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61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1E2D"/>
    <a:srgbClr val="F0D6A8"/>
    <a:srgbClr val="A51F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41" autoAdjust="0"/>
  </p:normalViewPr>
  <p:slideViewPr>
    <p:cSldViewPr>
      <p:cViewPr>
        <p:scale>
          <a:sx n="102" d="100"/>
          <a:sy n="102" d="100"/>
        </p:scale>
        <p:origin x="-84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8D87AD-79CE-4D52-BE3B-76BE7E14EC62}" type="datetimeFigureOut">
              <a:rPr lang="hu-HU" smtClean="0"/>
              <a:pPr/>
              <a:t>2013.11.04.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DD1274-EDDF-4850-8851-71BC4C285F0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62405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D1274-EDDF-4850-8851-71BC4C285F05}" type="slidenum">
              <a:rPr lang="hu-HU" smtClean="0"/>
              <a:pPr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216721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D1274-EDDF-4850-8851-71BC4C285F05}" type="slidenum">
              <a:rPr lang="hu-HU" smtClean="0"/>
              <a:pPr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216721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D1274-EDDF-4850-8851-71BC4C285F05}" type="slidenum">
              <a:rPr lang="hu-HU" smtClean="0"/>
              <a:pPr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216721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D1274-EDDF-4850-8851-71BC4C285F05}" type="slidenum">
              <a:rPr lang="hu-HU" smtClean="0"/>
              <a:pPr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216721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D1274-EDDF-4850-8851-71BC4C285F05}" type="slidenum">
              <a:rPr lang="hu-HU" smtClean="0"/>
              <a:pPr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216721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D1274-EDDF-4850-8851-71BC4C285F05}" type="slidenum">
              <a:rPr lang="hu-HU" smtClean="0"/>
              <a:pPr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216721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D1274-EDDF-4850-8851-71BC4C285F05}" type="slidenum">
              <a:rPr lang="hu-HU" smtClean="0"/>
              <a:pPr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216721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D1274-EDDF-4850-8851-71BC4C285F05}" type="slidenum">
              <a:rPr lang="hu-HU" smtClean="0"/>
              <a:pPr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216721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D1274-EDDF-4850-8851-71BC4C285F05}" type="slidenum">
              <a:rPr lang="hu-HU" smtClean="0"/>
              <a:pPr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216721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D1274-EDDF-4850-8851-71BC4C285F05}" type="slidenum">
              <a:rPr lang="hu-HU" smtClean="0"/>
              <a:pPr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216721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D1274-EDDF-4850-8851-71BC4C285F05}" type="slidenum">
              <a:rPr lang="hu-HU" smtClean="0"/>
              <a:pPr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216721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D1274-EDDF-4850-8851-71BC4C285F05}" type="slidenum">
              <a:rPr lang="hu-HU" smtClean="0"/>
              <a:pPr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216721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D1274-EDDF-4850-8851-71BC4C285F05}" type="slidenum">
              <a:rPr lang="hu-HU" smtClean="0"/>
              <a:pPr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216721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D1274-EDDF-4850-8851-71BC4C285F05}" type="slidenum">
              <a:rPr lang="hu-HU" smtClean="0"/>
              <a:pPr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216721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D1274-EDDF-4850-8851-71BC4C285F05}" type="slidenum">
              <a:rPr lang="hu-HU" smtClean="0"/>
              <a:pPr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21672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6D77C-D7CB-4237-B372-B811BD8365EB}" type="datetimeFigureOut">
              <a:rPr lang="hu-HU" smtClean="0"/>
              <a:pPr/>
              <a:t>2013.11.04.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F5B96-5495-41DB-B93D-944BBAAA8E0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67781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F18E5-F42B-45EB-951C-EC9813BAC3DE}" type="datetimeFigureOut">
              <a:rPr lang="hu-HU" smtClean="0"/>
              <a:pPr/>
              <a:t>2013.11.04.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8534E-DCCD-4F19-9D2D-26FC14B9488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08298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F18E5-F42B-45EB-951C-EC9813BAC3DE}" type="datetimeFigureOut">
              <a:rPr lang="hu-HU" smtClean="0"/>
              <a:pPr/>
              <a:t>2013.11.04.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8534E-DCCD-4F19-9D2D-26FC14B9488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8335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2013. 11.05</a:t>
            </a:r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hu-HU" smtClean="0"/>
              <a:t>Magyar Tudomány Ünnepe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66877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F18E5-F42B-45EB-951C-EC9813BAC3DE}" type="datetimeFigureOut">
              <a:rPr lang="hu-HU" smtClean="0"/>
              <a:pPr/>
              <a:t>2013.11.04.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8534E-DCCD-4F19-9D2D-26FC14B9488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18678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F18E5-F42B-45EB-951C-EC9813BAC3DE}" type="datetimeFigureOut">
              <a:rPr lang="hu-HU" smtClean="0"/>
              <a:pPr/>
              <a:t>2013.11.04.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8534E-DCCD-4F19-9D2D-26FC14B9488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08906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F18E5-F42B-45EB-951C-EC9813BAC3DE}" type="datetimeFigureOut">
              <a:rPr lang="hu-HU" smtClean="0"/>
              <a:pPr/>
              <a:t>2013.11.04.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8534E-DCCD-4F19-9D2D-26FC14B9488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98164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F18E5-F42B-45EB-951C-EC9813BAC3DE}" type="datetimeFigureOut">
              <a:rPr lang="hu-HU" smtClean="0"/>
              <a:pPr/>
              <a:t>2013.11.04.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8534E-DCCD-4F19-9D2D-26FC14B9488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84897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F18E5-F42B-45EB-951C-EC9813BAC3DE}" type="datetimeFigureOut">
              <a:rPr lang="hu-HU" smtClean="0"/>
              <a:pPr/>
              <a:t>2013.11.04.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8534E-DCCD-4F19-9D2D-26FC14B9488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68354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F18E5-F42B-45EB-951C-EC9813BAC3DE}" type="datetimeFigureOut">
              <a:rPr lang="hu-HU" smtClean="0"/>
              <a:pPr/>
              <a:t>2013.11.04.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8534E-DCCD-4F19-9D2D-26FC14B9488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52004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F18E5-F42B-45EB-951C-EC9813BAC3DE}" type="datetimeFigureOut">
              <a:rPr lang="hu-HU" smtClean="0"/>
              <a:pPr/>
              <a:t>2013.11.04.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8534E-DCCD-4F19-9D2D-26FC14B9488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1890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rgbClr val="9E1E2D"/>
            </a:gs>
            <a:gs pos="22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F18E5-F42B-45EB-951C-EC9813BAC3DE}" type="datetimeFigureOut">
              <a:rPr lang="hu-HU" smtClean="0"/>
              <a:pPr/>
              <a:t>2013.11.04.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08534E-DCCD-4F19-9D2D-26FC14B9488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14447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4000">
              <a:srgbClr val="9E1E2D"/>
            </a:gs>
            <a:gs pos="63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60648"/>
            <a:ext cx="4362078" cy="218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Alcím 4"/>
          <p:cNvSpPr txBox="1">
            <a:spLocks/>
          </p:cNvSpPr>
          <p:nvPr/>
        </p:nvSpPr>
        <p:spPr>
          <a:xfrm>
            <a:off x="96145" y="4579776"/>
            <a:ext cx="8898731" cy="7934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2400" b="1" i="1" dirty="0">
                <a:solidFill>
                  <a:srgbClr val="F0D6A8"/>
                </a:solidFill>
                <a:latin typeface="Franklin Gothic Book" pitchFamily="34" charset="0"/>
              </a:rPr>
              <a:t>Dr. Lőrincz József PhD. ny. </a:t>
            </a:r>
            <a:r>
              <a:rPr lang="hu-HU" sz="2400" b="1" i="1" dirty="0" err="1">
                <a:solidFill>
                  <a:srgbClr val="F0D6A8"/>
                </a:solidFill>
                <a:latin typeface="Franklin Gothic Book" pitchFamily="34" charset="0"/>
              </a:rPr>
              <a:t>bv</a:t>
            </a:r>
            <a:r>
              <a:rPr lang="hu-HU" sz="2400" b="1" i="1" dirty="0">
                <a:solidFill>
                  <a:srgbClr val="F0D6A8"/>
                </a:solidFill>
                <a:latin typeface="Franklin Gothic Book" pitchFamily="34" charset="0"/>
              </a:rPr>
              <a:t>. dandártábornok </a:t>
            </a:r>
            <a:endParaRPr lang="hu-HU" sz="2400" b="1" i="1" dirty="0">
              <a:solidFill>
                <a:srgbClr val="F0D6A8"/>
              </a:solidFill>
              <a:latin typeface="Franklin Gothic Book" pitchFamily="34" charset="0"/>
            </a:endParaRPr>
          </a:p>
        </p:txBody>
      </p:sp>
      <p:sp>
        <p:nvSpPr>
          <p:cNvPr id="10" name="Alcím 4"/>
          <p:cNvSpPr txBox="1">
            <a:spLocks/>
          </p:cNvSpPr>
          <p:nvPr/>
        </p:nvSpPr>
        <p:spPr>
          <a:xfrm>
            <a:off x="110141" y="5661248"/>
            <a:ext cx="8898731" cy="5027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2400" b="1" dirty="0">
                <a:solidFill>
                  <a:srgbClr val="F0D6A8"/>
                </a:solidFill>
                <a:latin typeface="Franklin Gothic Book" pitchFamily="34" charset="0"/>
              </a:rPr>
              <a:t>A magyar börtönügy "fénykora" 1880-tól 1913-ig</a:t>
            </a:r>
            <a:endParaRPr lang="hu-HU" sz="2400" dirty="0">
              <a:solidFill>
                <a:srgbClr val="F0D6A8"/>
              </a:solidFill>
              <a:latin typeface="Franklin Gothic Book" pitchFamily="34" charset="0"/>
            </a:endParaRPr>
          </a:p>
        </p:txBody>
      </p:sp>
      <p:sp>
        <p:nvSpPr>
          <p:cNvPr id="11" name="Alcím 4"/>
          <p:cNvSpPr txBox="1">
            <a:spLocks/>
          </p:cNvSpPr>
          <p:nvPr/>
        </p:nvSpPr>
        <p:spPr>
          <a:xfrm>
            <a:off x="1556200" y="6309320"/>
            <a:ext cx="6237110" cy="35868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200" b="1" dirty="0" smtClean="0">
                <a:solidFill>
                  <a:srgbClr val="F0D6A8"/>
                </a:solidFill>
                <a:latin typeface="Franklin Gothic Book" pitchFamily="34" charset="0"/>
              </a:rPr>
              <a:t>2013. 11. 05</a:t>
            </a:r>
            <a:r>
              <a:rPr lang="hu-HU" sz="1800" dirty="0" smtClean="0">
                <a:solidFill>
                  <a:srgbClr val="F0D6A8"/>
                </a:solidFill>
                <a:latin typeface="Franklin Gothic Book" pitchFamily="34" charset="0"/>
              </a:rPr>
              <a:t>.</a:t>
            </a:r>
            <a:endParaRPr lang="hu-HU" sz="1800" dirty="0">
              <a:solidFill>
                <a:srgbClr val="F0D6A8"/>
              </a:solidFill>
              <a:latin typeface="Franklin Gothic Book" pitchFamily="34" charset="0"/>
            </a:endParaRPr>
          </a:p>
        </p:txBody>
      </p:sp>
      <p:sp>
        <p:nvSpPr>
          <p:cNvPr id="12" name="Alcím 4"/>
          <p:cNvSpPr txBox="1">
            <a:spLocks/>
          </p:cNvSpPr>
          <p:nvPr/>
        </p:nvSpPr>
        <p:spPr>
          <a:xfrm>
            <a:off x="827584" y="2996952"/>
            <a:ext cx="7848872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u-HU" sz="2800" b="1" i="1" dirty="0" smtClean="0">
                <a:solidFill>
                  <a:schemeClr val="tx2">
                    <a:lumMod val="50000"/>
                  </a:schemeClr>
                </a:solidFill>
                <a:latin typeface="Franklin Gothic Book" pitchFamily="34" charset="0"/>
              </a:rPr>
              <a:t>„Korszakváltás a büntetés-végrehajtásban”</a:t>
            </a:r>
            <a:endParaRPr lang="hu-HU" sz="2800" b="1" i="1" dirty="0">
              <a:solidFill>
                <a:schemeClr val="tx2">
                  <a:lumMod val="50000"/>
                </a:schemeClr>
              </a:solidFill>
              <a:latin typeface="Franklin Gothic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351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214290"/>
            <a:ext cx="7250008" cy="1143000"/>
          </a:xfrm>
        </p:spPr>
        <p:txBody>
          <a:bodyPr>
            <a:noAutofit/>
          </a:bodyPr>
          <a:lstStyle/>
          <a:p>
            <a:pPr algn="l"/>
            <a:r>
              <a:rPr lang="hu-HU" sz="3500" dirty="0" smtClean="0">
                <a:solidFill>
                  <a:srgbClr val="F0D6A8"/>
                </a:solidFill>
                <a:latin typeface="Franklin Gothic Book" pitchFamily="34" charset="0"/>
              </a:rPr>
              <a:t>Szegedi csillagbörtön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88640"/>
            <a:ext cx="2201987" cy="11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Kép 8" descr="16. Szegedi csillagbörtö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42976" y="1571612"/>
            <a:ext cx="6858048" cy="50899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793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214290"/>
            <a:ext cx="7250008" cy="1143000"/>
          </a:xfrm>
        </p:spPr>
        <p:txBody>
          <a:bodyPr>
            <a:noAutofit/>
          </a:bodyPr>
          <a:lstStyle/>
          <a:p>
            <a:pPr algn="l"/>
            <a:r>
              <a:rPr lang="hu-HU" sz="3500" dirty="0" smtClean="0">
                <a:solidFill>
                  <a:srgbClr val="F0D6A8"/>
                </a:solidFill>
                <a:latin typeface="Franklin Gothic Book" pitchFamily="34" charset="0"/>
              </a:rPr>
              <a:t>Sopronkőhida</a:t>
            </a:r>
            <a:r>
              <a:rPr lang="hu-HU" sz="3600" dirty="0" smtClean="0">
                <a:solidFill>
                  <a:schemeClr val="bg2">
                    <a:lumMod val="10000"/>
                  </a:schemeClr>
                </a:solidFill>
                <a:latin typeface="Arial Rounded MT Bold" pitchFamily="34" charset="0"/>
              </a:rPr>
              <a:t/>
            </a:r>
            <a:br>
              <a:rPr lang="hu-HU" sz="3600" dirty="0" smtClean="0">
                <a:solidFill>
                  <a:schemeClr val="bg2">
                    <a:lumMod val="10000"/>
                  </a:schemeClr>
                </a:solidFill>
                <a:latin typeface="Arial Rounded MT Bold" pitchFamily="34" charset="0"/>
              </a:rPr>
            </a:br>
            <a:endParaRPr lang="hu-HU" sz="3500" dirty="0" smtClean="0">
              <a:solidFill>
                <a:srgbClr val="F0D6A8"/>
              </a:solidFill>
              <a:latin typeface="Franklin Gothic Book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88640"/>
            <a:ext cx="2201987" cy="11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Kép 4" descr="17. Sopronkőhida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42910" y="1643050"/>
            <a:ext cx="7927274" cy="49581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793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214290"/>
            <a:ext cx="7250008" cy="1143000"/>
          </a:xfrm>
        </p:spPr>
        <p:txBody>
          <a:bodyPr>
            <a:noAutofit/>
          </a:bodyPr>
          <a:lstStyle/>
          <a:p>
            <a:pPr algn="l"/>
            <a:r>
              <a:rPr lang="hu-HU" sz="3500" dirty="0" smtClean="0">
                <a:solidFill>
                  <a:srgbClr val="F0D6A8"/>
                </a:solidFill>
                <a:latin typeface="Franklin Gothic Book" pitchFamily="34" charset="0"/>
              </a:rPr>
              <a:t>Budapesti Gyűjtő</a:t>
            </a:r>
            <a:r>
              <a:rPr lang="hu-HU" sz="3600" dirty="0" smtClean="0">
                <a:solidFill>
                  <a:schemeClr val="bg2">
                    <a:lumMod val="10000"/>
                  </a:schemeClr>
                </a:solidFill>
                <a:latin typeface="Arial Rounded MT Bold" pitchFamily="34" charset="0"/>
              </a:rPr>
              <a:t/>
            </a:r>
            <a:br>
              <a:rPr lang="hu-HU" sz="3600" dirty="0" smtClean="0">
                <a:solidFill>
                  <a:schemeClr val="bg2">
                    <a:lumMod val="10000"/>
                  </a:schemeClr>
                </a:solidFill>
                <a:latin typeface="Arial Rounded MT Bold" pitchFamily="34" charset="0"/>
              </a:rPr>
            </a:br>
            <a:endParaRPr lang="hu-HU" sz="3500" dirty="0" smtClean="0">
              <a:solidFill>
                <a:srgbClr val="F0D6A8"/>
              </a:solidFill>
              <a:latin typeface="Franklin Gothic Book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88640"/>
            <a:ext cx="2201987" cy="11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64576" y="1643050"/>
            <a:ext cx="7465022" cy="4985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7793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214290"/>
            <a:ext cx="7250008" cy="1143000"/>
          </a:xfrm>
        </p:spPr>
        <p:txBody>
          <a:bodyPr>
            <a:noAutofit/>
          </a:bodyPr>
          <a:lstStyle/>
          <a:p>
            <a:pPr algn="l"/>
            <a:r>
              <a:rPr lang="hu-HU" sz="3500" dirty="0" smtClean="0">
                <a:solidFill>
                  <a:srgbClr val="F0D6A8"/>
                </a:solidFill>
                <a:latin typeface="Franklin Gothic Book" pitchFamily="34" charset="0"/>
              </a:rPr>
              <a:t>Kecskemét</a:t>
            </a:r>
            <a:r>
              <a:rPr lang="hu-HU" sz="3600" dirty="0" smtClean="0">
                <a:solidFill>
                  <a:schemeClr val="bg2">
                    <a:lumMod val="10000"/>
                  </a:schemeClr>
                </a:solidFill>
                <a:latin typeface="Arial Rounded MT Bold" pitchFamily="34" charset="0"/>
              </a:rPr>
              <a:t/>
            </a:r>
            <a:br>
              <a:rPr lang="hu-HU" sz="3600" dirty="0" smtClean="0">
                <a:solidFill>
                  <a:schemeClr val="bg2">
                    <a:lumMod val="10000"/>
                  </a:schemeClr>
                </a:solidFill>
                <a:latin typeface="Arial Rounded MT Bold" pitchFamily="34" charset="0"/>
              </a:rPr>
            </a:br>
            <a:endParaRPr lang="hu-HU" sz="3500" dirty="0" smtClean="0">
              <a:solidFill>
                <a:srgbClr val="F0D6A8"/>
              </a:solidFill>
              <a:latin typeface="Franklin Gothic Book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88640"/>
            <a:ext cx="2201987" cy="11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1571611"/>
            <a:ext cx="7858180" cy="5004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7793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214290"/>
            <a:ext cx="7250008" cy="1143000"/>
          </a:xfrm>
        </p:spPr>
        <p:txBody>
          <a:bodyPr>
            <a:noAutofit/>
          </a:bodyPr>
          <a:lstStyle/>
          <a:p>
            <a:pPr algn="l"/>
            <a:r>
              <a:rPr lang="hu-HU" sz="3500" dirty="0" smtClean="0">
                <a:solidFill>
                  <a:srgbClr val="F0D6A8"/>
                </a:solidFill>
                <a:latin typeface="Franklin Gothic Book" pitchFamily="34" charset="0"/>
              </a:rPr>
              <a:t>Eger</a:t>
            </a:r>
            <a:r>
              <a:rPr lang="hu-HU" sz="3600" dirty="0" smtClean="0">
                <a:solidFill>
                  <a:schemeClr val="bg2">
                    <a:lumMod val="10000"/>
                  </a:schemeClr>
                </a:solidFill>
                <a:latin typeface="Arial Rounded MT Bold" pitchFamily="34" charset="0"/>
              </a:rPr>
              <a:t/>
            </a:r>
            <a:br>
              <a:rPr lang="hu-HU" sz="3600" dirty="0" smtClean="0">
                <a:solidFill>
                  <a:schemeClr val="bg2">
                    <a:lumMod val="10000"/>
                  </a:schemeClr>
                </a:solidFill>
                <a:latin typeface="Arial Rounded MT Bold" pitchFamily="34" charset="0"/>
              </a:rPr>
            </a:br>
            <a:endParaRPr lang="hu-HU" sz="3500" dirty="0" smtClean="0">
              <a:solidFill>
                <a:srgbClr val="F0D6A8"/>
              </a:solidFill>
              <a:latin typeface="Franklin Gothic Book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88640"/>
            <a:ext cx="2201987" cy="11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Kép 3" descr="22. Eg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1659390"/>
            <a:ext cx="8643998" cy="49811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793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214290"/>
            <a:ext cx="7250008" cy="1143000"/>
          </a:xfrm>
        </p:spPr>
        <p:txBody>
          <a:bodyPr>
            <a:noAutofit/>
          </a:bodyPr>
          <a:lstStyle/>
          <a:p>
            <a:pPr algn="l"/>
            <a:r>
              <a:rPr lang="hu-HU" sz="3500" dirty="0" smtClean="0">
                <a:solidFill>
                  <a:srgbClr val="F0D6A8"/>
                </a:solidFill>
                <a:latin typeface="Franklin Gothic Book" pitchFamily="34" charset="0"/>
              </a:rPr>
              <a:t>Szekszárd</a:t>
            </a:r>
            <a:r>
              <a:rPr lang="hu-HU" sz="3600" dirty="0" smtClean="0">
                <a:solidFill>
                  <a:schemeClr val="bg2">
                    <a:lumMod val="10000"/>
                  </a:schemeClr>
                </a:solidFill>
                <a:latin typeface="Arial Rounded MT Bold" pitchFamily="34" charset="0"/>
              </a:rPr>
              <a:t/>
            </a:r>
            <a:br>
              <a:rPr lang="hu-HU" sz="3600" dirty="0" smtClean="0">
                <a:solidFill>
                  <a:schemeClr val="bg2">
                    <a:lumMod val="10000"/>
                  </a:schemeClr>
                </a:solidFill>
                <a:latin typeface="Arial Rounded MT Bold" pitchFamily="34" charset="0"/>
              </a:rPr>
            </a:br>
            <a:endParaRPr lang="hu-HU" sz="3500" dirty="0" smtClean="0">
              <a:solidFill>
                <a:srgbClr val="F0D6A8"/>
              </a:solidFill>
              <a:latin typeface="Franklin Gothic Book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88640"/>
            <a:ext cx="2201987" cy="11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Kép 3" descr="23. Szekszár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85852" y="1571612"/>
            <a:ext cx="6762765" cy="5072074"/>
          </a:xfrm>
          <a:prstGeom prst="rect">
            <a:avLst/>
          </a:prstGeom>
          <a:ln w="19050">
            <a:noFill/>
          </a:ln>
        </p:spPr>
      </p:pic>
    </p:spTree>
    <p:extLst>
      <p:ext uri="{BB962C8B-B14F-4D97-AF65-F5344CB8AC3E}">
        <p14:creationId xmlns:p14="http://schemas.microsoft.com/office/powerpoint/2010/main" val="317793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214290"/>
            <a:ext cx="7250008" cy="1143000"/>
          </a:xfrm>
        </p:spPr>
        <p:txBody>
          <a:bodyPr>
            <a:noAutofit/>
          </a:bodyPr>
          <a:lstStyle/>
          <a:p>
            <a:pPr algn="l"/>
            <a:r>
              <a:rPr lang="hu-HU" sz="3500" dirty="0" smtClean="0">
                <a:solidFill>
                  <a:srgbClr val="F0D6A8"/>
                </a:solidFill>
                <a:latin typeface="Franklin Gothic Book" pitchFamily="34" charset="0"/>
              </a:rPr>
              <a:t>Győr</a:t>
            </a:r>
            <a:r>
              <a:rPr lang="hu-HU" sz="3600" dirty="0" smtClean="0">
                <a:solidFill>
                  <a:schemeClr val="bg2">
                    <a:lumMod val="10000"/>
                  </a:schemeClr>
                </a:solidFill>
                <a:latin typeface="Arial Rounded MT Bold" pitchFamily="34" charset="0"/>
              </a:rPr>
              <a:t/>
            </a:r>
            <a:br>
              <a:rPr lang="hu-HU" sz="3600" dirty="0" smtClean="0">
                <a:solidFill>
                  <a:schemeClr val="bg2">
                    <a:lumMod val="10000"/>
                  </a:schemeClr>
                </a:solidFill>
                <a:latin typeface="Arial Rounded MT Bold" pitchFamily="34" charset="0"/>
              </a:rPr>
            </a:br>
            <a:endParaRPr lang="hu-HU" sz="3500" dirty="0" smtClean="0">
              <a:solidFill>
                <a:srgbClr val="F0D6A8"/>
              </a:solidFill>
              <a:latin typeface="Franklin Gothic Book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88640"/>
            <a:ext cx="2201987" cy="11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Kép 3" descr="21. Győr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14348" y="1571612"/>
            <a:ext cx="7645710" cy="5068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793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214290"/>
            <a:ext cx="7250008" cy="1143000"/>
          </a:xfrm>
        </p:spPr>
        <p:txBody>
          <a:bodyPr>
            <a:noAutofit/>
          </a:bodyPr>
          <a:lstStyle/>
          <a:p>
            <a:pPr algn="l"/>
            <a:r>
              <a:rPr lang="hu-HU" sz="3500" dirty="0" smtClean="0">
                <a:solidFill>
                  <a:srgbClr val="F0D6A8"/>
                </a:solidFill>
                <a:latin typeface="Franklin Gothic Book" pitchFamily="34" charset="0"/>
              </a:rPr>
              <a:t>Wagner Gyula (1851-1937)</a:t>
            </a:r>
            <a:r>
              <a:rPr lang="hu-HU" sz="3600" dirty="0" smtClean="0">
                <a:solidFill>
                  <a:schemeClr val="bg2">
                    <a:lumMod val="10000"/>
                  </a:schemeClr>
                </a:solidFill>
                <a:latin typeface="Arial Rounded MT Bold" pitchFamily="34" charset="0"/>
              </a:rPr>
              <a:t/>
            </a:r>
            <a:br>
              <a:rPr lang="hu-HU" sz="3600" dirty="0" smtClean="0">
                <a:solidFill>
                  <a:schemeClr val="bg2">
                    <a:lumMod val="10000"/>
                  </a:schemeClr>
                </a:solidFill>
                <a:latin typeface="Arial Rounded MT Bold" pitchFamily="34" charset="0"/>
              </a:rPr>
            </a:br>
            <a:endParaRPr lang="hu-HU" sz="3500" dirty="0" smtClean="0">
              <a:solidFill>
                <a:srgbClr val="F0D6A8"/>
              </a:solidFill>
              <a:latin typeface="Franklin Gothic Book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88640"/>
            <a:ext cx="2201987" cy="11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0298" y="1633421"/>
            <a:ext cx="3805235" cy="5224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7793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214290"/>
            <a:ext cx="7250008" cy="1143000"/>
          </a:xfrm>
        </p:spPr>
        <p:txBody>
          <a:bodyPr>
            <a:noAutofit/>
          </a:bodyPr>
          <a:lstStyle/>
          <a:p>
            <a:pPr algn="l"/>
            <a:r>
              <a:rPr lang="hu-HU" sz="3500" dirty="0" smtClean="0">
                <a:solidFill>
                  <a:srgbClr val="F0D6A8"/>
                </a:solidFill>
                <a:latin typeface="Franklin Gothic Book" pitchFamily="34" charset="0"/>
              </a:rPr>
              <a:t>A MAGYAR BÖRTÖNÜGY FÉNYKORA 1880-1913-ig</a:t>
            </a:r>
            <a:endParaRPr lang="hu-HU" sz="3500" dirty="0">
              <a:solidFill>
                <a:srgbClr val="F0D6A8"/>
              </a:solidFill>
              <a:latin typeface="Franklin Gothic Book" pitchFamily="34" charset="0"/>
            </a:endParaRPr>
          </a:p>
        </p:txBody>
      </p:sp>
      <p:sp>
        <p:nvSpPr>
          <p:cNvPr id="5" name="Alcím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l"/>
            <a:r>
              <a:rPr lang="hu-HU" sz="2800" b="1" i="1" dirty="0" smtClean="0">
                <a:solidFill>
                  <a:schemeClr val="tx2">
                    <a:lumMod val="50000"/>
                  </a:schemeClr>
                </a:solidFill>
                <a:latin typeface="Franklin Gothic Book" pitchFamily="34" charset="0"/>
              </a:rPr>
              <a:t>Támogató körülmények:</a:t>
            </a:r>
          </a:p>
          <a:p>
            <a:pPr algn="l">
              <a:buNone/>
            </a:pPr>
            <a:endParaRPr lang="hu-HU" sz="2800" b="1" i="1" dirty="0" smtClean="0">
              <a:solidFill>
                <a:schemeClr val="tx2">
                  <a:lumMod val="50000"/>
                </a:schemeClr>
              </a:solidFill>
              <a:latin typeface="Franklin Gothic Book" pitchFamily="34" charset="0"/>
            </a:endParaRPr>
          </a:p>
          <a:p>
            <a:pPr lvl="1"/>
            <a:r>
              <a:rPr lang="hu-HU" i="1" dirty="0" smtClean="0">
                <a:solidFill>
                  <a:schemeClr val="tx2">
                    <a:lumMod val="50000"/>
                  </a:schemeClr>
                </a:solidFill>
                <a:latin typeface="Franklin Gothic Book" pitchFamily="34" charset="0"/>
              </a:rPr>
              <a:t>A bűnözés mérsékelt volumene;</a:t>
            </a:r>
          </a:p>
          <a:p>
            <a:pPr lvl="1"/>
            <a:r>
              <a:rPr lang="hu-HU" i="1" dirty="0" smtClean="0">
                <a:solidFill>
                  <a:schemeClr val="tx2">
                    <a:lumMod val="50000"/>
                  </a:schemeClr>
                </a:solidFill>
                <a:latin typeface="Franklin Gothic Book" pitchFamily="34" charset="0"/>
              </a:rPr>
              <a:t>Kiegyensúlyozott politikai légkör;</a:t>
            </a:r>
          </a:p>
          <a:p>
            <a:pPr lvl="1"/>
            <a:r>
              <a:rPr lang="hu-HU" i="1" dirty="0" smtClean="0">
                <a:solidFill>
                  <a:schemeClr val="tx2">
                    <a:lumMod val="50000"/>
                  </a:schemeClr>
                </a:solidFill>
                <a:latin typeface="Franklin Gothic Book" pitchFamily="34" charset="0"/>
              </a:rPr>
              <a:t>Jelentős gazdasági fellendülés;</a:t>
            </a:r>
          </a:p>
          <a:p>
            <a:pPr lvl="1"/>
            <a:r>
              <a:rPr lang="hu-HU" i="1" dirty="0" smtClean="0">
                <a:solidFill>
                  <a:schemeClr val="tx2">
                    <a:lumMod val="50000"/>
                  </a:schemeClr>
                </a:solidFill>
                <a:latin typeface="Franklin Gothic Book" pitchFamily="34" charset="0"/>
              </a:rPr>
              <a:t>A rabipar felvirágzása;</a:t>
            </a:r>
          </a:p>
          <a:p>
            <a:pPr lvl="1"/>
            <a:r>
              <a:rPr lang="hu-HU" i="1" dirty="0" smtClean="0">
                <a:solidFill>
                  <a:schemeClr val="tx2">
                    <a:lumMod val="50000"/>
                  </a:schemeClr>
                </a:solidFill>
                <a:latin typeface="Franklin Gothic Book" pitchFamily="34" charset="0"/>
              </a:rPr>
              <a:t>A szabadulók hatékony támogatása;</a:t>
            </a:r>
          </a:p>
          <a:p>
            <a:pPr lvl="1"/>
            <a:r>
              <a:rPr lang="hu-HU" i="1" dirty="0" err="1" smtClean="0">
                <a:solidFill>
                  <a:schemeClr val="tx2">
                    <a:lumMod val="50000"/>
                  </a:schemeClr>
                </a:solidFill>
                <a:latin typeface="Franklin Gothic Book" pitchFamily="34" charset="0"/>
              </a:rPr>
              <a:t>Pönológiai</a:t>
            </a:r>
            <a:r>
              <a:rPr lang="hu-HU" i="1" dirty="0" smtClean="0">
                <a:solidFill>
                  <a:schemeClr val="tx2">
                    <a:lumMod val="50000"/>
                  </a:schemeClr>
                </a:solidFill>
                <a:latin typeface="Franklin Gothic Book" pitchFamily="34" charset="0"/>
              </a:rPr>
              <a:t> paradigmaváltás.</a:t>
            </a:r>
          </a:p>
          <a:p>
            <a:pPr lvl="2"/>
            <a:endParaRPr lang="hu-HU" sz="2000" i="1" dirty="0" smtClean="0">
              <a:solidFill>
                <a:schemeClr val="tx2">
                  <a:lumMod val="50000"/>
                </a:schemeClr>
              </a:solidFill>
              <a:latin typeface="Franklin Gothic Book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88640"/>
            <a:ext cx="2201987" cy="11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793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 txBox="1">
            <a:spLocks/>
          </p:cNvSpPr>
          <p:nvPr/>
        </p:nvSpPr>
        <p:spPr>
          <a:xfrm>
            <a:off x="179512" y="1787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hu-HU" dirty="0">
              <a:solidFill>
                <a:srgbClr val="F0D6A8"/>
              </a:solidFill>
              <a:latin typeface="Franklin Gothic Book" pitchFamily="34" charset="0"/>
            </a:endParaRPr>
          </a:p>
        </p:txBody>
      </p:sp>
      <p:sp>
        <p:nvSpPr>
          <p:cNvPr id="5" name="Alcím 4"/>
          <p:cNvSpPr txBox="1">
            <a:spLocks/>
          </p:cNvSpPr>
          <p:nvPr/>
        </p:nvSpPr>
        <p:spPr>
          <a:xfrm>
            <a:off x="285720" y="1571612"/>
            <a:ext cx="8229600" cy="13287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hu-HU" sz="2800" i="1" dirty="0" smtClean="0">
                <a:solidFill>
                  <a:schemeClr val="tx2">
                    <a:lumMod val="50000"/>
                  </a:schemeClr>
                </a:solidFill>
                <a:latin typeface="Franklin Gothic Book" pitchFamily="34" charset="0"/>
              </a:rPr>
              <a:t>				</a:t>
            </a:r>
          </a:p>
          <a:p>
            <a:pPr>
              <a:buNone/>
            </a:pPr>
            <a:r>
              <a:rPr lang="hu-HU" sz="2800" i="1" dirty="0" smtClean="0">
                <a:solidFill>
                  <a:schemeClr val="tx2">
                    <a:lumMod val="50000"/>
                  </a:schemeClr>
                </a:solidFill>
                <a:latin typeface="Franklin Gothic Book" pitchFamily="34" charset="0"/>
              </a:rPr>
              <a:t>					        </a:t>
            </a:r>
            <a:r>
              <a:rPr lang="hu-HU" sz="2800" i="1" dirty="0" smtClean="0">
                <a:solidFill>
                  <a:srgbClr val="9E1E2D"/>
                </a:solidFill>
                <a:latin typeface="Franklin Gothic Book" pitchFamily="34" charset="0"/>
              </a:rPr>
              <a:t>1902 </a:t>
            </a:r>
            <a:r>
              <a:rPr lang="hu-HU" sz="2800" i="1" dirty="0" smtClean="0">
                <a:solidFill>
                  <a:schemeClr val="tx2">
                    <a:lumMod val="50000"/>
                  </a:schemeClr>
                </a:solidFill>
                <a:latin typeface="Franklin Gothic Book" pitchFamily="34" charset="0"/>
              </a:rPr>
              <a:t>                2002</a:t>
            </a:r>
          </a:p>
          <a:p>
            <a:pPr>
              <a:buNone/>
            </a:pPr>
            <a:endParaRPr lang="hu-HU" sz="2800" i="1" dirty="0" smtClean="0">
              <a:solidFill>
                <a:schemeClr val="tx2">
                  <a:lumMod val="50000"/>
                </a:schemeClr>
              </a:solidFill>
              <a:latin typeface="Franklin Gothic Book" pitchFamily="34" charset="0"/>
            </a:endParaRPr>
          </a:p>
          <a:p>
            <a:pPr>
              <a:buNone/>
            </a:pPr>
            <a:endParaRPr lang="hu-HU" sz="2800" i="1" dirty="0" smtClean="0">
              <a:solidFill>
                <a:schemeClr val="tx2">
                  <a:lumMod val="50000"/>
                </a:schemeClr>
              </a:solidFill>
              <a:latin typeface="Franklin Gothic Book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88640"/>
            <a:ext cx="2201987" cy="11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églalap 6"/>
          <p:cNvSpPr/>
          <p:nvPr/>
        </p:nvSpPr>
        <p:spPr>
          <a:xfrm>
            <a:off x="0" y="3000372"/>
            <a:ext cx="8858280" cy="2705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u-HU" sz="2300" b="1" i="1" dirty="0" smtClean="0">
                <a:solidFill>
                  <a:schemeClr val="tx2">
                    <a:lumMod val="50000"/>
                  </a:schemeClr>
                </a:solidFill>
                <a:latin typeface="Franklin Gothic Book" pitchFamily="34" charset="0"/>
              </a:rPr>
              <a:t>Lakosság népességszáma:              </a:t>
            </a:r>
            <a:r>
              <a:rPr lang="hu-HU" sz="2000" b="1" i="1" dirty="0" smtClean="0">
                <a:solidFill>
                  <a:schemeClr val="tx2">
                    <a:lumMod val="50000"/>
                  </a:schemeClr>
                </a:solidFill>
                <a:latin typeface="Franklin Gothic Book" pitchFamily="34" charset="0"/>
              </a:rPr>
              <a:t>16 millió 930 ezer         10 millió 165 </a:t>
            </a:r>
          </a:p>
          <a:p>
            <a:pPr>
              <a:lnSpc>
                <a:spcPct val="150000"/>
              </a:lnSpc>
            </a:pPr>
            <a:endParaRPr lang="hu-HU" sz="2400" i="1" dirty="0" smtClean="0">
              <a:solidFill>
                <a:schemeClr val="tx2">
                  <a:lumMod val="50000"/>
                </a:schemeClr>
              </a:solidFill>
              <a:latin typeface="Franklin Gothic Book" pitchFamily="34" charset="0"/>
            </a:endParaRPr>
          </a:p>
          <a:p>
            <a:pPr>
              <a:lnSpc>
                <a:spcPct val="150000"/>
              </a:lnSpc>
            </a:pPr>
            <a:r>
              <a:rPr lang="hu-HU" sz="2300" b="1" i="1" dirty="0" smtClean="0">
                <a:solidFill>
                  <a:schemeClr val="tx2">
                    <a:lumMod val="50000"/>
                  </a:schemeClr>
                </a:solidFill>
                <a:latin typeface="Franklin Gothic Book" pitchFamily="34" charset="0"/>
              </a:rPr>
              <a:t>Regisztrált </a:t>
            </a:r>
            <a:r>
              <a:rPr lang="hu-HU" sz="2300" b="1" i="1" dirty="0" err="1" smtClean="0">
                <a:solidFill>
                  <a:schemeClr val="tx2">
                    <a:lumMod val="50000"/>
                  </a:schemeClr>
                </a:solidFill>
                <a:latin typeface="Franklin Gothic Book" pitchFamily="34" charset="0"/>
              </a:rPr>
              <a:t>bcs</a:t>
            </a:r>
            <a:r>
              <a:rPr lang="hu-HU" sz="2300" b="1" i="1" dirty="0" smtClean="0">
                <a:solidFill>
                  <a:schemeClr val="tx2">
                    <a:lumMod val="50000"/>
                  </a:schemeClr>
                </a:solidFill>
                <a:latin typeface="Franklin Gothic Book" pitchFamily="34" charset="0"/>
              </a:rPr>
              <a:t>. száma:                      </a:t>
            </a:r>
            <a:r>
              <a:rPr lang="hu-HU" sz="2000" b="1" i="1" dirty="0" smtClean="0">
                <a:solidFill>
                  <a:schemeClr val="tx2">
                    <a:lumMod val="50000"/>
                  </a:schemeClr>
                </a:solidFill>
                <a:latin typeface="Franklin Gothic Book" pitchFamily="34" charset="0"/>
              </a:rPr>
              <a:t>352.262                        420.782  </a:t>
            </a:r>
          </a:p>
          <a:p>
            <a:pPr>
              <a:lnSpc>
                <a:spcPct val="150000"/>
              </a:lnSpc>
            </a:pPr>
            <a:endParaRPr lang="hu-HU" sz="2300" i="1" dirty="0" smtClean="0">
              <a:solidFill>
                <a:schemeClr val="tx2">
                  <a:lumMod val="50000"/>
                </a:schemeClr>
              </a:solidFill>
              <a:latin typeface="Franklin Gothic Book" pitchFamily="34" charset="0"/>
            </a:endParaRPr>
          </a:p>
          <a:p>
            <a:pPr>
              <a:lnSpc>
                <a:spcPct val="150000"/>
              </a:lnSpc>
            </a:pPr>
            <a:r>
              <a:rPr lang="hu-HU" sz="2300" b="1" i="1" dirty="0" smtClean="0">
                <a:solidFill>
                  <a:schemeClr val="tx2">
                    <a:lumMod val="50000"/>
                  </a:schemeClr>
                </a:solidFill>
                <a:latin typeface="Franklin Gothic Book" pitchFamily="34" charset="0"/>
              </a:rPr>
              <a:t>10 ezer lakosra eső </a:t>
            </a:r>
            <a:r>
              <a:rPr lang="hu-HU" sz="2300" b="1" i="1" dirty="0" err="1" smtClean="0">
                <a:solidFill>
                  <a:schemeClr val="tx2">
                    <a:lumMod val="50000"/>
                  </a:schemeClr>
                </a:solidFill>
                <a:latin typeface="Franklin Gothic Book" pitchFamily="34" charset="0"/>
              </a:rPr>
              <a:t>bcs</a:t>
            </a:r>
            <a:r>
              <a:rPr lang="hu-HU" sz="2300" b="1" i="1" dirty="0" smtClean="0">
                <a:solidFill>
                  <a:schemeClr val="tx2">
                    <a:lumMod val="50000"/>
                  </a:schemeClr>
                </a:solidFill>
                <a:latin typeface="Franklin Gothic Book" pitchFamily="34" charset="0"/>
              </a:rPr>
              <a:t>. száma:       </a:t>
            </a:r>
            <a:r>
              <a:rPr lang="hu-HU" sz="2000" b="1" i="1" dirty="0" smtClean="0">
                <a:solidFill>
                  <a:schemeClr val="tx2">
                    <a:lumMod val="50000"/>
                  </a:schemeClr>
                </a:solidFill>
                <a:latin typeface="Franklin Gothic Book" pitchFamily="34" charset="0"/>
              </a:rPr>
              <a:t>208                               414    </a:t>
            </a:r>
            <a:endParaRPr lang="hu-HU" sz="2400" b="1" i="1" dirty="0" smtClean="0">
              <a:solidFill>
                <a:schemeClr val="tx2">
                  <a:lumMod val="50000"/>
                </a:schemeClr>
              </a:solidFill>
              <a:latin typeface="Franklin Gothic Book" pitchFamily="34" charset="0"/>
            </a:endParaRPr>
          </a:p>
        </p:txBody>
      </p:sp>
      <p:cxnSp>
        <p:nvCxnSpPr>
          <p:cNvPr id="9" name="Egyenes összekötő 8"/>
          <p:cNvCxnSpPr/>
          <p:nvPr/>
        </p:nvCxnSpPr>
        <p:spPr>
          <a:xfrm rot="5400000">
            <a:off x="3072199" y="4285859"/>
            <a:ext cx="2571768" cy="794"/>
          </a:xfrm>
          <a:prstGeom prst="line">
            <a:avLst/>
          </a:prstGeom>
          <a:ln>
            <a:solidFill>
              <a:srgbClr val="9E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11"/>
          <p:cNvCxnSpPr/>
          <p:nvPr/>
        </p:nvCxnSpPr>
        <p:spPr>
          <a:xfrm rot="5400000">
            <a:off x="5393934" y="4321578"/>
            <a:ext cx="2643206" cy="794"/>
          </a:xfrm>
          <a:prstGeom prst="line">
            <a:avLst/>
          </a:prstGeom>
          <a:ln>
            <a:solidFill>
              <a:srgbClr val="9E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ím 1"/>
          <p:cNvSpPr>
            <a:spLocks noGrp="1"/>
          </p:cNvSpPr>
          <p:nvPr>
            <p:ph type="title"/>
          </p:nvPr>
        </p:nvSpPr>
        <p:spPr>
          <a:xfrm>
            <a:off x="0" y="214290"/>
            <a:ext cx="7250008" cy="1143000"/>
          </a:xfrm>
        </p:spPr>
        <p:txBody>
          <a:bodyPr>
            <a:noAutofit/>
          </a:bodyPr>
          <a:lstStyle/>
          <a:p>
            <a:pPr algn="l"/>
            <a:r>
              <a:rPr lang="hu-HU" sz="3500" dirty="0" smtClean="0">
                <a:solidFill>
                  <a:srgbClr val="F0D6A8"/>
                </a:solidFill>
                <a:latin typeface="Franklin Gothic Book" pitchFamily="34" charset="0"/>
              </a:rPr>
              <a:t>A bűnözés volumene</a:t>
            </a:r>
          </a:p>
        </p:txBody>
      </p:sp>
    </p:spTree>
    <p:extLst>
      <p:ext uri="{BB962C8B-B14F-4D97-AF65-F5344CB8AC3E}">
        <p14:creationId xmlns:p14="http://schemas.microsoft.com/office/powerpoint/2010/main" val="416061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214290"/>
            <a:ext cx="7250008" cy="1143000"/>
          </a:xfrm>
        </p:spPr>
        <p:txBody>
          <a:bodyPr>
            <a:noAutofit/>
          </a:bodyPr>
          <a:lstStyle/>
          <a:p>
            <a:pPr algn="l"/>
            <a:r>
              <a:rPr lang="hu-HU" sz="3500" dirty="0" smtClean="0">
                <a:solidFill>
                  <a:srgbClr val="F0D6A8"/>
                </a:solidFill>
                <a:latin typeface="Franklin Gothic Book" pitchFamily="34" charset="0"/>
              </a:rPr>
              <a:t>A büntető ítéletek struktúrája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88640"/>
            <a:ext cx="2201987" cy="11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Alcím 4"/>
          <p:cNvSpPr txBox="1">
            <a:spLocks/>
          </p:cNvSpPr>
          <p:nvPr/>
        </p:nvSpPr>
        <p:spPr>
          <a:xfrm>
            <a:off x="285720" y="1571612"/>
            <a:ext cx="8229600" cy="13287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hu-HU" sz="2800" i="1" dirty="0" smtClean="0">
                <a:solidFill>
                  <a:schemeClr val="tx2">
                    <a:lumMod val="50000"/>
                  </a:schemeClr>
                </a:solidFill>
                <a:latin typeface="Franklin Gothic Book" pitchFamily="34" charset="0"/>
              </a:rPr>
              <a:t>				</a:t>
            </a:r>
          </a:p>
          <a:p>
            <a:pPr>
              <a:buNone/>
            </a:pPr>
            <a:r>
              <a:rPr lang="hu-HU" sz="2800" i="1" dirty="0" smtClean="0">
                <a:solidFill>
                  <a:schemeClr val="tx2">
                    <a:lumMod val="50000"/>
                  </a:schemeClr>
                </a:solidFill>
                <a:latin typeface="Franklin Gothic Book" pitchFamily="34" charset="0"/>
              </a:rPr>
              <a:t>					     </a:t>
            </a:r>
            <a:r>
              <a:rPr lang="hu-HU" sz="2800" i="1" dirty="0" smtClean="0">
                <a:solidFill>
                  <a:srgbClr val="9E1E2D"/>
                </a:solidFill>
                <a:latin typeface="Franklin Gothic Book" pitchFamily="34" charset="0"/>
              </a:rPr>
              <a:t>1902 </a:t>
            </a:r>
            <a:r>
              <a:rPr lang="hu-HU" sz="2800" i="1" dirty="0" smtClean="0">
                <a:solidFill>
                  <a:schemeClr val="tx2">
                    <a:lumMod val="50000"/>
                  </a:schemeClr>
                </a:solidFill>
                <a:latin typeface="Franklin Gothic Book" pitchFamily="34" charset="0"/>
              </a:rPr>
              <a:t>                2002</a:t>
            </a:r>
          </a:p>
          <a:p>
            <a:pPr>
              <a:buNone/>
            </a:pPr>
            <a:endParaRPr lang="hu-HU" sz="2800" i="1" dirty="0" smtClean="0">
              <a:solidFill>
                <a:schemeClr val="tx2">
                  <a:lumMod val="50000"/>
                </a:schemeClr>
              </a:solidFill>
              <a:latin typeface="Franklin Gothic Book" pitchFamily="34" charset="0"/>
            </a:endParaRPr>
          </a:p>
          <a:p>
            <a:pPr>
              <a:buNone/>
            </a:pPr>
            <a:endParaRPr lang="hu-HU" sz="2800" i="1" dirty="0" smtClean="0">
              <a:solidFill>
                <a:schemeClr val="tx2">
                  <a:lumMod val="50000"/>
                </a:schemeClr>
              </a:solidFill>
              <a:latin typeface="Franklin Gothic Book" pitchFamily="34" charset="0"/>
            </a:endParaRPr>
          </a:p>
        </p:txBody>
      </p:sp>
      <p:cxnSp>
        <p:nvCxnSpPr>
          <p:cNvPr id="10" name="Egyenes összekötő 9"/>
          <p:cNvCxnSpPr/>
          <p:nvPr/>
        </p:nvCxnSpPr>
        <p:spPr>
          <a:xfrm rot="5400000">
            <a:off x="2929323" y="4285859"/>
            <a:ext cx="2571768" cy="794"/>
          </a:xfrm>
          <a:prstGeom prst="line">
            <a:avLst/>
          </a:prstGeom>
          <a:ln>
            <a:solidFill>
              <a:srgbClr val="9E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10"/>
          <p:cNvCxnSpPr/>
          <p:nvPr/>
        </p:nvCxnSpPr>
        <p:spPr>
          <a:xfrm rot="5400000">
            <a:off x="5251058" y="4321578"/>
            <a:ext cx="2643206" cy="794"/>
          </a:xfrm>
          <a:prstGeom prst="line">
            <a:avLst/>
          </a:prstGeom>
          <a:ln>
            <a:solidFill>
              <a:srgbClr val="9E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églalap 11"/>
          <p:cNvSpPr/>
          <p:nvPr/>
        </p:nvSpPr>
        <p:spPr>
          <a:xfrm>
            <a:off x="428596" y="3214686"/>
            <a:ext cx="8424936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300" b="1" i="1" dirty="0" smtClean="0">
                <a:solidFill>
                  <a:schemeClr val="tx2">
                    <a:lumMod val="50000"/>
                  </a:schemeClr>
                </a:solidFill>
                <a:latin typeface="Franklin Gothic Book" pitchFamily="34" charset="0"/>
              </a:rPr>
              <a:t>	Személy elleni: 	   21 %                        6,2 %</a:t>
            </a:r>
          </a:p>
          <a:p>
            <a:endParaRPr lang="hu-HU" sz="2300" b="1" i="1" dirty="0" smtClean="0">
              <a:solidFill>
                <a:schemeClr val="tx2">
                  <a:lumMod val="50000"/>
                </a:schemeClr>
              </a:solidFill>
              <a:latin typeface="Franklin Gothic Book" pitchFamily="34" charset="0"/>
            </a:endParaRPr>
          </a:p>
          <a:p>
            <a:r>
              <a:rPr lang="hu-HU" sz="2300" b="1" i="1" dirty="0" smtClean="0">
                <a:solidFill>
                  <a:schemeClr val="tx2">
                    <a:lumMod val="50000"/>
                  </a:schemeClr>
                </a:solidFill>
                <a:latin typeface="Franklin Gothic Book" pitchFamily="34" charset="0"/>
              </a:rPr>
              <a:t>	Közrend elleni:    	   4 %                          9,2 %</a:t>
            </a:r>
          </a:p>
          <a:p>
            <a:endParaRPr lang="hu-HU" sz="2300" b="1" i="1" dirty="0" smtClean="0">
              <a:solidFill>
                <a:schemeClr val="tx2">
                  <a:lumMod val="50000"/>
                </a:schemeClr>
              </a:solidFill>
              <a:latin typeface="Franklin Gothic Book" pitchFamily="34" charset="0"/>
            </a:endParaRPr>
          </a:p>
          <a:p>
            <a:r>
              <a:rPr lang="hu-HU" sz="2300" b="1" i="1" dirty="0" smtClean="0">
                <a:solidFill>
                  <a:schemeClr val="tx2">
                    <a:lumMod val="50000"/>
                  </a:schemeClr>
                </a:solidFill>
                <a:latin typeface="Franklin Gothic Book" pitchFamily="34" charset="0"/>
              </a:rPr>
              <a:t>	Vagyon elleni :    	   15 %                        25,5 %</a:t>
            </a:r>
            <a:endParaRPr lang="hu-HU" sz="2300" b="1" i="1" dirty="0">
              <a:solidFill>
                <a:schemeClr val="tx2">
                  <a:lumMod val="50000"/>
                </a:schemeClr>
              </a:solidFill>
              <a:latin typeface="Franklin Gothic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93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214290"/>
            <a:ext cx="7250008" cy="1143000"/>
          </a:xfrm>
        </p:spPr>
        <p:txBody>
          <a:bodyPr>
            <a:noAutofit/>
          </a:bodyPr>
          <a:lstStyle/>
          <a:p>
            <a:pPr algn="l"/>
            <a:r>
              <a:rPr lang="hu-HU" sz="3500" dirty="0" smtClean="0">
                <a:solidFill>
                  <a:srgbClr val="F0D6A8"/>
                </a:solidFill>
                <a:latin typeface="Franklin Gothic Book" pitchFamily="34" charset="0"/>
              </a:rPr>
              <a:t>A büntető bíróságok működése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88640"/>
            <a:ext cx="2201987" cy="11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Alcím 4"/>
          <p:cNvSpPr txBox="1">
            <a:spLocks/>
          </p:cNvSpPr>
          <p:nvPr/>
        </p:nvSpPr>
        <p:spPr>
          <a:xfrm>
            <a:off x="285720" y="1500174"/>
            <a:ext cx="8229600" cy="13287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hu-HU" sz="2800" i="1" dirty="0" smtClean="0">
                <a:solidFill>
                  <a:schemeClr val="tx2">
                    <a:lumMod val="50000"/>
                  </a:schemeClr>
                </a:solidFill>
                <a:latin typeface="Franklin Gothic Book" pitchFamily="34" charset="0"/>
              </a:rPr>
              <a:t>				</a:t>
            </a:r>
          </a:p>
          <a:p>
            <a:pPr>
              <a:buNone/>
            </a:pPr>
            <a:r>
              <a:rPr lang="hu-HU" sz="2800" i="1" dirty="0" smtClean="0">
                <a:solidFill>
                  <a:schemeClr val="tx2">
                    <a:lumMod val="50000"/>
                  </a:schemeClr>
                </a:solidFill>
                <a:latin typeface="Franklin Gothic Book" pitchFamily="34" charset="0"/>
              </a:rPr>
              <a:t>				       </a:t>
            </a:r>
            <a:r>
              <a:rPr lang="hu-HU" sz="2800" i="1" dirty="0" smtClean="0">
                <a:solidFill>
                  <a:srgbClr val="9E1E2D"/>
                </a:solidFill>
                <a:latin typeface="Franklin Gothic Book" pitchFamily="34" charset="0"/>
              </a:rPr>
              <a:t>1902 </a:t>
            </a:r>
            <a:r>
              <a:rPr lang="hu-HU" sz="2800" i="1" dirty="0" smtClean="0">
                <a:solidFill>
                  <a:schemeClr val="tx2">
                    <a:lumMod val="50000"/>
                  </a:schemeClr>
                </a:solidFill>
                <a:latin typeface="Franklin Gothic Book" pitchFamily="34" charset="0"/>
              </a:rPr>
              <a:t>                2002</a:t>
            </a:r>
          </a:p>
          <a:p>
            <a:pPr>
              <a:buNone/>
            </a:pPr>
            <a:endParaRPr lang="hu-HU" sz="2800" i="1" dirty="0" smtClean="0">
              <a:solidFill>
                <a:schemeClr val="tx2">
                  <a:lumMod val="50000"/>
                </a:schemeClr>
              </a:solidFill>
              <a:latin typeface="Franklin Gothic Book" pitchFamily="34" charset="0"/>
            </a:endParaRPr>
          </a:p>
          <a:p>
            <a:pPr>
              <a:buNone/>
            </a:pPr>
            <a:endParaRPr lang="hu-HU" sz="2800" i="1" dirty="0" smtClean="0">
              <a:solidFill>
                <a:schemeClr val="tx2">
                  <a:lumMod val="50000"/>
                </a:schemeClr>
              </a:solidFill>
              <a:latin typeface="Franklin Gothic Book" pitchFamily="34" charset="0"/>
            </a:endParaRPr>
          </a:p>
        </p:txBody>
      </p:sp>
      <p:cxnSp>
        <p:nvCxnSpPr>
          <p:cNvPr id="10" name="Egyenes összekötő 9"/>
          <p:cNvCxnSpPr/>
          <p:nvPr/>
        </p:nvCxnSpPr>
        <p:spPr>
          <a:xfrm rot="5400000">
            <a:off x="1786315" y="4000107"/>
            <a:ext cx="2286016" cy="794"/>
          </a:xfrm>
          <a:prstGeom prst="line">
            <a:avLst/>
          </a:prstGeom>
          <a:ln>
            <a:solidFill>
              <a:srgbClr val="9E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10"/>
          <p:cNvCxnSpPr/>
          <p:nvPr/>
        </p:nvCxnSpPr>
        <p:spPr>
          <a:xfrm rot="5400000">
            <a:off x="4250926" y="4035826"/>
            <a:ext cx="2357454" cy="794"/>
          </a:xfrm>
          <a:prstGeom prst="line">
            <a:avLst/>
          </a:prstGeom>
          <a:ln>
            <a:solidFill>
              <a:srgbClr val="9E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églalap 11"/>
          <p:cNvSpPr/>
          <p:nvPr/>
        </p:nvSpPr>
        <p:spPr>
          <a:xfrm>
            <a:off x="428596" y="2143116"/>
            <a:ext cx="8496374" cy="349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sz="2000" dirty="0" smtClean="0">
              <a:solidFill>
                <a:srgbClr val="C00000"/>
              </a:solidFill>
            </a:endParaRPr>
          </a:p>
          <a:p>
            <a:endParaRPr lang="hu-HU" sz="2000" dirty="0" smtClean="0">
              <a:solidFill>
                <a:srgbClr val="C00000"/>
              </a:solidFill>
            </a:endParaRPr>
          </a:p>
          <a:p>
            <a:r>
              <a:rPr lang="hu-HU" sz="2000" dirty="0" smtClean="0">
                <a:solidFill>
                  <a:srgbClr val="C00000"/>
                </a:solidFill>
              </a:rPr>
              <a:t> </a:t>
            </a:r>
            <a:r>
              <a:rPr lang="hu-HU" sz="2300" b="1" i="1" dirty="0" smtClean="0">
                <a:solidFill>
                  <a:schemeClr val="tx2">
                    <a:lumMod val="50000"/>
                  </a:schemeClr>
                </a:solidFill>
                <a:latin typeface="Franklin Gothic Book" pitchFamily="34" charset="0"/>
              </a:rPr>
              <a:t>Számuk:		</a:t>
            </a:r>
            <a:r>
              <a:rPr lang="hu-HU" sz="2000" b="1" i="1" dirty="0" smtClean="0">
                <a:solidFill>
                  <a:schemeClr val="tx2">
                    <a:lumMod val="50000"/>
                  </a:schemeClr>
                </a:solidFill>
                <a:latin typeface="Franklin Gothic Book" pitchFamily="34" charset="0"/>
              </a:rPr>
              <a:t>385 járásbíróság  </a:t>
            </a:r>
            <a:r>
              <a:rPr lang="hu-HU" b="1" i="1" dirty="0" smtClean="0">
                <a:solidFill>
                  <a:schemeClr val="tx2">
                    <a:lumMod val="50000"/>
                  </a:schemeClr>
                </a:solidFill>
                <a:latin typeface="Franklin Gothic Book" pitchFamily="34" charset="0"/>
              </a:rPr>
              <a:t>                 </a:t>
            </a:r>
            <a:r>
              <a:rPr lang="hu-HU" sz="2000" b="1" i="1" dirty="0" smtClean="0">
                <a:solidFill>
                  <a:schemeClr val="tx2">
                    <a:lumMod val="50000"/>
                  </a:schemeClr>
                </a:solidFill>
                <a:latin typeface="Franklin Gothic Book" pitchFamily="34" charset="0"/>
              </a:rPr>
              <a:t>111 városi bíróság</a:t>
            </a:r>
            <a:endParaRPr lang="hu-HU" b="1" i="1" dirty="0" smtClean="0">
              <a:solidFill>
                <a:schemeClr val="tx2">
                  <a:lumMod val="50000"/>
                </a:schemeClr>
              </a:solidFill>
              <a:latin typeface="Franklin Gothic Book" pitchFamily="34" charset="0"/>
            </a:endParaRPr>
          </a:p>
          <a:p>
            <a:r>
              <a:rPr lang="hu-HU" b="1" i="1" dirty="0" smtClean="0">
                <a:solidFill>
                  <a:schemeClr val="tx2">
                    <a:lumMod val="50000"/>
                  </a:schemeClr>
                </a:solidFill>
                <a:latin typeface="Franklin Gothic Book" pitchFamily="34" charset="0"/>
              </a:rPr>
              <a:t>                      		</a:t>
            </a:r>
            <a:r>
              <a:rPr lang="hu-HU" sz="2000" b="1" i="1" dirty="0" smtClean="0">
                <a:solidFill>
                  <a:schemeClr val="tx2">
                    <a:lumMod val="50000"/>
                  </a:schemeClr>
                </a:solidFill>
                <a:latin typeface="Franklin Gothic Book" pitchFamily="34" charset="0"/>
              </a:rPr>
              <a:t>67 törvényszék                       20 megyei bíróság</a:t>
            </a:r>
            <a:endParaRPr lang="hu-HU" b="1" i="1" dirty="0" smtClean="0">
              <a:solidFill>
                <a:schemeClr val="tx2">
                  <a:lumMod val="50000"/>
                </a:schemeClr>
              </a:solidFill>
              <a:latin typeface="Franklin Gothic Book" pitchFamily="34" charset="0"/>
            </a:endParaRPr>
          </a:p>
          <a:p>
            <a:endParaRPr lang="hu-HU" sz="2300" b="1" i="1" dirty="0" smtClean="0">
              <a:solidFill>
                <a:schemeClr val="tx2">
                  <a:lumMod val="50000"/>
                </a:schemeClr>
              </a:solidFill>
              <a:latin typeface="Franklin Gothic Book" pitchFamily="34" charset="0"/>
            </a:endParaRPr>
          </a:p>
          <a:p>
            <a:r>
              <a:rPr lang="hu-HU" sz="2300" b="1" i="1" dirty="0" smtClean="0">
                <a:solidFill>
                  <a:schemeClr val="tx2">
                    <a:lumMod val="50000"/>
                  </a:schemeClr>
                </a:solidFill>
                <a:latin typeface="Franklin Gothic Book" pitchFamily="34" charset="0"/>
              </a:rPr>
              <a:t>Büntető ítélet :		</a:t>
            </a:r>
            <a:r>
              <a:rPr lang="hu-HU" sz="2000" dirty="0" smtClean="0">
                <a:solidFill>
                  <a:schemeClr val="tx2"/>
                </a:solidFill>
              </a:rPr>
              <a:t> </a:t>
            </a:r>
            <a:r>
              <a:rPr lang="hu-HU" sz="2000" b="1" i="1" dirty="0" smtClean="0">
                <a:solidFill>
                  <a:schemeClr val="tx2">
                    <a:lumMod val="50000"/>
                  </a:schemeClr>
                </a:solidFill>
                <a:latin typeface="Franklin Gothic Book" pitchFamily="34" charset="0"/>
              </a:rPr>
              <a:t>110.621                                          99.746</a:t>
            </a:r>
            <a:endParaRPr lang="hu-HU" sz="2300" b="1" i="1" dirty="0" smtClean="0">
              <a:solidFill>
                <a:schemeClr val="tx2">
                  <a:lumMod val="50000"/>
                </a:schemeClr>
              </a:solidFill>
              <a:latin typeface="Franklin Gothic Book" pitchFamily="34" charset="0"/>
            </a:endParaRPr>
          </a:p>
          <a:p>
            <a:endParaRPr lang="hu-HU" sz="2300" b="1" i="1" dirty="0" smtClean="0">
              <a:solidFill>
                <a:schemeClr val="tx2">
                  <a:lumMod val="50000"/>
                </a:schemeClr>
              </a:solidFill>
              <a:latin typeface="Franklin Gothic Book" pitchFamily="34" charset="0"/>
            </a:endParaRPr>
          </a:p>
          <a:p>
            <a:r>
              <a:rPr lang="hu-HU" sz="2300" b="1" i="1" dirty="0" smtClean="0">
                <a:solidFill>
                  <a:schemeClr val="tx2">
                    <a:lumMod val="50000"/>
                  </a:schemeClr>
                </a:solidFill>
                <a:latin typeface="Franklin Gothic Book" pitchFamily="34" charset="0"/>
              </a:rPr>
              <a:t>100 ezer lakosra:	    </a:t>
            </a:r>
            <a:r>
              <a:rPr lang="hu-HU" sz="2000" b="1" i="1" dirty="0" smtClean="0">
                <a:solidFill>
                  <a:schemeClr val="tx2">
                    <a:lumMod val="50000"/>
                  </a:schemeClr>
                </a:solidFill>
                <a:latin typeface="Franklin Gothic Book" pitchFamily="34" charset="0"/>
              </a:rPr>
              <a:t>654                                                987</a:t>
            </a:r>
            <a:endParaRPr lang="hu-HU" sz="2300" b="1" i="1" dirty="0" smtClean="0">
              <a:solidFill>
                <a:schemeClr val="tx2">
                  <a:lumMod val="50000"/>
                </a:schemeClr>
              </a:solidFill>
              <a:latin typeface="Franklin Gothic Book" pitchFamily="34" charset="0"/>
            </a:endParaRPr>
          </a:p>
          <a:p>
            <a:r>
              <a:rPr lang="hu-HU" sz="2300" b="1" i="1" dirty="0" smtClean="0">
                <a:solidFill>
                  <a:schemeClr val="tx2">
                    <a:lumMod val="50000"/>
                  </a:schemeClr>
                </a:solidFill>
                <a:latin typeface="Franklin Gothic Book" pitchFamily="34" charset="0"/>
              </a:rPr>
              <a:t>		</a:t>
            </a:r>
          </a:p>
          <a:p>
            <a:r>
              <a:rPr lang="hu-HU" sz="2300" b="1" i="1" dirty="0" smtClean="0">
                <a:solidFill>
                  <a:schemeClr val="tx2">
                    <a:lumMod val="50000"/>
                  </a:schemeClr>
                </a:solidFill>
                <a:latin typeface="Franklin Gothic Book" pitchFamily="34" charset="0"/>
              </a:rPr>
              <a:t>		</a:t>
            </a:r>
            <a:endParaRPr lang="hu-HU" sz="2300" b="1" i="1" dirty="0">
              <a:solidFill>
                <a:schemeClr val="tx2">
                  <a:lumMod val="50000"/>
                </a:schemeClr>
              </a:solidFill>
              <a:latin typeface="Franklin Gothic Book" pitchFamily="34" charset="0"/>
            </a:endParaRPr>
          </a:p>
        </p:txBody>
      </p:sp>
      <p:sp>
        <p:nvSpPr>
          <p:cNvPr id="14" name="Téglalap 13"/>
          <p:cNvSpPr/>
          <p:nvPr/>
        </p:nvSpPr>
        <p:spPr>
          <a:xfrm>
            <a:off x="214282" y="5715016"/>
            <a:ext cx="871543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300" b="1" i="1" dirty="0" smtClean="0">
                <a:solidFill>
                  <a:schemeClr val="tx2">
                    <a:lumMod val="50000"/>
                  </a:schemeClr>
                </a:solidFill>
                <a:latin typeface="Franklin Gothic Book" pitchFamily="34" charset="0"/>
              </a:rPr>
              <a:t>100 év alatt a lakósság száma 40 </a:t>
            </a:r>
            <a:r>
              <a:rPr lang="hu-HU" sz="2300" b="1" i="1" dirty="0" err="1" smtClean="0">
                <a:solidFill>
                  <a:schemeClr val="tx2">
                    <a:lumMod val="50000"/>
                  </a:schemeClr>
                </a:solidFill>
                <a:latin typeface="Franklin Gothic Book" pitchFamily="34" charset="0"/>
              </a:rPr>
              <a:t>%-al</a:t>
            </a:r>
            <a:r>
              <a:rPr lang="hu-HU" sz="2300" b="1" i="1" dirty="0" smtClean="0">
                <a:solidFill>
                  <a:schemeClr val="tx2">
                    <a:lumMod val="50000"/>
                  </a:schemeClr>
                </a:solidFill>
                <a:latin typeface="Franklin Gothic Book" pitchFamily="34" charset="0"/>
              </a:rPr>
              <a:t>, a bíróságoké 70 </a:t>
            </a:r>
            <a:r>
              <a:rPr lang="hu-HU" sz="2300" b="1" i="1" dirty="0" err="1" smtClean="0">
                <a:solidFill>
                  <a:schemeClr val="tx2">
                    <a:lumMod val="50000"/>
                  </a:schemeClr>
                </a:solidFill>
                <a:latin typeface="Franklin Gothic Book" pitchFamily="34" charset="0"/>
              </a:rPr>
              <a:t>%-al</a:t>
            </a:r>
            <a:r>
              <a:rPr lang="hu-HU" sz="2300" b="1" i="1" dirty="0" smtClean="0">
                <a:solidFill>
                  <a:schemeClr val="tx2">
                    <a:lumMod val="50000"/>
                  </a:schemeClr>
                </a:solidFill>
                <a:latin typeface="Franklin Gothic Book" pitchFamily="34" charset="0"/>
              </a:rPr>
              <a:t> csökkent, miközben a büntető ítéletek aránya 34 </a:t>
            </a:r>
            <a:r>
              <a:rPr lang="hu-HU" sz="2300" b="1" i="1" dirty="0" err="1" smtClean="0">
                <a:solidFill>
                  <a:schemeClr val="tx2">
                    <a:lumMod val="50000"/>
                  </a:schemeClr>
                </a:solidFill>
                <a:latin typeface="Franklin Gothic Book" pitchFamily="34" charset="0"/>
              </a:rPr>
              <a:t>%-al</a:t>
            </a:r>
            <a:r>
              <a:rPr lang="hu-HU" sz="2300" b="1" i="1" dirty="0" smtClean="0">
                <a:solidFill>
                  <a:schemeClr val="tx2">
                    <a:lumMod val="50000"/>
                  </a:schemeClr>
                </a:solidFill>
                <a:latin typeface="Franklin Gothic Book" pitchFamily="34" charset="0"/>
              </a:rPr>
              <a:t> nőtt.</a:t>
            </a:r>
          </a:p>
        </p:txBody>
      </p:sp>
    </p:spTree>
    <p:extLst>
      <p:ext uri="{BB962C8B-B14F-4D97-AF65-F5344CB8AC3E}">
        <p14:creationId xmlns:p14="http://schemas.microsoft.com/office/powerpoint/2010/main" val="317793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214290"/>
            <a:ext cx="7250008" cy="1143000"/>
          </a:xfrm>
        </p:spPr>
        <p:txBody>
          <a:bodyPr>
            <a:noAutofit/>
          </a:bodyPr>
          <a:lstStyle/>
          <a:p>
            <a:pPr algn="l"/>
            <a:r>
              <a:rPr lang="hu-HU" sz="3500" dirty="0" smtClean="0">
                <a:solidFill>
                  <a:srgbClr val="F0D6A8"/>
                </a:solidFill>
                <a:latin typeface="Franklin Gothic Book" pitchFamily="34" charset="0"/>
              </a:rPr>
              <a:t>A kiszabott, végrehajtandó szabadságvesztés száma és aránya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88640"/>
            <a:ext cx="2201987" cy="11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Alcím 4"/>
          <p:cNvSpPr txBox="1">
            <a:spLocks/>
          </p:cNvSpPr>
          <p:nvPr/>
        </p:nvSpPr>
        <p:spPr>
          <a:xfrm>
            <a:off x="0" y="1714488"/>
            <a:ext cx="8229600" cy="10715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hu-HU" sz="2800" i="1" dirty="0" smtClean="0">
                <a:solidFill>
                  <a:schemeClr val="tx2">
                    <a:lumMod val="50000"/>
                  </a:schemeClr>
                </a:solidFill>
                <a:latin typeface="Franklin Gothic Book" pitchFamily="34" charset="0"/>
              </a:rPr>
              <a:t>				</a:t>
            </a:r>
          </a:p>
          <a:p>
            <a:pPr>
              <a:buNone/>
            </a:pPr>
            <a:r>
              <a:rPr lang="hu-HU" sz="2800" i="1" dirty="0" smtClean="0">
                <a:solidFill>
                  <a:schemeClr val="tx2">
                    <a:lumMod val="50000"/>
                  </a:schemeClr>
                </a:solidFill>
                <a:latin typeface="Franklin Gothic Book" pitchFamily="34" charset="0"/>
              </a:rPr>
              <a:t>				      </a:t>
            </a:r>
            <a:r>
              <a:rPr lang="hu-HU" sz="2800" i="1" dirty="0" smtClean="0">
                <a:solidFill>
                  <a:srgbClr val="9E1E2D"/>
                </a:solidFill>
                <a:latin typeface="Franklin Gothic Book" pitchFamily="34" charset="0"/>
              </a:rPr>
              <a:t>1902 </a:t>
            </a:r>
            <a:r>
              <a:rPr lang="hu-HU" sz="2800" i="1" dirty="0" smtClean="0">
                <a:solidFill>
                  <a:schemeClr val="tx2">
                    <a:lumMod val="50000"/>
                  </a:schemeClr>
                </a:solidFill>
                <a:latin typeface="Franklin Gothic Book" pitchFamily="34" charset="0"/>
              </a:rPr>
              <a:t>                2002</a:t>
            </a:r>
          </a:p>
          <a:p>
            <a:pPr>
              <a:buNone/>
            </a:pPr>
            <a:endParaRPr lang="hu-HU" sz="2800" i="1" dirty="0" smtClean="0">
              <a:solidFill>
                <a:schemeClr val="tx2">
                  <a:lumMod val="50000"/>
                </a:schemeClr>
              </a:solidFill>
              <a:latin typeface="Franklin Gothic Book" pitchFamily="34" charset="0"/>
            </a:endParaRPr>
          </a:p>
          <a:p>
            <a:pPr>
              <a:buNone/>
            </a:pPr>
            <a:endParaRPr lang="hu-HU" sz="2800" i="1" dirty="0" smtClean="0">
              <a:solidFill>
                <a:schemeClr val="tx2">
                  <a:lumMod val="50000"/>
                </a:schemeClr>
              </a:solidFill>
              <a:latin typeface="Franklin Gothic Book" pitchFamily="34" charset="0"/>
            </a:endParaRPr>
          </a:p>
        </p:txBody>
      </p:sp>
      <p:cxnSp>
        <p:nvCxnSpPr>
          <p:cNvPr id="10" name="Egyenes összekötő 9"/>
          <p:cNvCxnSpPr/>
          <p:nvPr/>
        </p:nvCxnSpPr>
        <p:spPr>
          <a:xfrm rot="5400000">
            <a:off x="1893472" y="3821512"/>
            <a:ext cx="2071702" cy="794"/>
          </a:xfrm>
          <a:prstGeom prst="line">
            <a:avLst/>
          </a:prstGeom>
          <a:ln>
            <a:solidFill>
              <a:srgbClr val="9E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10"/>
          <p:cNvCxnSpPr/>
          <p:nvPr/>
        </p:nvCxnSpPr>
        <p:spPr>
          <a:xfrm rot="5400000">
            <a:off x="4250926" y="3892950"/>
            <a:ext cx="2071702" cy="794"/>
          </a:xfrm>
          <a:prstGeom prst="line">
            <a:avLst/>
          </a:prstGeom>
          <a:ln>
            <a:solidFill>
              <a:srgbClr val="9E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églalap 11"/>
          <p:cNvSpPr/>
          <p:nvPr/>
        </p:nvSpPr>
        <p:spPr>
          <a:xfrm>
            <a:off x="428596" y="3214686"/>
            <a:ext cx="8424936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300" b="1" i="1" dirty="0" smtClean="0">
                <a:solidFill>
                  <a:schemeClr val="tx2">
                    <a:lumMod val="50000"/>
                  </a:schemeClr>
                </a:solidFill>
                <a:latin typeface="Franklin Gothic Book" pitchFamily="34" charset="0"/>
              </a:rPr>
              <a:t>	</a:t>
            </a:r>
            <a:r>
              <a:rPr lang="hu-HU" sz="2800" b="1" i="1" dirty="0" smtClean="0">
                <a:solidFill>
                  <a:schemeClr val="tx2">
                    <a:lumMod val="50000"/>
                  </a:schemeClr>
                </a:solidFill>
                <a:latin typeface="Franklin Gothic Book" pitchFamily="34" charset="0"/>
              </a:rPr>
              <a:t>Száma:	63.195                 11.764 </a:t>
            </a:r>
          </a:p>
          <a:p>
            <a:endParaRPr lang="hu-HU" sz="2800" b="1" i="1" dirty="0" smtClean="0">
              <a:solidFill>
                <a:schemeClr val="tx2">
                  <a:lumMod val="50000"/>
                </a:schemeClr>
              </a:solidFill>
              <a:latin typeface="Franklin Gothic Book" pitchFamily="34" charset="0"/>
            </a:endParaRPr>
          </a:p>
          <a:p>
            <a:r>
              <a:rPr lang="hu-HU" sz="2800" b="1" i="1" dirty="0" smtClean="0">
                <a:solidFill>
                  <a:schemeClr val="tx2">
                    <a:lumMod val="50000"/>
                  </a:schemeClr>
                </a:solidFill>
                <a:latin typeface="Franklin Gothic Book" pitchFamily="34" charset="0"/>
              </a:rPr>
              <a:t>	 Aránya:	  57 %                     13 % </a:t>
            </a:r>
            <a:endParaRPr lang="hu-HU" sz="2400" b="1" i="1" dirty="0" smtClean="0">
              <a:solidFill>
                <a:schemeClr val="tx2">
                  <a:lumMod val="50000"/>
                </a:schemeClr>
              </a:solidFill>
              <a:latin typeface="Franklin Gothic Book" pitchFamily="34" charset="0"/>
            </a:endParaRPr>
          </a:p>
          <a:p>
            <a:endParaRPr lang="hu-HU" sz="2300" b="1" i="1" dirty="0" smtClean="0">
              <a:solidFill>
                <a:schemeClr val="tx2">
                  <a:lumMod val="50000"/>
                </a:schemeClr>
              </a:solidFill>
              <a:latin typeface="Franklin Gothic Book" pitchFamily="34" charset="0"/>
            </a:endParaRPr>
          </a:p>
          <a:p>
            <a:r>
              <a:rPr lang="hu-HU" sz="2300" b="1" i="1" dirty="0" smtClean="0">
                <a:solidFill>
                  <a:schemeClr val="tx2">
                    <a:lumMod val="50000"/>
                  </a:schemeClr>
                </a:solidFill>
                <a:latin typeface="Franklin Gothic Book" pitchFamily="34" charset="0"/>
              </a:rPr>
              <a:t>	</a:t>
            </a:r>
            <a:endParaRPr lang="hu-HU" sz="2300" b="1" i="1" dirty="0">
              <a:solidFill>
                <a:schemeClr val="tx2">
                  <a:lumMod val="50000"/>
                </a:schemeClr>
              </a:solidFill>
              <a:latin typeface="Franklin Gothic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93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214290"/>
            <a:ext cx="7250008" cy="1143000"/>
          </a:xfrm>
        </p:spPr>
        <p:txBody>
          <a:bodyPr>
            <a:noAutofit/>
          </a:bodyPr>
          <a:lstStyle/>
          <a:p>
            <a:pPr algn="l"/>
            <a:r>
              <a:rPr lang="hu-HU" sz="3500" dirty="0" smtClean="0">
                <a:solidFill>
                  <a:srgbClr val="F0D6A8"/>
                </a:solidFill>
                <a:latin typeface="Franklin Gothic Book" pitchFamily="34" charset="0"/>
              </a:rPr>
              <a:t>A fogvatartotti létszám </a:t>
            </a:r>
            <a:br>
              <a:rPr lang="hu-HU" sz="3500" dirty="0" smtClean="0">
                <a:solidFill>
                  <a:srgbClr val="F0D6A8"/>
                </a:solidFill>
                <a:latin typeface="Franklin Gothic Book" pitchFamily="34" charset="0"/>
              </a:rPr>
            </a:br>
            <a:r>
              <a:rPr lang="hu-HU" sz="3500" dirty="0" smtClean="0">
                <a:solidFill>
                  <a:srgbClr val="F0D6A8"/>
                </a:solidFill>
                <a:latin typeface="Franklin Gothic Book" pitchFamily="34" charset="0"/>
              </a:rPr>
              <a:t>és ráta adatai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88640"/>
            <a:ext cx="2201987" cy="11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Alcím 4"/>
          <p:cNvSpPr txBox="1">
            <a:spLocks/>
          </p:cNvSpPr>
          <p:nvPr/>
        </p:nvSpPr>
        <p:spPr>
          <a:xfrm>
            <a:off x="0" y="1785926"/>
            <a:ext cx="8229600" cy="10715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hu-HU" i="1" dirty="0" smtClean="0">
                <a:solidFill>
                  <a:schemeClr val="tx2">
                    <a:lumMod val="50000"/>
                  </a:schemeClr>
                </a:solidFill>
                <a:latin typeface="Franklin Gothic Book" pitchFamily="34" charset="0"/>
              </a:rPr>
              <a:t>				</a:t>
            </a:r>
          </a:p>
          <a:p>
            <a:pPr>
              <a:buNone/>
            </a:pPr>
            <a:r>
              <a:rPr lang="hu-HU" i="1" dirty="0" smtClean="0">
                <a:solidFill>
                  <a:schemeClr val="tx2">
                    <a:lumMod val="50000"/>
                  </a:schemeClr>
                </a:solidFill>
                <a:latin typeface="Franklin Gothic Book" pitchFamily="34" charset="0"/>
              </a:rPr>
              <a:t>				      </a:t>
            </a:r>
            <a:r>
              <a:rPr lang="hu-HU" i="1" dirty="0" smtClean="0">
                <a:solidFill>
                  <a:srgbClr val="9E1E2D"/>
                </a:solidFill>
                <a:latin typeface="Franklin Gothic Book" pitchFamily="34" charset="0"/>
              </a:rPr>
              <a:t>1902 </a:t>
            </a:r>
            <a:r>
              <a:rPr lang="hu-HU" i="1" dirty="0" smtClean="0">
                <a:solidFill>
                  <a:schemeClr val="tx2">
                    <a:lumMod val="50000"/>
                  </a:schemeClr>
                </a:solidFill>
                <a:latin typeface="Franklin Gothic Book" pitchFamily="34" charset="0"/>
              </a:rPr>
              <a:t>                  2002</a:t>
            </a:r>
          </a:p>
          <a:p>
            <a:pPr>
              <a:buNone/>
            </a:pPr>
            <a:endParaRPr lang="hu-HU" i="1" dirty="0" smtClean="0">
              <a:solidFill>
                <a:schemeClr val="tx2">
                  <a:lumMod val="50000"/>
                </a:schemeClr>
              </a:solidFill>
              <a:latin typeface="Franklin Gothic Book" pitchFamily="34" charset="0"/>
            </a:endParaRPr>
          </a:p>
          <a:p>
            <a:pPr>
              <a:buNone/>
            </a:pPr>
            <a:endParaRPr lang="hu-HU" i="1" dirty="0" smtClean="0">
              <a:solidFill>
                <a:schemeClr val="tx2">
                  <a:lumMod val="50000"/>
                </a:schemeClr>
              </a:solidFill>
              <a:latin typeface="Franklin Gothic Book" pitchFamily="34" charset="0"/>
            </a:endParaRPr>
          </a:p>
        </p:txBody>
      </p:sp>
      <p:cxnSp>
        <p:nvCxnSpPr>
          <p:cNvPr id="10" name="Egyenes összekötő 9"/>
          <p:cNvCxnSpPr/>
          <p:nvPr/>
        </p:nvCxnSpPr>
        <p:spPr>
          <a:xfrm rot="5400000">
            <a:off x="1893472" y="3821512"/>
            <a:ext cx="2071702" cy="794"/>
          </a:xfrm>
          <a:prstGeom prst="line">
            <a:avLst/>
          </a:prstGeom>
          <a:ln>
            <a:solidFill>
              <a:srgbClr val="9E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10"/>
          <p:cNvCxnSpPr/>
          <p:nvPr/>
        </p:nvCxnSpPr>
        <p:spPr>
          <a:xfrm rot="5400000">
            <a:off x="4250926" y="3892950"/>
            <a:ext cx="2071702" cy="794"/>
          </a:xfrm>
          <a:prstGeom prst="line">
            <a:avLst/>
          </a:prstGeom>
          <a:ln>
            <a:solidFill>
              <a:srgbClr val="9E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églalap 11"/>
          <p:cNvSpPr/>
          <p:nvPr/>
        </p:nvSpPr>
        <p:spPr>
          <a:xfrm>
            <a:off x="357158" y="3214686"/>
            <a:ext cx="8424936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300" b="1" i="1" dirty="0" smtClean="0">
                <a:solidFill>
                  <a:schemeClr val="tx2">
                    <a:lumMod val="50000"/>
                  </a:schemeClr>
                </a:solidFill>
                <a:latin typeface="Franklin Gothic Book" pitchFamily="34" charset="0"/>
              </a:rPr>
              <a:t>	</a:t>
            </a:r>
            <a:r>
              <a:rPr lang="hu-HU" sz="2800" b="1" i="1" dirty="0" smtClean="0">
                <a:solidFill>
                  <a:schemeClr val="tx2">
                    <a:lumMod val="50000"/>
                  </a:schemeClr>
                </a:solidFill>
                <a:latin typeface="Franklin Gothic Book" pitchFamily="34" charset="0"/>
              </a:rPr>
              <a:t>Létszám:	</a:t>
            </a:r>
            <a:r>
              <a:rPr lang="hu-HU" sz="2800" dirty="0" smtClean="0">
                <a:latin typeface="Franklin Gothic Book" pitchFamily="34" charset="0"/>
              </a:rPr>
              <a:t> </a:t>
            </a:r>
            <a:r>
              <a:rPr lang="hu-HU" sz="2800" b="1" i="1" dirty="0" smtClean="0">
                <a:solidFill>
                  <a:schemeClr val="tx2">
                    <a:lumMod val="50000"/>
                  </a:schemeClr>
                </a:solidFill>
                <a:latin typeface="Franklin Gothic Book" pitchFamily="34" charset="0"/>
              </a:rPr>
              <a:t>13.947                        17.556</a:t>
            </a:r>
          </a:p>
          <a:p>
            <a:endParaRPr lang="hu-HU" sz="2800" b="1" i="1" dirty="0" smtClean="0">
              <a:solidFill>
                <a:schemeClr val="tx2">
                  <a:lumMod val="50000"/>
                </a:schemeClr>
              </a:solidFill>
              <a:latin typeface="Franklin Gothic Book" pitchFamily="34" charset="0"/>
            </a:endParaRPr>
          </a:p>
          <a:p>
            <a:r>
              <a:rPr lang="hu-HU" sz="2800" b="1" i="1" dirty="0" smtClean="0">
                <a:solidFill>
                  <a:schemeClr val="tx2">
                    <a:lumMod val="50000"/>
                  </a:schemeClr>
                </a:solidFill>
                <a:latin typeface="Franklin Gothic Book" pitchFamily="34" charset="0"/>
              </a:rPr>
              <a:t>	 Ráta:	 	     82                               176</a:t>
            </a:r>
          </a:p>
          <a:p>
            <a:endParaRPr lang="hu-HU" sz="2300" b="1" i="1" dirty="0" smtClean="0">
              <a:solidFill>
                <a:schemeClr val="tx2">
                  <a:lumMod val="50000"/>
                </a:schemeClr>
              </a:solidFill>
              <a:latin typeface="Franklin Gothic Book" pitchFamily="34" charset="0"/>
            </a:endParaRPr>
          </a:p>
          <a:p>
            <a:r>
              <a:rPr lang="hu-HU" sz="2300" b="1" i="1" dirty="0" smtClean="0">
                <a:solidFill>
                  <a:schemeClr val="tx2">
                    <a:lumMod val="50000"/>
                  </a:schemeClr>
                </a:solidFill>
                <a:latin typeface="Franklin Gothic Book" pitchFamily="34" charset="0"/>
              </a:rPr>
              <a:t>	</a:t>
            </a:r>
            <a:endParaRPr lang="hu-HU" sz="2300" b="1" i="1" dirty="0">
              <a:solidFill>
                <a:schemeClr val="tx2">
                  <a:lumMod val="50000"/>
                </a:schemeClr>
              </a:solidFill>
              <a:latin typeface="Franklin Gothic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93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214290"/>
            <a:ext cx="7250008" cy="1143000"/>
          </a:xfrm>
        </p:spPr>
        <p:txBody>
          <a:bodyPr>
            <a:noAutofit/>
          </a:bodyPr>
          <a:lstStyle/>
          <a:p>
            <a:pPr algn="l"/>
            <a:r>
              <a:rPr lang="hu-HU" sz="3500" dirty="0" smtClean="0">
                <a:solidFill>
                  <a:srgbClr val="F0D6A8"/>
                </a:solidFill>
                <a:latin typeface="Franklin Gothic Book" pitchFamily="34" charset="0"/>
              </a:rPr>
              <a:t>A fluktuáció adatai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88640"/>
            <a:ext cx="2201987" cy="11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Alcím 4"/>
          <p:cNvSpPr txBox="1">
            <a:spLocks/>
          </p:cNvSpPr>
          <p:nvPr/>
        </p:nvSpPr>
        <p:spPr>
          <a:xfrm>
            <a:off x="0" y="1714488"/>
            <a:ext cx="8229600" cy="10715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hu-HU" i="1" dirty="0" smtClean="0">
                <a:solidFill>
                  <a:schemeClr val="tx2">
                    <a:lumMod val="50000"/>
                  </a:schemeClr>
                </a:solidFill>
                <a:latin typeface="Franklin Gothic Book" pitchFamily="34" charset="0"/>
              </a:rPr>
              <a:t>				</a:t>
            </a:r>
          </a:p>
          <a:p>
            <a:pPr>
              <a:buNone/>
            </a:pPr>
            <a:r>
              <a:rPr lang="hu-HU" i="1" dirty="0" smtClean="0">
                <a:solidFill>
                  <a:schemeClr val="tx2">
                    <a:lumMod val="50000"/>
                  </a:schemeClr>
                </a:solidFill>
                <a:latin typeface="Franklin Gothic Book" pitchFamily="34" charset="0"/>
              </a:rPr>
              <a:t>				       </a:t>
            </a:r>
            <a:r>
              <a:rPr lang="hu-HU" i="1" dirty="0" smtClean="0">
                <a:solidFill>
                  <a:srgbClr val="9E1E2D"/>
                </a:solidFill>
                <a:latin typeface="Franklin Gothic Book" pitchFamily="34" charset="0"/>
              </a:rPr>
              <a:t>1902 </a:t>
            </a:r>
            <a:r>
              <a:rPr lang="hu-HU" i="1" dirty="0" smtClean="0">
                <a:solidFill>
                  <a:schemeClr val="tx2">
                    <a:lumMod val="50000"/>
                  </a:schemeClr>
                </a:solidFill>
                <a:latin typeface="Franklin Gothic Book" pitchFamily="34" charset="0"/>
              </a:rPr>
              <a:t>                  2002</a:t>
            </a:r>
          </a:p>
          <a:p>
            <a:pPr>
              <a:buNone/>
            </a:pPr>
            <a:endParaRPr lang="hu-HU" i="1" dirty="0" smtClean="0">
              <a:solidFill>
                <a:schemeClr val="tx2">
                  <a:lumMod val="50000"/>
                </a:schemeClr>
              </a:solidFill>
              <a:latin typeface="Franklin Gothic Book" pitchFamily="34" charset="0"/>
            </a:endParaRPr>
          </a:p>
          <a:p>
            <a:pPr>
              <a:buNone/>
            </a:pPr>
            <a:endParaRPr lang="hu-HU" i="1" dirty="0" smtClean="0">
              <a:solidFill>
                <a:schemeClr val="tx2">
                  <a:lumMod val="50000"/>
                </a:schemeClr>
              </a:solidFill>
              <a:latin typeface="Franklin Gothic Book" pitchFamily="34" charset="0"/>
            </a:endParaRPr>
          </a:p>
        </p:txBody>
      </p:sp>
      <p:cxnSp>
        <p:nvCxnSpPr>
          <p:cNvPr id="10" name="Egyenes összekötő 9"/>
          <p:cNvCxnSpPr/>
          <p:nvPr/>
        </p:nvCxnSpPr>
        <p:spPr>
          <a:xfrm rot="5400000">
            <a:off x="1893472" y="3821512"/>
            <a:ext cx="2071702" cy="794"/>
          </a:xfrm>
          <a:prstGeom prst="line">
            <a:avLst/>
          </a:prstGeom>
          <a:ln>
            <a:solidFill>
              <a:srgbClr val="9E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10"/>
          <p:cNvCxnSpPr/>
          <p:nvPr/>
        </p:nvCxnSpPr>
        <p:spPr>
          <a:xfrm rot="5400000">
            <a:off x="4250926" y="3892950"/>
            <a:ext cx="2071702" cy="794"/>
          </a:xfrm>
          <a:prstGeom prst="line">
            <a:avLst/>
          </a:prstGeom>
          <a:ln>
            <a:solidFill>
              <a:srgbClr val="9E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églalap 11"/>
          <p:cNvSpPr/>
          <p:nvPr/>
        </p:nvSpPr>
        <p:spPr>
          <a:xfrm>
            <a:off x="428596" y="3214686"/>
            <a:ext cx="8424936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hu-HU" sz="2800" i="1" dirty="0" smtClean="0">
                <a:solidFill>
                  <a:schemeClr val="tx2">
                    <a:lumMod val="50000"/>
                  </a:schemeClr>
                </a:solidFill>
                <a:latin typeface="Franklin Gothic Book" pitchFamily="34" charset="0"/>
              </a:rPr>
              <a:t>Szabadult:               76.262                         10.427</a:t>
            </a:r>
          </a:p>
          <a:p>
            <a:pPr>
              <a:buNone/>
            </a:pPr>
            <a:r>
              <a:rPr lang="hu-HU" sz="2800" i="1" dirty="0" smtClean="0">
                <a:solidFill>
                  <a:schemeClr val="tx2">
                    <a:lumMod val="50000"/>
                  </a:schemeClr>
                </a:solidFill>
                <a:latin typeface="Franklin Gothic Book" pitchFamily="34" charset="0"/>
              </a:rPr>
              <a:t>Feltételesen:         968 (3,2 %)               4503 (43 %)</a:t>
            </a:r>
          </a:p>
          <a:p>
            <a:endParaRPr lang="hu-HU" sz="2300" b="1" i="1" dirty="0" smtClean="0">
              <a:solidFill>
                <a:schemeClr val="tx2">
                  <a:lumMod val="50000"/>
                </a:schemeClr>
              </a:solidFill>
              <a:latin typeface="Franklin Gothic Book" pitchFamily="34" charset="0"/>
            </a:endParaRPr>
          </a:p>
          <a:p>
            <a:r>
              <a:rPr lang="hu-HU" sz="2300" b="1" i="1" dirty="0" smtClean="0">
                <a:solidFill>
                  <a:schemeClr val="tx2">
                    <a:lumMod val="50000"/>
                  </a:schemeClr>
                </a:solidFill>
                <a:latin typeface="Franklin Gothic Book" pitchFamily="34" charset="0"/>
              </a:rPr>
              <a:t>	</a:t>
            </a:r>
            <a:endParaRPr lang="hu-HU" sz="2300" b="1" i="1" dirty="0">
              <a:solidFill>
                <a:schemeClr val="tx2">
                  <a:lumMod val="50000"/>
                </a:schemeClr>
              </a:solidFill>
              <a:latin typeface="Franklin Gothic Book" pitchFamily="34" charset="0"/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0" y="521495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hu-HU" sz="2400" b="1" i="1" dirty="0" smtClean="0">
                <a:solidFill>
                  <a:schemeClr val="tx2">
                    <a:lumMod val="50000"/>
                  </a:schemeClr>
                </a:solidFill>
                <a:latin typeface="Franklin Gothic Book" pitchFamily="34" charset="0"/>
              </a:rPr>
              <a:t>Megjegyzés: </a:t>
            </a:r>
          </a:p>
          <a:p>
            <a:pPr>
              <a:buFontTx/>
              <a:buChar char="-"/>
            </a:pPr>
            <a:r>
              <a:rPr lang="hu-HU" sz="2400" b="1" i="1" dirty="0" smtClean="0">
                <a:solidFill>
                  <a:schemeClr val="tx2">
                    <a:lumMod val="50000"/>
                  </a:schemeClr>
                </a:solidFill>
                <a:latin typeface="Franklin Gothic Book" pitchFamily="34" charset="0"/>
              </a:rPr>
              <a:t>az 1902-ben 1 év feletti ítélettel szabadultak száma 2376 fő (3</a:t>
            </a:r>
            <a:r>
              <a:rPr lang="hu-HU" b="1" i="1" dirty="0" smtClean="0">
                <a:solidFill>
                  <a:schemeClr val="tx2">
                    <a:lumMod val="50000"/>
                  </a:schemeClr>
                </a:solidFill>
                <a:latin typeface="Franklin Gothic Book" pitchFamily="34" charset="0"/>
              </a:rPr>
              <a:t>,</a:t>
            </a:r>
            <a:r>
              <a:rPr lang="hu-HU" sz="2400" b="1" i="1" dirty="0" smtClean="0">
                <a:solidFill>
                  <a:schemeClr val="tx2">
                    <a:lumMod val="50000"/>
                  </a:schemeClr>
                </a:solidFill>
                <a:latin typeface="Franklin Gothic Book" pitchFamily="34" charset="0"/>
              </a:rPr>
              <a:t>2 %)</a:t>
            </a:r>
          </a:p>
          <a:p>
            <a:pPr>
              <a:buNone/>
            </a:pPr>
            <a:r>
              <a:rPr lang="hu-HU" sz="2400" b="1" i="1" dirty="0" smtClean="0">
                <a:solidFill>
                  <a:schemeClr val="tx2">
                    <a:lumMod val="50000"/>
                  </a:schemeClr>
                </a:solidFill>
                <a:latin typeface="Franklin Gothic Book" pitchFamily="34" charset="0"/>
              </a:rPr>
              <a:t>- 2002-ben az átlagos büntetési tartam: 4 év</a:t>
            </a:r>
          </a:p>
        </p:txBody>
      </p:sp>
    </p:spTree>
    <p:extLst>
      <p:ext uri="{BB962C8B-B14F-4D97-AF65-F5344CB8AC3E}">
        <p14:creationId xmlns:p14="http://schemas.microsoft.com/office/powerpoint/2010/main" val="317793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214290"/>
            <a:ext cx="7250008" cy="1143000"/>
          </a:xfrm>
        </p:spPr>
        <p:txBody>
          <a:bodyPr>
            <a:noAutofit/>
          </a:bodyPr>
          <a:lstStyle/>
          <a:p>
            <a:pPr algn="l"/>
            <a:r>
              <a:rPr lang="hu-HU" sz="3500" dirty="0" smtClean="0">
                <a:solidFill>
                  <a:srgbClr val="F0D6A8"/>
                </a:solidFill>
                <a:latin typeface="Franklin Gothic Book" pitchFamily="34" charset="0"/>
              </a:rPr>
              <a:t>A klasszifikáció adatai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88640"/>
            <a:ext cx="2201987" cy="11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Alcím 4"/>
          <p:cNvSpPr txBox="1">
            <a:spLocks/>
          </p:cNvSpPr>
          <p:nvPr/>
        </p:nvSpPr>
        <p:spPr>
          <a:xfrm>
            <a:off x="428596" y="1714488"/>
            <a:ext cx="8229600" cy="13287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hu-HU" sz="2800" i="1" dirty="0" smtClean="0">
                <a:solidFill>
                  <a:schemeClr val="tx2">
                    <a:lumMod val="50000"/>
                  </a:schemeClr>
                </a:solidFill>
                <a:latin typeface="Franklin Gothic Book" pitchFamily="34" charset="0"/>
              </a:rPr>
              <a:t>				</a:t>
            </a:r>
          </a:p>
          <a:p>
            <a:pPr>
              <a:buNone/>
            </a:pPr>
            <a:r>
              <a:rPr lang="hu-HU" sz="2800" i="1" dirty="0" smtClean="0">
                <a:solidFill>
                  <a:schemeClr val="tx2">
                    <a:lumMod val="50000"/>
                  </a:schemeClr>
                </a:solidFill>
                <a:latin typeface="Franklin Gothic Book" pitchFamily="34" charset="0"/>
              </a:rPr>
              <a:t>					   </a:t>
            </a:r>
            <a:r>
              <a:rPr lang="hu-HU" sz="2800" i="1" dirty="0" smtClean="0">
                <a:solidFill>
                  <a:srgbClr val="9E1E2D"/>
                </a:solidFill>
                <a:latin typeface="Franklin Gothic Book" pitchFamily="34" charset="0"/>
              </a:rPr>
              <a:t>1902 </a:t>
            </a:r>
            <a:r>
              <a:rPr lang="hu-HU" sz="2800" i="1" dirty="0" smtClean="0">
                <a:solidFill>
                  <a:schemeClr val="tx2">
                    <a:lumMod val="50000"/>
                  </a:schemeClr>
                </a:solidFill>
                <a:latin typeface="Franklin Gothic Book" pitchFamily="34" charset="0"/>
              </a:rPr>
              <a:t>            2002</a:t>
            </a:r>
          </a:p>
          <a:p>
            <a:pPr>
              <a:buNone/>
            </a:pPr>
            <a:endParaRPr lang="hu-HU" sz="2800" i="1" dirty="0" smtClean="0">
              <a:solidFill>
                <a:schemeClr val="tx2">
                  <a:lumMod val="50000"/>
                </a:schemeClr>
              </a:solidFill>
              <a:latin typeface="Franklin Gothic Book" pitchFamily="34" charset="0"/>
            </a:endParaRPr>
          </a:p>
          <a:p>
            <a:pPr>
              <a:buNone/>
            </a:pPr>
            <a:endParaRPr lang="hu-HU" sz="2800" i="1" dirty="0" smtClean="0">
              <a:solidFill>
                <a:schemeClr val="tx2">
                  <a:lumMod val="50000"/>
                </a:schemeClr>
              </a:solidFill>
              <a:latin typeface="Franklin Gothic Book" pitchFamily="34" charset="0"/>
            </a:endParaRPr>
          </a:p>
        </p:txBody>
      </p:sp>
      <p:cxnSp>
        <p:nvCxnSpPr>
          <p:cNvPr id="10" name="Egyenes összekötő 9"/>
          <p:cNvCxnSpPr/>
          <p:nvPr/>
        </p:nvCxnSpPr>
        <p:spPr>
          <a:xfrm rot="5400000">
            <a:off x="2679290" y="3892950"/>
            <a:ext cx="1928826" cy="794"/>
          </a:xfrm>
          <a:prstGeom prst="line">
            <a:avLst/>
          </a:prstGeom>
          <a:ln>
            <a:solidFill>
              <a:srgbClr val="9E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10"/>
          <p:cNvCxnSpPr/>
          <p:nvPr/>
        </p:nvCxnSpPr>
        <p:spPr>
          <a:xfrm rot="5400000">
            <a:off x="5072463" y="3857231"/>
            <a:ext cx="1857388" cy="794"/>
          </a:xfrm>
          <a:prstGeom prst="line">
            <a:avLst/>
          </a:prstGeom>
          <a:ln>
            <a:solidFill>
              <a:srgbClr val="9E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églalap 11"/>
          <p:cNvSpPr/>
          <p:nvPr/>
        </p:nvSpPr>
        <p:spPr>
          <a:xfrm>
            <a:off x="428596" y="3214686"/>
            <a:ext cx="84249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hu-HU" sz="2800" i="1" dirty="0" smtClean="0">
                <a:solidFill>
                  <a:schemeClr val="tx2">
                    <a:lumMod val="50000"/>
                  </a:schemeClr>
                </a:solidFill>
                <a:latin typeface="Franklin Gothic Book" pitchFamily="34" charset="0"/>
              </a:rPr>
              <a:t>	Fegyház:		    40 %               30 %</a:t>
            </a:r>
          </a:p>
          <a:p>
            <a:pPr>
              <a:buNone/>
            </a:pPr>
            <a:r>
              <a:rPr lang="hu-HU" sz="2800" i="1" dirty="0" smtClean="0">
                <a:solidFill>
                  <a:schemeClr val="tx2">
                    <a:lumMod val="50000"/>
                  </a:schemeClr>
                </a:solidFill>
                <a:latin typeface="Franklin Gothic Book" pitchFamily="34" charset="0"/>
              </a:rPr>
              <a:t>	Börtön:		    20 %               65 %</a:t>
            </a:r>
          </a:p>
          <a:p>
            <a:pPr>
              <a:buNone/>
            </a:pPr>
            <a:r>
              <a:rPr lang="hu-HU" sz="2800" i="1" dirty="0" smtClean="0">
                <a:solidFill>
                  <a:schemeClr val="tx2">
                    <a:lumMod val="50000"/>
                  </a:schemeClr>
                </a:solidFill>
                <a:latin typeface="Franklin Gothic Book" pitchFamily="34" charset="0"/>
              </a:rPr>
              <a:t>	Fogház:      		    40 %               5 %</a:t>
            </a:r>
          </a:p>
        </p:txBody>
      </p:sp>
    </p:spTree>
    <p:extLst>
      <p:ext uri="{BB962C8B-B14F-4D97-AF65-F5344CB8AC3E}">
        <p14:creationId xmlns:p14="http://schemas.microsoft.com/office/powerpoint/2010/main" val="317793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éma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Téma1</Template>
  <TotalTime>1019</TotalTime>
  <Words>215</Words>
  <Application>Microsoft Office PowerPoint</Application>
  <PresentationFormat>Diavetítés a képernyőre (4:3 oldalarány)</PresentationFormat>
  <Paragraphs>98</Paragraphs>
  <Slides>17</Slides>
  <Notes>15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17</vt:i4>
      </vt:variant>
    </vt:vector>
  </HeadingPairs>
  <TitlesOfParts>
    <vt:vector size="18" baseType="lpstr">
      <vt:lpstr>Téma2</vt:lpstr>
      <vt:lpstr>PowerPoint bemutató</vt:lpstr>
      <vt:lpstr>A MAGYAR BÖRTÖNÜGY FÉNYKORA 1880-1913-ig</vt:lpstr>
      <vt:lpstr>A bűnözés volumene</vt:lpstr>
      <vt:lpstr>A büntető ítéletek struktúrája</vt:lpstr>
      <vt:lpstr>A büntető bíróságok működése</vt:lpstr>
      <vt:lpstr>A kiszabott, végrehajtandó szabadságvesztés száma és aránya</vt:lpstr>
      <vt:lpstr>A fogvatartotti létszám  és ráta adatai</vt:lpstr>
      <vt:lpstr>A fluktuáció adatai</vt:lpstr>
      <vt:lpstr>A klasszifikáció adatai</vt:lpstr>
      <vt:lpstr>Szegedi csillagbörtön</vt:lpstr>
      <vt:lpstr>Sopronkőhida </vt:lpstr>
      <vt:lpstr>Budapesti Gyűjtő </vt:lpstr>
      <vt:lpstr>Kecskemét </vt:lpstr>
      <vt:lpstr>Eger </vt:lpstr>
      <vt:lpstr>Szekszárd </vt:lpstr>
      <vt:lpstr>Győr </vt:lpstr>
      <vt:lpstr>Wagner Gyula (1851-1937)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somogyvari.mihaly</dc:creator>
  <cp:lastModifiedBy>somogyvari.mihaly</cp:lastModifiedBy>
  <cp:revision>30</cp:revision>
  <dcterms:created xsi:type="dcterms:W3CDTF">2013-10-07T12:05:54Z</dcterms:created>
  <dcterms:modified xsi:type="dcterms:W3CDTF">2013-11-04T07:58:03Z</dcterms:modified>
</cp:coreProperties>
</file>