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1" r:id="rId2"/>
    <p:sldId id="263" r:id="rId3"/>
    <p:sldId id="265" r:id="rId4"/>
    <p:sldId id="268" r:id="rId5"/>
    <p:sldId id="266" r:id="rId6"/>
    <p:sldId id="267" r:id="rId7"/>
    <p:sldId id="269" r:id="rId8"/>
    <p:sldId id="270" r:id="rId9"/>
    <p:sldId id="275" r:id="rId10"/>
    <p:sldId id="271" r:id="rId11"/>
    <p:sldId id="273" r:id="rId12"/>
    <p:sldId id="274" r:id="rId13"/>
    <p:sldId id="276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0D6A8"/>
    <a:srgbClr val="9E1E2D"/>
    <a:srgbClr val="A51F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D87AD-79CE-4D52-BE3B-76BE7E14EC62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1274-EDDF-4850-8851-71BC4C285F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6240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16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D77C-D7CB-4237-B372-B811BD8365EB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B96-5495-41DB-B93D-944BBAAA8E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6778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082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33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2013. 11.05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Magyar Tudomány Ünnepe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6687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1867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890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9816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8489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683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5200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18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9E1E2D"/>
            </a:gs>
            <a:gs pos="2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18E5-F42B-45EB-951C-EC9813BAC3DE}" type="datetimeFigureOut">
              <a:rPr lang="hu-HU" smtClean="0"/>
              <a:pPr/>
              <a:t>2013.11.03.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144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9E1E2D"/>
            </a:gs>
            <a:gs pos="6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62078" cy="218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lcím 4"/>
          <p:cNvSpPr txBox="1">
            <a:spLocks/>
          </p:cNvSpPr>
          <p:nvPr/>
        </p:nvSpPr>
        <p:spPr>
          <a:xfrm>
            <a:off x="96145" y="4579776"/>
            <a:ext cx="8898731" cy="793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i="1" dirty="0" err="1" smtClean="0">
                <a:solidFill>
                  <a:srgbClr val="F0D6A8"/>
                </a:solidFill>
                <a:latin typeface="Franklin Gothic Book" pitchFamily="34" charset="0"/>
              </a:rPr>
              <a:t>Resztoratív</a:t>
            </a:r>
            <a:r>
              <a:rPr lang="hu-HU" sz="2400" b="1" i="1" dirty="0" smtClean="0">
                <a:solidFill>
                  <a:srgbClr val="F0D6A8"/>
                </a:solidFill>
                <a:latin typeface="Franklin Gothic Book" pitchFamily="34" charset="0"/>
              </a:rPr>
              <a:t> </a:t>
            </a:r>
            <a:r>
              <a:rPr lang="hu-HU" sz="2400" b="1" i="1" dirty="0" smtClean="0">
                <a:solidFill>
                  <a:srgbClr val="F0D6A8"/>
                </a:solidFill>
                <a:latin typeface="Franklin Gothic Book" pitchFamily="34" charset="0"/>
              </a:rPr>
              <a:t> </a:t>
            </a:r>
            <a:r>
              <a:rPr lang="hu-HU" sz="2400" b="1" i="1" dirty="0" smtClean="0">
                <a:solidFill>
                  <a:srgbClr val="F0D6A8"/>
                </a:solidFill>
                <a:latin typeface="Franklin Gothic Book" pitchFamily="34" charset="0"/>
              </a:rPr>
              <a:t>technikák</a:t>
            </a:r>
            <a:r>
              <a:rPr lang="hu-HU" sz="2400" b="1" i="1" dirty="0" smtClean="0">
                <a:solidFill>
                  <a:srgbClr val="F0D6A8"/>
                </a:solidFill>
                <a:latin typeface="Franklin Gothic Book" pitchFamily="34" charset="0"/>
              </a:rPr>
              <a:t> </a:t>
            </a:r>
            <a:r>
              <a:rPr lang="hu-HU" sz="2400" b="1" i="1" dirty="0" smtClean="0">
                <a:solidFill>
                  <a:srgbClr val="F0D6A8"/>
                </a:solidFill>
                <a:latin typeface="Franklin Gothic Book" pitchFamily="34" charset="0"/>
              </a:rPr>
              <a:t>a büntetés-végrehajtásban </a:t>
            </a:r>
            <a:endParaRPr lang="hu-HU" sz="2400" b="1" i="1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10" name="Alcím 4"/>
          <p:cNvSpPr txBox="1">
            <a:spLocks/>
          </p:cNvSpPr>
          <p:nvPr/>
        </p:nvSpPr>
        <p:spPr>
          <a:xfrm>
            <a:off x="110141" y="5661248"/>
            <a:ext cx="8898731" cy="50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smtClean="0">
                <a:solidFill>
                  <a:srgbClr val="F0D6A8"/>
                </a:solidFill>
                <a:latin typeface="Franklin Gothic Book" pitchFamily="34" charset="0"/>
              </a:rPr>
              <a:t>Dr. Budai István </a:t>
            </a:r>
            <a:r>
              <a:rPr lang="hu-HU" sz="2400" b="1" dirty="0" err="1" smtClean="0">
                <a:solidFill>
                  <a:srgbClr val="F0D6A8"/>
                </a:solidFill>
                <a:latin typeface="Franklin Gothic Book" pitchFamily="34" charset="0"/>
              </a:rPr>
              <a:t>bv.ezredes</a:t>
            </a:r>
            <a:endParaRPr lang="hu-HU" sz="2400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11" name="Alcím 4"/>
          <p:cNvSpPr txBox="1">
            <a:spLocks/>
          </p:cNvSpPr>
          <p:nvPr/>
        </p:nvSpPr>
        <p:spPr>
          <a:xfrm>
            <a:off x="1556200" y="6309320"/>
            <a:ext cx="6237110" cy="358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b="1" dirty="0" smtClean="0">
                <a:solidFill>
                  <a:srgbClr val="F0D6A8"/>
                </a:solidFill>
                <a:latin typeface="Franklin Gothic Book" pitchFamily="34" charset="0"/>
              </a:rPr>
              <a:t>2013. 11. 05</a:t>
            </a:r>
            <a:r>
              <a:rPr lang="hu-HU" sz="1800" dirty="0" smtClean="0">
                <a:solidFill>
                  <a:srgbClr val="F0D6A8"/>
                </a:solidFill>
                <a:latin typeface="Franklin Gothic Book" pitchFamily="34" charset="0"/>
              </a:rPr>
              <a:t>.</a:t>
            </a:r>
            <a:endParaRPr lang="hu-HU" sz="1800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12" name="Alcím 4"/>
          <p:cNvSpPr txBox="1">
            <a:spLocks/>
          </p:cNvSpPr>
          <p:nvPr/>
        </p:nvSpPr>
        <p:spPr>
          <a:xfrm>
            <a:off x="827584" y="2996952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„Korszakváltás a büntetés-végrehajtásban”</a:t>
            </a:r>
            <a:endParaRPr lang="hu-HU" sz="2800" b="1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5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00FF00"/>
                </a:solidFill>
              </a:rPr>
              <a:t>A </a:t>
            </a:r>
            <a:r>
              <a:rPr lang="hu-HU" sz="4000" dirty="0" err="1">
                <a:solidFill>
                  <a:srgbClr val="00FF00"/>
                </a:solidFill>
              </a:rPr>
              <a:t>mediáció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Konkrét esetek</a:t>
            </a:r>
          </a:p>
          <a:p>
            <a:pPr lvl="1"/>
            <a:r>
              <a:rPr lang="hu-HU" dirty="0">
                <a:latin typeface="Arial" pitchFamily="34" charset="0"/>
                <a:cs typeface="Arial" pitchFamily="34" charset="0"/>
              </a:rPr>
              <a:t>2010. november 12. - zárkán belüli konfliktus</a:t>
            </a:r>
          </a:p>
          <a:p>
            <a:pPr lvl="1">
              <a:buNone/>
            </a:pPr>
            <a:r>
              <a:rPr lang="hu-HU" dirty="0">
                <a:latin typeface="Arial" pitchFamily="34" charset="0"/>
                <a:cs typeface="Arial" pitchFamily="34" charset="0"/>
              </a:rPr>
              <a:t>	Résztvevők:  2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facilitátor</a:t>
            </a:r>
            <a:r>
              <a:rPr lang="hu-HU" dirty="0">
                <a:latin typeface="Arial" pitchFamily="34" charset="0"/>
                <a:cs typeface="Arial" pitchFamily="34" charset="0"/>
              </a:rPr>
              <a:t>,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2</a:t>
            </a:r>
            <a:r>
              <a:rPr lang="hu-HU" dirty="0">
                <a:latin typeface="Arial" pitchFamily="34" charset="0"/>
                <a:cs typeface="Arial" pitchFamily="34" charset="0"/>
              </a:rPr>
              <a:t> érintett fogvatartott, 2 megfigyelő, 1 érintett fogvatartott</a:t>
            </a:r>
          </a:p>
          <a:p>
            <a:pPr lvl="1">
              <a:buNone/>
            </a:pPr>
            <a:r>
              <a:rPr lang="hu-HU" dirty="0">
                <a:latin typeface="Arial" pitchFamily="34" charset="0"/>
                <a:cs typeface="Arial" pitchFamily="34" charset="0"/>
              </a:rPr>
              <a:t>	Megállapodás:  további magatartás, testi érintés kerülése, zárkamegbízott jelzéseinek elfogadása, nevelő megkeresése,</a:t>
            </a:r>
          </a:p>
          <a:p>
            <a:pPr lvl="1"/>
            <a:r>
              <a:rPr lang="hu-HU" dirty="0">
                <a:latin typeface="Arial" pitchFamily="34" charset="0"/>
                <a:cs typeface="Arial" pitchFamily="34" charset="0"/>
              </a:rPr>
              <a:t>2011. január 17. – zárkán belüli verekedés</a:t>
            </a:r>
          </a:p>
          <a:p>
            <a:pPr lvl="1">
              <a:buNone/>
            </a:pPr>
            <a:r>
              <a:rPr lang="hu-HU" dirty="0">
                <a:latin typeface="Arial" pitchFamily="34" charset="0"/>
                <a:cs typeface="Arial" pitchFamily="34" charset="0"/>
              </a:rPr>
              <a:t>	Résztvevők: 2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facilitátor</a:t>
            </a:r>
            <a:r>
              <a:rPr lang="hu-HU" dirty="0">
                <a:latin typeface="Arial" pitchFamily="34" charset="0"/>
                <a:cs typeface="Arial" pitchFamily="34" charset="0"/>
              </a:rPr>
              <a:t>,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2</a:t>
            </a:r>
            <a:r>
              <a:rPr lang="hu-HU" dirty="0">
                <a:latin typeface="Arial" pitchFamily="34" charset="0"/>
                <a:cs typeface="Arial" pitchFamily="34" charset="0"/>
              </a:rPr>
              <a:t> megfigyelő, 2 érintett elítélt,</a:t>
            </a:r>
          </a:p>
          <a:p>
            <a:pPr lvl="1">
              <a:buNone/>
            </a:pPr>
            <a:r>
              <a:rPr lang="hu-HU" dirty="0">
                <a:latin typeface="Arial" pitchFamily="34" charset="0"/>
                <a:cs typeface="Arial" pitchFamily="34" charset="0"/>
              </a:rPr>
              <a:t>	Megállapodás: tanácsok megfogadása, istentiszteleten való részvétel, játékos ütögetés-viccelődés kerülése, egymás meghallgatása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10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00FF00"/>
                </a:solidFill>
              </a:rPr>
              <a:t>Empátia növelő program</a:t>
            </a:r>
            <a:endParaRPr lang="hu-HU" sz="3600" dirty="0">
              <a:solidFill>
                <a:srgbClr val="00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 err="1">
                <a:latin typeface="Arial" pitchFamily="34" charset="0"/>
                <a:cs typeface="Arial" pitchFamily="34" charset="0"/>
              </a:rPr>
              <a:t>Zákeus-program</a:t>
            </a:r>
            <a:r>
              <a:rPr lang="hu-HU" dirty="0">
                <a:latin typeface="Arial" pitchFamily="34" charset="0"/>
                <a:cs typeface="Arial" pitchFamily="34" charset="0"/>
              </a:rPr>
              <a:t>: a Magyar Testvéri Börtöntársaság és a Magyar Bűnmegelőzési Börtönmissziós Alapítvány programja. </a:t>
            </a:r>
          </a:p>
          <a:p>
            <a:pPr algn="just"/>
            <a:r>
              <a:rPr lang="hu-HU" dirty="0">
                <a:latin typeface="Arial" pitchFamily="34" charset="0"/>
                <a:cs typeface="Arial" pitchFamily="34" charset="0"/>
              </a:rPr>
              <a:t>Alapvető célok: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Áldozatok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irányába tanúsított </a:t>
            </a:r>
            <a:r>
              <a:rPr lang="hu-HU" dirty="0">
                <a:latin typeface="Arial" pitchFamily="34" charset="0"/>
                <a:cs typeface="Arial" pitchFamily="34" charset="0"/>
              </a:rPr>
              <a:t>együttérzés,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Felelősségvállalás,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Következményekkel való szembesülés,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Szükségletek felismerése,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Az elkövetés közösségre gyakorolt hatása,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Megbánás és jóvátétel, 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Megbékélés és megbocsátás.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797152"/>
            <a:ext cx="1085005" cy="147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42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00FF00"/>
                </a:solidFill>
              </a:rPr>
              <a:t>Családi döntéshozó konferencia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3000" dirty="0">
                <a:latin typeface="Arial" pitchFamily="34" charset="0"/>
                <a:cs typeface="Arial" pitchFamily="34" charset="0"/>
              </a:rPr>
              <a:t>Családi döntéshozó konferencia: a fogvatartottak társadalmi re-integrációját segítő program, melynek során az elkövető által meghívott és a büntetés-végrehajtási intézet vezetése által jóváhagyott családtagok, barátok, közösen fogalmazzák meg a szabadulás utáni sikeres re-integráció szempontjából legfontosabb kérdéseket.</a:t>
            </a:r>
          </a:p>
          <a:p>
            <a:pPr algn="just"/>
            <a:r>
              <a:rPr lang="hu-HU" sz="3000" dirty="0">
                <a:latin typeface="Arial" pitchFamily="34" charset="0"/>
                <a:cs typeface="Arial" pitchFamily="34" charset="0"/>
              </a:rPr>
              <a:t>Alkalmazási lehetőségek:</a:t>
            </a:r>
          </a:p>
          <a:p>
            <a:pPr lvl="1" algn="just"/>
            <a:r>
              <a:rPr lang="hu-HU" sz="3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3000" dirty="0">
                <a:latin typeface="Arial" pitchFamily="34" charset="0"/>
                <a:cs typeface="Arial" pitchFamily="34" charset="0"/>
              </a:rPr>
              <a:t>büntetés-végrehajtási  intézet elhagyásával együtt járó ideiglenes eltávozás előkészítése</a:t>
            </a:r>
          </a:p>
          <a:p>
            <a:pPr lvl="1" algn="just"/>
            <a:r>
              <a:rPr lang="hu-HU" sz="3000" dirty="0" smtClean="0">
                <a:latin typeface="Arial" pitchFamily="34" charset="0"/>
                <a:cs typeface="Arial" pitchFamily="34" charset="0"/>
              </a:rPr>
              <a:t>adott </a:t>
            </a:r>
            <a:r>
              <a:rPr lang="hu-HU" sz="3000" dirty="0">
                <a:latin typeface="Arial" pitchFamily="34" charset="0"/>
                <a:cs typeface="Arial" pitchFamily="34" charset="0"/>
              </a:rPr>
              <a:t>fogvatartott szabadulásának előkészítése.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684" y="188640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70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Családi döntéshozó konferencia</a:t>
            </a:r>
            <a:endParaRPr lang="hu-H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684" y="332656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A konferencia kezdeményezése: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személyi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állomány tagja részéről (nevelő, pszichológus, lelkész)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fogvatartott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részéről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egyéb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személy részéről (jogi képviselő, pártfogó felügyelő, civil szakember) 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Az előkészítés folyamata: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személyi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állomány tájékoztatása, bevonása, megnyerése,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fogvatartott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tájékoztatása, motivációi és igényei felmérése,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facilitátor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felkeresése, tájékoztatása,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adatgyűjtés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elítélt kapcsolatainak feltérképezése, segítők felmérése,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feladatok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feltárása, megbeszélése,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érintettek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felkeresése, felmérése, meghívása.</a:t>
            </a:r>
          </a:p>
        </p:txBody>
      </p:sp>
    </p:spTree>
    <p:extLst>
      <p:ext uri="{BB962C8B-B14F-4D97-AF65-F5344CB8AC3E}">
        <p14:creationId xmlns:p14="http://schemas.microsoft.com/office/powerpoint/2010/main" xmlns="" val="1637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hu-HU" sz="3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Családi döntéshozó konferencia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sz="3100" dirty="0">
                <a:latin typeface="Arial" pitchFamily="34" charset="0"/>
                <a:cs typeface="Arial" pitchFamily="34" charset="0"/>
              </a:rPr>
              <a:t>A konferencia menete:</a:t>
            </a:r>
          </a:p>
          <a:p>
            <a:pPr lvl="1" algn="just"/>
            <a:r>
              <a:rPr lang="hu-HU" sz="3100" dirty="0">
                <a:latin typeface="Arial" pitchFamily="34" charset="0"/>
                <a:cs typeface="Arial" pitchFamily="34" charset="0"/>
              </a:rPr>
              <a:t>Az előkészítés során feltárt problémák megvitatása, a </a:t>
            </a:r>
            <a:r>
              <a:rPr lang="hu-HU" sz="3100" dirty="0" err="1">
                <a:latin typeface="Arial" pitchFamily="34" charset="0"/>
                <a:cs typeface="Arial" pitchFamily="34" charset="0"/>
              </a:rPr>
              <a:t>facilitátor</a:t>
            </a:r>
            <a:r>
              <a:rPr lang="hu-HU" sz="3100" dirty="0">
                <a:latin typeface="Arial" pitchFamily="34" charset="0"/>
                <a:cs typeface="Arial" pitchFamily="34" charset="0"/>
              </a:rPr>
              <a:t> vezetésével, aki semleges, pártatlan szereplőként van jelen. </a:t>
            </a:r>
          </a:p>
          <a:p>
            <a:pPr lvl="1" algn="just"/>
            <a:r>
              <a:rPr lang="hu-HU" sz="3100" dirty="0">
                <a:latin typeface="Arial" pitchFamily="34" charset="0"/>
                <a:cs typeface="Arial" pitchFamily="34" charset="0"/>
              </a:rPr>
              <a:t>A konferencia a bemutatkozást követően az információ megosztásával kezdődik. Elsőként meg kell osztani  a csoporttal, hogy milyen okból  vált szükségessé a  konferencia összehívása. </a:t>
            </a:r>
          </a:p>
          <a:p>
            <a:pPr lvl="1" algn="just"/>
            <a:r>
              <a:rPr lang="hu-HU" sz="3100" dirty="0">
                <a:latin typeface="Arial" pitchFamily="34" charset="0"/>
                <a:cs typeface="Arial" pitchFamily="34" charset="0"/>
              </a:rPr>
              <a:t>A jelenlévők reagálhatnak, illetve újabb problémákat fogalmazhatnak meg. </a:t>
            </a:r>
          </a:p>
          <a:p>
            <a:pPr lvl="1" algn="just"/>
            <a:r>
              <a:rPr lang="hu-HU" sz="3100" dirty="0">
                <a:latin typeface="Arial" pitchFamily="34" charset="0"/>
                <a:cs typeface="Arial" pitchFamily="34" charset="0"/>
              </a:rPr>
              <a:t>Az információk cseréjét követően összeáll a megoldandó problémák listája. </a:t>
            </a:r>
          </a:p>
          <a:p>
            <a:pPr lvl="1" algn="just"/>
            <a:r>
              <a:rPr lang="hu-HU" sz="3100" dirty="0">
                <a:latin typeface="Arial" pitchFamily="34" charset="0"/>
                <a:cs typeface="Arial" pitchFamily="34" charset="0"/>
              </a:rPr>
              <a:t>Az információcsere során a családnak azzal is tisztában kell lennie, illetve azt is meg kell ismernie, hogy milyen erőforrásokra támaszkodhatnak, milyen külső segítséget kaphatnak.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669" y="323828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74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hu-HU" sz="3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Családi döntéshozó konferencia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274320" lvl="1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hu-HU" sz="3100" dirty="0">
                <a:latin typeface="Arial" pitchFamily="34" charset="0"/>
                <a:cs typeface="Arial" pitchFamily="34" charset="0"/>
              </a:rPr>
              <a:t>A konferencia menete:</a:t>
            </a:r>
          </a:p>
          <a:p>
            <a:pPr marL="548640" lvl="2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hu-HU" sz="2600" dirty="0">
                <a:latin typeface="Arial" pitchFamily="34" charset="0"/>
                <a:cs typeface="Arial" pitchFamily="34" charset="0"/>
              </a:rPr>
              <a:t>A jelenlévő szakemberek ismertetik a fennálló problémák következményeit és tájékoztatják a családot az elérhető megoldási lehetőségekről.</a:t>
            </a:r>
          </a:p>
          <a:p>
            <a:pPr lvl="1" algn="just"/>
            <a:r>
              <a:rPr lang="hu-HU" sz="2600" dirty="0">
                <a:latin typeface="Arial" pitchFamily="34" charset="0"/>
                <a:cs typeface="Arial" pitchFamily="34" charset="0"/>
              </a:rPr>
              <a:t>Ha a problémákat illetően egyetértés alakult ki, következik a családi tervkidolgozás.</a:t>
            </a:r>
          </a:p>
          <a:p>
            <a:pPr lvl="1" algn="just"/>
            <a:r>
              <a:rPr lang="hu-HU" sz="2600" dirty="0">
                <a:latin typeface="Arial" pitchFamily="34" charset="0"/>
                <a:cs typeface="Arial" pitchFamily="34" charset="0"/>
              </a:rPr>
              <a:t>Ennek szakasza a saját vagy privát idő, melynek során a családnak egyedül kell kidolgoznia a megoldásra vonatkozó 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konkrét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tervet, aminek pontos határidőket, vállalásokat, felelősségi köröket kell tartalmaznia.</a:t>
            </a:r>
          </a:p>
          <a:p>
            <a:pPr lvl="1" algn="just"/>
            <a:r>
              <a:rPr lang="hu-HU" sz="2600" dirty="0">
                <a:latin typeface="Arial" pitchFamily="34" charset="0"/>
                <a:cs typeface="Arial" pitchFamily="34" charset="0"/>
              </a:rPr>
              <a:t>Ezt követően a család ismerteti a tervét, amelyet a résztvevők mindegyikének el kell fogadnia. </a:t>
            </a:r>
          </a:p>
          <a:p>
            <a:pPr lvl="1" algn="just"/>
            <a:r>
              <a:rPr lang="hu-HU" sz="2600" dirty="0">
                <a:latin typeface="Arial" pitchFamily="34" charset="0"/>
                <a:cs typeface="Arial" pitchFamily="34" charset="0"/>
              </a:rPr>
              <a:t>A tervet írásba foglalják, és azt minden résztvevő aláírja. A terv megvalósítását a </a:t>
            </a:r>
            <a:r>
              <a:rPr lang="hu-HU" sz="2600" dirty="0" err="1">
                <a:latin typeface="Arial" pitchFamily="34" charset="0"/>
                <a:cs typeface="Arial" pitchFamily="34" charset="0"/>
              </a:rPr>
              <a:t>facilitátor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 ellenőrzi.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669" y="323828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26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hu-HU" sz="3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Családi döntéshozó konferencia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274320" lvl="1" indent="-274320" algn="just">
              <a:spcBef>
                <a:spcPts val="580"/>
              </a:spcBef>
              <a:buClr>
                <a:schemeClr val="accent1"/>
              </a:buClr>
            </a:pPr>
            <a:r>
              <a:rPr lang="hu-HU" sz="3100" dirty="0">
                <a:latin typeface="Arial" pitchFamily="34" charset="0"/>
                <a:cs typeface="Arial" pitchFamily="34" charset="0"/>
              </a:rPr>
              <a:t>A konferencia menete: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A család és a szakemberek megegyezhetnek arról is, hogy az eredmények megvitatása céljából legközelebb mikor jönnek össze. 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Ha a terv végrehajtása akadályokba ütközik, vagy megvalósítása veszélybe kerül, újabb konferencia hívható össze, amelyen lehetséges a terv módosítása. </a:t>
            </a:r>
          </a:p>
          <a:p>
            <a:pPr lvl="1" algn="just"/>
            <a:r>
              <a:rPr lang="hu-HU" dirty="0">
                <a:latin typeface="Arial" pitchFamily="34" charset="0"/>
                <a:cs typeface="Arial" pitchFamily="34" charset="0"/>
              </a:rPr>
              <a:t>A családi terv végrehajtását követően, fél-egy év elteltével érdemes az eset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utánkövetését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Arial" pitchFamily="34" charset="0"/>
                <a:cs typeface="Arial" pitchFamily="34" charset="0"/>
              </a:rPr>
              <a:t>elvégezni, megvizsgálni, mi történt a családdal a konferencia, illetve a családi terv végrehajtása óta, sikerült-e fenntartani az eredményeket.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669" y="323828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16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hu-HU" sz="3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Családi döntéshozó </a:t>
            </a:r>
            <a:r>
              <a:rPr lang="hu-HU" sz="3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konferencia (egy konkrét eset)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0248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669" y="323828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68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hu-HU" sz="3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Családi döntéshozó konferencia (egy konkrét eset)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Két hónap elteltével (a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szabaduláshoz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viszonyítva):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 jegyző beszámolt arról, hogy a férfi az önkormányzatnál dolgozik,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Albérletbe költöztek, a családsegítő által biztosított bútorokkal,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 gyerekek hangulata javult, a fiú magatartási problémái már nincsenek jelen,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Az albérletbe költözés anyagi problémákat okozott, de ezt kezelik,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 kapcsolat boldog, az apróbb nézeteltéréseket rendezik,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Gyülekezetbe eljárnak, 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 család segítségét, támogatását élvezik.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669" y="323828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65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669" y="323828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KÉPEK\DSC_01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1"/>
            <a:ext cx="41467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467544" y="184482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i="1" dirty="0"/>
              <a:t>Köszönöm a </a:t>
            </a:r>
            <a:r>
              <a:rPr lang="hu-HU" sz="3200" i="1" dirty="0" smtClean="0"/>
              <a:t>megtisztelő figyelmet</a:t>
            </a:r>
            <a:r>
              <a:rPr lang="hu-HU" sz="3200" i="1" dirty="0"/>
              <a:t>!</a:t>
            </a:r>
            <a:endParaRPr lang="hu-HU" sz="3200" dirty="0"/>
          </a:p>
        </p:txBody>
      </p:sp>
      <p:sp>
        <p:nvSpPr>
          <p:cNvPr id="7" name="Téglalap 6"/>
          <p:cNvSpPr/>
          <p:nvPr/>
        </p:nvSpPr>
        <p:spPr>
          <a:xfrm>
            <a:off x="2201669" y="5445224"/>
            <a:ext cx="4572000" cy="11726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dirty="0">
                <a:latin typeface="Arial" charset="0"/>
              </a:rPr>
              <a:t>Dr. Budai István</a:t>
            </a:r>
            <a:r>
              <a:rPr lang="hu-HU" dirty="0"/>
              <a:t> </a:t>
            </a:r>
            <a:r>
              <a:rPr lang="hu-HU" dirty="0" err="1">
                <a:latin typeface="Arial" charset="0"/>
              </a:rPr>
              <a:t>bv</a:t>
            </a:r>
            <a:r>
              <a:rPr lang="hu-HU" dirty="0"/>
              <a:t>. </a:t>
            </a:r>
            <a:r>
              <a:rPr lang="hu-HU" dirty="0">
                <a:latin typeface="Arial" charset="0"/>
              </a:rPr>
              <a:t>ezredes</a:t>
            </a:r>
          </a:p>
          <a:p>
            <a:pPr algn="ctr">
              <a:lnSpc>
                <a:spcPct val="90000"/>
              </a:lnSpc>
            </a:pPr>
            <a:r>
              <a:rPr lang="hu-HU" dirty="0" err="1" smtClean="0">
                <a:latin typeface="Arial" charset="0"/>
              </a:rPr>
              <a:t>bv</a:t>
            </a:r>
            <a:r>
              <a:rPr lang="hu-HU" dirty="0">
                <a:latin typeface="Arial" charset="0"/>
              </a:rPr>
              <a:t>. főtanácsos</a:t>
            </a:r>
          </a:p>
          <a:p>
            <a:pPr algn="ctr">
              <a:lnSpc>
                <a:spcPct val="90000"/>
              </a:lnSpc>
            </a:pPr>
            <a:r>
              <a:rPr lang="hu-HU" dirty="0">
                <a:latin typeface="Arial" charset="0"/>
              </a:rPr>
              <a:t>intézetparancsnok</a:t>
            </a:r>
            <a:endParaRPr lang="hu-HU" dirty="0"/>
          </a:p>
          <a:p>
            <a:pPr algn="ctr">
              <a:lnSpc>
                <a:spcPct val="90000"/>
              </a:lnSpc>
            </a:pPr>
            <a:r>
              <a:rPr lang="hu-HU" sz="1200" dirty="0"/>
              <a:t>Balassagyarmati Fegyház és Börtön</a:t>
            </a:r>
          </a:p>
          <a:p>
            <a:pPr algn="ctr">
              <a:lnSpc>
                <a:spcPct val="90000"/>
              </a:lnSpc>
            </a:pPr>
            <a:r>
              <a:rPr lang="hu-HU" sz="1200" dirty="0"/>
              <a:t>2660 Balassagyarmat, Madách u. 2</a:t>
            </a:r>
          </a:p>
        </p:txBody>
      </p:sp>
    </p:spTree>
    <p:extLst>
      <p:ext uri="{BB962C8B-B14F-4D97-AF65-F5344CB8AC3E}">
        <p14:creationId xmlns:p14="http://schemas.microsoft.com/office/powerpoint/2010/main" xmlns="" val="33235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78700"/>
            <a:ext cx="66247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>
                <a:solidFill>
                  <a:srgbClr val="00FF00"/>
                </a:solidFill>
              </a:rPr>
              <a:t>A helyreállító igazságszolgáltatás fogalma</a:t>
            </a:r>
            <a:endParaRPr lang="hu-HU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idx="1"/>
          </p:nvPr>
        </p:nvSpPr>
        <p:spPr>
          <a:xfrm>
            <a:off x="107504" y="1700808"/>
            <a:ext cx="8579296" cy="4425355"/>
          </a:xfrm>
        </p:spPr>
        <p:txBody>
          <a:bodyPr>
            <a:noAutofit/>
          </a:bodyPr>
          <a:lstStyle/>
          <a:p>
            <a:pPr marL="914400" lvl="2" indent="0" algn="just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marL="914400" lvl="2" indent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3200" dirty="0" err="1" smtClean="0">
                <a:latin typeface="Arial" pitchFamily="34" charset="0"/>
                <a:cs typeface="Arial" pitchFamily="34" charset="0"/>
              </a:rPr>
              <a:t>resztoratív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 igazságszolgáltatás lehetőséget ad a bűnelkövetés utáni jóvátételre, mely elsősorban a bűncselekmény elkövetése által okozott egyéni, családi, szociális (társadalmi) károk helyreállítására irányul”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(L.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Walgrave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2008.)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hu-HU" sz="2000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6796834" cy="1185962"/>
          </a:xfrm>
        </p:spPr>
        <p:txBody>
          <a:bodyPr>
            <a:normAutofit fontScale="90000"/>
          </a:bodyPr>
          <a:lstStyle/>
          <a:p>
            <a:r>
              <a:rPr lang="hu-HU" sz="2200" b="1" dirty="0" smtClean="0">
                <a:solidFill>
                  <a:srgbClr val="00FF00"/>
                </a:solidFill>
              </a:rPr>
              <a:t/>
            </a:r>
            <a:br>
              <a:rPr lang="hu-HU" sz="2200" b="1" dirty="0" smtClean="0">
                <a:solidFill>
                  <a:srgbClr val="00FF00"/>
                </a:solidFill>
              </a:rPr>
            </a:br>
            <a:r>
              <a:rPr lang="hu-HU" sz="2200" b="1" dirty="0">
                <a:solidFill>
                  <a:srgbClr val="00FF00"/>
                </a:solidFill>
              </a:rPr>
              <a:t/>
            </a:r>
            <a:br>
              <a:rPr lang="hu-HU" sz="2200" b="1" dirty="0">
                <a:solidFill>
                  <a:srgbClr val="00FF00"/>
                </a:solidFill>
              </a:rPr>
            </a:br>
            <a:r>
              <a:rPr lang="hu-HU" sz="2200" b="1" dirty="0" smtClean="0">
                <a:solidFill>
                  <a:srgbClr val="00FF00"/>
                </a:solidFill>
              </a:rPr>
              <a:t>„Felelősen, felkészülten” a büntetés-végrehajtási szervezet fejlesztési programja 2008-2010 </a:t>
            </a:r>
            <a:r>
              <a:rPr lang="hu-HU" b="1" dirty="0">
                <a:solidFill>
                  <a:srgbClr val="00FF00"/>
                </a:solidFill>
              </a:rPr>
              <a:t/>
            </a:r>
            <a:br>
              <a:rPr lang="hu-HU" b="1" dirty="0">
                <a:solidFill>
                  <a:srgbClr val="00FF00"/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/>
          </a:bodyPr>
          <a:lstStyle/>
          <a:p>
            <a:pPr fontAlgn="base"/>
            <a:r>
              <a:rPr lang="hu-HU" sz="2000" u="sng" dirty="0">
                <a:latin typeface="Arial" pitchFamily="34" charset="0"/>
                <a:cs typeface="Arial" pitchFamily="34" charset="0"/>
              </a:rPr>
              <a:t>Intézkedés megnevezése: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A büntetőpolitikai reform keretében megvalósuló jogszabályi változások előkészítésében való részvétel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hu-HU" sz="2000" u="sng" dirty="0">
                <a:latin typeface="Arial" pitchFamily="34" charset="0"/>
                <a:cs typeface="Arial" pitchFamily="34" charset="0"/>
              </a:rPr>
              <a:t>Főbb elemek: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hu-HU" sz="2000" dirty="0">
                <a:latin typeface="Arial" pitchFamily="34" charset="0"/>
                <a:cs typeface="Arial" pitchFamily="34" charset="0"/>
              </a:rPr>
              <a:t>Konfliktuskezelési, csoportos (családi) probléma-megoldási,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mediációs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egyéb jóvátételi,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resztoratív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technikák szélesebb körű alkalmazásának szakmai, módszertani, eszközoldali megalapozása</a:t>
            </a:r>
          </a:p>
          <a:p>
            <a:pPr fontAlgn="base"/>
            <a:r>
              <a:rPr lang="hu-HU" sz="2000" dirty="0">
                <a:latin typeface="Arial" pitchFamily="34" charset="0"/>
                <a:cs typeface="Arial" pitchFamily="34" charset="0"/>
              </a:rPr>
              <a:t>Belső és külső feladatellátás megfelelő arányának megteremtése, biztosítása</a:t>
            </a:r>
          </a:p>
          <a:p>
            <a:pPr fontAlgn="base"/>
            <a:r>
              <a:rPr lang="hu-HU" sz="2000" u="sng" dirty="0">
                <a:latin typeface="Arial" pitchFamily="34" charset="0"/>
                <a:cs typeface="Arial" pitchFamily="34" charset="0"/>
              </a:rPr>
              <a:t>Várható eredmények: 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hu-HU" sz="2000" dirty="0">
                <a:latin typeface="Arial" pitchFamily="34" charset="0"/>
                <a:cs typeface="Arial" pitchFamily="34" charset="0"/>
              </a:rPr>
              <a:t>Intézeten belüli és családi konfliktusok eredményesebb kezelése</a:t>
            </a:r>
          </a:p>
          <a:p>
            <a:pPr fontAlgn="base"/>
            <a:r>
              <a:rPr lang="hu-HU" sz="2000" dirty="0">
                <a:latin typeface="Arial" pitchFamily="34" charset="0"/>
                <a:cs typeface="Arial" pitchFamily="34" charset="0"/>
              </a:rPr>
              <a:t>Korszerű szemléletű fogvatartotti személyiségfejlesztés, sikeresebb intézeti és társadalmi integráció és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reintegráció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endParaRPr lang="hu-H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338" y="241686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58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635080" cy="1060909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00FF00"/>
                </a:solidFill>
              </a:rPr>
              <a:t>Börtön- közösség programok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Egy büntetés-végrehajtási intézet esetében fontos a jó kapcsolat a helyi közösséggel, amiben benne rejlik a börtön és a közösség egyfajta integrációja is,</a:t>
            </a:r>
          </a:p>
          <a:p>
            <a:r>
              <a:rPr lang="hu-HU" sz="2800" dirty="0">
                <a:latin typeface="Arial" pitchFamily="34" charset="0"/>
                <a:cs typeface="Arial" pitchFamily="34" charset="0"/>
              </a:rPr>
              <a:t>Fontos tényezők:</a:t>
            </a:r>
          </a:p>
          <a:p>
            <a:pPr lvl="1"/>
            <a:r>
              <a:rPr lang="hu-HU" dirty="0">
                <a:latin typeface="Arial" pitchFamily="34" charset="0"/>
                <a:cs typeface="Arial" pitchFamily="34" charset="0"/>
              </a:rPr>
              <a:t>Megfelelő kommunikáció, motiváció,</a:t>
            </a:r>
          </a:p>
          <a:p>
            <a:pPr lvl="1"/>
            <a:r>
              <a:rPr lang="hu-HU" dirty="0">
                <a:latin typeface="Arial" pitchFamily="34" charset="0"/>
                <a:cs typeface="Arial" pitchFamily="34" charset="0"/>
              </a:rPr>
              <a:t>A börtönszemélyzet és a közösség aktív részvétele,</a:t>
            </a:r>
          </a:p>
          <a:p>
            <a:pPr lvl="1"/>
            <a:r>
              <a:rPr lang="hu-HU" dirty="0">
                <a:latin typeface="Arial" pitchFamily="34" charset="0"/>
                <a:cs typeface="Arial" pitchFamily="34" charset="0"/>
              </a:rPr>
              <a:t>Valódi lehetőség a fogvatartottak részére a jóvátételre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az előítéletek csökkentésére,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dirty="0">
                <a:latin typeface="Arial" pitchFamily="34" charset="0"/>
                <a:cs typeface="Arial" pitchFamily="34" charset="0"/>
              </a:rPr>
              <a:t>A jóvátétellel a fogvatartottak javíthatják a közösség életminőségét, egyúttal fejlesztik saját önbecsülésüket, önbizalmukat,</a:t>
            </a:r>
          </a:p>
          <a:p>
            <a:pPr lvl="1"/>
            <a:r>
              <a:rPr lang="hu-HU" dirty="0">
                <a:latin typeface="Arial" pitchFamily="34" charset="0"/>
                <a:cs typeface="Arial" pitchFamily="34" charset="0"/>
              </a:rPr>
              <a:t>A jóvátétel a helyi közösség egészének hasznos. </a:t>
            </a:r>
          </a:p>
          <a:p>
            <a:pPr marL="0" indent="0" algn="just">
              <a:spcBef>
                <a:spcPts val="580"/>
              </a:spcBef>
              <a:buNone/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338" y="188640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6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73824"/>
            <a:ext cx="6635080" cy="944628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00FF00"/>
                </a:solidFill>
              </a:rPr>
              <a:t>Börtön – közösség programok</a:t>
            </a:r>
            <a:endParaRPr lang="hu-HU" sz="3600" dirty="0">
              <a:solidFill>
                <a:srgbClr val="00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338" y="332656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20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7" y="1600200"/>
            <a:ext cx="4176463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1628799"/>
            <a:ext cx="4320480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16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18927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rgbClr val="00FF00"/>
                </a:solidFill>
              </a:rPr>
              <a:t>Börtön – közösség programok</a:t>
            </a:r>
            <a:endParaRPr lang="hu-H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338" y="332656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l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505" y="1844824"/>
            <a:ext cx="424847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l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1844824"/>
            <a:ext cx="439318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66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	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9654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hu-HU" dirty="0">
                <a:latin typeface="Arial" charset="0"/>
              </a:rPr>
              <a:t>„</a:t>
            </a:r>
            <a:r>
              <a:rPr lang="hu-HU" sz="2800" dirty="0" err="1">
                <a:latin typeface="Arial" charset="0"/>
              </a:rPr>
              <a:t>Mediation</a:t>
            </a:r>
            <a:r>
              <a:rPr lang="hu-HU" sz="2800" dirty="0">
                <a:latin typeface="Arial" charset="0"/>
              </a:rPr>
              <a:t> and </a:t>
            </a:r>
            <a:r>
              <a:rPr lang="hu-HU" sz="2800" dirty="0" err="1">
                <a:latin typeface="Arial" charset="0"/>
              </a:rPr>
              <a:t>Restorative</a:t>
            </a:r>
            <a:r>
              <a:rPr lang="hu-HU" sz="2800" dirty="0">
                <a:latin typeface="Arial" charset="0"/>
              </a:rPr>
              <a:t> </a:t>
            </a:r>
            <a:r>
              <a:rPr lang="hu-HU" sz="2800" dirty="0" err="1">
                <a:latin typeface="Arial" charset="0"/>
              </a:rPr>
              <a:t>Justice</a:t>
            </a:r>
            <a:r>
              <a:rPr lang="hu-HU" sz="2800" dirty="0">
                <a:latin typeface="Arial" charset="0"/>
              </a:rPr>
              <a:t> </a:t>
            </a:r>
            <a:r>
              <a:rPr lang="hu-HU" sz="2800" dirty="0" err="1">
                <a:latin typeface="Arial" charset="0"/>
              </a:rPr>
              <a:t>in</a:t>
            </a:r>
            <a:r>
              <a:rPr lang="hu-HU" sz="2800" dirty="0">
                <a:latin typeface="Arial" charset="0"/>
              </a:rPr>
              <a:t> </a:t>
            </a:r>
            <a:r>
              <a:rPr lang="hu-HU" sz="2800" dirty="0" err="1">
                <a:latin typeface="Arial" charset="0"/>
              </a:rPr>
              <a:t>Prison</a:t>
            </a:r>
            <a:r>
              <a:rPr lang="hu-HU" sz="2800" dirty="0">
                <a:latin typeface="Arial" charset="0"/>
              </a:rPr>
              <a:t> </a:t>
            </a:r>
            <a:r>
              <a:rPr lang="hu-HU" sz="2800" dirty="0" err="1">
                <a:latin typeface="Arial" charset="0"/>
              </a:rPr>
              <a:t>Settings</a:t>
            </a:r>
            <a:r>
              <a:rPr lang="hu-HU" sz="2800" dirty="0">
                <a:latin typeface="Arial" charset="0"/>
              </a:rPr>
              <a:t>” – azaz  </a:t>
            </a:r>
            <a:r>
              <a:rPr lang="hu-HU" sz="2800" dirty="0" err="1">
                <a:latin typeface="Arial" charset="0"/>
              </a:rPr>
              <a:t>Mediáció</a:t>
            </a:r>
            <a:r>
              <a:rPr lang="hu-HU" sz="2800" dirty="0">
                <a:latin typeface="Arial" charset="0"/>
              </a:rPr>
              <a:t> és helyreállító </a:t>
            </a:r>
            <a:r>
              <a:rPr lang="hu-HU" sz="2800" dirty="0" smtClean="0">
                <a:latin typeface="Arial" charset="0"/>
              </a:rPr>
              <a:t>igazságszolgáltatás a </a:t>
            </a:r>
            <a:r>
              <a:rPr lang="hu-HU" sz="2800" dirty="0">
                <a:latin typeface="Arial" charset="0"/>
              </a:rPr>
              <a:t>büntetés-végrehajtásban. Az Európai Bizottság </a:t>
            </a:r>
            <a:r>
              <a:rPr lang="hu-HU" sz="2800" dirty="0" err="1">
                <a:latin typeface="Arial" charset="0"/>
              </a:rPr>
              <a:t>Criminal</a:t>
            </a:r>
            <a:r>
              <a:rPr lang="hu-HU" sz="2800" dirty="0">
                <a:latin typeface="Arial" charset="0"/>
              </a:rPr>
              <a:t> </a:t>
            </a:r>
            <a:r>
              <a:rPr lang="hu-HU" sz="2800" dirty="0" err="1">
                <a:latin typeface="Arial" charset="0"/>
              </a:rPr>
              <a:t>Justice</a:t>
            </a:r>
            <a:r>
              <a:rPr lang="hu-HU" sz="2800" dirty="0">
                <a:latin typeface="Arial" charset="0"/>
              </a:rPr>
              <a:t> programja által támogatott pályázat, az Országos Kriminológiai Intézet és a </a:t>
            </a:r>
            <a:r>
              <a:rPr lang="hu-HU" sz="2800" dirty="0" err="1">
                <a:latin typeface="Arial" charset="0"/>
              </a:rPr>
              <a:t>Foresee</a:t>
            </a:r>
            <a:r>
              <a:rPr lang="hu-HU" sz="2800" dirty="0">
                <a:latin typeface="Arial" charset="0"/>
              </a:rPr>
              <a:t> Kutatócsoport együttműködésében valósult meg</a:t>
            </a:r>
            <a:r>
              <a:rPr lang="hu-HU" sz="2800" dirty="0" smtClean="0"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hu-HU" sz="2800" dirty="0" smtClean="0">
                <a:latin typeface="Arial" charset="0"/>
              </a:rPr>
              <a:t>   </a:t>
            </a:r>
            <a:endParaRPr lang="hu-HU" sz="2800" dirty="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hu-HU" sz="2800" dirty="0">
                <a:latin typeface="Arial" charset="0"/>
              </a:rPr>
              <a:t>A projekt a </a:t>
            </a:r>
            <a:r>
              <a:rPr lang="hu-HU" sz="2800" dirty="0" err="1">
                <a:latin typeface="Arial" charset="0"/>
              </a:rPr>
              <a:t>mediáció</a:t>
            </a:r>
            <a:r>
              <a:rPr lang="hu-HU" sz="2800" dirty="0">
                <a:latin typeface="Arial" charset="0"/>
              </a:rPr>
              <a:t> és más </a:t>
            </a:r>
            <a:r>
              <a:rPr lang="hu-HU" sz="2800" dirty="0" err="1">
                <a:latin typeface="Arial" charset="0"/>
              </a:rPr>
              <a:t>resztoratív</a:t>
            </a:r>
            <a:r>
              <a:rPr lang="hu-HU" sz="2800" dirty="0">
                <a:latin typeface="Arial" charset="0"/>
              </a:rPr>
              <a:t> megoldások szerepét és lehetőségét vizsgálta börtönkörnyezetben, súlyos bűncselekmények elkövetőit és áldozatait fókuszba </a:t>
            </a:r>
            <a:r>
              <a:rPr lang="hu-HU" sz="2800" dirty="0" smtClean="0">
                <a:latin typeface="Arial" charset="0"/>
              </a:rPr>
              <a:t>állítva.</a:t>
            </a:r>
            <a:endParaRPr lang="hu-HU" sz="2800" dirty="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hu-HU" sz="2800" dirty="0">
                <a:latin typeface="Arial" charset="0"/>
              </a:rPr>
              <a:t>A kutatás vizsgálta, hogy az eljárások hozzájárulnak-e az áldozatok segítéséhez, az elkövetők felelősségvállalásához, a </a:t>
            </a:r>
            <a:r>
              <a:rPr lang="hu-HU" sz="2800" dirty="0" err="1">
                <a:latin typeface="Arial" charset="0"/>
              </a:rPr>
              <a:t>bv</a:t>
            </a:r>
            <a:r>
              <a:rPr lang="hu-HU" sz="2800" dirty="0">
                <a:latin typeface="Arial" charset="0"/>
              </a:rPr>
              <a:t>. személyzet és az elítéltek konfliktusainak hatékonyabb feloldásához, és az elítéltek társadalmi re-integrációjához.</a:t>
            </a:r>
            <a:r>
              <a:rPr lang="hu-HU" dirty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5296"/>
            <a:ext cx="200180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95296"/>
            <a:ext cx="14401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4" descr="OK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295296"/>
            <a:ext cx="1512168" cy="106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10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00FF00"/>
                </a:solidFill>
              </a:rPr>
              <a:t>A </a:t>
            </a:r>
            <a:r>
              <a:rPr lang="hu-HU" sz="4000" dirty="0" err="1">
                <a:solidFill>
                  <a:srgbClr val="00FF00"/>
                </a:solidFill>
              </a:rPr>
              <a:t>mediáció</a:t>
            </a:r>
            <a:endParaRPr lang="hu-HU" sz="4000" dirty="0">
              <a:solidFill>
                <a:srgbClr val="00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mediáció</a:t>
            </a:r>
            <a:r>
              <a:rPr lang="hu-HU" dirty="0">
                <a:latin typeface="Arial" pitchFamily="34" charset="0"/>
                <a:cs typeface="Arial" pitchFamily="34" charset="0"/>
              </a:rPr>
              <a:t> egyenrangú felek konfliktusának rendezése, és az alá-fölérendeltségi viszonyban egymással nem álló fogvatartottak között kialakuló vita, konfliktus rendezésére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jól </a:t>
            </a:r>
            <a:r>
              <a:rPr lang="hu-HU" dirty="0">
                <a:latin typeface="Arial" pitchFamily="34" charset="0"/>
                <a:cs typeface="Arial" pitchFamily="34" charset="0"/>
              </a:rPr>
              <a:t>alkalmazható. </a:t>
            </a:r>
          </a:p>
          <a:p>
            <a:pPr algn="just"/>
            <a:r>
              <a:rPr lang="hu-HU" dirty="0">
                <a:latin typeface="Arial" pitchFamily="34" charset="0"/>
                <a:cs typeface="Arial" pitchFamily="34" charset="0"/>
              </a:rPr>
              <a:t>Ilyen esetben egy pártatlan, harmadik fél közreműködik a konfliktus rendezésében és egy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írásbeli megállapodás </a:t>
            </a:r>
            <a:r>
              <a:rPr lang="hu-HU" dirty="0">
                <a:latin typeface="Arial" pitchFamily="34" charset="0"/>
                <a:cs typeface="Arial" pitchFamily="34" charset="0"/>
              </a:rPr>
              <a:t>kidolgozásában.</a:t>
            </a:r>
          </a:p>
          <a:p>
            <a:pPr algn="just"/>
            <a:r>
              <a:rPr lang="hu-HU" dirty="0">
                <a:latin typeface="Arial" pitchFamily="34" charset="0"/>
                <a:cs typeface="Arial" pitchFamily="34" charset="0"/>
              </a:rPr>
              <a:t>A megállapodás feltételeit nem a mediátor, hanem a felek határozzák meg – a speciális helyzetre tekintettel a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bv</a:t>
            </a:r>
            <a:r>
              <a:rPr lang="hu-HU" dirty="0">
                <a:latin typeface="Arial" pitchFamily="34" charset="0"/>
                <a:cs typeface="Arial" pitchFamily="34" charset="0"/>
              </a:rPr>
              <a:t>. Intézet rendjét nem sértő módon.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Resztoratív</a:t>
            </a:r>
            <a:r>
              <a:rPr lang="hu-HU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szemléletű eljárások jellemző alkotóelemei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3000" dirty="0">
                <a:latin typeface="Arial" pitchFamily="34" charset="0"/>
                <a:cs typeface="Arial" pitchFamily="34" charset="0"/>
              </a:rPr>
              <a:t>A résztvevők önként vállalják a részvételt,</a:t>
            </a:r>
          </a:p>
          <a:p>
            <a:pPr algn="just"/>
            <a:r>
              <a:rPr lang="hu-HU" sz="3000" dirty="0">
                <a:latin typeface="Arial" pitchFamily="34" charset="0"/>
                <a:cs typeface="Arial" pitchFamily="34" charset="0"/>
              </a:rPr>
              <a:t>A döntésüket átfogó tájékoztatás előzi meg a kimeneteli lehetőségekről,</a:t>
            </a:r>
          </a:p>
          <a:p>
            <a:pPr algn="just"/>
            <a:r>
              <a:rPr lang="hu-HU" sz="3000" dirty="0">
                <a:latin typeface="Arial" pitchFamily="34" charset="0"/>
                <a:cs typeface="Arial" pitchFamily="34" charset="0"/>
              </a:rPr>
              <a:t>Elsődleges szempont, hogy az áldozat ne váljon ismételten áldozattá,</a:t>
            </a:r>
          </a:p>
          <a:p>
            <a:pPr algn="just"/>
            <a:r>
              <a:rPr lang="hu-HU" sz="3000" dirty="0">
                <a:latin typeface="Arial" pitchFamily="34" charset="0"/>
                <a:cs typeface="Arial" pitchFamily="34" charset="0"/>
              </a:rPr>
              <a:t>Az elkövető képes </a:t>
            </a:r>
            <a:r>
              <a:rPr lang="hu-HU" sz="3000" dirty="0" smtClean="0">
                <a:latin typeface="Arial" pitchFamily="34" charset="0"/>
                <a:cs typeface="Arial" pitchFamily="34" charset="0"/>
              </a:rPr>
              <a:t>legyen valamilyen </a:t>
            </a:r>
            <a:r>
              <a:rPr lang="hu-HU" sz="3000" dirty="0">
                <a:latin typeface="Arial" pitchFamily="34" charset="0"/>
                <a:cs typeface="Arial" pitchFamily="34" charset="0"/>
              </a:rPr>
              <a:t>szintű felelősséget vállalni a tettéért,</a:t>
            </a:r>
          </a:p>
          <a:p>
            <a:pPr algn="just"/>
            <a:r>
              <a:rPr lang="hu-HU" sz="3000" dirty="0">
                <a:latin typeface="Arial" pitchFamily="34" charset="0"/>
                <a:cs typeface="Arial" pitchFamily="34" charset="0"/>
              </a:rPr>
              <a:t>A folyamatot pártatlan, képzett semleges </a:t>
            </a:r>
            <a:r>
              <a:rPr lang="hu-HU" sz="3000" dirty="0" err="1">
                <a:latin typeface="Arial" pitchFamily="34" charset="0"/>
                <a:cs typeface="Arial" pitchFamily="34" charset="0"/>
              </a:rPr>
              <a:t>facilitátor</a:t>
            </a:r>
            <a:r>
              <a:rPr lang="hu-HU" sz="3000" dirty="0">
                <a:latin typeface="Arial" pitchFamily="34" charset="0"/>
                <a:cs typeface="Arial" pitchFamily="34" charset="0"/>
              </a:rPr>
              <a:t>/ mediátor/ koordinátor vezeti, </a:t>
            </a:r>
          </a:p>
          <a:p>
            <a:pPr algn="just"/>
            <a:r>
              <a:rPr lang="hu-HU" sz="3000" dirty="0">
                <a:latin typeface="Arial" pitchFamily="34" charset="0"/>
                <a:cs typeface="Arial" pitchFamily="34" charset="0"/>
              </a:rPr>
              <a:t>A folyamat bizalmas természetű.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01806" cy="10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77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1050</Words>
  <Application>Microsoft Office PowerPoint</Application>
  <PresentationFormat>Diavetítés a képernyőre (4:3 oldalarány)</PresentationFormat>
  <Paragraphs>112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Téma2</vt:lpstr>
      <vt:lpstr>1. dia</vt:lpstr>
      <vt:lpstr>A helyreállító igazságszolgáltatás fogalma</vt:lpstr>
      <vt:lpstr>  „Felelősen, felkészülten” a büntetés-végrehajtási szervezet fejlesztési programja 2008-2010  </vt:lpstr>
      <vt:lpstr>Börtön- közösség programok</vt:lpstr>
      <vt:lpstr>Börtön – közösség programok</vt:lpstr>
      <vt:lpstr>Börtön – közösség programok</vt:lpstr>
      <vt:lpstr>   </vt:lpstr>
      <vt:lpstr>A mediáció</vt:lpstr>
      <vt:lpstr>Resztoratív szemléletű eljárások jellemző alkotóelemei</vt:lpstr>
      <vt:lpstr>A mediáció</vt:lpstr>
      <vt:lpstr>Empátia növelő program</vt:lpstr>
      <vt:lpstr>Családi döntéshozó konferencia</vt:lpstr>
      <vt:lpstr>Családi döntéshozó konferencia</vt:lpstr>
      <vt:lpstr>Családi döntéshozó konferencia</vt:lpstr>
      <vt:lpstr>Családi döntéshozó konferencia</vt:lpstr>
      <vt:lpstr>Családi döntéshozó konferencia</vt:lpstr>
      <vt:lpstr>Családi döntéshozó konferencia (egy konkrét eset)</vt:lpstr>
      <vt:lpstr>Családi döntéshozó konferencia (egy konkrét eset)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somogyvari.mihaly</dc:creator>
  <cp:lastModifiedBy>Budai</cp:lastModifiedBy>
  <cp:revision>35</cp:revision>
  <dcterms:created xsi:type="dcterms:W3CDTF">2013-10-07T12:05:54Z</dcterms:created>
  <dcterms:modified xsi:type="dcterms:W3CDTF">2013-11-03T08:09:15Z</dcterms:modified>
</cp:coreProperties>
</file>