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1"/>
  </p:notesMasterIdLst>
  <p:sldIdLst>
    <p:sldId id="261" r:id="rId2"/>
    <p:sldId id="263" r:id="rId3"/>
    <p:sldId id="264" r:id="rId4"/>
    <p:sldId id="267" r:id="rId5"/>
    <p:sldId id="268" r:id="rId6"/>
    <p:sldId id="269" r:id="rId7"/>
    <p:sldId id="271" r:id="rId8"/>
    <p:sldId id="272" r:id="rId9"/>
    <p:sldId id="265" r:id="rId10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D6A8"/>
    <a:srgbClr val="9E1E2D"/>
    <a:srgbClr val="A51F2E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8D87AD-79CE-4D52-BE3B-76BE7E14EC62}" type="datetimeFigureOut">
              <a:rPr lang="hu-HU" smtClean="0"/>
              <a:pPr/>
              <a:t>2013.10.31.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DD1274-EDDF-4850-8851-71BC4C285F05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31624057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DD1274-EDDF-4850-8851-71BC4C285F05}" type="slidenum">
              <a:rPr lang="hu-HU" smtClean="0"/>
              <a:pPr/>
              <a:t>2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9216721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6D77C-D7CB-4237-B372-B811BD8365EB}" type="datetimeFigureOut">
              <a:rPr lang="hu-HU" smtClean="0"/>
              <a:pPr/>
              <a:t>2013.10.31.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F5B96-5495-41DB-B93D-944BBAAA8E0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2767781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F18E5-F42B-45EB-951C-EC9813BAC3DE}" type="datetimeFigureOut">
              <a:rPr lang="hu-HU" smtClean="0"/>
              <a:pPr/>
              <a:t>2013.10.31.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8534E-DCCD-4F19-9D2D-26FC14B94887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3508298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F18E5-F42B-45EB-951C-EC9813BAC3DE}" type="datetimeFigureOut">
              <a:rPr lang="hu-HU" smtClean="0"/>
              <a:pPr/>
              <a:t>2013.10.31.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8534E-DCCD-4F19-9D2D-26FC14B94887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48335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2013. 11.05</a:t>
            </a:r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hu-HU" smtClean="0"/>
              <a:t>Magyar Tudomány Ünnepe</a:t>
            </a:r>
            <a:endParaRPr lang="hu-HU" dirty="0"/>
          </a:p>
        </p:txBody>
      </p:sp>
    </p:spTree>
    <p:extLst>
      <p:ext uri="{BB962C8B-B14F-4D97-AF65-F5344CB8AC3E}">
        <p14:creationId xmlns="" xmlns:p14="http://schemas.microsoft.com/office/powerpoint/2010/main" val="1066877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F18E5-F42B-45EB-951C-EC9813BAC3DE}" type="datetimeFigureOut">
              <a:rPr lang="hu-HU" smtClean="0"/>
              <a:pPr/>
              <a:t>2013.10.31.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8534E-DCCD-4F19-9D2D-26FC14B94887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1318678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F18E5-F42B-45EB-951C-EC9813BAC3DE}" type="datetimeFigureOut">
              <a:rPr lang="hu-HU" smtClean="0"/>
              <a:pPr/>
              <a:t>2013.10.31.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8534E-DCCD-4F19-9D2D-26FC14B94887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3008906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F18E5-F42B-45EB-951C-EC9813BAC3DE}" type="datetimeFigureOut">
              <a:rPr lang="hu-HU" smtClean="0"/>
              <a:pPr/>
              <a:t>2013.10.31.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8534E-DCCD-4F19-9D2D-26FC14B94887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3498164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F18E5-F42B-45EB-951C-EC9813BAC3DE}" type="datetimeFigureOut">
              <a:rPr lang="hu-HU" smtClean="0"/>
              <a:pPr/>
              <a:t>2013.10.31.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8534E-DCCD-4F19-9D2D-26FC14B94887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4184897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F18E5-F42B-45EB-951C-EC9813BAC3DE}" type="datetimeFigureOut">
              <a:rPr lang="hu-HU" smtClean="0"/>
              <a:pPr/>
              <a:t>2013.10.31.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8534E-DCCD-4F19-9D2D-26FC14B94887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2968354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F18E5-F42B-45EB-951C-EC9813BAC3DE}" type="datetimeFigureOut">
              <a:rPr lang="hu-HU" smtClean="0"/>
              <a:pPr/>
              <a:t>2013.10.31.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8534E-DCCD-4F19-9D2D-26FC14B94887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3152004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F18E5-F42B-45EB-951C-EC9813BAC3DE}" type="datetimeFigureOut">
              <a:rPr lang="hu-HU" smtClean="0"/>
              <a:pPr/>
              <a:t>2013.10.31.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8534E-DCCD-4F19-9D2D-26FC14B94887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151890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000">
              <a:srgbClr val="9E1E2D"/>
            </a:gs>
            <a:gs pos="22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0F18E5-F42B-45EB-951C-EC9813BAC3DE}" type="datetimeFigureOut">
              <a:rPr lang="hu-HU" smtClean="0"/>
              <a:pPr/>
              <a:t>2013.10.31.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08534E-DCCD-4F19-9D2D-26FC14B94887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1214447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4000">
              <a:srgbClr val="9E1E2D"/>
            </a:gs>
            <a:gs pos="63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60648"/>
            <a:ext cx="4362078" cy="218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Alcím 4"/>
          <p:cNvSpPr txBox="1">
            <a:spLocks/>
          </p:cNvSpPr>
          <p:nvPr/>
        </p:nvSpPr>
        <p:spPr>
          <a:xfrm>
            <a:off x="96145" y="4365104"/>
            <a:ext cx="8898731" cy="7934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4000" b="1" i="1" dirty="0" smtClean="0">
                <a:solidFill>
                  <a:srgbClr val="F0D6A8"/>
                </a:solidFill>
                <a:latin typeface="Franklin Gothic Book" pitchFamily="34" charset="0"/>
              </a:rPr>
              <a:t>EGY HIVATÁS KAPUJÁBAN</a:t>
            </a:r>
          </a:p>
        </p:txBody>
      </p:sp>
      <p:sp>
        <p:nvSpPr>
          <p:cNvPr id="10" name="Alcím 4"/>
          <p:cNvSpPr txBox="1">
            <a:spLocks/>
          </p:cNvSpPr>
          <p:nvPr/>
        </p:nvSpPr>
        <p:spPr>
          <a:xfrm>
            <a:off x="110141" y="6094648"/>
            <a:ext cx="8898731" cy="5027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2000" b="1" dirty="0" smtClean="0">
                <a:solidFill>
                  <a:srgbClr val="F0D6A8"/>
                </a:solidFill>
                <a:latin typeface="Franklin Gothic Book" pitchFamily="34" charset="0"/>
              </a:rPr>
              <a:t>Horváth Zoltán bv. </a:t>
            </a:r>
            <a:r>
              <a:rPr lang="hu-HU" sz="2000" b="1" dirty="0" err="1" smtClean="0">
                <a:solidFill>
                  <a:srgbClr val="F0D6A8"/>
                </a:solidFill>
                <a:latin typeface="Franklin Gothic Book" pitchFamily="34" charset="0"/>
              </a:rPr>
              <a:t>tőrm</a:t>
            </a:r>
            <a:r>
              <a:rPr lang="hu-HU" sz="2000" b="1" dirty="0" smtClean="0">
                <a:solidFill>
                  <a:srgbClr val="F0D6A8"/>
                </a:solidFill>
                <a:latin typeface="Franklin Gothic Book" pitchFamily="34" charset="0"/>
              </a:rPr>
              <a:t>.</a:t>
            </a:r>
            <a:endParaRPr lang="hu-HU" sz="2000" dirty="0">
              <a:solidFill>
                <a:srgbClr val="F0D6A8"/>
              </a:solidFill>
              <a:latin typeface="Franklin Gothic Book" pitchFamily="34" charset="0"/>
            </a:endParaRPr>
          </a:p>
        </p:txBody>
      </p:sp>
      <p:sp>
        <p:nvSpPr>
          <p:cNvPr id="11" name="Alcím 4"/>
          <p:cNvSpPr txBox="1">
            <a:spLocks/>
          </p:cNvSpPr>
          <p:nvPr/>
        </p:nvSpPr>
        <p:spPr>
          <a:xfrm>
            <a:off x="1556200" y="6453336"/>
            <a:ext cx="6237110" cy="35868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1200" b="1" dirty="0" smtClean="0">
                <a:solidFill>
                  <a:srgbClr val="F0D6A8"/>
                </a:solidFill>
                <a:latin typeface="Franklin Gothic Book" pitchFamily="34" charset="0"/>
              </a:rPr>
              <a:t>2013. 11. 05</a:t>
            </a:r>
            <a:r>
              <a:rPr lang="hu-HU" sz="1800" dirty="0" smtClean="0">
                <a:solidFill>
                  <a:srgbClr val="F0D6A8"/>
                </a:solidFill>
                <a:latin typeface="Franklin Gothic Book" pitchFamily="34" charset="0"/>
              </a:rPr>
              <a:t>.</a:t>
            </a:r>
            <a:endParaRPr lang="hu-HU" sz="1800" dirty="0">
              <a:solidFill>
                <a:srgbClr val="F0D6A8"/>
              </a:solidFill>
              <a:latin typeface="Franklin Gothic Book" pitchFamily="34" charset="0"/>
            </a:endParaRPr>
          </a:p>
        </p:txBody>
      </p:sp>
      <p:sp>
        <p:nvSpPr>
          <p:cNvPr id="12" name="Alcím 4"/>
          <p:cNvSpPr txBox="1">
            <a:spLocks/>
          </p:cNvSpPr>
          <p:nvPr/>
        </p:nvSpPr>
        <p:spPr>
          <a:xfrm>
            <a:off x="827584" y="2996952"/>
            <a:ext cx="7848872" cy="648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hu-HU" sz="2800" b="1" i="1" dirty="0" smtClean="0">
                <a:solidFill>
                  <a:schemeClr val="tx2">
                    <a:lumMod val="50000"/>
                  </a:schemeClr>
                </a:solidFill>
                <a:latin typeface="Franklin Gothic Book" pitchFamily="34" charset="0"/>
              </a:rPr>
              <a:t>„Korszakváltás a büntetés-végrehajtásban”</a:t>
            </a:r>
            <a:endParaRPr lang="hu-HU" sz="2800" b="1" i="1" dirty="0">
              <a:solidFill>
                <a:schemeClr val="tx2">
                  <a:lumMod val="50000"/>
                </a:schemeClr>
              </a:solidFill>
              <a:latin typeface="Franklin Gothic Book" pitchFamily="34" charset="0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460001" y="5046856"/>
            <a:ext cx="8299260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100" b="1" i="1" dirty="0" smtClean="0">
                <a:solidFill>
                  <a:srgbClr val="F0D6A8"/>
                </a:solidFill>
                <a:latin typeface="Franklin Gothic Book" pitchFamily="34" charset="0"/>
              </a:rPr>
              <a:t>Hallgatói alapkiképzési tapasztalatok a Nemzeti Közszolgálati Egyetem </a:t>
            </a:r>
          </a:p>
          <a:p>
            <a:pPr algn="ctr"/>
            <a:r>
              <a:rPr lang="hu-HU" sz="2100" b="1" i="1" dirty="0" smtClean="0">
                <a:solidFill>
                  <a:srgbClr val="F0D6A8"/>
                </a:solidFill>
                <a:latin typeface="Franklin Gothic Book" pitchFamily="34" charset="0"/>
              </a:rPr>
              <a:t>Rendészettudományi Kar, Büntetés-végrehajtási Tanszékén</a:t>
            </a:r>
          </a:p>
          <a:p>
            <a:endParaRPr lang="hu-HU" sz="2000" dirty="0"/>
          </a:p>
        </p:txBody>
      </p:sp>
    </p:spTree>
    <p:extLst>
      <p:ext uri="{BB962C8B-B14F-4D97-AF65-F5344CB8AC3E}">
        <p14:creationId xmlns="" xmlns:p14="http://schemas.microsoft.com/office/powerpoint/2010/main" val="1173515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512" y="178700"/>
            <a:ext cx="8229600" cy="1143000"/>
          </a:xfrm>
        </p:spPr>
        <p:txBody>
          <a:bodyPr/>
          <a:lstStyle/>
          <a:p>
            <a:pPr algn="l"/>
            <a:r>
              <a:rPr lang="hu-HU" dirty="0" smtClean="0">
                <a:solidFill>
                  <a:srgbClr val="F0D6A8"/>
                </a:solidFill>
                <a:latin typeface="Franklin Gothic Book" pitchFamily="34" charset="0"/>
              </a:rPr>
              <a:t>Tartalomjegyzék</a:t>
            </a:r>
            <a:endParaRPr lang="hu-HU" dirty="0">
              <a:solidFill>
                <a:srgbClr val="F0D6A8"/>
              </a:solidFill>
              <a:latin typeface="Franklin Gothic Book" pitchFamily="34" charset="0"/>
            </a:endParaRPr>
          </a:p>
        </p:txBody>
      </p:sp>
      <p:sp>
        <p:nvSpPr>
          <p:cNvPr id="5" name="Alcím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l"/>
            <a:r>
              <a:rPr lang="hu-HU" sz="2800" i="1" dirty="0" smtClean="0">
                <a:solidFill>
                  <a:schemeClr val="tx2">
                    <a:lumMod val="50000"/>
                  </a:schemeClr>
                </a:solidFill>
                <a:latin typeface="Franklin Gothic Book" pitchFamily="34" charset="0"/>
              </a:rPr>
              <a:t>Röviden az Alapkiképzésről</a:t>
            </a:r>
          </a:p>
          <a:p>
            <a:pPr algn="l"/>
            <a:r>
              <a:rPr lang="hu-HU" sz="2800" i="1" dirty="0" smtClean="0">
                <a:solidFill>
                  <a:schemeClr val="tx2">
                    <a:lumMod val="50000"/>
                  </a:schemeClr>
                </a:solidFill>
                <a:latin typeface="Franklin Gothic Book" pitchFamily="34" charset="0"/>
              </a:rPr>
              <a:t>Az Alapkiképzés célja</a:t>
            </a:r>
          </a:p>
          <a:p>
            <a:pPr algn="l"/>
            <a:r>
              <a:rPr lang="hu-HU" sz="2800" i="1" dirty="0" smtClean="0">
                <a:solidFill>
                  <a:schemeClr val="tx2">
                    <a:lumMod val="50000"/>
                  </a:schemeClr>
                </a:solidFill>
                <a:latin typeface="Franklin Gothic Book" pitchFamily="34" charset="0"/>
              </a:rPr>
              <a:t>Megfogalmazott elvárások</a:t>
            </a:r>
          </a:p>
          <a:p>
            <a:pPr algn="l"/>
            <a:r>
              <a:rPr lang="hu-HU" sz="2800" i="1" dirty="0" smtClean="0">
                <a:solidFill>
                  <a:schemeClr val="tx2">
                    <a:lumMod val="50000"/>
                  </a:schemeClr>
                </a:solidFill>
                <a:latin typeface="Franklin Gothic Book" pitchFamily="34" charset="0"/>
              </a:rPr>
              <a:t>Az eredmények</a:t>
            </a:r>
          </a:p>
          <a:p>
            <a:pPr algn="l"/>
            <a:r>
              <a:rPr lang="hu-HU" sz="2800" i="1" dirty="0" smtClean="0">
                <a:solidFill>
                  <a:schemeClr val="tx2">
                    <a:lumMod val="50000"/>
                  </a:schemeClr>
                </a:solidFill>
                <a:latin typeface="Franklin Gothic Book" pitchFamily="34" charset="0"/>
              </a:rPr>
              <a:t>Saját szerepem</a:t>
            </a:r>
          </a:p>
          <a:p>
            <a:pPr algn="l"/>
            <a:r>
              <a:rPr lang="hu-HU" sz="2800" i="1" dirty="0" smtClean="0">
                <a:solidFill>
                  <a:schemeClr val="tx2">
                    <a:lumMod val="50000"/>
                  </a:schemeClr>
                </a:solidFill>
                <a:latin typeface="Franklin Gothic Book" pitchFamily="34" charset="0"/>
              </a:rPr>
              <a:t>Összegzés</a:t>
            </a:r>
            <a:endParaRPr lang="hu-HU" sz="2000" i="1" dirty="0">
              <a:solidFill>
                <a:schemeClr val="tx2">
                  <a:lumMod val="50000"/>
                </a:schemeClr>
              </a:solidFill>
              <a:latin typeface="Franklin Gothic Book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88640"/>
            <a:ext cx="2201987" cy="11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Kép 5" descr="bvlo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79685" y="1628800"/>
            <a:ext cx="2084803" cy="2016224"/>
          </a:xfrm>
          <a:prstGeom prst="rect">
            <a:avLst/>
          </a:prstGeom>
        </p:spPr>
      </p:pic>
      <p:pic>
        <p:nvPicPr>
          <p:cNvPr id="7" name="Kép 6" descr="rtklog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04248" y="4149080"/>
            <a:ext cx="2160240" cy="216024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77938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 txBox="1">
            <a:spLocks/>
          </p:cNvSpPr>
          <p:nvPr/>
        </p:nvSpPr>
        <p:spPr>
          <a:xfrm>
            <a:off x="179512" y="1787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u-HU" dirty="0" smtClean="0">
                <a:solidFill>
                  <a:srgbClr val="F0D6A8"/>
                </a:solidFill>
                <a:latin typeface="Franklin Gothic Book" pitchFamily="34" charset="0"/>
              </a:rPr>
              <a:t>Röviden az </a:t>
            </a:r>
            <a:r>
              <a:rPr lang="hu-HU" dirty="0" err="1" smtClean="0">
                <a:solidFill>
                  <a:srgbClr val="F0D6A8"/>
                </a:solidFill>
                <a:latin typeface="Franklin Gothic Book" pitchFamily="34" charset="0"/>
              </a:rPr>
              <a:t>Alapkiképzéről</a:t>
            </a:r>
            <a:endParaRPr lang="hu-HU" dirty="0">
              <a:solidFill>
                <a:srgbClr val="F0D6A8"/>
              </a:solidFill>
              <a:latin typeface="Franklin Gothic Book" pitchFamily="34" charset="0"/>
            </a:endParaRPr>
          </a:p>
        </p:txBody>
      </p:sp>
      <p:sp>
        <p:nvSpPr>
          <p:cNvPr id="5" name="Alcím 4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hu-HU" sz="2000" i="1" dirty="0" smtClean="0">
                <a:solidFill>
                  <a:schemeClr val="tx2">
                    <a:lumMod val="50000"/>
                  </a:schemeClr>
                </a:solidFill>
                <a:latin typeface="Franklin Gothic Book" pitchFamily="34" charset="0"/>
              </a:rPr>
              <a:t>• </a:t>
            </a:r>
            <a:r>
              <a:rPr lang="hu-HU" sz="2800" i="1" dirty="0" smtClean="0">
                <a:solidFill>
                  <a:schemeClr val="tx2">
                    <a:lumMod val="50000"/>
                  </a:schemeClr>
                </a:solidFill>
                <a:latin typeface="Franklin Gothic Book" pitchFamily="34" charset="0"/>
              </a:rPr>
              <a:t>Kiképzés ideje 5 hét</a:t>
            </a:r>
          </a:p>
          <a:p>
            <a:pPr>
              <a:buNone/>
            </a:pPr>
            <a:endParaRPr lang="hu-HU" sz="2800" i="1" dirty="0" smtClean="0">
              <a:solidFill>
                <a:schemeClr val="tx2">
                  <a:lumMod val="50000"/>
                </a:schemeClr>
              </a:solidFill>
              <a:latin typeface="Franklin Gothic Book" pitchFamily="34" charset="0"/>
            </a:endParaRPr>
          </a:p>
          <a:p>
            <a:pPr>
              <a:buNone/>
            </a:pPr>
            <a:r>
              <a:rPr lang="hu-HU" sz="2800" i="1" dirty="0" smtClean="0">
                <a:solidFill>
                  <a:schemeClr val="tx2">
                    <a:lumMod val="50000"/>
                  </a:schemeClr>
                </a:solidFill>
                <a:latin typeface="Franklin Gothic Book" pitchFamily="34" charset="0"/>
              </a:rPr>
              <a:t>• Bent lakásos és bejárós rész</a:t>
            </a:r>
          </a:p>
          <a:p>
            <a:pPr>
              <a:buNone/>
            </a:pPr>
            <a:endParaRPr lang="hu-HU" sz="2800" i="1" dirty="0" smtClean="0">
              <a:solidFill>
                <a:schemeClr val="tx2">
                  <a:lumMod val="50000"/>
                </a:schemeClr>
              </a:solidFill>
              <a:latin typeface="Franklin Gothic Book" pitchFamily="34" charset="0"/>
            </a:endParaRPr>
          </a:p>
          <a:p>
            <a:pPr>
              <a:buNone/>
            </a:pPr>
            <a:r>
              <a:rPr lang="hu-HU" sz="2800" i="1" dirty="0" smtClean="0">
                <a:solidFill>
                  <a:schemeClr val="tx2">
                    <a:lumMod val="50000"/>
                  </a:schemeClr>
                </a:solidFill>
                <a:latin typeface="Franklin Gothic Book" pitchFamily="34" charset="0"/>
              </a:rPr>
              <a:t>• Folyamatos előadások, tanórák</a:t>
            </a:r>
          </a:p>
          <a:p>
            <a:pPr>
              <a:buNone/>
            </a:pPr>
            <a:endParaRPr lang="hu-HU" sz="2800" i="1" dirty="0" smtClean="0">
              <a:solidFill>
                <a:schemeClr val="tx2">
                  <a:lumMod val="50000"/>
                </a:schemeClr>
              </a:solidFill>
              <a:latin typeface="Franklin Gothic Book" pitchFamily="34" charset="0"/>
            </a:endParaRPr>
          </a:p>
          <a:p>
            <a:pPr>
              <a:buNone/>
            </a:pPr>
            <a:r>
              <a:rPr lang="hu-HU" sz="2800" i="1" dirty="0" smtClean="0">
                <a:solidFill>
                  <a:schemeClr val="tx2">
                    <a:lumMod val="50000"/>
                  </a:schemeClr>
                </a:solidFill>
                <a:latin typeface="Franklin Gothic Book" pitchFamily="34" charset="0"/>
              </a:rPr>
              <a:t>• Fokozott fizikai igénybevétel</a:t>
            </a:r>
          </a:p>
          <a:p>
            <a:pPr>
              <a:buNone/>
            </a:pPr>
            <a:endParaRPr lang="hu-HU" sz="2800" i="1" dirty="0" smtClean="0">
              <a:solidFill>
                <a:schemeClr val="tx2">
                  <a:lumMod val="50000"/>
                </a:schemeClr>
              </a:solidFill>
              <a:latin typeface="Franklin Gothic Book" pitchFamily="34" charset="0"/>
            </a:endParaRPr>
          </a:p>
          <a:p>
            <a:pPr>
              <a:buNone/>
            </a:pPr>
            <a:r>
              <a:rPr lang="hu-HU" sz="2800" i="1" dirty="0" smtClean="0">
                <a:solidFill>
                  <a:schemeClr val="tx2">
                    <a:lumMod val="50000"/>
                  </a:schemeClr>
                </a:solidFill>
                <a:latin typeface="Franklin Gothic Book" pitchFamily="34" charset="0"/>
              </a:rPr>
              <a:t>• Új ismeretek elsajátítása</a:t>
            </a:r>
            <a:endParaRPr lang="hu-HU" sz="2800" i="1" dirty="0">
              <a:solidFill>
                <a:schemeClr val="tx2">
                  <a:lumMod val="50000"/>
                </a:schemeClr>
              </a:solidFill>
              <a:latin typeface="Franklin Gothic Book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88640"/>
            <a:ext cx="2201987" cy="11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Kép 6" descr="rt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24128" y="1556792"/>
            <a:ext cx="3275855" cy="24568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Kép 7" descr="alapkikepzes4.500.752.s.jpg"/>
          <p:cNvPicPr>
            <a:picLocks noChangeAspect="1"/>
          </p:cNvPicPr>
          <p:nvPr/>
        </p:nvPicPr>
        <p:blipFill>
          <a:blip r:embed="rId4" cstate="print"/>
          <a:srcRect b="17847"/>
          <a:stretch>
            <a:fillRect/>
          </a:stretch>
        </p:blipFill>
        <p:spPr>
          <a:xfrm>
            <a:off x="6444208" y="4263260"/>
            <a:ext cx="2063896" cy="25501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4160618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 txBox="1">
            <a:spLocks/>
          </p:cNvSpPr>
          <p:nvPr/>
        </p:nvSpPr>
        <p:spPr>
          <a:xfrm>
            <a:off x="179512" y="1787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u-HU" dirty="0" smtClean="0">
                <a:solidFill>
                  <a:srgbClr val="F0D6A8"/>
                </a:solidFill>
                <a:latin typeface="Franklin Gothic Book" pitchFamily="34" charset="0"/>
              </a:rPr>
              <a:t>Az Alapkiképzés célja</a:t>
            </a:r>
            <a:endParaRPr lang="hu-HU" dirty="0">
              <a:solidFill>
                <a:srgbClr val="F0D6A8"/>
              </a:solidFill>
              <a:latin typeface="Franklin Gothic Book" pitchFamily="34" charset="0"/>
            </a:endParaRPr>
          </a:p>
        </p:txBody>
      </p:sp>
      <p:sp>
        <p:nvSpPr>
          <p:cNvPr id="5" name="Alcím 4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2800" i="1" dirty="0" smtClean="0">
                <a:solidFill>
                  <a:schemeClr val="tx2">
                    <a:lumMod val="50000"/>
                  </a:schemeClr>
                </a:solidFill>
                <a:latin typeface="Franklin Gothic Book" pitchFamily="34" charset="0"/>
              </a:rPr>
              <a:t>Megfelelő alap és felkészültség</a:t>
            </a:r>
          </a:p>
          <a:p>
            <a:r>
              <a:rPr lang="hu-HU" sz="2800" i="1" dirty="0" smtClean="0">
                <a:solidFill>
                  <a:schemeClr val="tx2">
                    <a:lumMod val="50000"/>
                  </a:schemeClr>
                </a:solidFill>
                <a:latin typeface="Franklin Gothic Book" pitchFamily="34" charset="0"/>
              </a:rPr>
              <a:t>Új szemlélet kialakítása</a:t>
            </a:r>
          </a:p>
          <a:p>
            <a:r>
              <a:rPr lang="hu-HU" sz="2800" i="1" dirty="0" smtClean="0">
                <a:solidFill>
                  <a:schemeClr val="tx2">
                    <a:lumMod val="50000"/>
                  </a:schemeClr>
                </a:solidFill>
                <a:latin typeface="Franklin Gothic Book" pitchFamily="34" charset="0"/>
              </a:rPr>
              <a:t>Feladat a kritériumok elsajátítása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88640"/>
            <a:ext cx="2201987" cy="11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Kép 6" descr="DSC_005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968" y="3284984"/>
            <a:ext cx="5292080" cy="35186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Kép 7" descr="DSC_002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909541" y="3312368"/>
            <a:ext cx="5265517" cy="3501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4160618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 txBox="1">
            <a:spLocks/>
          </p:cNvSpPr>
          <p:nvPr/>
        </p:nvSpPr>
        <p:spPr>
          <a:xfrm>
            <a:off x="179512" y="1787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u-HU" dirty="0" smtClean="0">
                <a:solidFill>
                  <a:srgbClr val="F0D6A8"/>
                </a:solidFill>
                <a:latin typeface="Franklin Gothic Book" pitchFamily="34" charset="0"/>
              </a:rPr>
              <a:t>Megfogalmazott elvárások</a:t>
            </a:r>
            <a:endParaRPr lang="hu-HU" dirty="0">
              <a:solidFill>
                <a:srgbClr val="F0D6A8"/>
              </a:solidFill>
              <a:latin typeface="Franklin Gothic Book" pitchFamily="34" charset="0"/>
            </a:endParaRPr>
          </a:p>
        </p:txBody>
      </p:sp>
      <p:sp>
        <p:nvSpPr>
          <p:cNvPr id="5" name="Alcím 4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2800" i="1" dirty="0" smtClean="0">
                <a:solidFill>
                  <a:schemeClr val="tx2">
                    <a:lumMod val="50000"/>
                  </a:schemeClr>
                </a:solidFill>
                <a:latin typeface="Franklin Gothic Book" pitchFamily="34" charset="0"/>
              </a:rPr>
              <a:t>Mentális tartás erősítése</a:t>
            </a:r>
          </a:p>
          <a:p>
            <a:endParaRPr lang="hu-HU" sz="2800" i="1" dirty="0" smtClean="0">
              <a:solidFill>
                <a:schemeClr val="tx2">
                  <a:lumMod val="50000"/>
                </a:schemeClr>
              </a:solidFill>
              <a:latin typeface="Franklin Gothic Book" pitchFamily="34" charset="0"/>
            </a:endParaRPr>
          </a:p>
          <a:p>
            <a:r>
              <a:rPr lang="hu-HU" sz="2800" i="1" dirty="0" smtClean="0">
                <a:solidFill>
                  <a:schemeClr val="tx2">
                    <a:lumMod val="50000"/>
                  </a:schemeClr>
                </a:solidFill>
                <a:latin typeface="Franklin Gothic Book" pitchFamily="34" charset="0"/>
              </a:rPr>
              <a:t>Tiszti </a:t>
            </a:r>
            <a:r>
              <a:rPr lang="hu-HU" sz="2800" i="1" dirty="0" smtClean="0">
                <a:solidFill>
                  <a:schemeClr val="tx2">
                    <a:lumMod val="50000"/>
                  </a:schemeClr>
                </a:solidFill>
                <a:latin typeface="Franklin Gothic Book" pitchFamily="34" charset="0"/>
              </a:rPr>
              <a:t>személet kiépítése</a:t>
            </a:r>
          </a:p>
          <a:p>
            <a:endParaRPr lang="hu-HU" sz="2800" i="1" dirty="0" smtClean="0">
              <a:solidFill>
                <a:schemeClr val="tx2">
                  <a:lumMod val="50000"/>
                </a:schemeClr>
              </a:solidFill>
              <a:latin typeface="Franklin Gothic Book" pitchFamily="34" charset="0"/>
            </a:endParaRPr>
          </a:p>
          <a:p>
            <a:r>
              <a:rPr lang="hu-HU" sz="2800" i="1" dirty="0" smtClean="0">
                <a:solidFill>
                  <a:schemeClr val="tx2">
                    <a:lumMod val="50000"/>
                  </a:schemeClr>
                </a:solidFill>
                <a:latin typeface="Franklin Gothic Book" pitchFamily="34" charset="0"/>
              </a:rPr>
              <a:t>Megfelelési kényszer tűrése</a:t>
            </a:r>
          </a:p>
          <a:p>
            <a:endParaRPr lang="hu-HU" sz="2800" i="1" dirty="0" smtClean="0">
              <a:solidFill>
                <a:schemeClr val="tx2">
                  <a:lumMod val="50000"/>
                </a:schemeClr>
              </a:solidFill>
              <a:latin typeface="Franklin Gothic Book" pitchFamily="34" charset="0"/>
            </a:endParaRPr>
          </a:p>
          <a:p>
            <a:r>
              <a:rPr lang="hu-HU" sz="2800" i="1" dirty="0" smtClean="0">
                <a:solidFill>
                  <a:schemeClr val="tx2">
                    <a:lumMod val="50000"/>
                  </a:schemeClr>
                </a:solidFill>
                <a:latin typeface="Franklin Gothic Book" pitchFamily="34" charset="0"/>
              </a:rPr>
              <a:t>Csoportok összehangolása</a:t>
            </a:r>
          </a:p>
          <a:p>
            <a:pPr lvl="1">
              <a:buNone/>
            </a:pPr>
            <a:endParaRPr lang="hu-HU" sz="2400" i="1" dirty="0" smtClean="0">
              <a:solidFill>
                <a:schemeClr val="tx2">
                  <a:lumMod val="50000"/>
                </a:schemeClr>
              </a:solidFill>
              <a:latin typeface="Franklin Gothic Book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88640"/>
            <a:ext cx="2201987" cy="11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Kép 6" descr="DSC_0089.JPG"/>
          <p:cNvPicPr>
            <a:picLocks noChangeAspect="1"/>
          </p:cNvPicPr>
          <p:nvPr/>
        </p:nvPicPr>
        <p:blipFill>
          <a:blip r:embed="rId3" cstate="print"/>
          <a:srcRect l="13776" r="37400"/>
          <a:stretch>
            <a:fillRect/>
          </a:stretch>
        </p:blipFill>
        <p:spPr>
          <a:xfrm>
            <a:off x="5220072" y="1570184"/>
            <a:ext cx="3744416" cy="5099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4160618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 txBox="1">
            <a:spLocks/>
          </p:cNvSpPr>
          <p:nvPr/>
        </p:nvSpPr>
        <p:spPr>
          <a:xfrm>
            <a:off x="179512" y="1787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u-HU" dirty="0" smtClean="0">
                <a:solidFill>
                  <a:srgbClr val="F0D6A8"/>
                </a:solidFill>
                <a:latin typeface="Franklin Gothic Book" pitchFamily="34" charset="0"/>
              </a:rPr>
              <a:t>Az eredmények</a:t>
            </a:r>
            <a:endParaRPr lang="hu-HU" dirty="0">
              <a:solidFill>
                <a:srgbClr val="F0D6A8"/>
              </a:solidFill>
              <a:latin typeface="Franklin Gothic Book" pitchFamily="34" charset="0"/>
            </a:endParaRPr>
          </a:p>
        </p:txBody>
      </p:sp>
      <p:sp>
        <p:nvSpPr>
          <p:cNvPr id="5" name="Alcím 4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2800" i="1" dirty="0" smtClean="0">
                <a:solidFill>
                  <a:schemeClr val="tx2">
                    <a:lumMod val="50000"/>
                  </a:schemeClr>
                </a:solidFill>
                <a:latin typeface="Franklin Gothic Book" pitchFamily="34" charset="0"/>
              </a:rPr>
              <a:t>Összetartás</a:t>
            </a:r>
          </a:p>
          <a:p>
            <a:endParaRPr lang="hu-HU" sz="2800" i="1" dirty="0" smtClean="0">
              <a:solidFill>
                <a:schemeClr val="tx2">
                  <a:lumMod val="50000"/>
                </a:schemeClr>
              </a:solidFill>
              <a:latin typeface="Franklin Gothic Book" pitchFamily="34" charset="0"/>
            </a:endParaRPr>
          </a:p>
          <a:p>
            <a:r>
              <a:rPr lang="hu-HU" sz="2800" i="1" dirty="0" smtClean="0">
                <a:solidFill>
                  <a:schemeClr val="tx2">
                    <a:lumMod val="50000"/>
                  </a:schemeClr>
                </a:solidFill>
                <a:latin typeface="Franklin Gothic Book" pitchFamily="34" charset="0"/>
              </a:rPr>
              <a:t>Bajtársiasság</a:t>
            </a:r>
          </a:p>
          <a:p>
            <a:endParaRPr lang="hu-HU" sz="2800" i="1" dirty="0" smtClean="0">
              <a:solidFill>
                <a:schemeClr val="tx2">
                  <a:lumMod val="50000"/>
                </a:schemeClr>
              </a:solidFill>
              <a:latin typeface="Franklin Gothic Book" pitchFamily="34" charset="0"/>
            </a:endParaRPr>
          </a:p>
          <a:p>
            <a:r>
              <a:rPr lang="hu-HU" sz="2800" i="1" dirty="0" smtClean="0">
                <a:solidFill>
                  <a:schemeClr val="tx2">
                    <a:lumMod val="50000"/>
                  </a:schemeClr>
                </a:solidFill>
                <a:latin typeface="Franklin Gothic Book" pitchFamily="34" charset="0"/>
              </a:rPr>
              <a:t>Évnyitó sikere</a:t>
            </a:r>
          </a:p>
          <a:p>
            <a:endParaRPr lang="hu-HU" sz="2800" i="1" dirty="0" smtClean="0">
              <a:solidFill>
                <a:schemeClr val="tx2">
                  <a:lumMod val="50000"/>
                </a:schemeClr>
              </a:solidFill>
              <a:latin typeface="Franklin Gothic Book" pitchFamily="34" charset="0"/>
            </a:endParaRPr>
          </a:p>
          <a:p>
            <a:r>
              <a:rPr lang="hu-HU" sz="2800" i="1" dirty="0" smtClean="0">
                <a:solidFill>
                  <a:schemeClr val="tx2">
                    <a:lumMod val="50000"/>
                  </a:schemeClr>
                </a:solidFill>
                <a:latin typeface="Franklin Gothic Book" pitchFamily="34" charset="0"/>
              </a:rPr>
              <a:t>Alaki szemle sikere</a:t>
            </a:r>
          </a:p>
          <a:p>
            <a:endParaRPr lang="hu-HU" sz="2800" i="1" dirty="0" smtClean="0">
              <a:solidFill>
                <a:schemeClr val="tx2">
                  <a:lumMod val="50000"/>
                </a:schemeClr>
              </a:solidFill>
              <a:latin typeface="Franklin Gothic Book" pitchFamily="34" charset="0"/>
            </a:endParaRPr>
          </a:p>
          <a:p>
            <a:endParaRPr lang="hu-HU" sz="2800" i="1" dirty="0" smtClean="0">
              <a:solidFill>
                <a:schemeClr val="tx2">
                  <a:lumMod val="50000"/>
                </a:schemeClr>
              </a:solidFill>
              <a:latin typeface="Franklin Gothic Book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88640"/>
            <a:ext cx="2201987" cy="11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Kép 6" descr="DSC_0486.JPG"/>
          <p:cNvPicPr>
            <a:picLocks noChangeAspect="1"/>
          </p:cNvPicPr>
          <p:nvPr/>
        </p:nvPicPr>
        <p:blipFill>
          <a:blip r:embed="rId3" cstate="print"/>
          <a:srcRect t="6178" b="3809"/>
          <a:stretch>
            <a:fillRect/>
          </a:stretch>
        </p:blipFill>
        <p:spPr>
          <a:xfrm>
            <a:off x="4572000" y="4077072"/>
            <a:ext cx="4572000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Kép 7" descr="DSC_0202.JPG"/>
          <p:cNvPicPr>
            <a:picLocks noChangeAspect="1"/>
          </p:cNvPicPr>
          <p:nvPr/>
        </p:nvPicPr>
        <p:blipFill>
          <a:blip r:embed="rId4" cstate="print"/>
          <a:srcRect l="16138" t="42894" r="3538"/>
          <a:stretch>
            <a:fillRect/>
          </a:stretch>
        </p:blipFill>
        <p:spPr>
          <a:xfrm>
            <a:off x="4538563" y="1700808"/>
            <a:ext cx="4569941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4160618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 txBox="1">
            <a:spLocks/>
          </p:cNvSpPr>
          <p:nvPr/>
        </p:nvSpPr>
        <p:spPr>
          <a:xfrm>
            <a:off x="179512" y="1787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u-HU" sz="4300" dirty="0" smtClean="0">
                <a:solidFill>
                  <a:srgbClr val="F0D6A8"/>
                </a:solidFill>
                <a:latin typeface="Franklin Gothic Book" pitchFamily="34" charset="0"/>
              </a:rPr>
              <a:t>Saját szerepem</a:t>
            </a:r>
            <a:endParaRPr lang="hu-HU" sz="4300" dirty="0">
              <a:solidFill>
                <a:srgbClr val="F0D6A8"/>
              </a:solidFill>
              <a:latin typeface="Franklin Gothic Book" pitchFamily="34" charset="0"/>
            </a:endParaRPr>
          </a:p>
        </p:txBody>
      </p:sp>
      <p:sp>
        <p:nvSpPr>
          <p:cNvPr id="5" name="Alcím 4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2400" i="1" dirty="0" smtClean="0">
                <a:solidFill>
                  <a:schemeClr val="tx2">
                    <a:lumMod val="50000"/>
                  </a:schemeClr>
                </a:solidFill>
                <a:latin typeface="Franklin Gothic Book" pitchFamily="34" charset="0"/>
              </a:rPr>
              <a:t>Több éves hallgatói parancsnoki tapasztalat</a:t>
            </a:r>
          </a:p>
          <a:p>
            <a:r>
              <a:rPr lang="hu-HU" sz="2400" i="1" dirty="0" smtClean="0">
                <a:solidFill>
                  <a:schemeClr val="tx2">
                    <a:lumMod val="50000"/>
                  </a:schemeClr>
                </a:solidFill>
                <a:latin typeface="Franklin Gothic Book" pitchFamily="34" charset="0"/>
              </a:rPr>
              <a:t>Bizalom az elöljáróktól</a:t>
            </a:r>
          </a:p>
          <a:p>
            <a:r>
              <a:rPr lang="hu-HU" sz="2400" i="1" dirty="0" smtClean="0">
                <a:solidFill>
                  <a:schemeClr val="tx2">
                    <a:lumMod val="50000"/>
                  </a:schemeClr>
                </a:solidFill>
                <a:latin typeface="Franklin Gothic Book" pitchFamily="34" charset="0"/>
              </a:rPr>
              <a:t>Fokozott felelősség</a:t>
            </a:r>
          </a:p>
          <a:p>
            <a:r>
              <a:rPr lang="hu-HU" sz="2400" i="1" dirty="0" smtClean="0">
                <a:solidFill>
                  <a:schemeClr val="tx2">
                    <a:lumMod val="50000"/>
                  </a:schemeClr>
                </a:solidFill>
                <a:latin typeface="Franklin Gothic Book" pitchFamily="34" charset="0"/>
              </a:rPr>
              <a:t>Parancsnoki gondoskodás</a:t>
            </a:r>
          </a:p>
          <a:p>
            <a:r>
              <a:rPr lang="hu-HU" sz="2400" i="1" dirty="0" smtClean="0">
                <a:solidFill>
                  <a:schemeClr val="tx2">
                    <a:lumMod val="50000"/>
                  </a:schemeClr>
                </a:solidFill>
                <a:latin typeface="Franklin Gothic Book" pitchFamily="34" charset="0"/>
              </a:rPr>
              <a:t>Napirendek végrehajtása</a:t>
            </a:r>
          </a:p>
          <a:p>
            <a:r>
              <a:rPr lang="hu-HU" sz="2400" i="1" dirty="0" smtClean="0">
                <a:solidFill>
                  <a:schemeClr val="tx2">
                    <a:lumMod val="50000"/>
                  </a:schemeClr>
                </a:solidFill>
                <a:latin typeface="Franklin Gothic Book" pitchFamily="34" charset="0"/>
              </a:rPr>
              <a:t>Sérülések, rendkívüli események elkerülése</a:t>
            </a:r>
          </a:p>
          <a:p>
            <a:pPr lvl="1">
              <a:buNone/>
            </a:pPr>
            <a:endParaRPr lang="hu-HU" sz="2400" i="1" dirty="0" smtClean="0">
              <a:solidFill>
                <a:schemeClr val="tx2">
                  <a:lumMod val="50000"/>
                </a:schemeClr>
              </a:solidFill>
              <a:latin typeface="Franklin Gothic Book" pitchFamily="34" charset="0"/>
            </a:endParaRPr>
          </a:p>
          <a:p>
            <a:pPr lvl="2">
              <a:buNone/>
            </a:pPr>
            <a:endParaRPr lang="hu-HU" sz="2000" i="1" dirty="0">
              <a:solidFill>
                <a:schemeClr val="tx2">
                  <a:lumMod val="50000"/>
                </a:schemeClr>
              </a:solidFill>
              <a:latin typeface="Franklin Gothic Book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88640"/>
            <a:ext cx="2201987" cy="11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Kép 6" descr="alapkikepzes2.680.381.s.jpg"/>
          <p:cNvPicPr>
            <a:picLocks noChangeAspect="1"/>
          </p:cNvPicPr>
          <p:nvPr/>
        </p:nvPicPr>
        <p:blipFill>
          <a:blip r:embed="rId3" cstate="print"/>
          <a:srcRect t="33732"/>
          <a:stretch>
            <a:fillRect/>
          </a:stretch>
        </p:blipFill>
        <p:spPr>
          <a:xfrm>
            <a:off x="1331640" y="4336479"/>
            <a:ext cx="6477000" cy="24048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4160618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 txBox="1">
            <a:spLocks/>
          </p:cNvSpPr>
          <p:nvPr/>
        </p:nvSpPr>
        <p:spPr>
          <a:xfrm>
            <a:off x="179512" y="1787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u-HU" sz="4300" dirty="0" smtClean="0">
                <a:solidFill>
                  <a:srgbClr val="F0D6A8"/>
                </a:solidFill>
                <a:latin typeface="Franklin Gothic Book" pitchFamily="34" charset="0"/>
              </a:rPr>
              <a:t>Összegzés</a:t>
            </a:r>
            <a:endParaRPr lang="hu-HU" sz="4300" dirty="0">
              <a:solidFill>
                <a:srgbClr val="F0D6A8"/>
              </a:solidFill>
              <a:latin typeface="Franklin Gothic Book" pitchFamily="34" charset="0"/>
            </a:endParaRPr>
          </a:p>
        </p:txBody>
      </p:sp>
      <p:sp>
        <p:nvSpPr>
          <p:cNvPr id="5" name="Alcím 4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2800" i="1" dirty="0" smtClean="0">
                <a:solidFill>
                  <a:schemeClr val="tx2">
                    <a:lumMod val="50000"/>
                  </a:schemeClr>
                </a:solidFill>
                <a:latin typeface="Franklin Gothic Book" pitchFamily="34" charset="0"/>
              </a:rPr>
              <a:t>Módszertani foglalkozások javítása, átszervezése</a:t>
            </a:r>
          </a:p>
          <a:p>
            <a:endParaRPr lang="hu-HU" sz="2800" i="1" dirty="0" smtClean="0">
              <a:solidFill>
                <a:schemeClr val="tx2">
                  <a:lumMod val="50000"/>
                </a:schemeClr>
              </a:solidFill>
              <a:latin typeface="Franklin Gothic Book" pitchFamily="34" charset="0"/>
            </a:endParaRPr>
          </a:p>
          <a:p>
            <a:r>
              <a:rPr lang="hu-HU" sz="2800" i="1" dirty="0" smtClean="0">
                <a:solidFill>
                  <a:schemeClr val="tx2">
                    <a:lumMod val="50000"/>
                  </a:schemeClr>
                </a:solidFill>
                <a:latin typeface="Franklin Gothic Book" pitchFamily="34" charset="0"/>
              </a:rPr>
              <a:t>Oktatási metodika elsajátítása</a:t>
            </a:r>
          </a:p>
          <a:p>
            <a:endParaRPr lang="hu-HU" sz="2800" i="1" dirty="0" smtClean="0">
              <a:solidFill>
                <a:schemeClr val="tx2">
                  <a:lumMod val="50000"/>
                </a:schemeClr>
              </a:solidFill>
              <a:latin typeface="Franklin Gothic Book" pitchFamily="34" charset="0"/>
            </a:endParaRPr>
          </a:p>
          <a:p>
            <a:r>
              <a:rPr lang="hu-HU" sz="2800" i="1" dirty="0" smtClean="0">
                <a:solidFill>
                  <a:schemeClr val="tx2">
                    <a:lumMod val="50000"/>
                  </a:schemeClr>
                </a:solidFill>
                <a:latin typeface="Franklin Gothic Book" pitchFamily="34" charset="0"/>
              </a:rPr>
              <a:t>Pozitívum a hozzáállás, segítőkészség</a:t>
            </a:r>
          </a:p>
          <a:p>
            <a:endParaRPr lang="hu-HU" sz="2800" i="1" dirty="0" smtClean="0">
              <a:solidFill>
                <a:schemeClr val="tx2">
                  <a:lumMod val="50000"/>
                </a:schemeClr>
              </a:solidFill>
              <a:latin typeface="Franklin Gothic Book" pitchFamily="34" charset="0"/>
            </a:endParaRPr>
          </a:p>
          <a:p>
            <a:r>
              <a:rPr lang="hu-HU" sz="2800" i="1" dirty="0" smtClean="0">
                <a:solidFill>
                  <a:schemeClr val="tx2">
                    <a:lumMod val="50000"/>
                  </a:schemeClr>
                </a:solidFill>
                <a:latin typeface="Franklin Gothic Book" pitchFamily="34" charset="0"/>
              </a:rPr>
              <a:t>Konklúzió- felmérés szükséges a tökéletes végrehajtáshoz</a:t>
            </a:r>
          </a:p>
          <a:p>
            <a:pPr lvl="1">
              <a:buNone/>
            </a:pPr>
            <a:endParaRPr lang="hu-HU" sz="2400" i="1" dirty="0" smtClean="0">
              <a:solidFill>
                <a:schemeClr val="tx2">
                  <a:lumMod val="50000"/>
                </a:schemeClr>
              </a:solidFill>
              <a:latin typeface="Franklin Gothic Book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88640"/>
            <a:ext cx="2201987" cy="11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160618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Köszönöm a megtisztelő figyelmet!</a:t>
            </a:r>
            <a:endParaRPr lang="hu-HU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Tartalom helye 3" descr="20120911_18052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1556792"/>
            <a:ext cx="7008778" cy="52565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éma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Téma1</Template>
  <TotalTime>310</TotalTime>
  <Words>156</Words>
  <Application>Microsoft Office PowerPoint</Application>
  <PresentationFormat>Diavetítés a képernyőre (4:3 oldalarány)</PresentationFormat>
  <Paragraphs>60</Paragraphs>
  <Slides>9</Slides>
  <Notes>1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9</vt:i4>
      </vt:variant>
    </vt:vector>
  </HeadingPairs>
  <TitlesOfParts>
    <vt:vector size="10" baseType="lpstr">
      <vt:lpstr>Téma2</vt:lpstr>
      <vt:lpstr>1. dia</vt:lpstr>
      <vt:lpstr>Tartalomjegyzék</vt:lpstr>
      <vt:lpstr>3. dia</vt:lpstr>
      <vt:lpstr>4. dia</vt:lpstr>
      <vt:lpstr>5. dia</vt:lpstr>
      <vt:lpstr>6. dia</vt:lpstr>
      <vt:lpstr>7. dia</vt:lpstr>
      <vt:lpstr>8. dia</vt:lpstr>
      <vt:lpstr>Köszönöm a megtisztelő figyelmet!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Egy hivatás kapujában</dc:title>
  <dc:subject>előadás</dc:subject>
  <dc:creator>Horváth Zoltán</dc:creator>
  <cp:lastModifiedBy>Ruzsonyi Péter</cp:lastModifiedBy>
  <cp:revision>66</cp:revision>
  <dcterms:created xsi:type="dcterms:W3CDTF">2013-10-07T12:05:54Z</dcterms:created>
  <dcterms:modified xsi:type="dcterms:W3CDTF">2013-10-31T10:08:29Z</dcterms:modified>
</cp:coreProperties>
</file>