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7"/>
  </p:notesMasterIdLst>
  <p:sldIdLst>
    <p:sldId id="329" r:id="rId2"/>
    <p:sldId id="339" r:id="rId3"/>
    <p:sldId id="330" r:id="rId4"/>
    <p:sldId id="257" r:id="rId5"/>
    <p:sldId id="345" r:id="rId6"/>
    <p:sldId id="343" r:id="rId7"/>
    <p:sldId id="313" r:id="rId8"/>
    <p:sldId id="340" r:id="rId9"/>
    <p:sldId id="302" r:id="rId10"/>
    <p:sldId id="263" r:id="rId11"/>
    <p:sldId id="338" r:id="rId12"/>
    <p:sldId id="297" r:id="rId13"/>
    <p:sldId id="270" r:id="rId14"/>
    <p:sldId id="296" r:id="rId15"/>
    <p:sldId id="291" r:id="rId16"/>
    <p:sldId id="303" r:id="rId17"/>
    <p:sldId id="346" r:id="rId18"/>
    <p:sldId id="347" r:id="rId19"/>
    <p:sldId id="341" r:id="rId20"/>
    <p:sldId id="348" r:id="rId21"/>
    <p:sldId id="350" r:id="rId22"/>
    <p:sldId id="352" r:id="rId23"/>
    <p:sldId id="353" r:id="rId24"/>
    <p:sldId id="354" r:id="rId25"/>
    <p:sldId id="351" r:id="rId2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81" autoAdjust="0"/>
    <p:restoredTop sz="91000" autoAdjust="0"/>
  </p:normalViewPr>
  <p:slideViewPr>
    <p:cSldViewPr>
      <p:cViewPr>
        <p:scale>
          <a:sx n="100" d="100"/>
          <a:sy n="100" d="100"/>
        </p:scale>
        <p:origin x="-456" y="-24"/>
      </p:cViewPr>
      <p:guideLst>
        <p:guide orient="horz" pos="2160"/>
        <p:guide pos="1056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910012-8D29-4E40-9DB7-01912B49F3AB}" type="datetimeFigureOut">
              <a:rPr lang="en-GB"/>
              <a:pPr>
                <a:defRPr/>
              </a:pPr>
              <a:t>29/09/2011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08D82E-9369-407A-9BDF-25A657AC65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08D82E-9369-407A-9BDF-25A657AC65E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B63B-4089-4B4D-94F1-16B5288DC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4255C-C13E-4676-A418-A78BC6037C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9C662-E3C5-432E-9628-786380E1E6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ED08F-772B-4C82-AEAF-83D88BAB53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EACC9-AB71-4A0A-9E9C-F8AD36D66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0004A-442F-4071-8DC8-C9B9E2C911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DB2EB-83E9-4AB4-B800-8F43585330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9DA62-53DB-4CB9-BC77-A4486A0B73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DA2C7-881C-4590-9B3A-301770795E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90EAE-C38E-4311-9D96-E8FD06547A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DC61C-DE5B-447D-A185-0CB0EDB776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A1E6B-73F3-4C75-9253-F6DCE8B843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fld id="{ABD960DD-A505-4245-A767-C8D1693C94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1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1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8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1600" y="548680"/>
            <a:ext cx="5753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1026" name="Picture 2" descr="C:\Users\Owner\Pictures\2010-10-10 leicester\leicester 03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3944600" y="-8915400"/>
            <a:ext cx="6703200" cy="446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4284984" y="404664"/>
            <a:ext cx="13177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					</a:t>
            </a:r>
            <a:endParaRPr lang="en-GB" dirty="0"/>
          </a:p>
        </p:txBody>
      </p:sp>
      <p:pic>
        <p:nvPicPr>
          <p:cNvPr id="1028" name="Picture 4" descr="Jonathan Simon: London ED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2771800" cy="2808312"/>
          </a:xfrm>
          <a:prstGeom prst="rect">
            <a:avLst/>
          </a:prstGeom>
          <a:noFill/>
        </p:spPr>
      </p:pic>
      <p:pic>
        <p:nvPicPr>
          <p:cNvPr id="1032" name="Picture 8" descr="Bob Fleming: Colne ED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20888"/>
            <a:ext cx="2664296" cy="293561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-883168" y="1196752"/>
            <a:ext cx="10027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Defence to Attack</a:t>
            </a:r>
          </a:p>
          <a:p>
            <a:r>
              <a:rPr lang="en-GB" sz="1800" dirty="0" smtClean="0"/>
              <a:t>The Growth of The English Defence League</a:t>
            </a:r>
            <a:endParaRPr lang="en-GB" sz="1800" dirty="0"/>
          </a:p>
        </p:txBody>
      </p:sp>
      <p:pic>
        <p:nvPicPr>
          <p:cNvPr id="1033" name="Picture 9" descr="C:\Users\Owner\Desktop\EDL_LOG_Aug_2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124744"/>
            <a:ext cx="1080120" cy="1080120"/>
          </a:xfrm>
          <a:prstGeom prst="rect">
            <a:avLst/>
          </a:prstGeom>
          <a:noFill/>
        </p:spPr>
      </p:pic>
      <p:pic>
        <p:nvPicPr>
          <p:cNvPr id="1034" name="Picture 10" descr="C:\Users\Owner\Desktop\EDL_LOG_Aug_2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24744"/>
            <a:ext cx="1152127" cy="1147006"/>
          </a:xfrm>
          <a:prstGeom prst="rect">
            <a:avLst/>
          </a:prstGeom>
          <a:noFill/>
        </p:spPr>
      </p:pic>
      <p:pic>
        <p:nvPicPr>
          <p:cNvPr id="1035" name="Picture 11" descr="C:\Users\Owner\Desktop\edl&amp;mac 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060848"/>
            <a:ext cx="309634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7" descr="EA_r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4"/>
          <p:cNvSpPr>
            <a:spLocks noChangeArrowheads="1"/>
          </p:cNvSpPr>
          <p:nvPr/>
        </p:nvSpPr>
        <p:spPr bwMode="auto">
          <a:xfrm>
            <a:off x="179388" y="1846035"/>
            <a:ext cx="8309391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GB" sz="1200" b="1" dirty="0"/>
              <a:t>2009</a:t>
            </a:r>
            <a:endParaRPr lang="en-US" sz="1200" b="1" dirty="0"/>
          </a:p>
          <a:p>
            <a:pPr algn="l">
              <a:buFont typeface="Wingdings" pitchFamily="2" charset="2"/>
              <a:buChar char="v"/>
            </a:pPr>
            <a:r>
              <a:rPr lang="en-US" sz="1200" b="1" dirty="0"/>
              <a:t> Mar	British troops from the Royal </a:t>
            </a:r>
            <a:r>
              <a:rPr lang="en-US" sz="1200" b="1" dirty="0" err="1"/>
              <a:t>Anglian</a:t>
            </a:r>
            <a:r>
              <a:rPr lang="en-US" sz="1200" b="1" dirty="0"/>
              <a:t> Regiment attacked verbally on homecoming march in </a:t>
            </a:r>
            <a:r>
              <a:rPr lang="en-US" sz="1200" b="1" dirty="0" err="1"/>
              <a:t>Luton</a:t>
            </a:r>
            <a:r>
              <a:rPr lang="en-US" sz="1200" b="1" dirty="0"/>
              <a:t> </a:t>
            </a:r>
          </a:p>
          <a:p>
            <a:pPr algn="l">
              <a:buFont typeface="Wingdings" pitchFamily="2" charset="2"/>
              <a:buChar char="v"/>
            </a:pPr>
            <a:r>
              <a:rPr lang="en-US" sz="1200" b="1" dirty="0"/>
              <a:t> Apr	"United People of </a:t>
            </a:r>
            <a:r>
              <a:rPr lang="en-US" sz="1200" b="1" dirty="0" err="1"/>
              <a:t>Luton</a:t>
            </a:r>
            <a:r>
              <a:rPr lang="en-US" sz="1200" b="1" dirty="0"/>
              <a:t>" formed to protect the next home coming parade.</a:t>
            </a:r>
          </a:p>
          <a:p>
            <a:pPr algn="l">
              <a:buFont typeface="Wingdings" pitchFamily="2" charset="2"/>
              <a:buChar char="v"/>
            </a:pPr>
            <a:r>
              <a:rPr lang="en-US" sz="1200" b="1" dirty="0"/>
              <a:t> Jun	UPL merges to become part of the "English </a:t>
            </a:r>
            <a:r>
              <a:rPr lang="en-US" sz="1200" b="1" dirty="0" err="1"/>
              <a:t>Defence</a:t>
            </a:r>
            <a:r>
              <a:rPr lang="en-US" sz="1200" b="1" dirty="0"/>
              <a:t> League"</a:t>
            </a:r>
          </a:p>
          <a:p>
            <a:pPr algn="l">
              <a:buFont typeface="Wingdings" pitchFamily="2" charset="2"/>
              <a:buChar char="v"/>
            </a:pPr>
            <a:r>
              <a:rPr lang="en-US" sz="1200" b="1" dirty="0"/>
              <a:t> Jul	50 EDL members hold a drunken protest in Birmingham </a:t>
            </a:r>
          </a:p>
          <a:p>
            <a:pPr algn="l">
              <a:buFont typeface="Wingdings" pitchFamily="2" charset="2"/>
              <a:buChar char="v"/>
            </a:pPr>
            <a:r>
              <a:rPr lang="en-US" sz="1200" b="1" dirty="0"/>
              <a:t> Jul	30 Unite Against Fascism/Socialist Workers Party protest in Birmingham city centre</a:t>
            </a:r>
          </a:p>
          <a:p>
            <a:pPr algn="l">
              <a:buFont typeface="Wingdings" pitchFamily="2" charset="2"/>
              <a:buChar char="v"/>
            </a:pPr>
            <a:r>
              <a:rPr lang="en-US" sz="1200" b="1" dirty="0"/>
              <a:t> Aug	200 EDL clash in Birmingham city centre with 400 SWP/UAF    35 arrested</a:t>
            </a:r>
          </a:p>
          <a:p>
            <a:pPr algn="l">
              <a:buFont typeface="Wingdings" pitchFamily="2" charset="2"/>
              <a:buChar char="v"/>
            </a:pPr>
            <a:r>
              <a:rPr lang="en-US" sz="1200" b="1" dirty="0"/>
              <a:t> Sep	500 EDL clash in </a:t>
            </a:r>
            <a:r>
              <a:rPr lang="en-US" sz="1200" b="1" dirty="0" err="1"/>
              <a:t>Birmingahm</a:t>
            </a:r>
            <a:r>
              <a:rPr lang="en-US" sz="1200" b="1" dirty="0"/>
              <a:t> city centre with 300 SWP/UAF    90 arrested</a:t>
            </a:r>
          </a:p>
          <a:p>
            <a:pPr algn="l">
              <a:buFont typeface="Wingdings" pitchFamily="2" charset="2"/>
              <a:buChar char="v"/>
            </a:pPr>
            <a:r>
              <a:rPr lang="en-US" sz="1200" b="1" dirty="0"/>
              <a:t> Oct	700 EDL &amp; 1400 UAF/SWP demonstrate in Manchester            48 arrested     </a:t>
            </a:r>
          </a:p>
          <a:p>
            <a:pPr algn="l"/>
            <a:r>
              <a:rPr lang="en-US" sz="1200" b="1" dirty="0"/>
              <a:t>	Further clashes in Leeds and London</a:t>
            </a:r>
          </a:p>
          <a:p>
            <a:pPr algn="l">
              <a:buFont typeface="Wingdings" pitchFamily="2" charset="2"/>
              <a:buChar char="v"/>
            </a:pPr>
            <a:r>
              <a:rPr lang="en-US" sz="1200" b="1" dirty="0"/>
              <a:t> Nov	Break for "internals"</a:t>
            </a:r>
          </a:p>
          <a:p>
            <a:pPr algn="l">
              <a:buFont typeface="Wingdings" pitchFamily="2" charset="2"/>
              <a:buChar char="v"/>
            </a:pPr>
            <a:r>
              <a:rPr lang="en-US" sz="1200" b="1" dirty="0"/>
              <a:t> Dec	Clashes after military marches in Nottingham &amp; London             9 arrested</a:t>
            </a:r>
          </a:p>
          <a:p>
            <a:pPr algn="l">
              <a:buFont typeface="Wingdings" pitchFamily="2" charset="2"/>
              <a:buChar char="v"/>
            </a:pPr>
            <a:endParaRPr lang="en-GB" sz="1300" b="1" dirty="0"/>
          </a:p>
          <a:p>
            <a:pPr algn="l">
              <a:buFont typeface="Wingdings" pitchFamily="2" charset="2"/>
              <a:buNone/>
            </a:pPr>
            <a:r>
              <a:rPr lang="en-GB" sz="1300" b="1" dirty="0"/>
              <a:t>2010</a:t>
            </a:r>
            <a:endParaRPr lang="en-US" sz="1300" b="1" dirty="0"/>
          </a:p>
          <a:p>
            <a:pPr algn="l">
              <a:buFont typeface="Wingdings" pitchFamily="2" charset="2"/>
              <a:buChar char="v"/>
            </a:pPr>
            <a:r>
              <a:rPr lang="en-US" sz="1300" b="1" dirty="0"/>
              <a:t> Jan	1500 EDL clash with police in Stoke (300 UAF)   17 arrested                </a:t>
            </a:r>
          </a:p>
          <a:p>
            <a:pPr algn="l">
              <a:buFont typeface="Wingdings" pitchFamily="2" charset="2"/>
              <a:buChar char="v"/>
            </a:pPr>
            <a:r>
              <a:rPr lang="en-US" sz="1300" b="1" dirty="0"/>
              <a:t> Mar	500 EDL march in London in support of </a:t>
            </a:r>
            <a:r>
              <a:rPr lang="en-US" sz="1300" b="1" dirty="0" err="1"/>
              <a:t>visitng</a:t>
            </a:r>
            <a:r>
              <a:rPr lang="en-US" sz="1300" b="1" dirty="0"/>
              <a:t> Dutch MP </a:t>
            </a:r>
            <a:r>
              <a:rPr lang="en-US" sz="1300" b="1" dirty="0" err="1"/>
              <a:t>Geert</a:t>
            </a:r>
            <a:r>
              <a:rPr lang="en-US" sz="1300" b="1" dirty="0"/>
              <a:t> Wilders  </a:t>
            </a:r>
          </a:p>
          <a:p>
            <a:pPr algn="l">
              <a:buFont typeface="Wingdings" pitchFamily="2" charset="2"/>
              <a:buNone/>
            </a:pPr>
            <a:r>
              <a:rPr lang="en-US" sz="1300" b="1" dirty="0"/>
              <a:t>	100 UAF counter protest    7 arrested</a:t>
            </a:r>
          </a:p>
          <a:p>
            <a:pPr algn="l"/>
            <a:r>
              <a:rPr lang="en-US" sz="1300" b="1" dirty="0"/>
              <a:t>	2000 EDL clash in Bolton during protests.  (1500 UAF)  74 arrested</a:t>
            </a:r>
          </a:p>
          <a:p>
            <a:pPr algn="l"/>
            <a:r>
              <a:rPr lang="en-US" sz="1300" b="1" dirty="0"/>
              <a:t> 	EDL leaders </a:t>
            </a:r>
            <a:r>
              <a:rPr lang="en-US" sz="1300" b="1" dirty="0" err="1"/>
              <a:t>attened</a:t>
            </a:r>
            <a:r>
              <a:rPr lang="en-US" sz="1300" b="1" dirty="0"/>
              <a:t> meeting and rally in Copenhagen</a:t>
            </a:r>
          </a:p>
          <a:p>
            <a:pPr algn="l">
              <a:buFont typeface="Wingdings" pitchFamily="2" charset="2"/>
              <a:buChar char="v"/>
            </a:pPr>
            <a:r>
              <a:rPr lang="en-US" sz="1300" b="1" dirty="0"/>
              <a:t> Apr	2000 EDL Dudley	(1500 UAF)		12 arrested</a:t>
            </a:r>
          </a:p>
          <a:p>
            <a:pPr algn="l">
              <a:buFont typeface="Wingdings" pitchFamily="2" charset="2"/>
              <a:buChar char="v"/>
            </a:pPr>
            <a:r>
              <a:rPr lang="en-US" sz="1300" b="1" dirty="0"/>
              <a:t> May	800  EDL </a:t>
            </a:r>
            <a:r>
              <a:rPr lang="en-US" sz="1300" b="1" dirty="0" err="1"/>
              <a:t>Aylesbury</a:t>
            </a:r>
            <a:r>
              <a:rPr lang="en-US" sz="1300" b="1" dirty="0"/>
              <a:t>	(75 UAF)		12 arrested</a:t>
            </a:r>
          </a:p>
          <a:p>
            <a:pPr algn="l"/>
            <a:r>
              <a:rPr lang="en-US" sz="1300" b="1" dirty="0"/>
              <a:t>	1500 EDL Newcastle	(1000 UAF)		0 arrested</a:t>
            </a:r>
          </a:p>
          <a:p>
            <a:pPr algn="l">
              <a:buFont typeface="Wingdings" pitchFamily="2" charset="2"/>
              <a:buChar char="v"/>
            </a:pPr>
            <a:r>
              <a:rPr lang="en-US" sz="1300" b="1" dirty="0"/>
              <a:t> Jul	500 Dudley		(300 UAF)		21 arrested </a:t>
            </a:r>
          </a:p>
          <a:p>
            <a:pPr algn="l">
              <a:buFont typeface="Wingdings" pitchFamily="2" charset="2"/>
              <a:buChar char="v"/>
            </a:pPr>
            <a:r>
              <a:rPr lang="en-US" sz="1300" b="1" dirty="0"/>
              <a:t> Aug	700 (Bradford)	(300 UAF)		13 arrested</a:t>
            </a:r>
          </a:p>
        </p:txBody>
      </p:sp>
      <p:pic>
        <p:nvPicPr>
          <p:cNvPr id="11268" name="Picture 25" descr="set_heading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26"/>
          <p:cNvSpPr>
            <a:spLocks noChangeArrowheads="1"/>
          </p:cNvSpPr>
          <p:nvPr/>
        </p:nvSpPr>
        <p:spPr bwMode="auto">
          <a:xfrm>
            <a:off x="250825" y="1314450"/>
            <a:ext cx="2101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/>
              <a:t>EDL Time 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6" descr="set_heading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Owner\Desktop\leicester 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72816"/>
            <a:ext cx="458876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5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7" descr="edl-violenc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24815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edl 42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09120"/>
            <a:ext cx="176371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dl-3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1" y="4509120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dl 4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1556792"/>
            <a:ext cx="3456384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6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1720_1312045883471_1300373383_30781893_59954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276872"/>
            <a:ext cx="5373216" cy="365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7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8" descr="edl-violenc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628775"/>
            <a:ext cx="6877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2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3" descr="edl-viol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628775"/>
            <a:ext cx="6877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79512" y="1340478"/>
            <a:ext cx="417646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2800" b="1" dirty="0" smtClean="0"/>
              <a:t>A “Fringe” Movement?</a:t>
            </a:r>
          </a:p>
          <a:p>
            <a:pPr algn="l"/>
            <a:endParaRPr lang="en-US" sz="3600" b="1" dirty="0"/>
          </a:p>
          <a:p>
            <a:pPr algn="l"/>
            <a:r>
              <a:rPr lang="en-US" sz="1400" b="1" dirty="0" smtClean="0"/>
              <a:t>90,000 </a:t>
            </a:r>
            <a:r>
              <a:rPr lang="en-US" sz="1400" b="1" dirty="0"/>
              <a:t>Facebook </a:t>
            </a:r>
            <a:r>
              <a:rPr lang="en-US" sz="1400" b="1" dirty="0" smtClean="0"/>
              <a:t>Members*</a:t>
            </a:r>
          </a:p>
          <a:p>
            <a:pPr algn="l"/>
            <a:endParaRPr lang="en-US" sz="1400" b="1" dirty="0" smtClean="0"/>
          </a:p>
          <a:p>
            <a:pPr algn="l"/>
            <a:r>
              <a:rPr lang="en-US" sz="1400" b="1" dirty="0" smtClean="0"/>
              <a:t>3 Full time staff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 smtClean="0"/>
              <a:t>1500 “Active” members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 smtClean="0"/>
              <a:t>11,000 </a:t>
            </a:r>
            <a:r>
              <a:rPr lang="en-US" sz="1400" b="1" dirty="0"/>
              <a:t>Forum Members</a:t>
            </a:r>
          </a:p>
          <a:p>
            <a:pPr algn="l"/>
            <a:r>
              <a:rPr lang="en-US" sz="1400" b="1" dirty="0" smtClean="0"/>
              <a:t>24</a:t>
            </a:r>
            <a:r>
              <a:rPr lang="en-US" sz="3600" b="1" dirty="0"/>
              <a:t> </a:t>
            </a:r>
            <a:r>
              <a:rPr lang="en-US" sz="1400" b="1" dirty="0"/>
              <a:t>Regional </a:t>
            </a:r>
            <a:r>
              <a:rPr lang="en-US" sz="1400" b="1" dirty="0" err="1"/>
              <a:t>Organisers</a:t>
            </a:r>
            <a:endParaRPr lang="en-US" sz="1400" b="1" dirty="0"/>
          </a:p>
          <a:p>
            <a:pPr algn="l"/>
            <a:endParaRPr lang="en-US" sz="1400" b="1" dirty="0"/>
          </a:p>
          <a:p>
            <a:pPr algn="l"/>
            <a:r>
              <a:rPr lang="en-US" sz="1400" b="1" dirty="0" smtClean="0"/>
              <a:t>LGBT, women’s, Youth  &amp; Jewish ‘Divisions’.</a:t>
            </a:r>
            <a:endParaRPr lang="en-US" sz="1400" b="1" dirty="0"/>
          </a:p>
          <a:p>
            <a:pPr algn="l"/>
            <a:endParaRPr lang="en-US" sz="1400" b="1" dirty="0"/>
          </a:p>
          <a:p>
            <a:pPr algn="l"/>
            <a:r>
              <a:rPr lang="en-US" sz="1400" b="1" dirty="0" smtClean="0"/>
              <a:t>International Divisions: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 smtClean="0"/>
              <a:t>Germany, Holland, Norway, Belgium,  </a:t>
            </a:r>
            <a:endParaRPr lang="en-US" sz="1400" b="1" dirty="0"/>
          </a:p>
          <a:p>
            <a:pPr algn="l"/>
            <a:r>
              <a:rPr lang="en-US" sz="1400" b="1" dirty="0" smtClean="0"/>
              <a:t>Denmark, Wales, France, Scotland,</a:t>
            </a:r>
          </a:p>
          <a:p>
            <a:pPr algn="l"/>
            <a:r>
              <a:rPr lang="en-US" sz="1400" b="1" dirty="0" smtClean="0"/>
              <a:t>Australia,  Sweden.</a:t>
            </a:r>
            <a:endParaRPr lang="en-US" sz="1400" b="1" dirty="0"/>
          </a:p>
          <a:p>
            <a:pPr algn="l"/>
            <a:endParaRPr lang="en-US" sz="1400" b="1" dirty="0"/>
          </a:p>
        </p:txBody>
      </p:sp>
      <p:pic>
        <p:nvPicPr>
          <p:cNvPr id="16387" name="Picture 6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Owner\Desktop\luton 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44824"/>
            <a:ext cx="4968552" cy="4721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79512" y="1442520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2800" b="1" dirty="0" smtClean="0"/>
              <a:t>		A Directionless Movement?</a:t>
            </a:r>
          </a:p>
          <a:p>
            <a:pPr algn="l"/>
            <a:endParaRPr lang="en-US" sz="3600" b="1" dirty="0"/>
          </a:p>
          <a:p>
            <a:pPr algn="l"/>
            <a:endParaRPr lang="en-US" sz="1400" b="1" dirty="0"/>
          </a:p>
        </p:txBody>
      </p:sp>
      <p:pic>
        <p:nvPicPr>
          <p:cNvPr id="16387" name="Picture 6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Owner\Desktop\lon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348880"/>
            <a:ext cx="2736304" cy="3168352"/>
          </a:xfrm>
          <a:prstGeom prst="rect">
            <a:avLst/>
          </a:prstGeom>
          <a:noFill/>
        </p:spPr>
      </p:pic>
      <p:pic>
        <p:nvPicPr>
          <p:cNvPr id="1026" name="Picture 2" descr="C:\Users\Owner\Desktop\EDL_LOG_Aug_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196752"/>
            <a:ext cx="1288551" cy="12828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2204864"/>
            <a:ext cx="44644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Against Racism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Anti-Nazi</a:t>
            </a:r>
          </a:p>
          <a:p>
            <a:r>
              <a:rPr lang="en-GB" sz="1400" dirty="0" smtClean="0"/>
              <a:t>Anti-Communist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Against anti-Semitism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Pro-Israel</a:t>
            </a:r>
          </a:p>
          <a:p>
            <a:r>
              <a:rPr lang="en-GB" sz="1400" dirty="0" smtClean="0"/>
              <a:t>Anti- Islamist</a:t>
            </a:r>
          </a:p>
          <a:p>
            <a:r>
              <a:rPr lang="en-GB" sz="1400" dirty="0" smtClean="0"/>
              <a:t>Anti-</a:t>
            </a:r>
            <a:r>
              <a:rPr lang="en-GB" sz="1400" dirty="0" err="1" smtClean="0"/>
              <a:t>Sharia</a:t>
            </a:r>
            <a:endParaRPr lang="en-GB" sz="1400" dirty="0" smtClean="0"/>
          </a:p>
          <a:p>
            <a:r>
              <a:rPr lang="en-GB" sz="1400" dirty="0" smtClean="0"/>
              <a:t>Anti-</a:t>
            </a:r>
            <a:r>
              <a:rPr lang="en-GB" sz="1400" dirty="0" err="1" smtClean="0"/>
              <a:t>Burka</a:t>
            </a:r>
            <a:r>
              <a:rPr lang="en-GB" sz="1400" dirty="0" smtClean="0"/>
              <a:t>/</a:t>
            </a:r>
            <a:r>
              <a:rPr lang="en-GB" sz="1400" dirty="0" err="1" smtClean="0"/>
              <a:t>Hijab</a:t>
            </a:r>
            <a:endParaRPr lang="en-GB" sz="1400" dirty="0" smtClean="0"/>
          </a:p>
          <a:p>
            <a:r>
              <a:rPr lang="en-GB" sz="1400" dirty="0" smtClean="0"/>
              <a:t>Against </a:t>
            </a:r>
            <a:r>
              <a:rPr lang="en-GB" sz="1400" dirty="0" err="1" smtClean="0"/>
              <a:t>Halal</a:t>
            </a:r>
            <a:endParaRPr lang="en-GB" sz="1400" dirty="0" smtClean="0"/>
          </a:p>
          <a:p>
            <a:r>
              <a:rPr lang="en-GB" sz="1400" dirty="0" smtClean="0"/>
              <a:t>Anti-Abortion </a:t>
            </a:r>
            <a:r>
              <a:rPr lang="en-GB" sz="1400" dirty="0" smtClean="0">
                <a:solidFill>
                  <a:srgbClr val="FF0000"/>
                </a:solidFill>
              </a:rPr>
              <a:t>&amp;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Pro-Choice!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Pro-Gay Rights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Pro-America</a:t>
            </a:r>
          </a:p>
          <a:p>
            <a:r>
              <a:rPr lang="en-GB" sz="1400" dirty="0" smtClean="0"/>
              <a:t>Against Muslim Immigration</a:t>
            </a:r>
          </a:p>
          <a:p>
            <a:r>
              <a:rPr lang="en-GB" sz="1400" dirty="0" smtClean="0"/>
              <a:t>Anti-Mosque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dirty="0"/>
          </a:p>
        </p:txBody>
      </p:sp>
      <p:pic>
        <p:nvPicPr>
          <p:cNvPr id="1027" name="Picture 3" descr="C:\Users\Owner\Desktop\edl-rabb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76872"/>
            <a:ext cx="2602401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6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1720_1312045883471_1300373383_30781893_59954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484784"/>
            <a:ext cx="3096344" cy="2104409"/>
          </a:xfrm>
          <a:prstGeom prst="rect">
            <a:avLst/>
          </a:prstGeom>
        </p:spPr>
      </p:pic>
      <p:pic>
        <p:nvPicPr>
          <p:cNvPr id="5" name="Picture 4" descr="C:\Users\Owner\Pictures\randoms\Facebook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3384376" cy="4536504"/>
          </a:xfrm>
          <a:prstGeom prst="rect">
            <a:avLst/>
          </a:prstGeom>
          <a:noFill/>
        </p:spPr>
      </p:pic>
      <p:pic>
        <p:nvPicPr>
          <p:cNvPr id="2050" name="Picture 2" descr="C:\Users\Owner\Desktop\bak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013176"/>
            <a:ext cx="4686300" cy="847725"/>
          </a:xfrm>
          <a:prstGeom prst="rect">
            <a:avLst/>
          </a:prstGeom>
          <a:noFill/>
        </p:spPr>
      </p:pic>
      <p:pic>
        <p:nvPicPr>
          <p:cNvPr id="2051" name="Picture 3" descr="C:\Users\Owner\Desktop\Snip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3560" y="1196752"/>
            <a:ext cx="3960440" cy="370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6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Owner\Desktop\1341_1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2381250" cy="1733550"/>
          </a:xfrm>
          <a:prstGeom prst="rect">
            <a:avLst/>
          </a:prstGeom>
          <a:noFill/>
        </p:spPr>
      </p:pic>
      <p:pic>
        <p:nvPicPr>
          <p:cNvPr id="3076" name="Picture 4" descr="C:\Users\Owner\Desktop\1341_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340768"/>
            <a:ext cx="2664296" cy="1843693"/>
          </a:xfrm>
          <a:prstGeom prst="rect">
            <a:avLst/>
          </a:prstGeom>
          <a:noFill/>
        </p:spPr>
      </p:pic>
      <p:pic>
        <p:nvPicPr>
          <p:cNvPr id="3077" name="Picture 5" descr="C:\Users\Owner\Desktop\1341_1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340768"/>
            <a:ext cx="2592288" cy="1793863"/>
          </a:xfrm>
          <a:prstGeom prst="rect">
            <a:avLst/>
          </a:prstGeom>
          <a:noFill/>
        </p:spPr>
      </p:pic>
      <p:pic>
        <p:nvPicPr>
          <p:cNvPr id="3078" name="Picture 6" descr="C:\Users\Owner\Desktop\1341_1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140968"/>
            <a:ext cx="2901539" cy="2007865"/>
          </a:xfrm>
          <a:prstGeom prst="rect">
            <a:avLst/>
          </a:prstGeom>
          <a:noFill/>
        </p:spPr>
      </p:pic>
      <p:pic>
        <p:nvPicPr>
          <p:cNvPr id="3079" name="Picture 7" descr="C:\Users\Owner\Desktop\1341_10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212976"/>
            <a:ext cx="2741290" cy="1896973"/>
          </a:xfrm>
          <a:prstGeom prst="rect">
            <a:avLst/>
          </a:prstGeom>
          <a:noFill/>
        </p:spPr>
      </p:pic>
      <p:pic>
        <p:nvPicPr>
          <p:cNvPr id="3080" name="Picture 8" descr="C:\Users\Owner\Desktop\1341_10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212976"/>
            <a:ext cx="2797481" cy="1935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6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Owner\Desktop\tony-bl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2116410" cy="18722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67744" y="1268760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/>
              <a:t>The interesting thing about Labour at its best, compared with other forms of European social democracy, was that it didn’t have a specific denomination and wasn’t specifically secular.</a:t>
            </a:r>
          </a:p>
          <a:p>
            <a:endParaRPr lang="en-GB" sz="1800" i="1" dirty="0" smtClean="0"/>
          </a:p>
          <a:p>
            <a:endParaRPr lang="en-GB" sz="1800" i="1" dirty="0" smtClean="0"/>
          </a:p>
          <a:p>
            <a:endParaRPr lang="en-GB" sz="1800" i="1" dirty="0"/>
          </a:p>
        </p:txBody>
      </p:sp>
      <p:sp>
        <p:nvSpPr>
          <p:cNvPr id="6" name="Rectangle 5"/>
          <p:cNvSpPr/>
          <p:nvPr/>
        </p:nvSpPr>
        <p:spPr>
          <a:xfrm>
            <a:off x="2339752" y="2060848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/>
              <a:t>You can see the way it is being reframed now across Western market economies, with the whole thing about ‘the other’ - the other constituency being Islam. I think it’s going to be quite dangerous and brittle and uncomfortable for years, besides the consequences of these economic cuts and, you know, the coarsening of the language, the </a:t>
            </a:r>
            <a:r>
              <a:rPr lang="en-GB" sz="1400" i="1" dirty="0" err="1" smtClean="0"/>
              <a:t>demonisation</a:t>
            </a:r>
            <a:r>
              <a:rPr lang="en-GB" sz="1400" i="1" dirty="0" smtClean="0"/>
              <a:t> of the weak and vulnerable. The whole of our culture will be affected by it, in an as yet unpred­ictable way. I’m not awash with optimism, I’m afraid</a:t>
            </a:r>
            <a:r>
              <a:rPr lang="en-GB" sz="1400" dirty="0" smtClean="0"/>
              <a:t>.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3645024"/>
            <a:ext cx="597666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Jon Cruddas, Speaking to ‘Third Way’ (Christian Comment on Culture) Jan 2011</a:t>
            </a:r>
          </a:p>
          <a:p>
            <a:endParaRPr lang="en-GB" dirty="0"/>
          </a:p>
        </p:txBody>
      </p:sp>
      <p:pic>
        <p:nvPicPr>
          <p:cNvPr id="9" name="Picture 27" descr="muslim_behea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005064"/>
            <a:ext cx="2160239" cy="255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 descr="C:\Users\Owner\Desktop\fordsetc 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201622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6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-3276872" y="2636913"/>
            <a:ext cx="1324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		</a:t>
            </a:r>
            <a:endParaRPr lang="en-GB" sz="1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-1278664" y="6309320"/>
            <a:ext cx="945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	                 </a:t>
            </a:r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677037" y="1340768"/>
            <a:ext cx="982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EDL Protest March, East London June 2011</a:t>
            </a:r>
            <a:endParaRPr lang="en-GB" dirty="0"/>
          </a:p>
        </p:txBody>
      </p:sp>
      <p:pic>
        <p:nvPicPr>
          <p:cNvPr id="1026" name="Picture 2" descr="C:\Users\Owner\Desktop\edlscum 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4536504" cy="4122589"/>
          </a:xfrm>
          <a:prstGeom prst="rect">
            <a:avLst/>
          </a:prstGeom>
          <a:noFill/>
        </p:spPr>
      </p:pic>
      <p:pic>
        <p:nvPicPr>
          <p:cNvPr id="1027" name="Picture 3" descr="C:\Users\Owner\Desktop\edlscum 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844824"/>
            <a:ext cx="273630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6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-3276872" y="2636913"/>
            <a:ext cx="1324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		</a:t>
            </a:r>
            <a:endParaRPr lang="en-GB" sz="1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-1278664" y="6309320"/>
            <a:ext cx="945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	                 </a:t>
            </a:r>
            <a:endParaRPr lang="en-GB" sz="1400" b="1" dirty="0"/>
          </a:p>
        </p:txBody>
      </p:sp>
      <p:pic>
        <p:nvPicPr>
          <p:cNvPr id="2051" name="Picture 3" descr="C:\Users\Owner\Desktop\edl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16832"/>
            <a:ext cx="5466184" cy="4050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6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-3276872" y="2636913"/>
            <a:ext cx="1324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		</a:t>
            </a:r>
            <a:endParaRPr lang="en-GB" sz="1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-1278664" y="6309320"/>
            <a:ext cx="945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	                 </a:t>
            </a:r>
            <a:endParaRPr lang="en-GB" sz="1400" b="1" dirty="0"/>
          </a:p>
        </p:txBody>
      </p:sp>
      <p:pic>
        <p:nvPicPr>
          <p:cNvPr id="3074" name="Picture 2" descr="C:\Users\Owner\Desktop\edl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00808"/>
            <a:ext cx="5610200" cy="426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6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-3276872" y="2636913"/>
            <a:ext cx="1324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		</a:t>
            </a:r>
            <a:endParaRPr lang="en-GB" sz="1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-1278664" y="6309320"/>
            <a:ext cx="945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	                 </a:t>
            </a:r>
            <a:endParaRPr lang="en-GB" sz="1400" b="1" dirty="0"/>
          </a:p>
        </p:txBody>
      </p:sp>
      <p:pic>
        <p:nvPicPr>
          <p:cNvPr id="4098" name="Picture 2" descr="C:\Users\Owner\Desktop\edl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72816"/>
            <a:ext cx="6114256" cy="4194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6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-3276872" y="2636913"/>
            <a:ext cx="1324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		</a:t>
            </a:r>
            <a:endParaRPr lang="en-GB" sz="1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-1278664" y="6309320"/>
            <a:ext cx="945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	                 </a:t>
            </a:r>
            <a:endParaRPr lang="en-GB" sz="1400" b="1" dirty="0"/>
          </a:p>
        </p:txBody>
      </p:sp>
      <p:pic>
        <p:nvPicPr>
          <p:cNvPr id="5122" name="Picture 2" descr="C:\Users\Owner\Desktop\edl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28800"/>
            <a:ext cx="6330280" cy="4338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6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Owner\Desktop\Alan Cleverley Mercen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140968"/>
            <a:ext cx="2124645" cy="2880320"/>
          </a:xfrm>
          <a:prstGeom prst="rect">
            <a:avLst/>
          </a:prstGeom>
          <a:noFill/>
        </p:spPr>
      </p:pic>
      <p:pic>
        <p:nvPicPr>
          <p:cNvPr id="10" name="Picture 9" descr="John Shaw aka Snowy Yorkshire Organi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068960"/>
            <a:ext cx="210634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Owner\Desktop\mac&amp;edl 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068960"/>
            <a:ext cx="2081808" cy="29523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-120182" y="1916832"/>
            <a:ext cx="926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The Inspiration and the “spark”</a:t>
            </a:r>
            <a:endParaRPr lang="en-GB" sz="4000" dirty="0"/>
          </a:p>
        </p:txBody>
      </p:sp>
      <p:pic>
        <p:nvPicPr>
          <p:cNvPr id="4100" name="Picture 4" descr="C:\Users\Owner\Desktop\EDL_LOG_Aug_2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1412776"/>
            <a:ext cx="1008112" cy="100363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-3276872" y="2636913"/>
            <a:ext cx="1324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		           </a:t>
            </a:r>
            <a:r>
              <a:rPr lang="en-GB" sz="1000" b="1" i="1" dirty="0" smtClean="0"/>
              <a:t>“We’re about five years away from one of our kids going and blowing themselves up out of frustration, too”. </a:t>
            </a:r>
            <a:r>
              <a:rPr lang="en-GB" sz="1000" b="1" dirty="0" smtClean="0"/>
              <a:t>Stephen </a:t>
            </a:r>
            <a:r>
              <a:rPr lang="en-GB" sz="1000" b="1" dirty="0" err="1" smtClean="0"/>
              <a:t>Yaxley</a:t>
            </a:r>
            <a:r>
              <a:rPr lang="en-GB" sz="1000" b="1" dirty="0" smtClean="0"/>
              <a:t> Lennon Feb 2011</a:t>
            </a:r>
            <a:endParaRPr lang="en-GB" sz="1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-1278664" y="6309320"/>
            <a:ext cx="945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	                 </a:t>
            </a:r>
            <a:r>
              <a:rPr lang="en-GB" sz="1400" b="1" dirty="0" smtClean="0"/>
              <a:t>The EDL (2009)        		  The “Infidels” (2011)     	         “CXF” (2011)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8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otswold_morris_danc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3672408" cy="3528392"/>
          </a:xfrm>
          <a:prstGeom prst="rect">
            <a:avLst/>
          </a:prstGeom>
        </p:spPr>
      </p:pic>
      <p:pic>
        <p:nvPicPr>
          <p:cNvPr id="5" name="Picture 4" descr="edl 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348880"/>
            <a:ext cx="280831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1" descr="xpcul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12875"/>
            <a:ext cx="158273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2" descr="dailysta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563938"/>
            <a:ext cx="1581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3" descr="express_sniffer_dogsvi-v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2650" y="1412875"/>
            <a:ext cx="41941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4" descr="star_100715st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1412875"/>
            <a:ext cx="2311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8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0" descr="uk-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268760"/>
            <a:ext cx="32403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1600" y="548680"/>
            <a:ext cx="5753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1026" name="Picture 2" descr="C:\Users\Owner\Pictures\2010-10-10 leicester\leicester 03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13944600" y="-8915400"/>
            <a:ext cx="6703200" cy="4468800"/>
          </a:xfrm>
          <a:prstGeom prst="rect">
            <a:avLst/>
          </a:prstGeom>
          <a:noFill/>
        </p:spPr>
      </p:pic>
      <p:pic>
        <p:nvPicPr>
          <p:cNvPr id="1027" name="Picture 3" descr="C:\Users\Owner\Desktop\leicester 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628800"/>
            <a:ext cx="2592288" cy="3168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4284984" y="404664"/>
            <a:ext cx="13177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					</a:t>
            </a:r>
            <a:endParaRPr lang="en-GB" dirty="0"/>
          </a:p>
        </p:txBody>
      </p:sp>
      <p:pic>
        <p:nvPicPr>
          <p:cNvPr id="12" name="Picture 31" descr="plaid_cymru_gre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941168"/>
            <a:ext cx="504056" cy="45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3" descr="SinnFeinLogoHiRez_hire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005064"/>
            <a:ext cx="77740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7" descr="sdl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3717032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4" descr="Ulster_unionists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3429000"/>
            <a:ext cx="648765" cy="32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2" descr="snp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348880"/>
            <a:ext cx="576064" cy="29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862339" y="5229200"/>
            <a:ext cx="4281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                           </a:t>
            </a:r>
            <a:endParaRPr lang="en-GB" dirty="0"/>
          </a:p>
        </p:txBody>
      </p:sp>
      <p:pic>
        <p:nvPicPr>
          <p:cNvPr id="2050" name="Picture 2" descr="C:\Users\Owner\Desktop\img_9515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1628800"/>
            <a:ext cx="302433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8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1600" y="548680"/>
            <a:ext cx="5753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1026" name="Picture 2" descr="C:\Users\Owner\Pictures\2010-10-10 leicester\leicester 03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3944600" y="-8915400"/>
            <a:ext cx="6703200" cy="446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4284984" y="404664"/>
            <a:ext cx="13177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					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6876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Stop </a:t>
            </a:r>
            <a:r>
              <a:rPr lang="en-GB" sz="1600" dirty="0" err="1" smtClean="0">
                <a:solidFill>
                  <a:srgbClr val="FF0000"/>
                </a:solidFill>
              </a:rPr>
              <a:t>Islamization</a:t>
            </a:r>
            <a:r>
              <a:rPr lang="en-GB" sz="1600" dirty="0" smtClean="0">
                <a:solidFill>
                  <a:srgbClr val="FF0000"/>
                </a:solidFill>
              </a:rPr>
              <a:t> of America  -  </a:t>
            </a:r>
            <a:r>
              <a:rPr lang="en-GB" sz="1600" dirty="0" smtClean="0"/>
              <a:t>Four Freedoms/Alan Lake -  </a:t>
            </a:r>
            <a:r>
              <a:rPr lang="en-GB" sz="1600" dirty="0" smtClean="0">
                <a:solidFill>
                  <a:srgbClr val="002060"/>
                </a:solidFill>
              </a:rPr>
              <a:t>Stop </a:t>
            </a:r>
            <a:r>
              <a:rPr lang="en-GB" sz="1600" dirty="0" err="1" smtClean="0">
                <a:solidFill>
                  <a:srgbClr val="002060"/>
                </a:solidFill>
              </a:rPr>
              <a:t>Islamisation</a:t>
            </a:r>
            <a:r>
              <a:rPr lang="en-GB" sz="1600" dirty="0" smtClean="0">
                <a:solidFill>
                  <a:srgbClr val="002060"/>
                </a:solidFill>
              </a:rPr>
              <a:t> of Europe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1916832"/>
            <a:ext cx="324036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Minuteman Project/Minutemen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Militias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Pam Geller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Tea Parties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Jewish Task Force/Jewish Defence League</a:t>
            </a:r>
          </a:p>
          <a:p>
            <a:endParaRPr lang="en-GB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5940152" y="1772816"/>
            <a:ext cx="280831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accent6"/>
                </a:solidFill>
              </a:rPr>
              <a:t>Pakistani Christian Association</a:t>
            </a:r>
          </a:p>
          <a:p>
            <a:r>
              <a:rPr lang="en-GB" sz="1100" dirty="0" smtClean="0">
                <a:solidFill>
                  <a:schemeClr val="accent6"/>
                </a:solidFill>
              </a:rPr>
              <a:t>March for England</a:t>
            </a:r>
          </a:p>
          <a:p>
            <a:r>
              <a:rPr lang="en-GB" sz="1100" dirty="0" smtClean="0">
                <a:solidFill>
                  <a:schemeClr val="accent6"/>
                </a:solidFill>
              </a:rPr>
              <a:t>Unite British Alliance</a:t>
            </a:r>
          </a:p>
          <a:p>
            <a:r>
              <a:rPr lang="en-GB" sz="1100" dirty="0" smtClean="0">
                <a:solidFill>
                  <a:schemeClr val="accent6"/>
                </a:solidFill>
              </a:rPr>
              <a:t>Casuals United</a:t>
            </a:r>
          </a:p>
          <a:p>
            <a:r>
              <a:rPr lang="en-GB" sz="1100" dirty="0" smtClean="0">
                <a:solidFill>
                  <a:schemeClr val="accent6"/>
                </a:solidFill>
              </a:rPr>
              <a:t>Jewish Task Force/Jewish Defence League</a:t>
            </a:r>
          </a:p>
          <a:p>
            <a:r>
              <a:rPr lang="en-GB" sz="1100" dirty="0" smtClean="0">
                <a:solidFill>
                  <a:schemeClr val="accent6"/>
                </a:solidFill>
              </a:rPr>
              <a:t>United Kingdom Independence Party</a:t>
            </a:r>
          </a:p>
          <a:p>
            <a:r>
              <a:rPr lang="en-GB" sz="1100" dirty="0" smtClean="0">
                <a:solidFill>
                  <a:schemeClr val="accent6"/>
                </a:solidFill>
              </a:rPr>
              <a:t>English Democratic Party</a:t>
            </a:r>
          </a:p>
          <a:p>
            <a:r>
              <a:rPr lang="en-GB" sz="1100" dirty="0" err="1" smtClean="0">
                <a:solidFill>
                  <a:schemeClr val="accent6"/>
                </a:solidFill>
              </a:rPr>
              <a:t>Vérité</a:t>
            </a:r>
            <a:r>
              <a:rPr lang="en-GB" sz="1100" dirty="0" smtClean="0">
                <a:solidFill>
                  <a:schemeClr val="accent6"/>
                </a:solidFill>
              </a:rPr>
              <a:t>, </a:t>
            </a:r>
            <a:r>
              <a:rPr lang="en-GB" sz="1100" dirty="0" err="1" smtClean="0">
                <a:solidFill>
                  <a:schemeClr val="accent6"/>
                </a:solidFill>
              </a:rPr>
              <a:t>valeurs</a:t>
            </a:r>
            <a:r>
              <a:rPr lang="en-GB" sz="1100" dirty="0" smtClean="0">
                <a:solidFill>
                  <a:schemeClr val="accent6"/>
                </a:solidFill>
              </a:rPr>
              <a:t> &amp; </a:t>
            </a:r>
            <a:r>
              <a:rPr lang="en-GB" sz="1100" dirty="0" err="1" smtClean="0">
                <a:solidFill>
                  <a:schemeClr val="accent6"/>
                </a:solidFill>
              </a:rPr>
              <a:t>Démocratie</a:t>
            </a:r>
            <a:endParaRPr lang="en-GB" sz="1100" dirty="0" smtClean="0">
              <a:solidFill>
                <a:schemeClr val="accent6"/>
              </a:solidFill>
            </a:endParaRPr>
          </a:p>
          <a:p>
            <a:r>
              <a:rPr lang="en-GB" sz="1100" dirty="0" smtClean="0">
                <a:solidFill>
                  <a:schemeClr val="accent6"/>
                </a:solidFill>
              </a:rPr>
              <a:t>Citizens Movement </a:t>
            </a:r>
            <a:r>
              <a:rPr lang="en-GB" sz="1100" dirty="0" err="1" smtClean="0">
                <a:solidFill>
                  <a:schemeClr val="accent6"/>
                </a:solidFill>
              </a:rPr>
              <a:t>Pax</a:t>
            </a:r>
            <a:r>
              <a:rPr lang="en-GB" sz="1100" dirty="0" smtClean="0">
                <a:solidFill>
                  <a:schemeClr val="accent6"/>
                </a:solidFill>
              </a:rPr>
              <a:t> Europe</a:t>
            </a:r>
          </a:p>
          <a:p>
            <a:r>
              <a:rPr lang="en-GB" sz="1100" dirty="0" smtClean="0">
                <a:solidFill>
                  <a:schemeClr val="accent6"/>
                </a:solidFill>
              </a:rPr>
              <a:t>European Freedom Initiative</a:t>
            </a:r>
            <a:r>
              <a:rPr lang="en-GB" sz="1050" dirty="0" smtClean="0"/>
              <a:t/>
            </a:r>
            <a:br>
              <a:rPr lang="en-GB" sz="1050" dirty="0" smtClean="0"/>
            </a:br>
            <a:r>
              <a:rPr lang="en-GB" sz="1050" dirty="0" smtClean="0"/>
              <a:t/>
            </a:r>
            <a:br>
              <a:rPr lang="en-GB" sz="1050" dirty="0" smtClean="0"/>
            </a:b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2" name="Picture 2" descr="C:\Users\Owner\Desktop\Geert Wilders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1296144" cy="1584176"/>
          </a:xfrm>
          <a:prstGeom prst="rect">
            <a:avLst/>
          </a:prstGeom>
          <a:noFill/>
        </p:spPr>
      </p:pic>
      <p:pic>
        <p:nvPicPr>
          <p:cNvPr id="1027" name="Picture 3" descr="C:\Users\Owner\Desktop\Alan-Lake-Swede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700808"/>
            <a:ext cx="1512168" cy="1584176"/>
          </a:xfrm>
          <a:prstGeom prst="rect">
            <a:avLst/>
          </a:prstGeom>
          <a:noFill/>
        </p:spPr>
      </p:pic>
      <p:pic>
        <p:nvPicPr>
          <p:cNvPr id="1028" name="Picture 4" descr="C:\Users\Owner\Desktop\pamela_gella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717032"/>
            <a:ext cx="1440160" cy="1584176"/>
          </a:xfrm>
          <a:prstGeom prst="rect">
            <a:avLst/>
          </a:prstGeom>
          <a:noFill/>
        </p:spPr>
      </p:pic>
      <p:pic>
        <p:nvPicPr>
          <p:cNvPr id="1029" name="Picture 5" descr="C:\Users\Owner\Desktop\Roberta-Moo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717032"/>
            <a:ext cx="1368152" cy="158417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79512" y="5423157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Geert</a:t>
            </a:r>
            <a:r>
              <a:rPr lang="en-GB" sz="1200" dirty="0" smtClean="0"/>
              <a:t> Wilders           	  Pam Geller         	Stephen </a:t>
            </a:r>
            <a:r>
              <a:rPr lang="en-GB" sz="1200" dirty="0" err="1" smtClean="0"/>
              <a:t>Yaxley</a:t>
            </a:r>
            <a:r>
              <a:rPr lang="en-GB" sz="1200" dirty="0" smtClean="0"/>
              <a:t> Lennon     	              Roberta Moore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-2063992" y="5877272"/>
            <a:ext cx="1210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“We’re looking to football fans. We need people who are</a:t>
            </a:r>
          </a:p>
          <a:p>
            <a:r>
              <a:rPr lang="en-GB" dirty="0" smtClean="0"/>
              <a:t> out on the streets”.</a:t>
            </a:r>
            <a:endParaRPr lang="en-GB" dirty="0"/>
          </a:p>
        </p:txBody>
      </p:sp>
      <p:pic>
        <p:nvPicPr>
          <p:cNvPr id="15" name="Picture 4" descr="C:\Users\Owner\Desktop\edl&amp;mac 2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717032"/>
            <a:ext cx="1453253" cy="15841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936826" y="3284984"/>
            <a:ext cx="142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“Alan Lake”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6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hooli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2943225" cy="452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hooli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772816"/>
            <a:ext cx="2590800" cy="3998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5" descr="hoolie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1484313"/>
            <a:ext cx="2554287" cy="439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5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Owner\Desktop\edl&amp;mac 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2304256" cy="2376264"/>
          </a:xfrm>
          <a:prstGeom prst="rect">
            <a:avLst/>
          </a:prstGeom>
          <a:noFill/>
        </p:spPr>
      </p:pic>
      <p:pic>
        <p:nvPicPr>
          <p:cNvPr id="1027" name="Picture 3" descr="C:\Users\Owner\Desktop\edl&amp;mac 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12776"/>
            <a:ext cx="2581037" cy="2376264"/>
          </a:xfrm>
          <a:prstGeom prst="rect">
            <a:avLst/>
          </a:prstGeom>
          <a:noFill/>
        </p:spPr>
      </p:pic>
      <p:pic>
        <p:nvPicPr>
          <p:cNvPr id="1028" name="Picture 4" descr="C:\Users\Owner\Desktop\edl&amp;mac 2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412776"/>
            <a:ext cx="2664296" cy="2376264"/>
          </a:xfrm>
          <a:prstGeom prst="rect">
            <a:avLst/>
          </a:prstGeom>
          <a:noFill/>
        </p:spPr>
      </p:pic>
      <p:pic>
        <p:nvPicPr>
          <p:cNvPr id="1029" name="Picture 5" descr="C:\Users\Owner\Desktop\edl&amp;mac 3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2304256" cy="2520280"/>
          </a:xfrm>
          <a:prstGeom prst="rect">
            <a:avLst/>
          </a:prstGeom>
          <a:noFill/>
        </p:spPr>
      </p:pic>
      <p:pic>
        <p:nvPicPr>
          <p:cNvPr id="1030" name="Picture 6" descr="C:\Users\Owner\Desktop\edl&amp;mac 3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005064"/>
            <a:ext cx="2736304" cy="2520280"/>
          </a:xfrm>
          <a:prstGeom prst="rect">
            <a:avLst/>
          </a:prstGeom>
          <a:noFill/>
        </p:spPr>
      </p:pic>
      <p:pic>
        <p:nvPicPr>
          <p:cNvPr id="1031" name="Picture 7" descr="C:\Users\Owner\Desktop\leicester 0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005064"/>
            <a:ext cx="280831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set_heading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 descr="ed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412875"/>
            <a:ext cx="244792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Nick Gregor &amp; Paul Ra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357563"/>
            <a:ext cx="244475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0" descr="Guramit Singh Nottingham Spokesm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4176713"/>
            <a:ext cx="18034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 descr="Gilroy Shaw Wolves Hoolig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125" y="1403350"/>
            <a:ext cx="2160588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2" descr="Bill Baker Leader English Nationalist Alliance Esse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524375"/>
            <a:ext cx="26638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3" descr="article-0-06DDE986000005DC-509_634x4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800" y="1412875"/>
            <a:ext cx="381635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4" descr="Angela Worley Dudley Womens Division Lead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9813" y="4508500"/>
            <a:ext cx="1512887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16"/>
          <p:cNvSpPr>
            <a:spLocks noChangeArrowheads="1"/>
          </p:cNvSpPr>
          <p:nvPr/>
        </p:nvSpPr>
        <p:spPr bwMode="auto">
          <a:xfrm>
            <a:off x="2627313" y="3789363"/>
            <a:ext cx="6337300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9" name="Rectangle 17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2300" name="Picture 9" descr="John Shaw aka Snowy Yorkshire Organis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00338" y="2889250"/>
            <a:ext cx="21590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U_SlideTemplate">
  <a:themeElements>
    <a:clrScheme name="SOU_Slide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OU_Slide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U_Slide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_Slide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_Slide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_Slide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_Slide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_Slide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_Slide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system:Desktop Folder:SignsOfHatePP:SOU_SlideTemplate</Template>
  <TotalTime>5483</TotalTime>
  <Words>310</Words>
  <Application>Microsoft Office PowerPoint</Application>
  <PresentationFormat>Diavetítés a képernyőre (4:3 oldalarány)</PresentationFormat>
  <Paragraphs>112</Paragraphs>
  <Slides>25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SOU_SlideTemplate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.</dc:creator>
  <cp:lastModifiedBy>Dunapalota</cp:lastModifiedBy>
  <cp:revision>238</cp:revision>
  <dcterms:created xsi:type="dcterms:W3CDTF">2004-06-07T10:07:15Z</dcterms:created>
  <dcterms:modified xsi:type="dcterms:W3CDTF">2011-09-29T13:59:22Z</dcterms:modified>
</cp:coreProperties>
</file>