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76" r:id="rId2"/>
    <p:sldId id="285" r:id="rId3"/>
    <p:sldId id="277" r:id="rId4"/>
    <p:sldId id="268" r:id="rId5"/>
    <p:sldId id="279" r:id="rId6"/>
    <p:sldId id="278" r:id="rId7"/>
    <p:sldId id="263" r:id="rId8"/>
    <p:sldId id="265" r:id="rId9"/>
    <p:sldId id="264" r:id="rId10"/>
    <p:sldId id="266" r:id="rId11"/>
    <p:sldId id="267" r:id="rId12"/>
    <p:sldId id="271" r:id="rId13"/>
    <p:sldId id="283" r:id="rId14"/>
    <p:sldId id="284" r:id="rId15"/>
    <p:sldId id="273" r:id="rId16"/>
    <p:sldId id="274" r:id="rId17"/>
    <p:sldId id="275" r:id="rId18"/>
    <p:sldId id="281" r:id="rId1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9CA8-CCD4-41F4-B693-52C5DB54E99A}" type="datetimeFigureOut">
              <a:rPr lang="hu-HU" smtClean="0"/>
              <a:pPr/>
              <a:t>2011.11.24.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EB2AE-6261-4E13-B362-3E12AE9E5A6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9CA8-CCD4-41F4-B693-52C5DB54E99A}" type="datetimeFigureOut">
              <a:rPr lang="hu-HU" smtClean="0"/>
              <a:pPr/>
              <a:t>2011.11.24.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EB2AE-6261-4E13-B362-3E12AE9E5A6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9CA8-CCD4-41F4-B693-52C5DB54E99A}" type="datetimeFigureOut">
              <a:rPr lang="hu-HU" smtClean="0"/>
              <a:pPr/>
              <a:t>2011.11.24.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EB2AE-6261-4E13-B362-3E12AE9E5A6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9CA8-CCD4-41F4-B693-52C5DB54E99A}" type="datetimeFigureOut">
              <a:rPr lang="hu-HU" smtClean="0"/>
              <a:pPr/>
              <a:t>2011.11.24.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EB2AE-6261-4E13-B362-3E12AE9E5A6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9CA8-CCD4-41F4-B693-52C5DB54E99A}" type="datetimeFigureOut">
              <a:rPr lang="hu-HU" smtClean="0"/>
              <a:pPr/>
              <a:t>2011.11.24.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EB2AE-6261-4E13-B362-3E12AE9E5A6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9CA8-CCD4-41F4-B693-52C5DB54E99A}" type="datetimeFigureOut">
              <a:rPr lang="hu-HU" smtClean="0"/>
              <a:pPr/>
              <a:t>2011.11.24.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EB2AE-6261-4E13-B362-3E12AE9E5A6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9CA8-CCD4-41F4-B693-52C5DB54E99A}" type="datetimeFigureOut">
              <a:rPr lang="hu-HU" smtClean="0"/>
              <a:pPr/>
              <a:t>2011.11.24.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EB2AE-6261-4E13-B362-3E12AE9E5A6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9CA8-CCD4-41F4-B693-52C5DB54E99A}" type="datetimeFigureOut">
              <a:rPr lang="hu-HU" smtClean="0"/>
              <a:pPr/>
              <a:t>2011.11.24.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EB2AE-6261-4E13-B362-3E12AE9E5A6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9CA8-CCD4-41F4-B693-52C5DB54E99A}" type="datetimeFigureOut">
              <a:rPr lang="hu-HU" smtClean="0"/>
              <a:pPr/>
              <a:t>2011.11.24.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EB2AE-6261-4E13-B362-3E12AE9E5A6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9CA8-CCD4-41F4-B693-52C5DB54E99A}" type="datetimeFigureOut">
              <a:rPr lang="hu-HU" smtClean="0"/>
              <a:pPr/>
              <a:t>2011.11.24.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EB2AE-6261-4E13-B362-3E12AE9E5A6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9CA8-CCD4-41F4-B693-52C5DB54E99A}" type="datetimeFigureOut">
              <a:rPr lang="hu-HU" smtClean="0"/>
              <a:pPr/>
              <a:t>2011.11.24.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A7EB2AE-6261-4E13-B362-3E12AE9E5A64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179CA8-CCD4-41F4-B693-52C5DB54E99A}" type="datetimeFigureOut">
              <a:rPr lang="hu-HU" smtClean="0"/>
              <a:pPr/>
              <a:t>2011.11.24.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7EB2AE-6261-4E13-B362-3E12AE9E5A64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rtalom helye 3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/>
          <a:lstStyle/>
          <a:p>
            <a:pPr marL="0" indent="0" algn="ctr">
              <a:buNone/>
            </a:pPr>
            <a:endParaRPr lang="hu-HU" dirty="0" smtClean="0"/>
          </a:p>
          <a:p>
            <a:pPr marL="0" indent="0" algn="ctr">
              <a:buNone/>
            </a:pPr>
            <a:endParaRPr lang="hu-HU" dirty="0" smtClean="0"/>
          </a:p>
          <a:p>
            <a:pPr marL="0" indent="0" algn="ctr">
              <a:buNone/>
            </a:pPr>
            <a:r>
              <a:rPr lang="hu-HU" sz="4000" b="1" dirty="0" smtClean="0"/>
              <a:t>Szabályozási </a:t>
            </a:r>
            <a:r>
              <a:rPr lang="hu-HU" sz="4000" b="1" dirty="0" smtClean="0"/>
              <a:t>és </a:t>
            </a:r>
            <a:r>
              <a:rPr lang="hu-HU" sz="4000" b="1" dirty="0" smtClean="0"/>
              <a:t>végrehajtási problémák a biztonsági intézkedések köréből </a:t>
            </a:r>
            <a:endParaRPr lang="hu-H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rmAutofit fontScale="90000"/>
          </a:bodyPr>
          <a:lstStyle/>
          <a:p>
            <a:pPr algn="ctr"/>
            <a:r>
              <a:rPr lang="hu-HU" b="1" dirty="0" smtClean="0"/>
              <a:t>Élet és testi épség védelme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hu-HU" dirty="0" smtClean="0"/>
          </a:p>
          <a:p>
            <a:pPr algn="just">
              <a:buFont typeface="Wingdings" pitchFamily="2" charset="2"/>
              <a:buChar char="Ø"/>
            </a:pPr>
            <a:r>
              <a:rPr lang="hu-HU" sz="3600" b="1" dirty="0" smtClean="0"/>
              <a:t>Az intézkedés során kerülni kell a sérülés okozását, az emberi élet kioltását. </a:t>
            </a:r>
          </a:p>
          <a:p>
            <a:pPr>
              <a:buNone/>
            </a:pPr>
            <a:r>
              <a:rPr lang="hu-HU" sz="3200" b="1" dirty="0" smtClean="0"/>
              <a:t>	Pl. mozgáskorlátozó eszköz, személymotozás szabálytalan alkalmazása.</a:t>
            </a:r>
            <a:endParaRPr lang="hu-H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1500198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/>
            </a:r>
            <a:br>
              <a:rPr lang="hu-HU" dirty="0" smtClean="0"/>
            </a:br>
            <a:r>
              <a:rPr lang="hu-HU" sz="4400" b="1" dirty="0" smtClean="0">
                <a:solidFill>
                  <a:schemeClr val="tx1"/>
                </a:solidFill>
              </a:rPr>
              <a:t>A különleges biztonságú zárka – és körlet</a:t>
            </a:r>
            <a:endParaRPr lang="hu-HU" sz="4400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64347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3200" b="1" dirty="0" smtClean="0"/>
              <a:t>Kik kerülhetnek ide?</a:t>
            </a:r>
          </a:p>
          <a:p>
            <a:pPr>
              <a:buFont typeface="Wingdings" pitchFamily="2" charset="2"/>
              <a:buChar char="Ø"/>
            </a:pPr>
            <a:endParaRPr lang="hu-HU" sz="3200" b="1" dirty="0" smtClean="0"/>
          </a:p>
          <a:p>
            <a:pPr>
              <a:buFont typeface="Wingdings" pitchFamily="2" charset="2"/>
              <a:buChar char="Ø"/>
            </a:pPr>
            <a:r>
              <a:rPr lang="hu-HU" sz="3200" b="1" dirty="0" smtClean="0"/>
              <a:t>a IV. biztonsági csoportba soroltak</a:t>
            </a:r>
            <a:r>
              <a:rPr lang="hu-HU" sz="3200" dirty="0" smtClean="0"/>
              <a:t>,</a:t>
            </a:r>
          </a:p>
          <a:p>
            <a:pPr>
              <a:buNone/>
            </a:pPr>
            <a:r>
              <a:rPr lang="hu-HU" sz="3200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hu-HU" sz="3200" dirty="0" smtClean="0"/>
              <a:t>akinek az </a:t>
            </a:r>
            <a:r>
              <a:rPr lang="hu-HU" sz="3200" b="1" dirty="0" smtClean="0"/>
              <a:t>életének vagy testi épségének a védelme </a:t>
            </a:r>
            <a:r>
              <a:rPr lang="hu-HU" sz="3200" dirty="0" smtClean="0"/>
              <a:t>más módon nem biztosítható.</a:t>
            </a:r>
            <a:endParaRPr lang="hu-H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39593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hu-HU" sz="3200" b="1" dirty="0" smtClean="0"/>
              <a:t>Fontosabb korlátozások:</a:t>
            </a:r>
          </a:p>
          <a:p>
            <a:pPr>
              <a:buFont typeface="Wingdings" pitchFamily="2" charset="2"/>
              <a:buChar char="Ø"/>
            </a:pPr>
            <a:r>
              <a:rPr lang="hu-HU" sz="3200" dirty="0" smtClean="0"/>
              <a:t>állandó felügyelet alatt áll,</a:t>
            </a:r>
          </a:p>
          <a:p>
            <a:pPr>
              <a:buFont typeface="Wingdings" pitchFamily="2" charset="2"/>
              <a:buChar char="Ø"/>
            </a:pPr>
            <a:r>
              <a:rPr lang="hu-HU" sz="3200" dirty="0" smtClean="0"/>
              <a:t>az intézet területén engedéllyel és felügyelettel mozoghat, zárkáját zárva kell tartani</a:t>
            </a:r>
            <a:r>
              <a:rPr lang="hu-HU" i="1" dirty="0" smtClean="0"/>
              <a:t>,(pl. csak mozgáskorlátozó eszközben hagyhatja el a zárkát)</a:t>
            </a:r>
          </a:p>
          <a:p>
            <a:pPr>
              <a:buFont typeface="Wingdings" pitchFamily="2" charset="2"/>
              <a:buChar char="Ø"/>
            </a:pPr>
            <a:r>
              <a:rPr lang="hu-HU" sz="3200" dirty="0" smtClean="0"/>
              <a:t>munkát a különlegesen kialakított körletrészen belül, illetve a parancsnok által kijelölt helyen végezhet,</a:t>
            </a:r>
          </a:p>
          <a:p>
            <a:pPr>
              <a:buFont typeface="Wingdings" pitchFamily="2" charset="2"/>
              <a:buChar char="Ø"/>
            </a:pPr>
            <a:r>
              <a:rPr lang="hu-HU" sz="3200" dirty="0" smtClean="0"/>
              <a:t>az elítéltek öntevékeny szervezeteiben nem vehet részt.</a:t>
            </a:r>
          </a:p>
          <a:p>
            <a:pPr algn="just">
              <a:buFont typeface="Wingdings" pitchFamily="2" charset="2"/>
              <a:buChar char="Ø"/>
            </a:pPr>
            <a:endParaRPr lang="hu-H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hu-HU" sz="3200" dirty="0" smtClean="0"/>
          </a:p>
          <a:p>
            <a:pPr algn="just">
              <a:buFont typeface="Wingdings" pitchFamily="2" charset="2"/>
              <a:buChar char="Ø"/>
            </a:pPr>
            <a:endParaRPr lang="hu-H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Autofit/>
          </a:bodyPr>
          <a:lstStyle/>
          <a:p>
            <a:pPr algn="ctr"/>
            <a:r>
              <a:rPr lang="hu-HU" sz="3600" b="1" dirty="0" smtClean="0"/>
              <a:t>Az új szabályozás </a:t>
            </a:r>
            <a:br>
              <a:rPr lang="hu-HU" sz="3600" b="1" dirty="0" smtClean="0"/>
            </a:br>
            <a:r>
              <a:rPr lang="hu-HU" sz="3200" b="1" dirty="0" smtClean="0"/>
              <a:t>(2012. 01.01-től hatályos) </a:t>
            </a:r>
            <a:endParaRPr lang="hu-HU" sz="32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435280" cy="49118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3200" b="1" dirty="0" smtClean="0"/>
              <a:t>Előzmények:</a:t>
            </a:r>
          </a:p>
          <a:p>
            <a:pPr>
              <a:buFont typeface="Wingdings" pitchFamily="2" charset="2"/>
              <a:buChar char="Ø"/>
            </a:pPr>
            <a:r>
              <a:rPr lang="hu-HU" sz="3200" dirty="0" smtClean="0"/>
              <a:t>Emberi Jogok Európai Bírósága: elmarasztaló ítélet,</a:t>
            </a:r>
          </a:p>
          <a:p>
            <a:pPr>
              <a:buFont typeface="Wingdings" pitchFamily="2" charset="2"/>
              <a:buChar char="Ø"/>
            </a:pPr>
            <a:r>
              <a:rPr lang="hu-HU" sz="3200" dirty="0" smtClean="0"/>
              <a:t>Ombudsmani vizsgálat: több hiányosság feltárása.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hu-HU" sz="3200" dirty="0" smtClean="0"/>
              <a:t>A </a:t>
            </a:r>
            <a:r>
              <a:rPr lang="hu-HU" sz="3200" dirty="0" err="1" smtClean="0"/>
              <a:t>kbz</a:t>
            </a:r>
            <a:r>
              <a:rPr lang="hu-HU" sz="3200" dirty="0" smtClean="0"/>
              <a:t>, </a:t>
            </a:r>
            <a:r>
              <a:rPr lang="hu-HU" sz="3200" dirty="0" err="1" smtClean="0"/>
              <a:t>kbk</a:t>
            </a:r>
            <a:r>
              <a:rPr lang="hu-HU" sz="3200" dirty="0" smtClean="0"/>
              <a:t> bekerült a </a:t>
            </a:r>
            <a:r>
              <a:rPr lang="hu-HU" sz="3200" b="1" dirty="0" err="1" smtClean="0"/>
              <a:t>Bv</a:t>
            </a:r>
            <a:r>
              <a:rPr lang="hu-HU" sz="3200" b="1" dirty="0" smtClean="0"/>
              <a:t>. tvr.-be</a:t>
            </a:r>
            <a:r>
              <a:rPr lang="hu-HU" sz="3200" dirty="0" smtClean="0"/>
              <a:t>,</a:t>
            </a:r>
          </a:p>
          <a:p>
            <a:pPr algn="just">
              <a:buFont typeface="Wingdings" pitchFamily="2" charset="2"/>
              <a:buChar char="Ø"/>
            </a:pPr>
            <a:r>
              <a:rPr lang="hu-HU" sz="3200" b="1" dirty="0" smtClean="0"/>
              <a:t>Indokolt határozatot </a:t>
            </a:r>
            <a:r>
              <a:rPr lang="hu-HU" sz="3200" dirty="0" smtClean="0"/>
              <a:t>kell hozni mindkettőről,</a:t>
            </a:r>
          </a:p>
          <a:p>
            <a:pPr algn="just">
              <a:buFont typeface="Wingdings" pitchFamily="2" charset="2"/>
              <a:buChar char="Ø"/>
            </a:pPr>
            <a:r>
              <a:rPr lang="hu-HU" sz="3200" dirty="0" smtClean="0"/>
              <a:t>A </a:t>
            </a:r>
            <a:r>
              <a:rPr lang="hu-HU" sz="3200" dirty="0" err="1" smtClean="0"/>
              <a:t>kbk-ról</a:t>
            </a:r>
            <a:r>
              <a:rPr lang="hu-HU" sz="3200" dirty="0" smtClean="0"/>
              <a:t> </a:t>
            </a:r>
            <a:r>
              <a:rPr lang="hu-HU" sz="3200" b="1" dirty="0" smtClean="0"/>
              <a:t>országos parancsnok </a:t>
            </a:r>
            <a:r>
              <a:rPr lang="hu-HU" sz="3200" dirty="0" smtClean="0"/>
              <a:t>dönt, (jelenleg bizottság,)</a:t>
            </a:r>
          </a:p>
          <a:p>
            <a:pPr>
              <a:buFont typeface="Wingdings" pitchFamily="2" charset="2"/>
              <a:buChar char="Ø"/>
            </a:pPr>
            <a:r>
              <a:rPr lang="hu-HU" sz="3200" dirty="0" smtClean="0"/>
              <a:t>Mindkét esetben </a:t>
            </a:r>
            <a:r>
              <a:rPr lang="hu-HU" sz="3200" dirty="0" err="1" smtClean="0"/>
              <a:t>bv</a:t>
            </a:r>
            <a:r>
              <a:rPr lang="hu-HU" sz="3200" dirty="0" smtClean="0"/>
              <a:t>. bíróhoz </a:t>
            </a:r>
            <a:r>
              <a:rPr lang="hu-HU" sz="3200" b="1" dirty="0" smtClean="0"/>
              <a:t>fellebbezhet</a:t>
            </a:r>
            <a:r>
              <a:rPr lang="hu-HU" sz="3200" dirty="0" smtClean="0"/>
              <a:t>,</a:t>
            </a:r>
          </a:p>
          <a:p>
            <a:pPr>
              <a:buFont typeface="Wingdings" pitchFamily="2" charset="2"/>
              <a:buChar char="Ø"/>
            </a:pPr>
            <a:r>
              <a:rPr lang="hu-HU" sz="3200" dirty="0" smtClean="0"/>
              <a:t>A fellebbezésnek </a:t>
            </a:r>
            <a:r>
              <a:rPr lang="hu-HU" sz="3200" b="1" dirty="0" smtClean="0"/>
              <a:t>nincs halasztó hatálya</a:t>
            </a:r>
            <a:r>
              <a:rPr lang="hu-HU" sz="3200" dirty="0" smtClean="0"/>
              <a:t>,</a:t>
            </a:r>
          </a:p>
          <a:p>
            <a:pPr>
              <a:buFont typeface="Wingdings" pitchFamily="2" charset="2"/>
              <a:buChar char="Ø"/>
            </a:pPr>
            <a:r>
              <a:rPr lang="hu-HU" sz="3200" dirty="0" smtClean="0"/>
              <a:t>Kiterjeszti az </a:t>
            </a:r>
            <a:r>
              <a:rPr lang="hu-HU" sz="3200" b="1" dirty="0" smtClean="0"/>
              <a:t>előzetesen letartóztatottra </a:t>
            </a:r>
            <a:r>
              <a:rPr lang="hu-HU" sz="3200" dirty="0" smtClean="0"/>
              <a:t>is, de azonos szabályokkal.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653210"/>
          </a:xfrm>
        </p:spPr>
        <p:txBody>
          <a:bodyPr>
            <a:normAutofit/>
          </a:bodyPr>
          <a:lstStyle/>
          <a:p>
            <a:pPr algn="ctr"/>
            <a:r>
              <a:rPr lang="hu-HU" sz="3600" b="1" dirty="0" smtClean="0"/>
              <a:t>Mozgást korlátozó eszközök</a:t>
            </a:r>
            <a:endParaRPr lang="hu-HU" sz="36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10178"/>
          </a:xfrm>
        </p:spPr>
        <p:txBody>
          <a:bodyPr/>
          <a:lstStyle/>
          <a:p>
            <a:pPr>
              <a:buNone/>
            </a:pPr>
            <a:r>
              <a:rPr lang="hu-HU" sz="3200" b="1" dirty="0" smtClean="0">
                <a:solidFill>
                  <a:srgbClr val="FF0000"/>
                </a:solidFill>
              </a:rPr>
              <a:t>Cél: </a:t>
            </a:r>
            <a:r>
              <a:rPr lang="hu-HU" sz="3200" dirty="0" smtClean="0"/>
              <a:t>a rendkívüli események </a:t>
            </a:r>
            <a:r>
              <a:rPr lang="hu-HU" sz="3200" b="1" dirty="0" smtClean="0"/>
              <a:t>megelőzése</a:t>
            </a:r>
            <a:r>
              <a:rPr lang="hu-HU" sz="3200" dirty="0" smtClean="0"/>
              <a:t>.</a:t>
            </a:r>
          </a:p>
          <a:p>
            <a:pPr>
              <a:buNone/>
            </a:pPr>
            <a:r>
              <a:rPr lang="hu-HU" sz="3200" b="1" dirty="0" smtClean="0">
                <a:solidFill>
                  <a:srgbClr val="FF0000"/>
                </a:solidFill>
              </a:rPr>
              <a:t>Konkrétan</a:t>
            </a:r>
            <a:r>
              <a:rPr lang="hu-HU" sz="3200" dirty="0" smtClean="0"/>
              <a:t>: erőszakos, támadó magatartások és szökés megelőzése.</a:t>
            </a:r>
          </a:p>
          <a:p>
            <a:pPr>
              <a:buNone/>
            </a:pPr>
            <a:r>
              <a:rPr lang="hu-HU" sz="3200" b="1" dirty="0" smtClean="0">
                <a:solidFill>
                  <a:srgbClr val="FF0000"/>
                </a:solidFill>
              </a:rPr>
              <a:t>Eszközök: </a:t>
            </a:r>
          </a:p>
          <a:p>
            <a:pPr>
              <a:buFont typeface="Wingdings" pitchFamily="2" charset="2"/>
              <a:buChar char="Ø"/>
            </a:pPr>
            <a:r>
              <a:rPr lang="hu-HU" sz="3200" dirty="0" smtClean="0"/>
              <a:t>bilincs, (patent, vagy lábbilincs)vagy </a:t>
            </a:r>
          </a:p>
          <a:p>
            <a:pPr>
              <a:buFont typeface="Wingdings" pitchFamily="2" charset="2"/>
              <a:buChar char="Ø"/>
            </a:pPr>
            <a:r>
              <a:rPr lang="hu-HU" sz="3200" dirty="0" smtClean="0"/>
              <a:t>a végtagra helyezett, testi sérülést nem okozó más eszköz alkalmazható. (nincs kihasználva).</a:t>
            </a:r>
          </a:p>
          <a:p>
            <a:pPr>
              <a:buNone/>
            </a:pPr>
            <a:endParaRPr lang="hu-H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29600" cy="714380"/>
          </a:xfrm>
        </p:spPr>
        <p:txBody>
          <a:bodyPr>
            <a:normAutofit/>
          </a:bodyPr>
          <a:lstStyle/>
          <a:p>
            <a:pPr algn="ctr"/>
            <a:r>
              <a:rPr lang="hu-HU" sz="4000" b="1" dirty="0" smtClean="0"/>
              <a:t>Problémák</a:t>
            </a:r>
            <a:endParaRPr lang="hu-HU" sz="40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2449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hu-HU" sz="3200" dirty="0" err="1" smtClean="0"/>
              <a:t>Bv</a:t>
            </a:r>
            <a:r>
              <a:rPr lang="hu-HU" sz="3200" dirty="0" smtClean="0"/>
              <a:t>. tvr. nem engedi a </a:t>
            </a:r>
            <a:r>
              <a:rPr lang="hu-HU" sz="3200" b="1" dirty="0" smtClean="0">
                <a:solidFill>
                  <a:srgbClr val="FF0000"/>
                </a:solidFill>
              </a:rPr>
              <a:t>12 óra </a:t>
            </a:r>
            <a:r>
              <a:rPr lang="hu-HU" sz="3200" dirty="0" smtClean="0"/>
              <a:t>időtartamot áttörni, a Rendelet igen.</a:t>
            </a:r>
          </a:p>
          <a:p>
            <a:pPr algn="just">
              <a:buFont typeface="Wingdings" pitchFamily="2" charset="2"/>
              <a:buChar char="Ø"/>
            </a:pPr>
            <a:r>
              <a:rPr lang="hu-HU" sz="3200" dirty="0" smtClean="0"/>
              <a:t>A</a:t>
            </a:r>
            <a:r>
              <a:rPr lang="hu-HU" sz="3200" b="1" dirty="0" smtClean="0">
                <a:solidFill>
                  <a:srgbClr val="FF0000"/>
                </a:solidFill>
              </a:rPr>
              <a:t> túlzott</a:t>
            </a:r>
            <a:r>
              <a:rPr lang="hu-HU" sz="3200" dirty="0" smtClean="0"/>
              <a:t>, szakmailag </a:t>
            </a:r>
            <a:r>
              <a:rPr lang="hu-HU" sz="3200" b="1" dirty="0" smtClean="0">
                <a:solidFill>
                  <a:srgbClr val="FF0000"/>
                </a:solidFill>
              </a:rPr>
              <a:t>indokolatlan</a:t>
            </a:r>
            <a:r>
              <a:rPr lang="hu-HU" sz="3200" dirty="0" smtClean="0"/>
              <a:t> alkalmazás. </a:t>
            </a:r>
            <a:r>
              <a:rPr lang="hu-HU" sz="3200" smtClean="0"/>
              <a:t>(aránytalanság, megalázó</a:t>
            </a:r>
            <a:r>
              <a:rPr lang="hu-HU" sz="3200" dirty="0" smtClean="0"/>
              <a:t>, embertelen bánásmód veszélye)</a:t>
            </a:r>
          </a:p>
          <a:p>
            <a:pPr>
              <a:buFont typeface="Wingdings" pitchFamily="2" charset="2"/>
              <a:buChar char="Ø"/>
            </a:pPr>
            <a:r>
              <a:rPr lang="hu-HU" sz="3500" dirty="0" smtClean="0"/>
              <a:t>Ennek elkerülése: </a:t>
            </a:r>
            <a:r>
              <a:rPr lang="hu-HU" sz="3500" b="1" dirty="0" smtClean="0">
                <a:solidFill>
                  <a:srgbClr val="FF0000"/>
                </a:solidFill>
              </a:rPr>
              <a:t>egyedi, személyre szóló, szakmailag indokolt döntés</a:t>
            </a:r>
            <a:r>
              <a:rPr lang="hu-HU" sz="3500" b="1" dirty="0">
                <a:solidFill>
                  <a:srgbClr val="FF0000"/>
                </a:solidFill>
              </a:rPr>
              <a:t>.</a:t>
            </a:r>
            <a:endParaRPr lang="hu-HU" sz="3500" b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u-HU" sz="3500" b="1" dirty="0" smtClean="0">
                <a:solidFill>
                  <a:srgbClr val="FF0000"/>
                </a:solidFill>
              </a:rPr>
              <a:t>Módszertani Útmutató </a:t>
            </a:r>
            <a:r>
              <a:rPr lang="hu-HU" sz="3500" b="1" dirty="0" smtClean="0"/>
              <a:t>szükségessége!</a:t>
            </a:r>
          </a:p>
          <a:p>
            <a:pPr algn="just">
              <a:buFont typeface="Wingdings" pitchFamily="2" charset="2"/>
              <a:buChar char="Ø"/>
            </a:pPr>
            <a:endParaRPr lang="hu-HU" dirty="0" smtClean="0"/>
          </a:p>
          <a:p>
            <a:pPr algn="just">
              <a:buFont typeface="Wingdings" pitchFamily="2" charset="2"/>
              <a:buChar char="Ø"/>
            </a:pPr>
            <a:endParaRPr lang="hu-HU" dirty="0" smtClean="0"/>
          </a:p>
          <a:p>
            <a:pPr algn="just">
              <a:buNone/>
            </a:pP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857248"/>
          </a:xfrm>
        </p:spPr>
        <p:txBody>
          <a:bodyPr>
            <a:normAutofit/>
          </a:bodyPr>
          <a:lstStyle/>
          <a:p>
            <a:pPr algn="ctr"/>
            <a:r>
              <a:rPr lang="hu-HU" sz="4000" b="1" dirty="0" smtClean="0"/>
              <a:t>Személymotozás</a:t>
            </a:r>
            <a:endParaRPr lang="hu-HU" sz="40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24744"/>
            <a:ext cx="8507288" cy="5472608"/>
          </a:xfrm>
        </p:spPr>
        <p:txBody>
          <a:bodyPr/>
          <a:lstStyle/>
          <a:p>
            <a:pPr algn="just">
              <a:buNone/>
            </a:pPr>
            <a:r>
              <a:rPr lang="hu-HU" b="1" dirty="0" smtClean="0">
                <a:solidFill>
                  <a:srgbClr val="FF0000"/>
                </a:solidFill>
              </a:rPr>
              <a:t>Cél: </a:t>
            </a:r>
            <a:r>
              <a:rPr lang="hu-HU" dirty="0" smtClean="0"/>
              <a:t>Bűncselekmények és rendkívüli események megelőzése,</a:t>
            </a:r>
          </a:p>
          <a:p>
            <a:pPr algn="just">
              <a:buNone/>
            </a:pPr>
            <a:r>
              <a:rPr lang="hu-HU" b="1" dirty="0" smtClean="0">
                <a:solidFill>
                  <a:srgbClr val="FF0000"/>
                </a:solidFill>
              </a:rPr>
              <a:t>Konkrétan</a:t>
            </a:r>
            <a:r>
              <a:rPr lang="hu-HU" dirty="0" smtClean="0"/>
              <a:t>: olyan tárgyak, eszközök elvétele, amelyek veszélyt jelentenek a fogva tartás biztonságára.</a:t>
            </a:r>
          </a:p>
          <a:p>
            <a:pPr algn="ctr">
              <a:buNone/>
            </a:pPr>
            <a:r>
              <a:rPr lang="hu-HU" sz="3200" b="1" dirty="0" smtClean="0">
                <a:solidFill>
                  <a:schemeClr val="tx2"/>
                </a:solidFill>
              </a:rPr>
              <a:t>Problémák</a:t>
            </a:r>
          </a:p>
          <a:p>
            <a:pPr algn="just">
              <a:buFont typeface="Wingdings" pitchFamily="2" charset="2"/>
              <a:buChar char="Ø"/>
            </a:pPr>
            <a:r>
              <a:rPr lang="hu-HU" sz="2800" b="1" dirty="0" smtClean="0">
                <a:solidFill>
                  <a:srgbClr val="FF0000"/>
                </a:solidFill>
              </a:rPr>
              <a:t>Megalázó</a:t>
            </a:r>
            <a:r>
              <a:rPr lang="hu-HU" sz="2800" dirty="0" smtClean="0"/>
              <a:t> végrehajtás tilalmának hiánya,</a:t>
            </a:r>
          </a:p>
          <a:p>
            <a:pPr algn="just">
              <a:buFont typeface="Wingdings" pitchFamily="2" charset="2"/>
              <a:buChar char="Ø"/>
            </a:pPr>
            <a:r>
              <a:rPr lang="hu-HU" sz="2800" dirty="0" smtClean="0"/>
              <a:t>A jogszabályoknak nem megfelelő </a:t>
            </a:r>
            <a:r>
              <a:rPr lang="hu-HU" sz="2800" b="1" dirty="0" smtClean="0">
                <a:solidFill>
                  <a:srgbClr val="FF0000"/>
                </a:solidFill>
              </a:rPr>
              <a:t>gyakorlati végrehajtás, </a:t>
            </a:r>
            <a:r>
              <a:rPr lang="hu-HU" sz="2800" b="1" dirty="0" smtClean="0"/>
              <a:t>(Bántalmazás hivatalos eljárásban </a:t>
            </a:r>
            <a:r>
              <a:rPr lang="hu-HU" sz="2800" b="1" dirty="0" err="1" smtClean="0"/>
              <a:t>bcs</a:t>
            </a:r>
            <a:r>
              <a:rPr lang="hu-HU" sz="2800" b="1" dirty="0" smtClean="0"/>
              <a:t>. veszélye)</a:t>
            </a:r>
          </a:p>
          <a:p>
            <a:pPr algn="just">
              <a:buFont typeface="Wingdings" pitchFamily="2" charset="2"/>
              <a:buChar char="Ø"/>
            </a:pPr>
            <a:r>
              <a:rPr lang="hu-HU" sz="2800" b="1" dirty="0" smtClean="0">
                <a:solidFill>
                  <a:srgbClr val="FF0000"/>
                </a:solidFill>
              </a:rPr>
              <a:t>Módszertani Útmutató </a:t>
            </a:r>
            <a:r>
              <a:rPr lang="hu-HU" sz="2800" dirty="0" smtClean="0"/>
              <a:t>hiánya.</a:t>
            </a:r>
          </a:p>
          <a:p>
            <a:pPr algn="just">
              <a:buFont typeface="Wingdings" pitchFamily="2" charset="2"/>
              <a:buChar char="Ø"/>
            </a:pPr>
            <a:endParaRPr lang="hu-H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hu-HU" sz="4400" b="1" dirty="0" smtClean="0"/>
          </a:p>
          <a:p>
            <a:pPr algn="ctr">
              <a:buNone/>
            </a:pPr>
            <a:r>
              <a:rPr lang="hu-HU" sz="4400" b="1" dirty="0" smtClean="0"/>
              <a:t>KÖSZÖNÖM A MEGTISZTELŐ FIGYELMET!</a:t>
            </a:r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 BIZTONSÁGI INTÉZKEDÉSEK</a:t>
            </a:r>
            <a:br>
              <a:rPr lang="hu-HU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hu-HU" b="1" dirty="0"/>
              <a:t>Jogszabályi háttér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11560" y="1916832"/>
            <a:ext cx="8229600" cy="4389120"/>
          </a:xfrm>
        </p:spPr>
        <p:txBody>
          <a:bodyPr>
            <a:normAutofit/>
          </a:bodyPr>
          <a:lstStyle/>
          <a:p>
            <a:pPr marL="514350" indent="-514350" algn="just">
              <a:buNone/>
            </a:pPr>
            <a:r>
              <a:rPr lang="hu-HU" sz="3200" dirty="0"/>
              <a:t>1. </a:t>
            </a:r>
            <a:r>
              <a:rPr lang="hu-HU" sz="3200" b="1" dirty="0">
                <a:solidFill>
                  <a:schemeClr val="accent1">
                    <a:lumMod val="75000"/>
                  </a:schemeClr>
                </a:solidFill>
              </a:rPr>
              <a:t>1979. évi 11. sz. tvr. </a:t>
            </a:r>
            <a:r>
              <a:rPr lang="hu-HU" sz="3200" dirty="0"/>
              <a:t>(a továbbiakba: </a:t>
            </a:r>
            <a:r>
              <a:rPr lang="hu-HU" sz="3200" dirty="0" err="1"/>
              <a:t>Bv</a:t>
            </a:r>
            <a:r>
              <a:rPr lang="hu-HU" sz="3200" dirty="0"/>
              <a:t>. </a:t>
            </a:r>
            <a:r>
              <a:rPr lang="hu-HU" sz="3200" dirty="0" err="1"/>
              <a:t>tvr</a:t>
            </a:r>
            <a:r>
              <a:rPr lang="hu-HU" sz="3200" dirty="0"/>
              <a:t>, hatályos 2009. VIII. 09-től., csak négy intézkedést szabályoz, és nem teljes körűen),</a:t>
            </a:r>
          </a:p>
          <a:p>
            <a:pPr marL="514350" indent="-514350">
              <a:buNone/>
            </a:pPr>
            <a:endParaRPr lang="hu-HU" sz="3200" dirty="0"/>
          </a:p>
          <a:p>
            <a:pPr marL="514350" indent="-514350" algn="just">
              <a:buNone/>
            </a:pPr>
            <a:r>
              <a:rPr lang="hu-HU" sz="3200" dirty="0"/>
              <a:t>2. </a:t>
            </a:r>
            <a:r>
              <a:rPr lang="hu-HU" sz="3200" b="1" dirty="0">
                <a:solidFill>
                  <a:schemeClr val="accent1">
                    <a:lumMod val="75000"/>
                  </a:schemeClr>
                </a:solidFill>
              </a:rPr>
              <a:t>6/1996.IM rendelet</a:t>
            </a:r>
            <a:r>
              <a:rPr lang="hu-HU" sz="3200" dirty="0"/>
              <a:t>, (a továbbiakban: Rendelet)</a:t>
            </a:r>
          </a:p>
        </p:txBody>
      </p:sp>
    </p:spTree>
    <p:extLst>
      <p:ext uri="{BB962C8B-B14F-4D97-AF65-F5344CB8AC3E}">
        <p14:creationId xmlns:p14="http://schemas.microsoft.com/office/powerpoint/2010/main" xmlns="" val="1393878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714380"/>
          </a:xfrm>
        </p:spPr>
        <p:txBody>
          <a:bodyPr>
            <a:normAutofit/>
          </a:bodyPr>
          <a:lstStyle/>
          <a:p>
            <a:pPr algn="ctr"/>
            <a:r>
              <a:rPr lang="hu-HU" sz="3600" b="1" dirty="0" smtClean="0"/>
              <a:t>A BIZTONSÁGI INTÉZKEDÉSEK</a:t>
            </a:r>
            <a:endParaRPr lang="hu-HU" sz="36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3874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hu-HU" b="1" dirty="0" smtClean="0"/>
              <a:t>Biztonsági elkülönítés,</a:t>
            </a:r>
          </a:p>
          <a:p>
            <a:pPr>
              <a:buFont typeface="Wingdings" pitchFamily="2" charset="2"/>
              <a:buChar char="Ø"/>
            </a:pPr>
            <a:r>
              <a:rPr lang="hu-HU" b="1" dirty="0" smtClean="0"/>
              <a:t>Különleges biztonságú zárkába, illetve körletre helyezés,</a:t>
            </a:r>
          </a:p>
          <a:p>
            <a:pPr>
              <a:buFont typeface="Wingdings" pitchFamily="2" charset="2"/>
              <a:buChar char="Ø"/>
            </a:pPr>
            <a:r>
              <a:rPr lang="hu-HU" b="1" dirty="0" smtClean="0"/>
              <a:t>A mozgást korlátozó eszközök alkalmazása,</a:t>
            </a:r>
          </a:p>
          <a:p>
            <a:pPr>
              <a:buFont typeface="Wingdings" pitchFamily="2" charset="2"/>
              <a:buChar char="Ø"/>
            </a:pPr>
            <a:r>
              <a:rPr lang="hu-HU" b="1" dirty="0" smtClean="0"/>
              <a:t>A személymotozás,</a:t>
            </a:r>
          </a:p>
          <a:p>
            <a:pPr>
              <a:buFont typeface="Wingdings" pitchFamily="2" charset="2"/>
              <a:buChar char="Ø"/>
            </a:pPr>
            <a:r>
              <a:rPr lang="hu-HU" b="1" dirty="0" smtClean="0"/>
              <a:t>A biztonsági ellenőrzés, a biztonsági vizsgálat és a biztonsági szemle,</a:t>
            </a:r>
          </a:p>
          <a:p>
            <a:pPr>
              <a:buFont typeface="Wingdings" pitchFamily="2" charset="2"/>
              <a:buChar char="Ø"/>
            </a:pPr>
            <a:r>
              <a:rPr lang="hu-HU" b="1" dirty="0" smtClean="0"/>
              <a:t>Az ajtók zárva tartásának elrendelése,</a:t>
            </a:r>
          </a:p>
          <a:p>
            <a:pPr>
              <a:buFont typeface="Wingdings" pitchFamily="2" charset="2"/>
              <a:buChar char="Ø"/>
            </a:pPr>
            <a:r>
              <a:rPr lang="hu-HU" b="1" dirty="0" smtClean="0"/>
              <a:t>Az egyes jogok gyakorlásának a </a:t>
            </a:r>
            <a:r>
              <a:rPr lang="hu-HU" b="1" dirty="0" err="1" smtClean="0"/>
              <a:t>Bv</a:t>
            </a:r>
            <a:r>
              <a:rPr lang="hu-HU" b="1" dirty="0" smtClean="0"/>
              <a:t>. </a:t>
            </a:r>
            <a:r>
              <a:rPr lang="hu-HU" b="1" dirty="0" err="1" smtClean="0"/>
              <a:t>tvr.-ben</a:t>
            </a:r>
            <a:r>
              <a:rPr lang="hu-HU" b="1" dirty="0" smtClean="0"/>
              <a:t> meghatározott felfüggesztése.</a:t>
            </a:r>
            <a:endParaRPr lang="hu-H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Autofit/>
          </a:bodyPr>
          <a:lstStyle/>
          <a:p>
            <a:pPr algn="ctr"/>
            <a:r>
              <a:rPr lang="hu-HU" sz="4000" b="1" dirty="0" smtClean="0"/>
              <a:t>Helye és szerepe a biztonsági tevékenységben</a:t>
            </a:r>
            <a:endParaRPr lang="hu-HU" sz="40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628800"/>
            <a:ext cx="8858312" cy="5229200"/>
          </a:xfrm>
        </p:spPr>
        <p:txBody>
          <a:bodyPr>
            <a:normAutofit/>
          </a:bodyPr>
          <a:lstStyle/>
          <a:p>
            <a:pPr lvl="0" algn="just">
              <a:buNone/>
            </a:pPr>
            <a:r>
              <a:rPr lang="hu-HU" sz="3200" b="1" dirty="0" smtClean="0"/>
              <a:t>A rendkívüli események </a:t>
            </a:r>
          </a:p>
          <a:p>
            <a:pPr algn="just">
              <a:buFont typeface="Wingdings" pitchFamily="2" charset="2"/>
              <a:buChar char="Ø"/>
            </a:pPr>
            <a:r>
              <a:rPr lang="hu-HU" sz="3200" b="1" u="sng" dirty="0" smtClean="0"/>
              <a:t>megelőzése,</a:t>
            </a:r>
          </a:p>
          <a:p>
            <a:pPr algn="just">
              <a:buNone/>
            </a:pPr>
            <a:r>
              <a:rPr lang="hu-HU" sz="3200" b="1" dirty="0" smtClean="0"/>
              <a:t> </a:t>
            </a:r>
          </a:p>
          <a:p>
            <a:pPr algn="just">
              <a:buFont typeface="Wingdings" pitchFamily="2" charset="2"/>
              <a:buChar char="Ø"/>
            </a:pPr>
            <a:r>
              <a:rPr lang="hu-HU" sz="3200" b="1" u="sng" dirty="0" smtClean="0"/>
              <a:t>megszakítása, </a:t>
            </a:r>
          </a:p>
          <a:p>
            <a:pPr algn="just">
              <a:buNone/>
            </a:pPr>
            <a:endParaRPr lang="hu-HU" sz="3200" b="1" u="sng" dirty="0" smtClean="0"/>
          </a:p>
          <a:p>
            <a:pPr algn="just">
              <a:buFont typeface="Wingdings" pitchFamily="2" charset="2"/>
              <a:buChar char="Ø"/>
            </a:pPr>
            <a:r>
              <a:rPr lang="hu-HU" sz="3200" b="1" u="sng" dirty="0" smtClean="0"/>
              <a:t>felszámolása.</a:t>
            </a:r>
            <a:endParaRPr lang="hu-HU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36104"/>
          </a:xfrm>
        </p:spPr>
        <p:txBody>
          <a:bodyPr>
            <a:noAutofit/>
          </a:bodyPr>
          <a:lstStyle/>
          <a:p>
            <a:pPr algn="ctr"/>
            <a:r>
              <a:rPr lang="hu-HU" sz="3600" b="1" dirty="0" smtClean="0"/>
              <a:t>Az intézkedések során betartandó alapelvek</a:t>
            </a:r>
            <a:endParaRPr lang="hu-HU" sz="36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/>
          <a:lstStyle/>
          <a:p>
            <a:pPr>
              <a:buNone/>
            </a:pPr>
            <a:r>
              <a:rPr lang="hu-HU" sz="3200" b="1" dirty="0" smtClean="0"/>
              <a:t>Az alapelvek forrásai:</a:t>
            </a:r>
          </a:p>
          <a:p>
            <a:pPr>
              <a:buNone/>
            </a:pPr>
            <a:endParaRPr lang="hu-HU" sz="3200" b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u-HU" sz="3200" b="1" dirty="0" smtClean="0"/>
              <a:t>Nemzetközi egyezmények,</a:t>
            </a:r>
          </a:p>
          <a:p>
            <a:pPr>
              <a:buFont typeface="Wingdings" pitchFamily="2" charset="2"/>
              <a:buChar char="Ø"/>
            </a:pPr>
            <a:r>
              <a:rPr lang="hu-HU" sz="3200" b="1" dirty="0" smtClean="0"/>
              <a:t>Alkotmány,</a:t>
            </a:r>
          </a:p>
          <a:p>
            <a:pPr>
              <a:buFont typeface="Wingdings" pitchFamily="2" charset="2"/>
              <a:buChar char="Ø"/>
            </a:pPr>
            <a:r>
              <a:rPr lang="hu-HU" sz="3200" b="1" dirty="0" smtClean="0"/>
              <a:t>A büntetés-végrehajtásra vonatkozó jogszabályok:</a:t>
            </a:r>
          </a:p>
          <a:p>
            <a:pPr>
              <a:buNone/>
            </a:pPr>
            <a:r>
              <a:rPr lang="hu-HU" sz="3200" b="1" dirty="0" smtClean="0"/>
              <a:t>				pl. </a:t>
            </a:r>
            <a:r>
              <a:rPr lang="hu-HU" sz="3200" b="1" dirty="0" err="1" smtClean="0"/>
              <a:t>Bv.tvr</a:t>
            </a:r>
            <a:r>
              <a:rPr lang="hu-HU" sz="3200" b="1" dirty="0" smtClean="0"/>
              <a:t>., </a:t>
            </a:r>
            <a:r>
              <a:rPr lang="hu-HU" sz="3200" b="1" dirty="0" smtClean="0"/>
              <a:t>1995. évi CVII. tv.</a:t>
            </a:r>
            <a:endParaRPr lang="hu-H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Autofit/>
          </a:bodyPr>
          <a:lstStyle/>
          <a:p>
            <a:pPr algn="ctr"/>
            <a:r>
              <a:rPr lang="hu-HU" sz="3600" b="1" dirty="0" smtClean="0"/>
              <a:t>Az intézkedések alkalmazására ható alapelvek 1995. évi CVII. tv. </a:t>
            </a:r>
            <a:endParaRPr lang="hu-HU" sz="36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txBody>
          <a:bodyPr/>
          <a:lstStyle/>
          <a:p>
            <a:pPr marL="514350" indent="-514350">
              <a:buFont typeface="Wingdings" pitchFamily="2" charset="2"/>
              <a:buChar char="Ø"/>
            </a:pPr>
            <a:r>
              <a:rPr lang="hu-HU" sz="3200" b="1" dirty="0" smtClean="0"/>
              <a:t>Intézkedési jog és kötelezettség</a:t>
            </a:r>
            <a:r>
              <a:rPr lang="hu-HU" sz="3200" dirty="0" smtClean="0"/>
              <a:t> </a:t>
            </a:r>
          </a:p>
          <a:p>
            <a:pPr marL="514350" indent="-514350">
              <a:buFont typeface="Wingdings" pitchFamily="2" charset="2"/>
              <a:buChar char="Ø"/>
            </a:pPr>
            <a:endParaRPr lang="hu-HU" sz="3200" b="1" dirty="0" smtClean="0"/>
          </a:p>
          <a:p>
            <a:pPr marL="514350" indent="-514350">
              <a:buFont typeface="Wingdings" pitchFamily="2" charset="2"/>
              <a:buChar char="Ø"/>
            </a:pPr>
            <a:r>
              <a:rPr lang="hu-HU" sz="3200" b="1" dirty="0" smtClean="0"/>
              <a:t>Arányosság követelménye</a:t>
            </a:r>
            <a:r>
              <a:rPr lang="hu-HU" sz="3200" dirty="0" smtClean="0"/>
              <a:t> </a:t>
            </a:r>
          </a:p>
          <a:p>
            <a:pPr marL="514350" indent="-514350">
              <a:buFont typeface="Wingdings" pitchFamily="2" charset="2"/>
              <a:buChar char="Ø"/>
            </a:pPr>
            <a:endParaRPr lang="hu-HU" sz="3200" b="1" dirty="0" smtClean="0"/>
          </a:p>
          <a:p>
            <a:pPr marL="514350" indent="-514350">
              <a:buFont typeface="Wingdings" pitchFamily="2" charset="2"/>
              <a:buChar char="Ø"/>
            </a:pPr>
            <a:r>
              <a:rPr lang="hu-HU" sz="3200" b="1" dirty="0" smtClean="0"/>
              <a:t>Kínzás, embertelen vagy megalázó bánásmód tilalma</a:t>
            </a:r>
            <a:r>
              <a:rPr lang="hu-HU" sz="3200" dirty="0" smtClean="0"/>
              <a:t> </a:t>
            </a:r>
          </a:p>
          <a:p>
            <a:pPr marL="514350" indent="-514350">
              <a:buFont typeface="Wingdings" pitchFamily="2" charset="2"/>
              <a:buChar char="Ø"/>
            </a:pPr>
            <a:endParaRPr lang="hu-HU" sz="3200" b="1" dirty="0" smtClean="0"/>
          </a:p>
          <a:p>
            <a:pPr marL="514350" indent="-514350">
              <a:buFont typeface="Wingdings" pitchFamily="2" charset="2"/>
              <a:buChar char="Ø"/>
            </a:pPr>
            <a:r>
              <a:rPr lang="hu-HU" sz="3200" b="1" dirty="0" smtClean="0"/>
              <a:t>Élet, testi épség védelme</a:t>
            </a:r>
            <a:endParaRPr lang="hu-HU" sz="3200" dirty="0" smtClean="0"/>
          </a:p>
          <a:p>
            <a:endParaRPr lang="hu-HU" sz="2800" dirty="0" smtClean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714380"/>
          </a:xfrm>
        </p:spPr>
        <p:txBody>
          <a:bodyPr>
            <a:normAutofit/>
          </a:bodyPr>
          <a:lstStyle/>
          <a:p>
            <a:pPr algn="ctr"/>
            <a:r>
              <a:rPr lang="hu-HU" sz="4000" b="1" dirty="0" smtClean="0"/>
              <a:t>Intézkedési jog és kötelezettség</a:t>
            </a:r>
            <a:endParaRPr lang="hu-HU" sz="40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hu-HU" sz="3600" b="1" dirty="0" smtClean="0"/>
              <a:t>A személyi állomány tagja </a:t>
            </a:r>
            <a:r>
              <a:rPr lang="hu-HU" sz="3600" b="1" dirty="0" smtClean="0"/>
              <a:t>feladatának </a:t>
            </a:r>
            <a:r>
              <a:rPr lang="hu-HU" sz="3600" b="1" dirty="0" smtClean="0"/>
              <a:t>jogszerű ellátása során a jogszabályokban meghatározott intézkedések megtételére </a:t>
            </a:r>
          </a:p>
          <a:p>
            <a:pPr>
              <a:buFont typeface="Wingdings" pitchFamily="2" charset="2"/>
              <a:buChar char="Ø"/>
            </a:pPr>
            <a:r>
              <a:rPr lang="hu-HU" sz="3600" b="1" dirty="0" smtClean="0">
                <a:solidFill>
                  <a:srgbClr val="FF0000"/>
                </a:solidFill>
              </a:rPr>
              <a:t>jogosult és köteles.</a:t>
            </a:r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867524"/>
          </a:xfrm>
        </p:spPr>
        <p:txBody>
          <a:bodyPr>
            <a:normAutofit/>
          </a:bodyPr>
          <a:lstStyle/>
          <a:p>
            <a:pPr algn="ctr"/>
            <a:r>
              <a:rPr lang="hu-HU" sz="4000" b="1" u="sng" dirty="0" smtClean="0"/>
              <a:t>Az arányosság eleve</a:t>
            </a:r>
            <a:endParaRPr lang="hu-HU" sz="4000" b="1" u="sng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hu-HU" sz="2800" b="1" dirty="0" smtClean="0"/>
              <a:t>Az intézkedés nem okozhat olyan hátrányt, amely nyilvánvalóan nem áll arányban annak törvényes céljával. </a:t>
            </a:r>
            <a:endParaRPr lang="hu-HU" sz="2800" dirty="0" smtClean="0"/>
          </a:p>
          <a:p>
            <a:pPr algn="just">
              <a:buFont typeface="Wingdings" pitchFamily="2" charset="2"/>
              <a:buChar char="Ø"/>
            </a:pPr>
            <a:r>
              <a:rPr lang="hu-HU" sz="2800" b="1" dirty="0" smtClean="0"/>
              <a:t>Több lehetséges és alkalmas intézkedés közül azt kell választani, amely az </a:t>
            </a:r>
            <a:r>
              <a:rPr lang="hu-HU" sz="2800" b="1" u="sng" dirty="0" smtClean="0">
                <a:solidFill>
                  <a:srgbClr val="FF0000"/>
                </a:solidFill>
              </a:rPr>
              <a:t>eredményesség</a:t>
            </a:r>
            <a:r>
              <a:rPr lang="hu-HU" sz="2800" b="1" dirty="0" smtClean="0"/>
              <a:t> biztosítása mellett a </a:t>
            </a:r>
            <a:r>
              <a:rPr lang="hu-HU" sz="2800" b="1" u="sng" dirty="0" smtClean="0">
                <a:solidFill>
                  <a:srgbClr val="FF0000"/>
                </a:solidFill>
              </a:rPr>
              <a:t>legkisebb</a:t>
            </a:r>
            <a:r>
              <a:rPr lang="hu-HU" sz="2800" b="1" dirty="0" smtClean="0">
                <a:solidFill>
                  <a:srgbClr val="FF0000"/>
                </a:solidFill>
              </a:rPr>
              <a:t> személyi korlátozással, sérüléssel vagy károkozással </a:t>
            </a:r>
            <a:r>
              <a:rPr lang="hu-HU" sz="2800" b="1" dirty="0" smtClean="0"/>
              <a:t>jár.</a:t>
            </a:r>
          </a:p>
          <a:p>
            <a:pPr>
              <a:buNone/>
            </a:pPr>
            <a:r>
              <a:rPr lang="hu-HU" sz="3200" dirty="0" smtClean="0"/>
              <a:t>Pl. biztonsági elkülönítés, mozgáskorlátozó eszköz alkalmazása.</a:t>
            </a:r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214446"/>
          </a:xfrm>
        </p:spPr>
        <p:txBody>
          <a:bodyPr>
            <a:normAutofit fontScale="90000"/>
          </a:bodyPr>
          <a:lstStyle/>
          <a:p>
            <a:pPr algn="ctr"/>
            <a:r>
              <a:rPr lang="hu-HU" b="1" dirty="0" smtClean="0"/>
              <a:t>Kínzás, embertelen vagy megalázó bánásmód tilalma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5298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hu-HU" sz="2800" b="1" dirty="0" smtClean="0"/>
              <a:t>Az intézkedő nem alkalmazhat </a:t>
            </a:r>
          </a:p>
          <a:p>
            <a:pPr>
              <a:buFont typeface="Wingdings" pitchFamily="2" charset="2"/>
              <a:buChar char="Ø"/>
            </a:pPr>
            <a:r>
              <a:rPr lang="hu-HU" sz="2800" b="1" dirty="0" smtClean="0"/>
              <a:t>kínzást, </a:t>
            </a:r>
          </a:p>
          <a:p>
            <a:pPr>
              <a:buFont typeface="Wingdings" pitchFamily="2" charset="2"/>
              <a:buChar char="Ø"/>
            </a:pPr>
            <a:r>
              <a:rPr lang="hu-HU" sz="2800" b="1" dirty="0" smtClean="0"/>
              <a:t>kényszervallatást, </a:t>
            </a:r>
          </a:p>
          <a:p>
            <a:pPr>
              <a:buFont typeface="Wingdings" pitchFamily="2" charset="2"/>
              <a:buChar char="Ø"/>
            </a:pPr>
            <a:r>
              <a:rPr lang="hu-HU" sz="2800" b="1" dirty="0" smtClean="0"/>
              <a:t>embertelen vagy megalázó bánásmódot, </a:t>
            </a:r>
          </a:p>
          <a:p>
            <a:pPr>
              <a:buFont typeface="Wingdings" pitchFamily="2" charset="2"/>
              <a:buChar char="Ø"/>
            </a:pPr>
            <a:r>
              <a:rPr lang="hu-HU" sz="2800" b="1" dirty="0" smtClean="0"/>
              <a:t>az erre vonatkozó utasítást köteles megtagadni. </a:t>
            </a:r>
          </a:p>
          <a:p>
            <a:pPr>
              <a:buNone/>
            </a:pPr>
            <a:r>
              <a:rPr lang="hu-HU" sz="3200" b="1" dirty="0" smtClean="0"/>
              <a:t>Pl. </a:t>
            </a:r>
            <a:r>
              <a:rPr lang="hu-HU" sz="3200" b="1" dirty="0" err="1" smtClean="0"/>
              <a:t>kbk</a:t>
            </a:r>
            <a:r>
              <a:rPr lang="hu-HU" sz="3200" b="1" dirty="0" smtClean="0"/>
              <a:t>, </a:t>
            </a:r>
            <a:r>
              <a:rPr lang="hu-HU" sz="3200" b="1" dirty="0" err="1" smtClean="0"/>
              <a:t>kbz</a:t>
            </a:r>
            <a:r>
              <a:rPr lang="hu-HU" sz="3200" b="1" dirty="0" smtClean="0"/>
              <a:t>, mozgáskorlátozó eszköz, személymotozás.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1326</TotalTime>
  <Words>593</Words>
  <Application>Microsoft Office PowerPoint</Application>
  <PresentationFormat>Diavetítés a képernyőre (4:3 oldalarány)</PresentationFormat>
  <Paragraphs>99</Paragraphs>
  <Slides>18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18</vt:i4>
      </vt:variant>
    </vt:vector>
  </HeadingPairs>
  <TitlesOfParts>
    <vt:vector size="19" baseType="lpstr">
      <vt:lpstr>Áramlás</vt:lpstr>
      <vt:lpstr>1. dia</vt:lpstr>
      <vt:lpstr>A BIZTONSÁGI INTÉZKEDÉSEK Jogszabályi háttér</vt:lpstr>
      <vt:lpstr>A BIZTONSÁGI INTÉZKEDÉSEK</vt:lpstr>
      <vt:lpstr>Helye és szerepe a biztonsági tevékenységben</vt:lpstr>
      <vt:lpstr>Az intézkedések során betartandó alapelvek</vt:lpstr>
      <vt:lpstr>Az intézkedések alkalmazására ható alapelvek 1995. évi CVII. tv. </vt:lpstr>
      <vt:lpstr>Intézkedési jog és kötelezettség</vt:lpstr>
      <vt:lpstr>Az arányosság eleve</vt:lpstr>
      <vt:lpstr>Kínzás, embertelen vagy megalázó bánásmód tilalma</vt:lpstr>
      <vt:lpstr>Élet és testi épség védelme</vt:lpstr>
      <vt:lpstr> A különleges biztonságú zárka – és körlet</vt:lpstr>
      <vt:lpstr>12. dia</vt:lpstr>
      <vt:lpstr>Az új szabályozás  (2012. 01.01-től hatályos) </vt:lpstr>
      <vt:lpstr>14. dia</vt:lpstr>
      <vt:lpstr>Mozgást korlátozó eszközök</vt:lpstr>
      <vt:lpstr>Problémák</vt:lpstr>
      <vt:lpstr>Személymotozás</vt:lpstr>
      <vt:lpstr>18. dia</vt:lpstr>
    </vt:vector>
  </TitlesOfParts>
  <Company>bvok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biztonsági intézkedések</dc:title>
  <dc:creator>sztodola.tibor</dc:creator>
  <cp:lastModifiedBy>sztodola.tibor</cp:lastModifiedBy>
  <cp:revision>118</cp:revision>
  <dcterms:created xsi:type="dcterms:W3CDTF">2011-11-15T13:30:46Z</dcterms:created>
  <dcterms:modified xsi:type="dcterms:W3CDTF">2011-11-24T10:57:55Z</dcterms:modified>
</cp:coreProperties>
</file>