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</p:sldMasterIdLst>
  <p:notesMasterIdLst>
    <p:notesMasterId r:id="rId15"/>
  </p:notesMasterIdLst>
  <p:handoutMasterIdLst>
    <p:handoutMasterId r:id="rId16"/>
  </p:handoutMasterIdLst>
  <p:sldIdLst>
    <p:sldId id="257" r:id="rId4"/>
    <p:sldId id="309" r:id="rId5"/>
    <p:sldId id="310" r:id="rId6"/>
    <p:sldId id="311" r:id="rId7"/>
    <p:sldId id="312" r:id="rId8"/>
    <p:sldId id="307" r:id="rId9"/>
    <p:sldId id="272" r:id="rId10"/>
    <p:sldId id="269" r:id="rId11"/>
    <p:sldId id="299" r:id="rId12"/>
    <p:sldId id="301" r:id="rId13"/>
    <p:sldId id="288" r:id="rId14"/>
  </p:sldIdLst>
  <p:sldSz cx="9144000" cy="6858000" type="screen4x3"/>
  <p:notesSz cx="6669088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>
        <p:scale>
          <a:sx n="80" d="100"/>
          <a:sy n="80" d="100"/>
        </p:scale>
        <p:origin x="-852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A0DEB-8A30-47E6-B836-3610DCBD16D6}" type="datetimeFigureOut">
              <a:rPr lang="hu-HU" smtClean="0"/>
              <a:pPr/>
              <a:t>2014.03.27.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A595D-4E6F-4243-8D14-5EA6A1BA6C6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834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E6901-D717-470C-AE43-C167EA9CD2D3}" type="datetimeFigureOut">
              <a:rPr lang="hu-HU" smtClean="0"/>
              <a:pPr/>
              <a:t>2014.03.27.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829CC-85E1-436D-AC18-9996F0BA28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86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0FC0A-0899-41A9-A316-0DF412D341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70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0FC0A-0899-41A9-A316-0DF412D341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4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Fővárosi Vízművek Rt. • www.vizmuvek.hu • </a:t>
            </a:r>
            <a:r>
              <a:rPr lang="hu-HU">
                <a:solidFill>
                  <a:srgbClr val="FFFFFF"/>
                </a:solidFill>
              </a:rPr>
              <a:t>vizvonal</a:t>
            </a:r>
            <a:r>
              <a:rPr lang="en-US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16631851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Fővárosi Vízművek Rt. • www.vizmuvek.hu • </a:t>
            </a:r>
            <a:r>
              <a:rPr lang="hu-HU">
                <a:solidFill>
                  <a:srgbClr val="FFFFFF"/>
                </a:solidFill>
              </a:rPr>
              <a:t>vizvonal</a:t>
            </a:r>
            <a:r>
              <a:rPr lang="en-US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26565179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94477" y="228600"/>
            <a:ext cx="1863725" cy="5867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01713" y="228600"/>
            <a:ext cx="5440362" cy="5867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Fővárosi Vízművek Rt. • www.vizmuvek.hu • </a:t>
            </a:r>
            <a:r>
              <a:rPr lang="hu-HU">
                <a:solidFill>
                  <a:srgbClr val="FFFFFF"/>
                </a:solidFill>
              </a:rPr>
              <a:t>vizvonal</a:t>
            </a:r>
            <a:r>
              <a:rPr lang="en-US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8012808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3465" y="228600"/>
            <a:ext cx="7424737" cy="1066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001713" y="1981200"/>
            <a:ext cx="365125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805365" y="1981200"/>
            <a:ext cx="3652837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805365" y="4114800"/>
            <a:ext cx="3652837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Fővárosi Vízművek Rt. • www.vizmuvek.hu • </a:t>
            </a:r>
            <a:r>
              <a:rPr lang="hu-HU">
                <a:solidFill>
                  <a:srgbClr val="FFFFFF"/>
                </a:solidFill>
              </a:rPr>
              <a:t>vizvonal</a:t>
            </a:r>
            <a:r>
              <a:rPr lang="en-US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31765436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3465" y="228600"/>
            <a:ext cx="7424737" cy="1066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001713" y="1981200"/>
            <a:ext cx="365125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05365" y="1981200"/>
            <a:ext cx="3652837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Fővárosi Vízművek Rt. • www.vizmuvek.hu • </a:t>
            </a:r>
            <a:r>
              <a:rPr lang="hu-HU">
                <a:solidFill>
                  <a:srgbClr val="FFFFFF"/>
                </a:solidFill>
              </a:rPr>
              <a:t>vizvonal</a:t>
            </a:r>
            <a:r>
              <a:rPr lang="en-US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20608859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0501298"/>
              </p:ext>
            </p:extLst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11670" y="5027458"/>
            <a:ext cx="2743200" cy="369332"/>
          </a:xfrm>
        </p:spPr>
        <p:txBody>
          <a:bodyPr anchor="t"/>
          <a:lstStyle>
            <a:lvl1pPr algn="l" defTabSz="857250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de-DE" sz="1200" b="1" kern="1200" baseline="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hu-HU" noProof="0" smtClean="0"/>
              <a:t>Author/Presenter</a:t>
            </a:r>
            <a:br>
              <a:rPr lang="hu-HU" noProof="0" smtClean="0"/>
            </a:br>
            <a:r>
              <a:rPr lang="hu-HU" noProof="0" smtClean="0"/>
              <a:t>(Title) First Name Last Name</a:t>
            </a:r>
            <a:endParaRPr lang="hu-HU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11672" y="3617123"/>
            <a:ext cx="5249412" cy="7112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hu-HU" noProof="0" smtClean="0"/>
              <a:t>Click to add presentation title</a:t>
            </a:r>
            <a:endParaRPr lang="hu-HU" noProof="0"/>
          </a:p>
        </p:txBody>
      </p:sp>
      <p:sp>
        <p:nvSpPr>
          <p:cNvPr id="14" name="Parallelogramm 13"/>
          <p:cNvSpPr/>
          <p:nvPr/>
        </p:nvSpPr>
        <p:spPr bwMode="auto">
          <a:xfrm>
            <a:off x="199485" y="4504723"/>
            <a:ext cx="5348892" cy="360000"/>
          </a:xfrm>
          <a:prstGeom prst="parallelogram">
            <a:avLst/>
          </a:prstGeom>
          <a:solidFill>
            <a:srgbClr val="008C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</a:pP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11671" y="4535242"/>
            <a:ext cx="1564531" cy="276999"/>
          </a:xfrm>
        </p:spPr>
        <p:txBody>
          <a:bodyPr wrap="none" anchor="ctr"/>
          <a:lstStyle>
            <a:lvl1pPr>
              <a:defRPr sz="1800" b="1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smtClean="0"/>
              <a:t>Bemutatkozás</a:t>
            </a:r>
            <a:endParaRPr lang="hu-HU" noProof="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11672" y="6119256"/>
            <a:ext cx="2740269" cy="184666"/>
          </a:xfrm>
        </p:spPr>
        <p:txBody>
          <a:bodyPr/>
          <a:lstStyle>
            <a:lvl1pPr algn="l" defTabSz="857250" rtl="0" eaLnBrk="0" fontAlgn="base" hangingPunct="0"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defRPr lang="de-DE" sz="1200" kern="1200" baseline="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hu-HU" noProof="0" smtClean="0"/>
              <a:t>Location, Date [Month dd, YYYY]</a:t>
            </a:r>
            <a:endParaRPr lang="hu-HU" noProof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15059" y="2386800"/>
            <a:ext cx="1329231" cy="73866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Click on symbol 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33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2730397"/>
              </p:ext>
            </p:extLst>
          </p:nvPr>
        </p:nvGraphicFramePr>
        <p:xfrm>
          <a:off x="1467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" y="1591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hu-HU" noProof="0" smtClean="0"/>
              <a:t>Click to add title</a:t>
            </a:r>
            <a:endParaRPr lang="hu-HU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97878" y="6624638"/>
            <a:ext cx="4175699" cy="1538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2012. </a:t>
            </a:r>
            <a:r>
              <a:rPr lang="en-US" dirty="0" err="1">
                <a:solidFill>
                  <a:srgbClr val="000000"/>
                </a:solidFill>
              </a:rPr>
              <a:t>november</a:t>
            </a:r>
            <a:r>
              <a:rPr lang="en-US" dirty="0">
                <a:solidFill>
                  <a:srgbClr val="000000"/>
                </a:solidFill>
              </a:rPr>
              <a:t> 28.– Adding title of presentation by “Insert </a:t>
            </a:r>
            <a:r>
              <a:rPr lang="en-US">
                <a:solidFill>
                  <a:srgbClr val="000000"/>
                </a:solidFill>
              </a:rPr>
              <a:t>Header and </a:t>
            </a:r>
            <a:r>
              <a:rPr lang="en-US" dirty="0">
                <a:solidFill>
                  <a:srgbClr val="000000"/>
                </a:solidFill>
              </a:rPr>
              <a:t>Footer”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864" y="3082821"/>
            <a:ext cx="8264656" cy="1362282"/>
          </a:xfrm>
        </p:spPr>
        <p:txBody>
          <a:bodyPr lIns="180000" anchor="ctr">
            <a:noAutofit/>
          </a:bodyPr>
          <a:lstStyle>
            <a:lvl1pPr>
              <a:spcBef>
                <a:spcPts val="1728"/>
              </a:spcBef>
              <a:defRPr/>
            </a:lvl1pPr>
            <a:lvl2pPr>
              <a:spcBef>
                <a:spcPts val="1728"/>
              </a:spcBef>
              <a:defRPr b="1"/>
            </a:lvl2pPr>
            <a:lvl3pPr marL="188913" indent="-188913">
              <a:spcBef>
                <a:spcPts val="1728"/>
              </a:spcBef>
              <a:buFont typeface="Wingdings" pitchFamily="2" charset="2"/>
              <a:buChar char="n"/>
              <a:defRPr/>
            </a:lvl3pPr>
            <a:lvl4pPr marL="382588" indent="-190500">
              <a:spcBef>
                <a:spcPts val="1728"/>
              </a:spcBef>
              <a:buSzPct val="80000"/>
              <a:buFont typeface="Wingdings" pitchFamily="2" charset="2"/>
              <a:buChar char=""/>
              <a:defRPr lang="de-DE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542925" indent="-187325">
              <a:spcBef>
                <a:spcPts val="1728"/>
              </a:spcBef>
              <a:buFont typeface="Arial" pitchFamily="34" charset="0"/>
              <a:buChar char="–"/>
              <a:defRPr/>
            </a:lvl5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99826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211016" y="1387475"/>
            <a:ext cx="8721969" cy="1828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Add text here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</a:t>
            </a:r>
            <a:r>
              <a:rPr lang="hu-HU" noProof="0" dirty="0" err="1" smtClean="0"/>
              <a:t>level</a:t>
            </a:r>
            <a:endParaRPr lang="hu-HU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noProof="0" smtClean="0"/>
              <a:t>Click to add title</a:t>
            </a:r>
            <a:endParaRPr lang="hu-HU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211016" y="5729079"/>
            <a:ext cx="8721969" cy="579646"/>
          </a:xfr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algn="l" defTabSz="85725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0" indent="1588" algn="l" defTabSz="857250" rtl="0" eaLnBrk="0" fontAlgn="base" hangingPunct="0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>
                <a:tab pos="438150" algn="r"/>
                <a:tab pos="476250" algn="l"/>
              </a:tabLst>
              <a:defRPr lang="de-DE" sz="10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		Note</a:t>
            </a:r>
          </a:p>
          <a:p>
            <a:pPr lvl="0"/>
            <a:r>
              <a:rPr lang="en-US" dirty="0" smtClean="0"/>
              <a:t>	*	Footnote 1</a:t>
            </a:r>
          </a:p>
          <a:p>
            <a:pPr lvl="0"/>
            <a:r>
              <a:rPr lang="en-US" dirty="0" smtClean="0"/>
              <a:t>	**	Footnote 2</a:t>
            </a:r>
          </a:p>
          <a:p>
            <a:pPr lvl="1"/>
            <a:r>
              <a:rPr lang="en-US" dirty="0" smtClean="0"/>
              <a:t>	Source:	Detailed information for sources</a:t>
            </a:r>
            <a:endParaRPr lang="en-US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597877" y="6624638"/>
            <a:ext cx="4116511" cy="153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2012. </a:t>
            </a:r>
            <a:r>
              <a:rPr lang="en-US" dirty="0" err="1" smtClean="0">
                <a:solidFill>
                  <a:srgbClr val="000000"/>
                </a:solidFill>
              </a:rPr>
              <a:t>november</a:t>
            </a:r>
            <a:r>
              <a:rPr lang="en-US" dirty="0" smtClean="0">
                <a:solidFill>
                  <a:srgbClr val="000000"/>
                </a:solidFill>
              </a:rPr>
              <a:t> 28.– Adding title of presentation by “Insert </a:t>
            </a:r>
            <a:r>
              <a:rPr lang="en-US" smtClean="0">
                <a:solidFill>
                  <a:srgbClr val="000000"/>
                </a:solidFill>
              </a:rPr>
              <a:t>Header and </a:t>
            </a:r>
            <a:r>
              <a:rPr lang="en-US" dirty="0" smtClean="0">
                <a:solidFill>
                  <a:srgbClr val="000000"/>
                </a:solidFill>
              </a:rPr>
              <a:t>Footer”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206620" y="6624638"/>
            <a:ext cx="157094" cy="1538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A702-67EE-4A9A-A2D6-4658F9491A8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12481" y="230400"/>
            <a:ext cx="7785002" cy="215444"/>
          </a:xfr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noProof="0" smtClean="0"/>
              <a:t>Second heading/Topic title</a:t>
            </a:r>
          </a:p>
        </p:txBody>
      </p:sp>
    </p:spTree>
    <p:extLst>
      <p:ext uri="{BB962C8B-B14F-4D97-AF65-F5344CB8AC3E}">
        <p14:creationId xmlns:p14="http://schemas.microsoft.com/office/powerpoint/2010/main" val="1948933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11016" y="457200"/>
            <a:ext cx="8721969" cy="76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Bildplatzhalter 21"/>
          <p:cNvSpPr>
            <a:spLocks noGrp="1"/>
          </p:cNvSpPr>
          <p:nvPr>
            <p:ph type="pic" sz="quarter" idx="12" hasCustomPrompt="1"/>
            <p:custDataLst>
              <p:tags r:id="rId2"/>
            </p:custDataLst>
          </p:nvPr>
        </p:nvSpPr>
        <p:spPr>
          <a:xfrm>
            <a:off x="211016" y="1387475"/>
            <a:ext cx="4284530" cy="476010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hu-HU" noProof="0" dirty="0" err="1" smtClean="0"/>
              <a:t>Click</a:t>
            </a:r>
            <a:r>
              <a:rPr lang="hu-HU" noProof="0" dirty="0" smtClean="0"/>
              <a:t> to add </a:t>
            </a:r>
            <a:r>
              <a:rPr lang="hu-HU" noProof="0" dirty="0" err="1" smtClean="0"/>
              <a:t>title</a:t>
            </a:r>
            <a:endParaRPr lang="hu-HU" noProof="0" dirty="0" smtClean="0"/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660688" y="1387478"/>
            <a:ext cx="4272297" cy="182819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hu-HU" noProof="0" smtClean="0"/>
              <a:t>Click to add text here</a:t>
            </a:r>
          </a:p>
          <a:p>
            <a:pPr lvl="1"/>
            <a:r>
              <a:rPr lang="hu-HU" noProof="0" smtClean="0"/>
              <a:t>First level</a:t>
            </a:r>
          </a:p>
          <a:p>
            <a:pPr lvl="2"/>
            <a:r>
              <a:rPr lang="hu-HU" noProof="0" smtClean="0"/>
              <a:t>Second level</a:t>
            </a:r>
          </a:p>
          <a:p>
            <a:pPr lvl="3"/>
            <a:r>
              <a:rPr lang="hu-HU" noProof="0" smtClean="0"/>
              <a:t>Third level</a:t>
            </a:r>
          </a:p>
          <a:p>
            <a:pPr lvl="4"/>
            <a:r>
              <a:rPr lang="hu-HU" noProof="0" smtClean="0"/>
              <a:t>Fourth level</a:t>
            </a:r>
            <a:endParaRPr lang="hu-HU" noProof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597877" y="6624638"/>
            <a:ext cx="4116511" cy="153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2012. </a:t>
            </a:r>
            <a:r>
              <a:rPr lang="en-US" dirty="0" err="1" smtClean="0">
                <a:solidFill>
                  <a:srgbClr val="000000"/>
                </a:solidFill>
              </a:rPr>
              <a:t>november</a:t>
            </a:r>
            <a:r>
              <a:rPr lang="en-US" dirty="0" smtClean="0">
                <a:solidFill>
                  <a:srgbClr val="000000"/>
                </a:solidFill>
              </a:rPr>
              <a:t> 28.– Adding title of presentation by “Insert </a:t>
            </a:r>
            <a:r>
              <a:rPr lang="en-US" smtClean="0">
                <a:solidFill>
                  <a:srgbClr val="000000"/>
                </a:solidFill>
              </a:rPr>
              <a:t>Header and </a:t>
            </a:r>
            <a:r>
              <a:rPr lang="en-US" dirty="0" smtClean="0">
                <a:solidFill>
                  <a:srgbClr val="000000"/>
                </a:solidFill>
              </a:rPr>
              <a:t>Footer”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5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AA327-D66F-4C6F-92B6-F31C39A062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12481" y="230400"/>
            <a:ext cx="7785002" cy="215444"/>
          </a:xfrm>
        </p:spPr>
        <p:txBody>
          <a:bodyPr/>
          <a:lstStyle>
            <a:lvl1pPr marL="0" marR="0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hu-HU" noProof="0" smtClean="0"/>
              <a:t>Second heading/Topic title</a:t>
            </a:r>
          </a:p>
        </p:txBody>
      </p:sp>
    </p:spTree>
    <p:extLst>
      <p:ext uri="{BB962C8B-B14F-4D97-AF65-F5344CB8AC3E}">
        <p14:creationId xmlns:p14="http://schemas.microsoft.com/office/powerpoint/2010/main" val="2816340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ac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11016" y="3108689"/>
            <a:ext cx="8721969" cy="762000"/>
          </a:xfrm>
        </p:spPr>
        <p:txBody>
          <a:bodyPr anchor="ctr"/>
          <a:lstStyle>
            <a:lvl1pPr algn="ctr">
              <a:defRPr sz="6500"/>
            </a:lvl1pPr>
          </a:lstStyle>
          <a:p>
            <a:r>
              <a:rPr lang="en-US" dirty="0" smtClean="0"/>
              <a:t>Spacer sheet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597877" y="6624638"/>
            <a:ext cx="4116511" cy="1538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2012. </a:t>
            </a:r>
            <a:r>
              <a:rPr lang="en-US" dirty="0" err="1">
                <a:solidFill>
                  <a:srgbClr val="000000"/>
                </a:solidFill>
              </a:rPr>
              <a:t>november</a:t>
            </a:r>
            <a:r>
              <a:rPr lang="en-US" dirty="0">
                <a:solidFill>
                  <a:srgbClr val="000000"/>
                </a:solidFill>
              </a:rPr>
              <a:t> 28.– Adding title of presentation by “Insert </a:t>
            </a:r>
            <a:r>
              <a:rPr lang="en-US">
                <a:solidFill>
                  <a:srgbClr val="000000"/>
                </a:solidFill>
              </a:rPr>
              <a:t>Header and </a:t>
            </a:r>
            <a:r>
              <a:rPr lang="en-US" dirty="0">
                <a:solidFill>
                  <a:srgbClr val="000000"/>
                </a:solidFill>
              </a:rPr>
              <a:t>Footer”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37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tool onl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_xp" hidden="1"/>
          <p:cNvSpPr>
            <a:spLocks noGrp="1" noChangeArrowheads="1"/>
          </p:cNvSpPr>
          <p:nvPr>
            <p:ph type="body" idx="4294967295" hasCustomPrompt="1"/>
            <p:custDataLst>
              <p:tags r:id="rId1"/>
            </p:custDataLst>
          </p:nvPr>
        </p:nvSpPr>
        <p:spPr>
          <a:xfrm>
            <a:off x="211015" y="1387478"/>
            <a:ext cx="8729297" cy="182819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en-US" smtClean="0"/>
              <a:t>Dieses Textfeld löschen!</a:t>
            </a:r>
          </a:p>
          <a:p>
            <a:pPr lvl="1"/>
            <a:r>
              <a:rPr lang="en-US" smtClean="0"/>
              <a:t>Gliederungsebene 1</a:t>
            </a:r>
          </a:p>
          <a:p>
            <a:pPr lvl="2"/>
            <a:r>
              <a:rPr lang="en-US" smtClean="0"/>
              <a:t>Gliederungsebene 2</a:t>
            </a:r>
          </a:p>
          <a:p>
            <a:pPr lvl="3"/>
            <a:r>
              <a:rPr lang="en-US" smtClean="0"/>
              <a:t>Gliederungsebene 3 </a:t>
            </a:r>
          </a:p>
          <a:p>
            <a:pPr lvl="4"/>
            <a:r>
              <a:rPr lang="en-US" smtClean="0"/>
              <a:t>Gliederungsebene 4</a:t>
            </a: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0" y="0"/>
            <a:ext cx="9124816" cy="6858000"/>
            <a:chOff x="0" y="0"/>
            <a:chExt cx="9885217" cy="6858000"/>
          </a:xfrm>
        </p:grpSpPr>
        <p:cxnSp>
          <p:nvCxnSpPr>
            <p:cNvPr id="6" name="Gerade Verbindung 5"/>
            <p:cNvCxnSpPr/>
            <p:nvPr userDrawn="1"/>
          </p:nvCxnSpPr>
          <p:spPr bwMode="auto">
            <a:xfrm>
              <a:off x="0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Gerade Verbindung 7"/>
            <p:cNvCxnSpPr/>
            <p:nvPr userDrawn="1"/>
          </p:nvCxnSpPr>
          <p:spPr bwMode="auto">
            <a:xfrm flipH="1">
              <a:off x="20782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uppieren 8"/>
          <p:cNvGrpSpPr/>
          <p:nvPr userDrawn="1"/>
        </p:nvGrpSpPr>
        <p:grpSpPr>
          <a:xfrm>
            <a:off x="0" y="0"/>
            <a:ext cx="9124816" cy="6858000"/>
            <a:chOff x="0" y="0"/>
            <a:chExt cx="9885217" cy="6858000"/>
          </a:xfrm>
        </p:grpSpPr>
        <p:cxnSp>
          <p:nvCxnSpPr>
            <p:cNvPr id="10" name="Gerade Verbindung 9"/>
            <p:cNvCxnSpPr/>
            <p:nvPr userDrawn="1"/>
          </p:nvCxnSpPr>
          <p:spPr bwMode="auto">
            <a:xfrm>
              <a:off x="0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10"/>
            <p:cNvCxnSpPr/>
            <p:nvPr userDrawn="1"/>
          </p:nvCxnSpPr>
          <p:spPr bwMode="auto">
            <a:xfrm flipH="1">
              <a:off x="20782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3703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Fővárosi Vízművek Rt. • www.vizmuvek.hu • </a:t>
            </a:r>
            <a:r>
              <a:rPr lang="hu-HU">
                <a:solidFill>
                  <a:srgbClr val="FFFFFF"/>
                </a:solidFill>
              </a:rPr>
              <a:t>vizvonal</a:t>
            </a:r>
            <a:r>
              <a:rPr lang="en-US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102602430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noProof="0" smtClean="0"/>
              <a:t>Click to add title</a:t>
            </a:r>
            <a:endParaRPr lang="hu-HU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97877" y="6624638"/>
            <a:ext cx="4116511" cy="1538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2012. </a:t>
            </a:r>
            <a:r>
              <a:rPr lang="en-US" dirty="0" err="1">
                <a:solidFill>
                  <a:srgbClr val="000000"/>
                </a:solidFill>
              </a:rPr>
              <a:t>november</a:t>
            </a:r>
            <a:r>
              <a:rPr lang="en-US" dirty="0">
                <a:solidFill>
                  <a:srgbClr val="000000"/>
                </a:solidFill>
              </a:rPr>
              <a:t> 28.– Adding title of presentation by “Insert </a:t>
            </a:r>
            <a:r>
              <a:rPr lang="en-US">
                <a:solidFill>
                  <a:srgbClr val="000000"/>
                </a:solidFill>
              </a:rPr>
              <a:t>Header and </a:t>
            </a:r>
            <a:r>
              <a:rPr lang="en-US" dirty="0">
                <a:solidFill>
                  <a:srgbClr val="000000"/>
                </a:solidFill>
              </a:rPr>
              <a:t>Footer”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71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09" y="3033151"/>
            <a:ext cx="4854727" cy="8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27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206621" y="3180750"/>
            <a:ext cx="4182501" cy="1226213"/>
            <a:chOff x="2456315" y="3803536"/>
            <a:chExt cx="4718135" cy="792091"/>
          </a:xfrm>
        </p:grpSpPr>
        <p:sp>
          <p:nvSpPr>
            <p:cNvPr id="3" name="Parallelogramm 2"/>
            <p:cNvSpPr/>
            <p:nvPr>
              <p:custDataLst>
                <p:tags r:id="rId1"/>
              </p:custDataLst>
            </p:nvPr>
          </p:nvSpPr>
          <p:spPr bwMode="auto">
            <a:xfrm>
              <a:off x="2456315" y="4200296"/>
              <a:ext cx="4663726" cy="395331"/>
            </a:xfrm>
            <a:prstGeom prst="parallelogram">
              <a:avLst/>
            </a:prstGeom>
            <a:solidFill>
              <a:srgbClr val="008C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8CC8"/>
                </a:buClr>
                <a:buSzPct val="80000"/>
                <a:buFont typeface="Wingdings" pitchFamily="2" charset="2"/>
                <a:buNone/>
              </a:pPr>
              <a:endParaRPr lang="en-US" sz="3600" b="1" dirty="0" err="1">
                <a:solidFill>
                  <a:srgbClr val="000000"/>
                </a:solidFill>
              </a:endParaRPr>
            </a:p>
          </p:txBody>
        </p:sp>
        <p:sp>
          <p:nvSpPr>
            <p:cNvPr id="4" name="Rectangle 2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48179" y="3803536"/>
              <a:ext cx="4526271" cy="35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defTabSz="85725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008CC8"/>
                </a:buClr>
                <a:buSzPct val="80000"/>
                <a:buFont typeface="Wingdings" pitchFamily="2" charset="2"/>
                <a:buNone/>
              </a:pPr>
              <a:r>
                <a:rPr lang="en-US" sz="3600" b="1">
                  <a:solidFill>
                    <a:srgbClr val="000000"/>
                  </a:solidFill>
                </a:rPr>
                <a:t>Steering Business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2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648179" y="4203818"/>
              <a:ext cx="4526271" cy="35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defTabSz="85725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008CC8"/>
                </a:buClr>
                <a:buSzPct val="80000"/>
                <a:buFont typeface="Wingdings" pitchFamily="2" charset="2"/>
                <a:buNone/>
              </a:pPr>
              <a:r>
                <a:rPr lang="en-US" sz="3600" b="1">
                  <a:solidFill>
                    <a:srgbClr val="FFFFFF"/>
                  </a:solidFill>
                </a:rPr>
                <a:t>Successfully</a:t>
              </a:r>
              <a:endParaRPr lang="en-US" sz="36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566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sldNum" sz="quarter" idx="4"/>
            <p:custDataLst>
              <p:tags r:id="rId1"/>
            </p:custDataLst>
          </p:nvPr>
        </p:nvSpPr>
        <p:spPr bwMode="auto">
          <a:xfrm>
            <a:off x="206620" y="6624638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1"/>
            </a:lvl1pPr>
          </a:lstStyle>
          <a:p>
            <a:pPr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0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sldNum" sz="quarter" idx="4"/>
            <p:custDataLst>
              <p:tags r:id="rId1"/>
            </p:custDataLst>
          </p:nvPr>
        </p:nvSpPr>
        <p:spPr bwMode="auto">
          <a:xfrm>
            <a:off x="206620" y="6624638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1"/>
            </a:lvl1pPr>
          </a:lstStyle>
          <a:p>
            <a:pPr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31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8634794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11670" y="5027458"/>
            <a:ext cx="2743200" cy="369332"/>
          </a:xfrm>
        </p:spPr>
        <p:txBody>
          <a:bodyPr anchor="t"/>
          <a:lstStyle>
            <a:lvl1pPr algn="l" defTabSz="857250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de-DE" sz="1200" b="1" kern="1200" baseline="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hu-HU" noProof="0" smtClean="0"/>
              <a:t>Author/Presenter</a:t>
            </a:r>
            <a:br>
              <a:rPr lang="hu-HU" noProof="0" smtClean="0"/>
            </a:br>
            <a:r>
              <a:rPr lang="hu-HU" noProof="0" smtClean="0"/>
              <a:t>(Title) First Name Last Name</a:t>
            </a:r>
            <a:endParaRPr lang="hu-HU" noProof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11671" y="3617123"/>
            <a:ext cx="5249412" cy="7112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hu-HU" noProof="0" smtClean="0"/>
              <a:t>Click to add presentation title</a:t>
            </a:r>
            <a:endParaRPr lang="hu-HU" noProof="0"/>
          </a:p>
        </p:txBody>
      </p:sp>
      <p:sp>
        <p:nvSpPr>
          <p:cNvPr id="14" name="Parallelogramm 13"/>
          <p:cNvSpPr/>
          <p:nvPr/>
        </p:nvSpPr>
        <p:spPr bwMode="auto">
          <a:xfrm>
            <a:off x="199484" y="4504723"/>
            <a:ext cx="5348892" cy="360000"/>
          </a:xfrm>
          <a:prstGeom prst="parallelogram">
            <a:avLst/>
          </a:prstGeom>
          <a:solidFill>
            <a:srgbClr val="008C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</a:pPr>
            <a:endParaRPr lang="en-US" dirty="0" err="1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11670" y="4535240"/>
            <a:ext cx="1564531" cy="276999"/>
          </a:xfrm>
        </p:spPr>
        <p:txBody>
          <a:bodyPr wrap="none" anchor="ctr"/>
          <a:lstStyle>
            <a:lvl1pPr>
              <a:defRPr sz="1800" b="1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smtClean="0"/>
              <a:t>Bemutatkozás</a:t>
            </a:r>
            <a:endParaRPr lang="hu-HU" noProof="0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11671" y="6119256"/>
            <a:ext cx="2740269" cy="184666"/>
          </a:xfrm>
        </p:spPr>
        <p:txBody>
          <a:bodyPr/>
          <a:lstStyle>
            <a:lvl1pPr algn="l" defTabSz="857250" rtl="0" eaLnBrk="0" fontAlgn="base" hangingPunct="0"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defRPr lang="de-DE" sz="1200" kern="1200" baseline="0" dirty="0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hu-HU" noProof="0" smtClean="0"/>
              <a:t>Location, Date [Month dd, YYYY]</a:t>
            </a:r>
            <a:endParaRPr lang="hu-HU" noProof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15058" y="2386799"/>
            <a:ext cx="1329231" cy="73866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Click on symbol 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17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113661"/>
              </p:ext>
            </p:ext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hu-HU" noProof="0" smtClean="0"/>
              <a:t>Click to add title</a:t>
            </a:r>
            <a:endParaRPr lang="hu-HU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97877" y="6624638"/>
            <a:ext cx="4175699" cy="1538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2012. </a:t>
            </a:r>
            <a:r>
              <a:rPr lang="en-US" dirty="0" err="1">
                <a:solidFill>
                  <a:srgbClr val="000000"/>
                </a:solidFill>
              </a:rPr>
              <a:t>november</a:t>
            </a:r>
            <a:r>
              <a:rPr lang="en-US" dirty="0">
                <a:solidFill>
                  <a:srgbClr val="000000"/>
                </a:solidFill>
              </a:rPr>
              <a:t> 28.– Adding title of presentation by “Insert </a:t>
            </a:r>
            <a:r>
              <a:rPr lang="en-US">
                <a:solidFill>
                  <a:srgbClr val="000000"/>
                </a:solidFill>
              </a:rPr>
              <a:t>Header and </a:t>
            </a:r>
            <a:r>
              <a:rPr lang="en-US" dirty="0">
                <a:solidFill>
                  <a:srgbClr val="000000"/>
                </a:solidFill>
              </a:rPr>
              <a:t>Footer”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666864" y="3082821"/>
            <a:ext cx="8264656" cy="1362282"/>
          </a:xfrm>
        </p:spPr>
        <p:txBody>
          <a:bodyPr lIns="180000" anchor="ctr">
            <a:noAutofit/>
          </a:bodyPr>
          <a:lstStyle>
            <a:lvl1pPr>
              <a:spcBef>
                <a:spcPts val="1728"/>
              </a:spcBef>
              <a:defRPr/>
            </a:lvl1pPr>
            <a:lvl2pPr>
              <a:spcBef>
                <a:spcPts val="1728"/>
              </a:spcBef>
              <a:defRPr b="1"/>
            </a:lvl2pPr>
            <a:lvl3pPr marL="188913" indent="-188913">
              <a:spcBef>
                <a:spcPts val="1728"/>
              </a:spcBef>
              <a:buFont typeface="Wingdings" pitchFamily="2" charset="2"/>
              <a:buChar char="n"/>
              <a:defRPr/>
            </a:lvl3pPr>
            <a:lvl4pPr marL="382588" indent="-190500">
              <a:spcBef>
                <a:spcPts val="1728"/>
              </a:spcBef>
              <a:buSzPct val="80000"/>
              <a:buFont typeface="Wingdings" pitchFamily="2" charset="2"/>
              <a:buChar char=""/>
              <a:defRPr lang="de-DE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542925" indent="-187325">
              <a:spcBef>
                <a:spcPts val="1728"/>
              </a:spcBef>
              <a:buFont typeface="Arial" pitchFamily="34" charset="0"/>
              <a:buChar char="–"/>
              <a:defRPr/>
            </a:lvl5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207550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211016" y="1387475"/>
            <a:ext cx="8721969" cy="1828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Add text here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</a:t>
            </a:r>
            <a:r>
              <a:rPr lang="hu-HU" noProof="0" dirty="0" err="1" smtClean="0"/>
              <a:t>level</a:t>
            </a:r>
            <a:endParaRPr lang="hu-HU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noProof="0" smtClean="0"/>
              <a:t>Click to add title</a:t>
            </a:r>
            <a:endParaRPr lang="hu-HU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211016" y="5729079"/>
            <a:ext cx="8721969" cy="579646"/>
          </a:xfr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noAutofit/>
          </a:bodyPr>
          <a:lstStyle>
            <a:lvl1pPr algn="l" defTabSz="85725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0" indent="1588" algn="l" defTabSz="857250" rtl="0" eaLnBrk="0" fontAlgn="base" hangingPunct="0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>
                <a:tab pos="438150" algn="r"/>
                <a:tab pos="476250" algn="l"/>
              </a:tabLst>
              <a:defRPr lang="de-DE" sz="10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algn="l" defTabSz="857250" rtl="0" eaLnBrk="0" fontAlgn="base" hangingPunct="0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tabLst>
                <a:tab pos="438150" algn="r"/>
                <a:tab pos="476250" algn="l"/>
              </a:tabLst>
              <a:defRPr lang="de-DE" sz="10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		Note</a:t>
            </a:r>
          </a:p>
          <a:p>
            <a:pPr lvl="0"/>
            <a:r>
              <a:rPr lang="en-US" dirty="0" smtClean="0"/>
              <a:t>	*	Footnote 1</a:t>
            </a:r>
          </a:p>
          <a:p>
            <a:pPr lvl="0"/>
            <a:r>
              <a:rPr lang="en-US" dirty="0" smtClean="0"/>
              <a:t>	**	Footnote 2</a:t>
            </a:r>
          </a:p>
          <a:p>
            <a:pPr lvl="1"/>
            <a:r>
              <a:rPr lang="en-US" dirty="0" smtClean="0"/>
              <a:t>	Source:	Detailed information for sources</a:t>
            </a:r>
            <a:endParaRPr lang="en-US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597877" y="6624638"/>
            <a:ext cx="4116511" cy="153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2012. </a:t>
            </a:r>
            <a:r>
              <a:rPr lang="en-US" dirty="0" err="1" smtClean="0">
                <a:solidFill>
                  <a:srgbClr val="000000"/>
                </a:solidFill>
              </a:rPr>
              <a:t>november</a:t>
            </a:r>
            <a:r>
              <a:rPr lang="en-US" dirty="0" smtClean="0">
                <a:solidFill>
                  <a:srgbClr val="000000"/>
                </a:solidFill>
              </a:rPr>
              <a:t> 28.– Adding title of presentation by “Insert </a:t>
            </a:r>
            <a:r>
              <a:rPr lang="en-US" smtClean="0">
                <a:solidFill>
                  <a:srgbClr val="000000"/>
                </a:solidFill>
              </a:rPr>
              <a:t>Header and </a:t>
            </a:r>
            <a:r>
              <a:rPr lang="en-US" dirty="0" smtClean="0">
                <a:solidFill>
                  <a:srgbClr val="000000"/>
                </a:solidFill>
              </a:rPr>
              <a:t>Footer”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206620" y="6624638"/>
            <a:ext cx="157094" cy="1538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A702-67EE-4A9A-A2D6-4658F9491A8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12481" y="230400"/>
            <a:ext cx="7785002" cy="215444"/>
          </a:xfr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hu-HU" noProof="0" smtClean="0"/>
              <a:t>Second heading/Topic title</a:t>
            </a:r>
          </a:p>
        </p:txBody>
      </p:sp>
    </p:spTree>
    <p:extLst>
      <p:ext uri="{BB962C8B-B14F-4D97-AF65-F5344CB8AC3E}">
        <p14:creationId xmlns:p14="http://schemas.microsoft.com/office/powerpoint/2010/main" val="1657117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11016" y="457200"/>
            <a:ext cx="8721969" cy="76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Bildplatzhalter 21"/>
          <p:cNvSpPr>
            <a:spLocks noGrp="1"/>
          </p:cNvSpPr>
          <p:nvPr>
            <p:ph type="pic" sz="quarter" idx="12" hasCustomPrompt="1"/>
            <p:custDataLst>
              <p:tags r:id="rId2"/>
            </p:custDataLst>
          </p:nvPr>
        </p:nvSpPr>
        <p:spPr>
          <a:xfrm>
            <a:off x="211016" y="1387475"/>
            <a:ext cx="4284530" cy="476010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hu-HU" noProof="0" dirty="0" err="1" smtClean="0"/>
              <a:t>Click</a:t>
            </a:r>
            <a:r>
              <a:rPr lang="hu-HU" noProof="0" dirty="0" smtClean="0"/>
              <a:t> to add </a:t>
            </a:r>
            <a:r>
              <a:rPr lang="hu-HU" noProof="0" dirty="0" err="1" smtClean="0"/>
              <a:t>title</a:t>
            </a:r>
            <a:endParaRPr lang="hu-HU" noProof="0" dirty="0" smtClean="0"/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660688" y="1387476"/>
            <a:ext cx="4272297" cy="1828193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hu-HU" noProof="0" smtClean="0"/>
              <a:t>Click to add text here</a:t>
            </a:r>
          </a:p>
          <a:p>
            <a:pPr lvl="1"/>
            <a:r>
              <a:rPr lang="hu-HU" noProof="0" smtClean="0"/>
              <a:t>First level</a:t>
            </a:r>
          </a:p>
          <a:p>
            <a:pPr lvl="2"/>
            <a:r>
              <a:rPr lang="hu-HU" noProof="0" smtClean="0"/>
              <a:t>Second level</a:t>
            </a:r>
          </a:p>
          <a:p>
            <a:pPr lvl="3"/>
            <a:r>
              <a:rPr lang="hu-HU" noProof="0" smtClean="0"/>
              <a:t>Third level</a:t>
            </a:r>
          </a:p>
          <a:p>
            <a:pPr lvl="4"/>
            <a:r>
              <a:rPr lang="hu-HU" noProof="0" smtClean="0"/>
              <a:t>Fourth level</a:t>
            </a:r>
            <a:endParaRPr lang="hu-HU" noProof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597877" y="6624638"/>
            <a:ext cx="4116511" cy="1538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2012. </a:t>
            </a:r>
            <a:r>
              <a:rPr lang="en-US" dirty="0" err="1" smtClean="0">
                <a:solidFill>
                  <a:srgbClr val="000000"/>
                </a:solidFill>
              </a:rPr>
              <a:t>november</a:t>
            </a:r>
            <a:r>
              <a:rPr lang="en-US" dirty="0" smtClean="0">
                <a:solidFill>
                  <a:srgbClr val="000000"/>
                </a:solidFill>
              </a:rPr>
              <a:t> 28.– Adding title of presentation by “Insert </a:t>
            </a:r>
            <a:r>
              <a:rPr lang="en-US" smtClean="0">
                <a:solidFill>
                  <a:srgbClr val="000000"/>
                </a:solidFill>
              </a:rPr>
              <a:t>Header and </a:t>
            </a:r>
            <a:r>
              <a:rPr lang="en-US" dirty="0" smtClean="0">
                <a:solidFill>
                  <a:srgbClr val="000000"/>
                </a:solidFill>
              </a:rPr>
              <a:t>Footer”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5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AA327-D66F-4C6F-92B6-F31C39A062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12481" y="230400"/>
            <a:ext cx="7785002" cy="215444"/>
          </a:xfrm>
        </p:spPr>
        <p:txBody>
          <a:bodyPr/>
          <a:lstStyle>
            <a:lvl1pPr marL="0" marR="0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85725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hu-HU" noProof="0" smtClean="0"/>
              <a:t>Second heading/Topic title</a:t>
            </a:r>
          </a:p>
        </p:txBody>
      </p:sp>
    </p:spTree>
    <p:extLst>
      <p:ext uri="{BB962C8B-B14F-4D97-AF65-F5344CB8AC3E}">
        <p14:creationId xmlns:p14="http://schemas.microsoft.com/office/powerpoint/2010/main" val="421384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ac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11016" y="3108689"/>
            <a:ext cx="8721969" cy="762000"/>
          </a:xfrm>
        </p:spPr>
        <p:txBody>
          <a:bodyPr anchor="ctr"/>
          <a:lstStyle>
            <a:lvl1pPr algn="ctr">
              <a:defRPr sz="6500"/>
            </a:lvl1pPr>
          </a:lstStyle>
          <a:p>
            <a:r>
              <a:rPr lang="en-US" dirty="0" smtClean="0"/>
              <a:t>Spacer sheet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>
          <a:xfrm>
            <a:off x="597877" y="6624638"/>
            <a:ext cx="4116511" cy="1538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2012. </a:t>
            </a:r>
            <a:r>
              <a:rPr lang="en-US" dirty="0" err="1">
                <a:solidFill>
                  <a:srgbClr val="000000"/>
                </a:solidFill>
              </a:rPr>
              <a:t>november</a:t>
            </a:r>
            <a:r>
              <a:rPr lang="en-US" dirty="0">
                <a:solidFill>
                  <a:srgbClr val="000000"/>
                </a:solidFill>
              </a:rPr>
              <a:t> 28.– Adding title of presentation by “Insert </a:t>
            </a:r>
            <a:r>
              <a:rPr lang="en-US">
                <a:solidFill>
                  <a:srgbClr val="000000"/>
                </a:solidFill>
              </a:rPr>
              <a:t>Header and </a:t>
            </a:r>
            <a:r>
              <a:rPr lang="en-US" dirty="0">
                <a:solidFill>
                  <a:srgbClr val="000000"/>
                </a:solidFill>
              </a:rPr>
              <a:t>Footer”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8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Fővárosi Vízművek Rt. • www.vizmuvek.hu • </a:t>
            </a:r>
            <a:r>
              <a:rPr lang="hu-HU">
                <a:solidFill>
                  <a:srgbClr val="FFFFFF"/>
                </a:solidFill>
              </a:rPr>
              <a:t>vizvonal</a:t>
            </a:r>
            <a:r>
              <a:rPr lang="en-US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320769928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ox tool onl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_xp" hidden="1"/>
          <p:cNvSpPr>
            <a:spLocks noGrp="1" noChangeArrowheads="1"/>
          </p:cNvSpPr>
          <p:nvPr>
            <p:ph type="body" idx="4294967295" hasCustomPrompt="1"/>
            <p:custDataLst>
              <p:tags r:id="rId1"/>
            </p:custDataLst>
          </p:nvPr>
        </p:nvSpPr>
        <p:spPr>
          <a:xfrm>
            <a:off x="211015" y="1387476"/>
            <a:ext cx="8729297" cy="182819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en-US" smtClean="0"/>
              <a:t>Dieses Textfeld löschen!</a:t>
            </a:r>
          </a:p>
          <a:p>
            <a:pPr lvl="1"/>
            <a:r>
              <a:rPr lang="en-US" smtClean="0"/>
              <a:t>Gliederungsebene 1</a:t>
            </a:r>
          </a:p>
          <a:p>
            <a:pPr lvl="2"/>
            <a:r>
              <a:rPr lang="en-US" smtClean="0"/>
              <a:t>Gliederungsebene 2</a:t>
            </a:r>
          </a:p>
          <a:p>
            <a:pPr lvl="3"/>
            <a:r>
              <a:rPr lang="en-US" smtClean="0"/>
              <a:t>Gliederungsebene 3 </a:t>
            </a:r>
          </a:p>
          <a:p>
            <a:pPr lvl="4"/>
            <a:r>
              <a:rPr lang="en-US" smtClean="0"/>
              <a:t>Gliederungsebene 4</a:t>
            </a: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0" y="0"/>
            <a:ext cx="9124816" cy="6858000"/>
            <a:chOff x="0" y="0"/>
            <a:chExt cx="9885217" cy="6858000"/>
          </a:xfrm>
        </p:grpSpPr>
        <p:cxnSp>
          <p:nvCxnSpPr>
            <p:cNvPr id="6" name="Gerade Verbindung 5"/>
            <p:cNvCxnSpPr/>
            <p:nvPr userDrawn="1"/>
          </p:nvCxnSpPr>
          <p:spPr bwMode="auto">
            <a:xfrm>
              <a:off x="0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Gerade Verbindung 7"/>
            <p:cNvCxnSpPr/>
            <p:nvPr userDrawn="1"/>
          </p:nvCxnSpPr>
          <p:spPr bwMode="auto">
            <a:xfrm flipH="1">
              <a:off x="20782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uppieren 8"/>
          <p:cNvGrpSpPr/>
          <p:nvPr userDrawn="1"/>
        </p:nvGrpSpPr>
        <p:grpSpPr>
          <a:xfrm>
            <a:off x="0" y="0"/>
            <a:ext cx="9124816" cy="6858000"/>
            <a:chOff x="0" y="0"/>
            <a:chExt cx="9885217" cy="6858000"/>
          </a:xfrm>
        </p:grpSpPr>
        <p:cxnSp>
          <p:nvCxnSpPr>
            <p:cNvPr id="10" name="Gerade Verbindung 9"/>
            <p:cNvCxnSpPr/>
            <p:nvPr userDrawn="1"/>
          </p:nvCxnSpPr>
          <p:spPr bwMode="auto">
            <a:xfrm>
              <a:off x="0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Gerade Verbindung 10"/>
            <p:cNvCxnSpPr/>
            <p:nvPr userDrawn="1"/>
          </p:nvCxnSpPr>
          <p:spPr bwMode="auto">
            <a:xfrm flipH="1">
              <a:off x="20782" y="0"/>
              <a:ext cx="9864435" cy="68580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49845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noProof="0" smtClean="0"/>
              <a:t>Click to add title</a:t>
            </a:r>
            <a:endParaRPr lang="hu-HU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597877" y="6624638"/>
            <a:ext cx="4116511" cy="15388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2012. </a:t>
            </a:r>
            <a:r>
              <a:rPr lang="en-US" dirty="0" err="1">
                <a:solidFill>
                  <a:srgbClr val="000000"/>
                </a:solidFill>
              </a:rPr>
              <a:t>november</a:t>
            </a:r>
            <a:r>
              <a:rPr lang="en-US" dirty="0">
                <a:solidFill>
                  <a:srgbClr val="000000"/>
                </a:solidFill>
              </a:rPr>
              <a:t> 28.– Adding title of presentation by “Insert </a:t>
            </a:r>
            <a:r>
              <a:rPr lang="en-US">
                <a:solidFill>
                  <a:srgbClr val="000000"/>
                </a:solidFill>
              </a:rPr>
              <a:t>Header and </a:t>
            </a:r>
            <a:r>
              <a:rPr lang="en-US" dirty="0">
                <a:solidFill>
                  <a:srgbClr val="000000"/>
                </a:solidFill>
              </a:rPr>
              <a:t>Footer”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50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08" y="3033150"/>
            <a:ext cx="4854727" cy="8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18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206620" y="3180748"/>
            <a:ext cx="4182501" cy="1226213"/>
            <a:chOff x="2456315" y="3803536"/>
            <a:chExt cx="4718135" cy="792091"/>
          </a:xfrm>
        </p:grpSpPr>
        <p:sp>
          <p:nvSpPr>
            <p:cNvPr id="3" name="Parallelogramm 2"/>
            <p:cNvSpPr/>
            <p:nvPr>
              <p:custDataLst>
                <p:tags r:id="rId1"/>
              </p:custDataLst>
            </p:nvPr>
          </p:nvSpPr>
          <p:spPr bwMode="auto">
            <a:xfrm>
              <a:off x="2456315" y="4200296"/>
              <a:ext cx="4663726" cy="395331"/>
            </a:xfrm>
            <a:prstGeom prst="parallelogram">
              <a:avLst/>
            </a:prstGeom>
            <a:solidFill>
              <a:srgbClr val="008CC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8CC8"/>
                </a:buClr>
                <a:buSzPct val="80000"/>
                <a:buFont typeface="Wingdings" pitchFamily="2" charset="2"/>
                <a:buNone/>
              </a:pPr>
              <a:endParaRPr lang="en-US" sz="3600" b="1" dirty="0" err="1">
                <a:solidFill>
                  <a:srgbClr val="000000"/>
                </a:solidFill>
              </a:endParaRPr>
            </a:p>
          </p:txBody>
        </p:sp>
        <p:sp>
          <p:nvSpPr>
            <p:cNvPr id="4" name="Rectangle 2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48179" y="3803536"/>
              <a:ext cx="4526271" cy="35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defTabSz="85725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008CC8"/>
                </a:buClr>
                <a:buSzPct val="80000"/>
                <a:buFont typeface="Wingdings" pitchFamily="2" charset="2"/>
                <a:buNone/>
              </a:pPr>
              <a:r>
                <a:rPr lang="en-US" sz="3600" b="1">
                  <a:solidFill>
                    <a:srgbClr val="000000"/>
                  </a:solidFill>
                </a:rPr>
                <a:t>Steering Business</a:t>
              </a:r>
              <a:endParaRPr lang="en-US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2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648179" y="4203818"/>
              <a:ext cx="4526271" cy="35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defTabSz="85725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008CC8"/>
                </a:buClr>
                <a:buSzPct val="80000"/>
                <a:buFont typeface="Wingdings" pitchFamily="2" charset="2"/>
                <a:buNone/>
              </a:pPr>
              <a:r>
                <a:rPr lang="en-US" sz="3600" b="1">
                  <a:solidFill>
                    <a:srgbClr val="FFFFFF"/>
                  </a:solidFill>
                </a:rPr>
                <a:t>Successfully</a:t>
              </a:r>
              <a:endParaRPr lang="en-US" sz="36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593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4"/>
            <p:custDataLst>
              <p:tags r:id="rId1"/>
            </p:custDataLst>
          </p:nvPr>
        </p:nvSpPr>
        <p:spPr bwMode="auto">
          <a:xfrm>
            <a:off x="206620" y="6624638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1"/>
            </a:lvl1pPr>
          </a:lstStyle>
          <a:p>
            <a:pPr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22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sldNum" sz="quarter" idx="4"/>
            <p:custDataLst>
              <p:tags r:id="rId1"/>
            </p:custDataLst>
          </p:nvPr>
        </p:nvSpPr>
        <p:spPr bwMode="auto">
          <a:xfrm>
            <a:off x="206620" y="6624638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1"/>
            </a:lvl1pPr>
          </a:lstStyle>
          <a:p>
            <a:pPr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1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01713" y="1981200"/>
            <a:ext cx="3651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05365" y="1981200"/>
            <a:ext cx="36528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Fővárosi Vízművek Rt. • www.vizmuvek.hu • </a:t>
            </a:r>
            <a:r>
              <a:rPr lang="hu-HU">
                <a:solidFill>
                  <a:srgbClr val="FFFFFF"/>
                </a:solidFill>
              </a:rPr>
              <a:t>vizvonal</a:t>
            </a:r>
            <a:r>
              <a:rPr lang="en-US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17756363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Fővárosi Vízművek Rt. • www.vizmuvek.hu • </a:t>
            </a:r>
            <a:r>
              <a:rPr lang="hu-HU">
                <a:solidFill>
                  <a:srgbClr val="FFFFFF"/>
                </a:solidFill>
              </a:rPr>
              <a:t>vizvonal</a:t>
            </a:r>
            <a:r>
              <a:rPr lang="en-US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32740012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Fővárosi Vízművek Rt. • www.vizmuvek.hu • </a:t>
            </a:r>
            <a:r>
              <a:rPr lang="hu-HU">
                <a:solidFill>
                  <a:srgbClr val="FFFFFF"/>
                </a:solidFill>
              </a:rPr>
              <a:t>vizvonal</a:t>
            </a:r>
            <a:r>
              <a:rPr lang="en-US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1293783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Fővárosi Vízművek Rt. • www.vizmuvek.hu • </a:t>
            </a:r>
            <a:r>
              <a:rPr lang="hu-HU">
                <a:solidFill>
                  <a:srgbClr val="FFFFFF"/>
                </a:solidFill>
              </a:rPr>
              <a:t>vizvonal</a:t>
            </a:r>
            <a:r>
              <a:rPr lang="en-US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30103779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Fővárosi Vízművek Rt. • www.vizmuvek.hu • </a:t>
            </a:r>
            <a:r>
              <a:rPr lang="hu-HU">
                <a:solidFill>
                  <a:srgbClr val="FFFFFF"/>
                </a:solidFill>
              </a:rPr>
              <a:t>vizvonal</a:t>
            </a:r>
            <a:r>
              <a:rPr lang="en-US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32810913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Fővárosi Vízművek Rt. • www.vizmuvek.hu • </a:t>
            </a:r>
            <a:r>
              <a:rPr lang="hu-HU">
                <a:solidFill>
                  <a:srgbClr val="FFFFFF"/>
                </a:solidFill>
              </a:rPr>
              <a:t>vizvonal</a:t>
            </a:r>
            <a:r>
              <a:rPr lang="en-US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6891645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ags" Target="../tags/tag2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tags" Target="../tags/tag31.xml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3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6248402" y="0"/>
            <a:ext cx="2163763" cy="1447800"/>
          </a:xfrm>
          <a:prstGeom prst="rect">
            <a:avLst/>
          </a:prstGeom>
          <a:solidFill>
            <a:srgbClr val="F2F7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auto">
          <a:xfrm>
            <a:off x="6980238" y="0"/>
            <a:ext cx="2163762" cy="1447800"/>
          </a:xfrm>
          <a:prstGeom prst="rect">
            <a:avLst/>
          </a:prstGeom>
          <a:solidFill>
            <a:srgbClr val="D9E8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2" y="1423988"/>
            <a:ext cx="301625" cy="100012"/>
          </a:xfrm>
          <a:prstGeom prst="rect">
            <a:avLst/>
          </a:prstGeom>
          <a:solidFill>
            <a:srgbClr val="CCE0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301627" y="1423988"/>
            <a:ext cx="804863" cy="100012"/>
          </a:xfrm>
          <a:prstGeom prst="rect">
            <a:avLst/>
          </a:prstGeom>
          <a:solidFill>
            <a:srgbClr val="006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1101727" y="1423988"/>
            <a:ext cx="8042275" cy="100012"/>
          </a:xfrm>
          <a:prstGeom prst="rect">
            <a:avLst/>
          </a:prstGeom>
          <a:solidFill>
            <a:srgbClr val="002E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2" y="6597650"/>
            <a:ext cx="301625" cy="260350"/>
          </a:xfrm>
          <a:prstGeom prst="rect">
            <a:avLst/>
          </a:prstGeom>
          <a:solidFill>
            <a:srgbClr val="CCE0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2" name="Rectangle 19"/>
          <p:cNvSpPr>
            <a:spLocks noChangeArrowheads="1"/>
          </p:cNvSpPr>
          <p:nvPr/>
        </p:nvSpPr>
        <p:spPr bwMode="auto">
          <a:xfrm>
            <a:off x="301627" y="6597650"/>
            <a:ext cx="804863" cy="260350"/>
          </a:xfrm>
          <a:prstGeom prst="rect">
            <a:avLst/>
          </a:prstGeom>
          <a:solidFill>
            <a:srgbClr val="0064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3" name="Rectangle 20"/>
          <p:cNvSpPr>
            <a:spLocks noChangeArrowheads="1"/>
          </p:cNvSpPr>
          <p:nvPr/>
        </p:nvSpPr>
        <p:spPr bwMode="auto">
          <a:xfrm>
            <a:off x="1101727" y="6597650"/>
            <a:ext cx="8042275" cy="260350"/>
          </a:xfrm>
          <a:prstGeom prst="rect">
            <a:avLst/>
          </a:prstGeom>
          <a:solidFill>
            <a:srgbClr val="002E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4" name="AutoShape 2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5385616">
            <a:off x="1634333" y="6692107"/>
            <a:ext cx="161925" cy="746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3465" y="228600"/>
            <a:ext cx="74247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</a:t>
            </a:r>
          </a:p>
        </p:txBody>
      </p:sp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1715" y="1981200"/>
            <a:ext cx="74564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584950"/>
            <a:ext cx="609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Fővárosi Vízművek Rt. • www.vizmuvek.hu • </a:t>
            </a:r>
            <a:r>
              <a:rPr lang="hu-HU">
                <a:solidFill>
                  <a:srgbClr val="FFFFFF"/>
                </a:solidFill>
              </a:rPr>
              <a:t>vizvonal</a:t>
            </a:r>
            <a:r>
              <a:rPr lang="en-US">
                <a:solidFill>
                  <a:srgbClr val="FFFFFF"/>
                </a:solidFill>
              </a:rPr>
              <a:t>@vizmuvek.hu</a:t>
            </a:r>
          </a:p>
        </p:txBody>
      </p:sp>
      <p:pic>
        <p:nvPicPr>
          <p:cNvPr id="1038" name="Picture 2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2" y="195263"/>
            <a:ext cx="82391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AutoShape 2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rot="-5414385">
            <a:off x="1253333" y="6692107"/>
            <a:ext cx="161925" cy="746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40" name="Text Box 28"/>
          <p:cNvSpPr txBox="1">
            <a:spLocks noChangeArrowheads="1"/>
          </p:cNvSpPr>
          <p:nvPr/>
        </p:nvSpPr>
        <p:spPr bwMode="auto">
          <a:xfrm>
            <a:off x="1296988" y="6583367"/>
            <a:ext cx="455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AC44056-F0F0-4A94-B1A1-5F6D47732AF4}" type="slidenum">
              <a:rPr lang="en-US" sz="1200" smtClean="0">
                <a:solidFill>
                  <a:srgbClr val="FFFFFF"/>
                </a:solidFill>
                <a:latin typeface="Arial" charset="0"/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2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E5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E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u="sng">
          <a:solidFill>
            <a:srgbClr val="002E5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E5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E5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5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5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5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5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59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11016" y="457200"/>
            <a:ext cx="872196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9688" rIns="0" bIns="39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Presentation title</a:t>
            </a:r>
          </a:p>
        </p:txBody>
      </p:sp>
      <p:sp>
        <p:nvSpPr>
          <p:cNvPr id="1029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11016" y="1219200"/>
            <a:ext cx="87219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40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11015" y="1387478"/>
            <a:ext cx="8729297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hu-HU" noProof="0" dirty="0" err="1" smtClean="0"/>
              <a:t>Standardtextfeld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First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2"/>
            <a:r>
              <a:rPr lang="hu-HU" noProof="0" dirty="0" err="1" smtClean="0"/>
              <a:t>Second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3"/>
            <a:r>
              <a:rPr lang="hu-HU" noProof="0" dirty="0" err="1" smtClean="0"/>
              <a:t>Third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4"/>
            <a:r>
              <a:rPr lang="hu-HU" noProof="0" dirty="0" err="1" smtClean="0"/>
              <a:t>Fourth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206620" y="6624638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1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VCT_Marker_ID_11" hidden="1"/>
          <p:cNvSpPr/>
          <p:nvPr>
            <p:custDataLst>
              <p:tags r:id="rId17"/>
            </p:custDataLst>
          </p:nvPr>
        </p:nvSpPr>
        <p:spPr bwMode="auto">
          <a:xfrm>
            <a:off x="1172309" y="127000"/>
            <a:ext cx="117231" cy="127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</a:pPr>
            <a:endParaRPr lang="en-US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2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5" r:id="rId10"/>
    <p:sldLayoutId id="2147483686" r:id="rId11"/>
  </p:sldLayoutIdLst>
  <p:hf hdr="0"/>
  <p:txStyles>
    <p:titleStyle>
      <a:lvl1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None/>
        <a:defRPr lang="de-DE" sz="1800" kern="1200" dirty="0" smtClean="0">
          <a:solidFill>
            <a:schemeClr val="tx1"/>
          </a:solidFill>
          <a:latin typeface="Arial" charset="0"/>
          <a:ea typeface="+mn-ea"/>
          <a:cs typeface="+mn-cs"/>
        </a:defRPr>
      </a:lvl1pPr>
      <a:lvl2pPr marL="1889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2pPr>
      <a:lvl3pPr marL="379413" indent="-188913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lang="de-DE" sz="1800" kern="1200" dirty="0" smtClean="0">
          <a:solidFill>
            <a:schemeClr val="tx1"/>
          </a:solidFill>
          <a:latin typeface="Arial" charset="0"/>
          <a:ea typeface="+mn-ea"/>
          <a:cs typeface="+mn-cs"/>
        </a:defRPr>
      </a:lvl3pPr>
      <a:lvl4pPr marL="571500" indent="-190500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4pPr>
      <a:lvl5pPr marL="7604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5pPr>
      <a:lvl6pPr marL="12176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16748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21320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25892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11016" y="457200"/>
            <a:ext cx="872196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9688" rIns="0" bIns="3968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Presentation title</a:t>
            </a:r>
          </a:p>
        </p:txBody>
      </p:sp>
      <p:sp>
        <p:nvSpPr>
          <p:cNvPr id="1029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11016" y="1219200"/>
            <a:ext cx="87219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40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11015" y="1387476"/>
            <a:ext cx="8729297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/>
            <a:r>
              <a:rPr lang="hu-HU" noProof="0" dirty="0" err="1" smtClean="0"/>
              <a:t>Standardtextfeld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First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2"/>
            <a:r>
              <a:rPr lang="hu-HU" noProof="0" dirty="0" err="1" smtClean="0"/>
              <a:t>Second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3"/>
            <a:r>
              <a:rPr lang="hu-HU" noProof="0" dirty="0" err="1" smtClean="0"/>
              <a:t>Third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4"/>
            <a:r>
              <a:rPr lang="hu-HU" noProof="0" dirty="0" err="1" smtClean="0"/>
              <a:t>Fourth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206620" y="6624638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b="1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16336A2-5EB4-4EC1-953B-D9D538DF092C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VCT_Marker_ID_11" hidden="1"/>
          <p:cNvSpPr/>
          <p:nvPr>
            <p:custDataLst>
              <p:tags r:id="rId17"/>
            </p:custDataLst>
          </p:nvPr>
        </p:nvSpPr>
        <p:spPr bwMode="auto">
          <a:xfrm>
            <a:off x="1172308" y="127000"/>
            <a:ext cx="117231" cy="127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CC8"/>
              </a:buClr>
              <a:buSzPct val="80000"/>
              <a:buFont typeface="Wingdings" pitchFamily="2" charset="2"/>
              <a:buNone/>
            </a:pPr>
            <a:endParaRPr lang="en-US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7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9" r:id="rId11"/>
  </p:sldLayoutIdLst>
  <p:hf hdr="0"/>
  <p:txStyles>
    <p:titleStyle>
      <a:lvl1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9715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None/>
        <a:defRPr lang="de-DE" sz="1800" kern="1200" dirty="0" smtClean="0">
          <a:solidFill>
            <a:schemeClr val="tx1"/>
          </a:solidFill>
          <a:latin typeface="Arial" charset="0"/>
          <a:ea typeface="+mn-ea"/>
          <a:cs typeface="+mn-cs"/>
        </a:defRPr>
      </a:lvl1pPr>
      <a:lvl2pPr marL="1889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2pPr>
      <a:lvl3pPr marL="379413" indent="-188913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lang="de-DE" sz="1800" kern="1200" dirty="0" smtClean="0">
          <a:solidFill>
            <a:schemeClr val="tx1"/>
          </a:solidFill>
          <a:latin typeface="Arial" charset="0"/>
          <a:ea typeface="+mn-ea"/>
          <a:cs typeface="+mn-cs"/>
        </a:defRPr>
      </a:lvl3pPr>
      <a:lvl4pPr marL="571500" indent="-190500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4pPr>
      <a:lvl5pPr marL="7604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de-DE" sz="1800" kern="1200" baseline="0" dirty="0" smtClean="0">
          <a:solidFill>
            <a:schemeClr val="tx1"/>
          </a:solidFill>
          <a:latin typeface="Arial" charset="0"/>
          <a:ea typeface="+mn-ea"/>
          <a:cs typeface="+mn-cs"/>
        </a:defRPr>
      </a:lvl5pPr>
      <a:lvl6pPr marL="12176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6pPr>
      <a:lvl7pPr marL="16748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7pPr>
      <a:lvl8pPr marL="21320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8pPr>
      <a:lvl9pPr marL="2589213" indent="-187325" algn="l" defTabSz="857250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26268" y="2780928"/>
            <a:ext cx="7086092" cy="1656184"/>
          </a:xfrm>
          <a:noFill/>
        </p:spPr>
        <p:txBody>
          <a:bodyPr/>
          <a:lstStyle/>
          <a:p>
            <a:pPr marL="0" indent="0">
              <a:buNone/>
            </a:pPr>
            <a:r>
              <a:rPr lang="hu-HU" sz="3200" b="1" dirty="0" smtClean="0"/>
              <a:t>Magyar vízipari export lehetőségek</a:t>
            </a:r>
            <a:r>
              <a:rPr lang="hu-HU" sz="3200" dirty="0" smtClean="0"/>
              <a:t> 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a Magyar Vízipari </a:t>
            </a:r>
            <a:r>
              <a:rPr lang="hu-HU" sz="2400" dirty="0" err="1" smtClean="0"/>
              <a:t>Kalszter</a:t>
            </a:r>
            <a:r>
              <a:rPr lang="hu-HU" sz="2400" dirty="0" smtClean="0"/>
              <a:t> és a Fővárosi Vízművek </a:t>
            </a:r>
            <a:br>
              <a:rPr lang="hu-HU" sz="2400" dirty="0" smtClean="0"/>
            </a:br>
            <a:r>
              <a:rPr lang="hu-HU" sz="2400" dirty="0" smtClean="0"/>
              <a:t>tapasztalatai alapján</a:t>
            </a:r>
          </a:p>
        </p:txBody>
      </p:sp>
      <p:sp>
        <p:nvSpPr>
          <p:cNvPr id="10" name="Élőláb helye 3"/>
          <p:cNvSpPr txBox="1">
            <a:spLocks/>
          </p:cNvSpPr>
          <p:nvPr/>
        </p:nvSpPr>
        <p:spPr bwMode="auto">
          <a:xfrm>
            <a:off x="1835696" y="6584950"/>
            <a:ext cx="609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>
                <a:solidFill>
                  <a:srgbClr val="FFFFFF"/>
                </a:solidFill>
              </a:rPr>
              <a:t>Fővárosi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Vízművek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hu-HU" dirty="0">
                <a:solidFill>
                  <a:srgbClr val="FFFFFF"/>
                </a:solidFill>
              </a:rPr>
              <a:t>Z</a:t>
            </a:r>
            <a:r>
              <a:rPr lang="en-US" dirty="0">
                <a:solidFill>
                  <a:srgbClr val="FFFFFF"/>
                </a:solidFill>
              </a:rPr>
              <a:t>Rt. • www.vizmuvek.hu • </a:t>
            </a:r>
            <a:r>
              <a:rPr lang="hu-HU" dirty="0" err="1">
                <a:solidFill>
                  <a:srgbClr val="FFFFFF"/>
                </a:solidFill>
              </a:rPr>
              <a:t>vizvonal</a:t>
            </a:r>
            <a:r>
              <a:rPr lang="en-US" dirty="0">
                <a:solidFill>
                  <a:srgbClr val="FFFFFF"/>
                </a:solidFill>
              </a:rPr>
              <a:t>@vizmuvek.hu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940152" y="530120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solidFill>
                  <a:srgbClr val="002E59"/>
                </a:solidFill>
              </a:rPr>
              <a:t>Haranghy</a:t>
            </a:r>
            <a:r>
              <a:rPr lang="hu-HU" sz="2400" dirty="0">
                <a:solidFill>
                  <a:srgbClr val="002E59"/>
                </a:solidFill>
              </a:rPr>
              <a:t> </a:t>
            </a:r>
            <a:r>
              <a:rPr lang="hu-HU" sz="2400" dirty="0" smtClean="0">
                <a:solidFill>
                  <a:srgbClr val="002E59"/>
                </a:solidFill>
              </a:rPr>
              <a:t>Csaba</a:t>
            </a:r>
            <a:endParaRPr lang="hu-HU" sz="2400" dirty="0">
              <a:solidFill>
                <a:srgbClr val="002E59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475656" y="332656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2E59"/>
                </a:solidFill>
              </a:rPr>
              <a:t>AKTUALITÁSOK A BUDAPESTI VÍZ VILÁGTALÁLKOZÓ TÜKRÉBEN </a:t>
            </a:r>
          </a:p>
        </p:txBody>
      </p:sp>
    </p:spTree>
    <p:extLst>
      <p:ext uri="{BB962C8B-B14F-4D97-AF65-F5344CB8AC3E}">
        <p14:creationId xmlns:p14="http://schemas.microsoft.com/office/powerpoint/2010/main" val="2714537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2852936"/>
            <a:ext cx="4208387" cy="358637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85973"/>
            <a:ext cx="7424737" cy="1066800"/>
          </a:xfrm>
        </p:spPr>
        <p:txBody>
          <a:bodyPr/>
          <a:lstStyle/>
          <a:p>
            <a:r>
              <a:rPr lang="hu-HU" dirty="0" smtClean="0"/>
              <a:t>Magyar Vízipari Klaszter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608512"/>
          </a:xfrm>
        </p:spPr>
        <p:txBody>
          <a:bodyPr/>
          <a:lstStyle/>
          <a:p>
            <a:pPr marL="287338" lvl="1" defTabSz="857250">
              <a:lnSpc>
                <a:spcPct val="150000"/>
              </a:lnSpc>
              <a:spcBef>
                <a:spcPts val="400"/>
              </a:spcBef>
              <a:buClr>
                <a:srgbClr val="00427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u-HU" sz="1800" b="1" u="none" dirty="0" smtClean="0">
                <a:solidFill>
                  <a:srgbClr val="002060"/>
                </a:solidFill>
              </a:rPr>
              <a:t>Alapítva 2008-ban</a:t>
            </a:r>
            <a:endParaRPr lang="hu-HU" sz="1800" b="1" u="none" dirty="0">
              <a:solidFill>
                <a:srgbClr val="002060"/>
              </a:solidFill>
            </a:endParaRPr>
          </a:p>
          <a:p>
            <a:pPr marL="287338" lvl="1" defTabSz="857250">
              <a:lnSpc>
                <a:spcPct val="150000"/>
              </a:lnSpc>
              <a:spcBef>
                <a:spcPts val="400"/>
              </a:spcBef>
              <a:buClr>
                <a:srgbClr val="00427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u-HU" sz="1800" b="1" u="none" dirty="0" smtClean="0">
                <a:solidFill>
                  <a:srgbClr val="002060"/>
                </a:solidFill>
              </a:rPr>
              <a:t>Vállalatok és szakértők a hazai vízipar minden szegmenséből</a:t>
            </a:r>
            <a:endParaRPr lang="hu-HU" sz="1600" u="none" dirty="0" smtClean="0">
              <a:solidFill>
                <a:srgbClr val="000000"/>
              </a:solidFill>
            </a:endParaRP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endParaRPr lang="hu-HU" sz="1600" b="1" u="none" dirty="0" smtClean="0"/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600" b="1" u="none" dirty="0" smtClean="0"/>
              <a:t>vízkezelés és </a:t>
            </a:r>
            <a:r>
              <a:rPr lang="hu-HU" sz="1600" b="1" u="none" dirty="0"/>
              <a:t>víztisztítás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600" b="1" u="none" dirty="0" smtClean="0"/>
              <a:t>szennyvízkezelés </a:t>
            </a:r>
            <a:r>
              <a:rPr lang="hu-HU" sz="1600" b="1" u="none" dirty="0"/>
              <a:t/>
            </a:r>
            <a:br>
              <a:rPr lang="hu-HU" sz="1600" b="1" u="none" dirty="0"/>
            </a:br>
            <a:r>
              <a:rPr lang="hu-HU" sz="1600" b="1" u="none" dirty="0"/>
              <a:t>(lakossági és ipari)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600" b="1" u="none" dirty="0"/>
              <a:t>vízveszteség csökkentés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600" b="1" u="none" dirty="0"/>
              <a:t>kitakarás nélküli technológiák a </a:t>
            </a:r>
            <a:r>
              <a:rPr lang="hu-HU" sz="1600" b="1" u="none" dirty="0" smtClean="0"/>
              <a:t/>
            </a:r>
            <a:br>
              <a:rPr lang="hu-HU" sz="1600" b="1" u="none" dirty="0" smtClean="0"/>
            </a:br>
            <a:r>
              <a:rPr lang="hu-HU" sz="1600" b="1" u="none" dirty="0" smtClean="0"/>
              <a:t>víz- és esővíz </a:t>
            </a:r>
            <a:r>
              <a:rPr lang="hu-HU" sz="1600" b="1" u="none" dirty="0"/>
              <a:t>rendszerekben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600" b="1" u="none" dirty="0"/>
              <a:t>esővíz kezelés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600" b="1" u="none" dirty="0"/>
              <a:t>vízkutatás és kútfúrás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600" b="1" u="none" dirty="0"/>
              <a:t>árvízvédelem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600" b="1" u="none" dirty="0"/>
              <a:t>katasztrófa megelőzés és kezelés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600" b="1" u="none" dirty="0"/>
              <a:t>vízpalackozás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600" b="1" u="none" dirty="0"/>
              <a:t>kutatás-fejlesztés</a:t>
            </a:r>
          </a:p>
          <a:p>
            <a:pPr marL="457200" lvl="1" indent="0">
              <a:buNone/>
            </a:pPr>
            <a:endParaRPr lang="hu-HU" sz="1800" u="none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FFFF"/>
                </a:solidFill>
              </a:rPr>
              <a:t>Fővárosi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Vízművek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hu-HU" dirty="0">
                <a:solidFill>
                  <a:srgbClr val="FFFFFF"/>
                </a:solidFill>
              </a:rPr>
              <a:t>Z</a:t>
            </a:r>
            <a:r>
              <a:rPr lang="en-US" dirty="0">
                <a:solidFill>
                  <a:srgbClr val="FFFFFF"/>
                </a:solidFill>
              </a:rPr>
              <a:t>Rt. • www.vizmuvek.hu • </a:t>
            </a:r>
            <a:r>
              <a:rPr lang="hu-HU" dirty="0" err="1">
                <a:solidFill>
                  <a:srgbClr val="FFFFFF"/>
                </a:solidFill>
              </a:rPr>
              <a:t>vizvonal</a:t>
            </a:r>
            <a:r>
              <a:rPr lang="en-US" dirty="0">
                <a:solidFill>
                  <a:srgbClr val="FFFFFF"/>
                </a:solidFill>
              </a:rPr>
              <a:t>@vizmuvek.hu</a:t>
            </a:r>
          </a:p>
        </p:txBody>
      </p:sp>
      <p:pic>
        <p:nvPicPr>
          <p:cNvPr id="5" name="Kép 4" descr="logo_eng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16045" y="260648"/>
            <a:ext cx="2880366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12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" y="1556792"/>
            <a:ext cx="3344234" cy="501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24737" cy="1066800"/>
          </a:xfrm>
        </p:spPr>
        <p:txBody>
          <a:bodyPr/>
          <a:lstStyle/>
          <a:p>
            <a:r>
              <a:rPr lang="hu-HU" dirty="0">
                <a:solidFill>
                  <a:srgbClr val="002060"/>
                </a:solidFill>
              </a:rPr>
              <a:t>Köszönöm a figyelmet!</a:t>
            </a:r>
            <a:br>
              <a:rPr lang="hu-HU" dirty="0">
                <a:solidFill>
                  <a:srgbClr val="002060"/>
                </a:solidFill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136903" cy="4824536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3200" dirty="0" smtClean="0">
                <a:solidFill>
                  <a:srgbClr val="002060"/>
                </a:solidFill>
              </a:rPr>
              <a:t>			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002060"/>
                </a:solidFill>
              </a:rPr>
              <a:t>			</a:t>
            </a:r>
          </a:p>
          <a:p>
            <a:pPr marL="0" indent="0">
              <a:buNone/>
            </a:pPr>
            <a:endParaRPr lang="hu-H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rgbClr val="002060"/>
                </a:solidFill>
              </a:rPr>
              <a:t>					</a:t>
            </a:r>
            <a:r>
              <a:rPr lang="hu-HU" sz="3200" dirty="0" smtClean="0">
                <a:solidFill>
                  <a:srgbClr val="002060"/>
                </a:solidFill>
              </a:rPr>
              <a:t>Kérdések?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Élőláb helye 3"/>
          <p:cNvSpPr>
            <a:spLocks noGrp="1"/>
          </p:cNvSpPr>
          <p:nvPr>
            <p:ph type="ftr" sz="quarter" idx="10"/>
          </p:nvPr>
        </p:nvSpPr>
        <p:spPr>
          <a:xfrm>
            <a:off x="1828800" y="6584950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FFFF"/>
                </a:solidFill>
              </a:rPr>
              <a:t>Fővárosi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Vízművek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hu-HU" dirty="0">
                <a:solidFill>
                  <a:srgbClr val="FFFFFF"/>
                </a:solidFill>
              </a:rPr>
              <a:t>Z</a:t>
            </a:r>
            <a:r>
              <a:rPr lang="en-US" dirty="0">
                <a:solidFill>
                  <a:srgbClr val="FFFFFF"/>
                </a:solidFill>
              </a:rPr>
              <a:t>Rt. • www.vizmuvek.hu • </a:t>
            </a:r>
            <a:r>
              <a:rPr lang="hu-HU" dirty="0" err="1">
                <a:solidFill>
                  <a:srgbClr val="FFFFFF"/>
                </a:solidFill>
              </a:rPr>
              <a:t>vizvonal</a:t>
            </a:r>
            <a:r>
              <a:rPr lang="en-US" dirty="0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1913462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Nemzetközi együttműködési „</a:t>
            </a:r>
            <a:r>
              <a:rPr lang="hu-HU" b="0" i="1" dirty="0" smtClean="0"/>
              <a:t>kényszerek”: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Egyszerre vagyunk </a:t>
            </a:r>
            <a:r>
              <a:rPr lang="hu-HU" i="1" dirty="0" err="1" smtClean="0"/>
              <a:t>alvizi</a:t>
            </a:r>
            <a:r>
              <a:rPr lang="hu-HU" i="1" dirty="0" smtClean="0"/>
              <a:t> és </a:t>
            </a:r>
            <a:r>
              <a:rPr lang="hu-HU" i="1" dirty="0" err="1" smtClean="0"/>
              <a:t>felvizi</a:t>
            </a:r>
            <a:r>
              <a:rPr lang="hu-HU" i="1" dirty="0" smtClean="0"/>
              <a:t> ország</a:t>
            </a:r>
          </a:p>
          <a:p>
            <a:r>
              <a:rPr lang="hu-HU" dirty="0" smtClean="0"/>
              <a:t>Környezet szennyeződések „</a:t>
            </a:r>
            <a:r>
              <a:rPr lang="hu-HU" i="1" dirty="0" smtClean="0"/>
              <a:t>határtalansága</a:t>
            </a:r>
            <a:r>
              <a:rPr lang="hu-HU" dirty="0" smtClean="0"/>
              <a:t>”</a:t>
            </a:r>
          </a:p>
          <a:p>
            <a:r>
              <a:rPr lang="hu-HU" dirty="0" smtClean="0"/>
              <a:t>Katasztrófavédelemi </a:t>
            </a:r>
            <a:r>
              <a:rPr lang="hu-HU" i="1" dirty="0" smtClean="0"/>
              <a:t>kölcsönös segítségnyújtás</a:t>
            </a:r>
          </a:p>
          <a:p>
            <a:r>
              <a:rPr lang="hu-HU" i="1" dirty="0" smtClean="0"/>
              <a:t>Globalizáció</a:t>
            </a:r>
            <a:endParaRPr lang="hu-HU" i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Fővárosi Vízművek Rt. • www.vizmuvek.hu • </a:t>
            </a:r>
            <a:r>
              <a:rPr lang="hu-HU" smtClean="0">
                <a:solidFill>
                  <a:srgbClr val="FFFFFF"/>
                </a:solidFill>
              </a:rPr>
              <a:t>vizvonal</a:t>
            </a:r>
            <a:r>
              <a:rPr lang="en-US" smtClean="0">
                <a:solidFill>
                  <a:srgbClr val="FFFFFF"/>
                </a:solidFill>
              </a:rPr>
              <a:t>@vizmuvek.hu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55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Budapest </a:t>
            </a:r>
            <a:r>
              <a:rPr lang="hu-HU" dirty="0" err="1" smtClean="0"/>
              <a:t>Water</a:t>
            </a:r>
            <a:r>
              <a:rPr lang="hu-HU" dirty="0" smtClean="0"/>
              <a:t> Summit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Mintegy 100 országból</a:t>
            </a:r>
          </a:p>
          <a:p>
            <a:r>
              <a:rPr lang="hu-HU" dirty="0" smtClean="0"/>
              <a:t>1300 résztvevő (ebből 900 külföldi)</a:t>
            </a:r>
          </a:p>
          <a:p>
            <a:endParaRPr lang="hu-HU" dirty="0"/>
          </a:p>
          <a:p>
            <a:pPr algn="r"/>
            <a:r>
              <a:rPr lang="hu-HU" dirty="0" smtClean="0"/>
              <a:t>Nemzetközileg pozícionálta magát Magyarország</a:t>
            </a:r>
          </a:p>
          <a:p>
            <a:pPr algn="r"/>
            <a:r>
              <a:rPr lang="hu-HU" i="1" dirty="0" smtClean="0"/>
              <a:t>De ez még csak ajtó nyitás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Fővárosi Vízművek Rt. • www.vizmuvek.hu • </a:t>
            </a:r>
            <a:r>
              <a:rPr lang="hu-HU" smtClean="0">
                <a:solidFill>
                  <a:srgbClr val="FFFFFF"/>
                </a:solidFill>
              </a:rPr>
              <a:t>vizvonal</a:t>
            </a:r>
            <a:r>
              <a:rPr lang="en-US" smtClean="0">
                <a:solidFill>
                  <a:srgbClr val="FFFFFF"/>
                </a:solidFill>
              </a:rPr>
              <a:t>@vizmuvek.hu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115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Budapest </a:t>
            </a:r>
            <a:r>
              <a:rPr lang="hu-HU" dirty="0" err="1" smtClean="0"/>
              <a:t>Water</a:t>
            </a:r>
            <a:r>
              <a:rPr lang="hu-HU" dirty="0" smtClean="0"/>
              <a:t> Summit utó munkálatai: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250 levelet &amp; e-mailt küldtünk ki</a:t>
            </a:r>
          </a:p>
          <a:p>
            <a:r>
              <a:rPr lang="hu-HU" dirty="0" smtClean="0"/>
              <a:t>28</a:t>
            </a:r>
            <a:r>
              <a:rPr lang="hu-HU" dirty="0" smtClean="0"/>
              <a:t> </a:t>
            </a:r>
            <a:r>
              <a:rPr lang="hu-HU" dirty="0"/>
              <a:t>üzleti látogatást tettünk</a:t>
            </a:r>
          </a:p>
          <a:p>
            <a:r>
              <a:rPr lang="hu-HU" dirty="0"/>
              <a:t>9 üzleti delegációt fogadtunk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Fővárosi Vízművek Rt. • www.vizmuvek.hu • </a:t>
            </a:r>
            <a:r>
              <a:rPr lang="hu-HU" smtClean="0">
                <a:solidFill>
                  <a:srgbClr val="FFFFFF"/>
                </a:solidFill>
              </a:rPr>
              <a:t>vizvonal</a:t>
            </a:r>
            <a:r>
              <a:rPr lang="en-US" smtClean="0">
                <a:solidFill>
                  <a:srgbClr val="FFFFFF"/>
                </a:solidFill>
              </a:rPr>
              <a:t>@vizmuvek.hu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062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Célterületek meghatározása: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előbbiek alapján </a:t>
            </a:r>
            <a:r>
              <a:rPr lang="hu-HU" dirty="0" err="1" smtClean="0"/>
              <a:t>priorizáltuk</a:t>
            </a:r>
            <a:endParaRPr lang="hu-HU" dirty="0" smtClean="0"/>
          </a:p>
          <a:p>
            <a:pPr lvl="1"/>
            <a:r>
              <a:rPr lang="hu-HU" u="none" dirty="0" smtClean="0"/>
              <a:t>Attraktivitás</a:t>
            </a:r>
          </a:p>
          <a:p>
            <a:pPr lvl="1"/>
            <a:r>
              <a:rPr lang="hu-HU" u="none" dirty="0" smtClean="0"/>
              <a:t>Együttműködési készség</a:t>
            </a:r>
          </a:p>
          <a:p>
            <a:r>
              <a:rPr lang="hu-HU" dirty="0" smtClean="0"/>
              <a:t>Egybe vetettük Magyarország hivatalos külgazdasági stratégiájával</a:t>
            </a:r>
          </a:p>
          <a:p>
            <a:r>
              <a:rPr lang="hu-HU" u="none" dirty="0" smtClean="0"/>
              <a:t>„Keleti nyitás” stratégiája</a:t>
            </a:r>
          </a:p>
          <a:p>
            <a:pPr algn="r"/>
            <a:r>
              <a:rPr lang="hu-HU" i="1" dirty="0" smtClean="0"/>
              <a:t>Célterületek szűkítése</a:t>
            </a:r>
            <a:endParaRPr lang="hu-HU" i="1" u="none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Fővárosi Vízművek Rt. • www.vizmuvek.hu • </a:t>
            </a:r>
            <a:r>
              <a:rPr lang="hu-HU" smtClean="0">
                <a:solidFill>
                  <a:srgbClr val="FFFFFF"/>
                </a:solidFill>
              </a:rPr>
              <a:t>vizvonal</a:t>
            </a:r>
            <a:r>
              <a:rPr lang="en-US" smtClean="0">
                <a:solidFill>
                  <a:srgbClr val="FFFFFF"/>
                </a:solidFill>
              </a:rPr>
              <a:t>@vizmuvek.hu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799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988840"/>
            <a:ext cx="4320480" cy="4114800"/>
          </a:xfrm>
        </p:spPr>
        <p:txBody>
          <a:bodyPr/>
          <a:lstStyle/>
          <a:p>
            <a:r>
              <a:rPr lang="hu-HU" sz="2000" b="1" dirty="0" smtClean="0"/>
              <a:t>Tanulmányok</a:t>
            </a:r>
          </a:p>
          <a:p>
            <a:r>
              <a:rPr lang="hu-HU" sz="2000" b="1" dirty="0" smtClean="0"/>
              <a:t>Fejlesztési tervek / stratégiák készítése</a:t>
            </a:r>
          </a:p>
          <a:p>
            <a:r>
              <a:rPr lang="hu-HU" sz="2000" b="1" dirty="0" smtClean="0"/>
              <a:t>Hidrogeológiai kutatások</a:t>
            </a:r>
          </a:p>
          <a:p>
            <a:r>
              <a:rPr lang="hu-HU" sz="2000" b="1" dirty="0" smtClean="0"/>
              <a:t>K + F együttműködések</a:t>
            </a:r>
          </a:p>
          <a:p>
            <a:r>
              <a:rPr lang="hu-HU" sz="2000" b="1" dirty="0" smtClean="0"/>
              <a:t>Vízveszteség csökkentése</a:t>
            </a:r>
          </a:p>
          <a:p>
            <a:r>
              <a:rPr lang="hu-HU" sz="2000" b="1" dirty="0" smtClean="0"/>
              <a:t>Építési- és újjáépítési megbízások: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800" b="1" u="none" dirty="0"/>
              <a:t>víztisztító művek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800" b="1" u="none" dirty="0"/>
              <a:t>szennyvíztisztító művek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800" b="1" u="none" dirty="0"/>
              <a:t>kutak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800" b="1" u="none" dirty="0"/>
              <a:t>vízhálózat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800" b="1" u="none" dirty="0"/>
              <a:t>medencék és tározók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FFFFFF"/>
                </a:solidFill>
              </a:rPr>
              <a:t>Fővárosi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Vízművek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hu-HU" dirty="0" smtClean="0">
                <a:solidFill>
                  <a:srgbClr val="FFFFFF"/>
                </a:solidFill>
              </a:rPr>
              <a:t>Z</a:t>
            </a:r>
            <a:r>
              <a:rPr lang="en-US" dirty="0" smtClean="0">
                <a:solidFill>
                  <a:srgbClr val="FFFFFF"/>
                </a:solidFill>
              </a:rPr>
              <a:t>Rt. • www.vizmuvek.hu • </a:t>
            </a:r>
            <a:r>
              <a:rPr lang="hu-HU" dirty="0" err="1" smtClean="0">
                <a:solidFill>
                  <a:srgbClr val="FFFFFF"/>
                </a:solidFill>
              </a:rPr>
              <a:t>vizvonal</a:t>
            </a:r>
            <a:r>
              <a:rPr lang="en-US" dirty="0" smtClean="0">
                <a:solidFill>
                  <a:srgbClr val="FFFFFF"/>
                </a:solidFill>
              </a:rPr>
              <a:t>@vizmuvek.hu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24737" cy="1066800"/>
          </a:xfrm>
        </p:spPr>
        <p:txBody>
          <a:bodyPr/>
          <a:lstStyle/>
          <a:p>
            <a:r>
              <a:rPr lang="hu-HU" dirty="0" smtClean="0"/>
              <a:t>Nemzetközi üzleti lehetőségek</a:t>
            </a:r>
            <a:endParaRPr lang="hu-HU" dirty="0"/>
          </a:p>
        </p:txBody>
      </p:sp>
      <p:sp>
        <p:nvSpPr>
          <p:cNvPr id="7" name="Tartalom helye 2"/>
          <p:cNvSpPr>
            <a:spLocks noGrp="1"/>
          </p:cNvSpPr>
          <p:nvPr>
            <p:ph sz="half" idx="1"/>
          </p:nvPr>
        </p:nvSpPr>
        <p:spPr>
          <a:xfrm>
            <a:off x="4427984" y="1988840"/>
            <a:ext cx="4464496" cy="4114800"/>
          </a:xfrm>
        </p:spPr>
        <p:txBody>
          <a:bodyPr/>
          <a:lstStyle/>
          <a:p>
            <a:r>
              <a:rPr lang="hu-HU" sz="2000" b="1" dirty="0" smtClean="0"/>
              <a:t>Szolgáltatások és technológiák</a:t>
            </a:r>
          </a:p>
          <a:p>
            <a:pPr marL="0" indent="0">
              <a:buNone/>
            </a:pPr>
            <a:endParaRPr lang="hu-HU" sz="2000" dirty="0" smtClean="0"/>
          </a:p>
          <a:p>
            <a:pPr lvl="1"/>
            <a:r>
              <a:rPr lang="hu-HU" sz="1800" b="1" u="none" dirty="0"/>
              <a:t>n</a:t>
            </a:r>
            <a:r>
              <a:rPr lang="hu-HU" sz="1800" b="1" u="none" dirty="0" smtClean="0"/>
              <a:t>em számlázott víz csökkentése</a:t>
            </a:r>
          </a:p>
          <a:p>
            <a:pPr lvl="1"/>
            <a:r>
              <a:rPr lang="hu-HU" sz="1800" b="1" u="none" dirty="0"/>
              <a:t>m</a:t>
            </a:r>
            <a:r>
              <a:rPr lang="hu-HU" sz="1800" b="1" u="none" dirty="0" smtClean="0"/>
              <a:t>obil víztisztítás</a:t>
            </a:r>
          </a:p>
          <a:p>
            <a:pPr lvl="1"/>
            <a:r>
              <a:rPr lang="hu-HU" sz="1800" b="1" u="none" dirty="0"/>
              <a:t>a</a:t>
            </a:r>
            <a:r>
              <a:rPr lang="hu-HU" sz="1800" b="1" u="none" dirty="0" smtClean="0"/>
              <a:t>udit, tanácsadás</a:t>
            </a:r>
          </a:p>
          <a:p>
            <a:pPr lvl="1"/>
            <a:r>
              <a:rPr lang="hu-HU" sz="1800" b="1" u="none" dirty="0" smtClean="0"/>
              <a:t>ügyfélszolgálati megoldások</a:t>
            </a:r>
          </a:p>
          <a:p>
            <a:pPr lvl="1"/>
            <a:r>
              <a:rPr lang="hu-HU" sz="1800" b="1" u="none" dirty="0" smtClean="0"/>
              <a:t>kockázatfelmérés</a:t>
            </a:r>
          </a:p>
          <a:p>
            <a:pPr lvl="1"/>
            <a:r>
              <a:rPr lang="hu-HU" sz="1800" b="1" u="none" dirty="0" smtClean="0"/>
              <a:t>víznyomás-menedzsment</a:t>
            </a:r>
          </a:p>
          <a:p>
            <a:pPr lvl="1"/>
            <a:r>
              <a:rPr lang="hu-HU" sz="1800" b="1" u="none" dirty="0" smtClean="0"/>
              <a:t>SCADA</a:t>
            </a:r>
          </a:p>
          <a:p>
            <a:pPr lvl="1"/>
            <a:r>
              <a:rPr lang="hu-HU" sz="1800" b="1" u="none" dirty="0" smtClean="0"/>
              <a:t>munkairányítási megoldások</a:t>
            </a:r>
          </a:p>
          <a:p>
            <a:pPr lvl="1"/>
            <a:r>
              <a:rPr lang="hu-HU" sz="1800" b="1" u="none" dirty="0" err="1" smtClean="0"/>
              <a:t>NO-dig</a:t>
            </a:r>
            <a:r>
              <a:rPr lang="hu-HU" sz="1800" b="1" u="none" dirty="0" smtClean="0"/>
              <a:t> kitakarás nélküli </a:t>
            </a:r>
            <a:r>
              <a:rPr lang="hu-HU" sz="1800" b="1" u="none" dirty="0" err="1" smtClean="0"/>
              <a:t>tehcnológia</a:t>
            </a:r>
            <a:endParaRPr lang="hu-HU" sz="1800" b="1" u="none" dirty="0" smtClean="0"/>
          </a:p>
          <a:p>
            <a:pPr lvl="1"/>
            <a:r>
              <a:rPr lang="hu-HU" sz="1800" b="1" u="none" dirty="0" smtClean="0"/>
              <a:t>biogáz hasznosítás</a:t>
            </a:r>
          </a:p>
        </p:txBody>
      </p:sp>
    </p:spTree>
    <p:extLst>
      <p:ext uri="{BB962C8B-B14F-4D97-AF65-F5344CB8AC3E}">
        <p14:creationId xmlns:p14="http://schemas.microsoft.com/office/powerpoint/2010/main" val="1836454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588410" cy="10668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hu-HU" dirty="0" smtClean="0"/>
              <a:t>Vízveszteség csökkentés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5760640" cy="4464496"/>
          </a:xfrm>
        </p:spPr>
        <p:txBody>
          <a:bodyPr/>
          <a:lstStyle/>
          <a:p>
            <a:pPr marL="285750" lvl="1" defTabSz="857250">
              <a:lnSpc>
                <a:spcPct val="15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u-HU" sz="1800" b="1" u="none" dirty="0">
                <a:ea typeface="+mn-ea"/>
                <a:cs typeface="+mn-cs"/>
              </a:rPr>
              <a:t>Kitermelt, de el nem adott </a:t>
            </a:r>
            <a:r>
              <a:rPr lang="hu-HU" sz="1800" b="1" u="none" dirty="0" smtClean="0">
                <a:ea typeface="+mn-ea"/>
                <a:cs typeface="+mn-cs"/>
              </a:rPr>
              <a:t>víz</a:t>
            </a:r>
            <a:endParaRPr lang="hu-HU" sz="1800" b="1" u="none" dirty="0">
              <a:ea typeface="+mn-ea"/>
              <a:cs typeface="+mn-cs"/>
            </a:endParaRPr>
          </a:p>
          <a:p>
            <a:pPr marL="285750" lvl="1" defTabSz="857250">
              <a:lnSpc>
                <a:spcPct val="15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u-HU" sz="1800" b="1" u="none" dirty="0" smtClean="0">
                <a:ea typeface="+mn-ea"/>
                <a:cs typeface="+mn-cs"/>
              </a:rPr>
              <a:t>Csökkentése alapvető érdek</a:t>
            </a:r>
          </a:p>
          <a:p>
            <a:pPr marL="285750" lvl="1" defTabSz="857250">
              <a:lnSpc>
                <a:spcPct val="15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u-HU" sz="1800" b="1" u="none" dirty="0" smtClean="0">
                <a:ea typeface="+mn-ea"/>
                <a:cs typeface="+mn-cs"/>
              </a:rPr>
              <a:t>Kulcsprobléma </a:t>
            </a:r>
            <a:r>
              <a:rPr lang="hu-HU" sz="1800" b="1" u="none" dirty="0">
                <a:ea typeface="+mn-ea"/>
                <a:cs typeface="+mn-cs"/>
              </a:rPr>
              <a:t>a vízhiányos területeken</a:t>
            </a:r>
          </a:p>
          <a:p>
            <a:pPr marL="342900" lvl="1" indent="-342900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hu-HU" sz="2000" b="1" dirty="0">
              <a:ea typeface="+mn-ea"/>
              <a:cs typeface="+mn-cs"/>
            </a:endParaRPr>
          </a:p>
          <a:p>
            <a:pPr marL="342900" lvl="1" indent="-342900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u-HU" sz="1800" b="1" u="none" dirty="0" smtClean="0">
                <a:ea typeface="+mn-ea"/>
                <a:cs typeface="+mn-cs"/>
              </a:rPr>
              <a:t>Okai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400" b="1" u="none" dirty="0"/>
              <a:t>technológiai veszteség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400" b="1" u="none" dirty="0"/>
              <a:t>üzemeltetési vízhasználat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400" b="1" u="none" dirty="0"/>
              <a:t>illegális vízvételezés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400" b="1" u="none" dirty="0"/>
              <a:t>kereskedelmi veszteség</a:t>
            </a:r>
          </a:p>
          <a:p>
            <a:pPr marL="342900" lvl="1" indent="-342900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hu-HU" sz="1600" b="1" dirty="0" smtClean="0">
              <a:ea typeface="+mn-ea"/>
              <a:cs typeface="+mn-cs"/>
            </a:endParaRPr>
          </a:p>
          <a:p>
            <a:pPr marL="342900" lvl="1" indent="-342900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hu-HU" sz="1800" b="1" u="none" dirty="0" smtClean="0">
                <a:ea typeface="+mn-ea"/>
                <a:cs typeface="+mn-cs"/>
              </a:rPr>
              <a:t>Megoldás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400" b="1" u="none" dirty="0"/>
              <a:t>vízveszteség elemzés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400" b="1" u="none" dirty="0"/>
              <a:t>szivárgáskeresés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400" b="1" u="none" dirty="0"/>
              <a:t>műszeres mérés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400" b="1" u="none" dirty="0"/>
              <a:t>víznyomás-menedzsment</a:t>
            </a:r>
          </a:p>
          <a:p>
            <a:pPr lvl="1" defTabSz="857250">
              <a:lnSpc>
                <a:spcPct val="90000"/>
              </a:lnSpc>
              <a:buClr>
                <a:srgbClr val="00427E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hu-HU" sz="1400" b="1" u="none" dirty="0"/>
              <a:t>digitális hálózati térkép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91" y="1575957"/>
            <a:ext cx="2985566" cy="256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95" y="4152381"/>
            <a:ext cx="1280053" cy="208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Élőláb helye 3"/>
          <p:cNvSpPr txBox="1">
            <a:spLocks/>
          </p:cNvSpPr>
          <p:nvPr/>
        </p:nvSpPr>
        <p:spPr bwMode="auto">
          <a:xfrm>
            <a:off x="1835696" y="6580584"/>
            <a:ext cx="609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>
                <a:solidFill>
                  <a:srgbClr val="FFFFFF"/>
                </a:solidFill>
              </a:rPr>
              <a:t>Fővárosi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Vízművek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hu-HU" dirty="0">
                <a:solidFill>
                  <a:srgbClr val="FFFFFF"/>
                </a:solidFill>
              </a:rPr>
              <a:t>Z</a:t>
            </a:r>
            <a:r>
              <a:rPr lang="en-US" dirty="0">
                <a:solidFill>
                  <a:srgbClr val="FFFFFF"/>
                </a:solidFill>
              </a:rPr>
              <a:t>Rt. • www.vizmuvek.hu • </a:t>
            </a:r>
            <a:r>
              <a:rPr lang="hu-HU" dirty="0" err="1">
                <a:solidFill>
                  <a:srgbClr val="FFFFFF"/>
                </a:solidFill>
              </a:rPr>
              <a:t>vizvonal</a:t>
            </a:r>
            <a:r>
              <a:rPr lang="en-US" dirty="0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1534670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24738" cy="1066800"/>
          </a:xfrm>
        </p:spPr>
        <p:txBody>
          <a:bodyPr/>
          <a:lstStyle/>
          <a:p>
            <a:r>
              <a:rPr lang="hu-HU" dirty="0" smtClean="0"/>
              <a:t>Mobil víztisztító- </a:t>
            </a:r>
            <a:br>
              <a:rPr lang="hu-HU" dirty="0" smtClean="0"/>
            </a:br>
            <a:r>
              <a:rPr lang="hu-HU" dirty="0" smtClean="0"/>
              <a:t>és csomagoló rendszerek:</a:t>
            </a:r>
            <a:endParaRPr lang="hu-HU" dirty="0"/>
          </a:p>
        </p:txBody>
      </p:sp>
      <p:sp>
        <p:nvSpPr>
          <p:cNvPr id="23555" name="Tartalom helye 2"/>
          <p:cNvSpPr>
            <a:spLocks noGrp="1"/>
          </p:cNvSpPr>
          <p:nvPr>
            <p:ph sz="half" idx="1"/>
          </p:nvPr>
        </p:nvSpPr>
        <p:spPr>
          <a:xfrm>
            <a:off x="323528" y="1901529"/>
            <a:ext cx="5113263" cy="4320505"/>
          </a:xfrm>
        </p:spPr>
        <p:txBody>
          <a:bodyPr/>
          <a:lstStyle/>
          <a:p>
            <a:pPr marL="0" lvl="1" indent="0">
              <a:spcBef>
                <a:spcPts val="0"/>
              </a:spcBef>
              <a:buClr>
                <a:srgbClr val="008CC8"/>
              </a:buClr>
              <a:buSzPct val="80000"/>
              <a:buNone/>
              <a:defRPr/>
            </a:pP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Széleskörű alkalmazhatóság</a:t>
            </a:r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Clr>
                <a:srgbClr val="008CC8"/>
              </a:buClr>
              <a:buSzPct val="80000"/>
              <a:buNone/>
              <a:defRPr/>
            </a:pPr>
            <a:r>
              <a:rPr lang="hu-HU" sz="1800" b="1" u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hálózati meghibásodás, ideiglenes vízhiány, természeti- és ipari katasztrófák, stb.</a:t>
            </a:r>
          </a:p>
          <a:p>
            <a:pPr marL="0" lvl="1" indent="0">
              <a:spcBef>
                <a:spcPts val="0"/>
              </a:spcBef>
              <a:buClr>
                <a:srgbClr val="008CC8"/>
              </a:buClr>
              <a:buSzPct val="80000"/>
              <a:buNone/>
              <a:defRPr/>
            </a:pPr>
            <a:endParaRPr lang="hu-H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Clr>
                <a:srgbClr val="008CC8"/>
              </a:buClr>
              <a:buSzPct val="80000"/>
              <a:buNone/>
              <a:defRPr/>
            </a:pP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Mozgathatóság</a:t>
            </a:r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spcBef>
                <a:spcPts val="0"/>
              </a:spcBef>
              <a:buClr>
                <a:srgbClr val="008CC8"/>
              </a:buClr>
              <a:buSzPct val="80000"/>
              <a:buNone/>
              <a:defRPr/>
            </a:pPr>
            <a:r>
              <a:rPr lang="hu-H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raklapokon, vagy </a:t>
            </a:r>
            <a:r>
              <a:rPr lang="hu-H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hu-H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hu-H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lábas konténerben</a:t>
            </a:r>
            <a:endParaRPr lang="hu-H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>
              <a:spcBef>
                <a:spcPts val="0"/>
              </a:spcBef>
              <a:buClr>
                <a:srgbClr val="008CC8"/>
              </a:buClr>
              <a:buSzPct val="80000"/>
              <a:buNone/>
              <a:defRPr/>
            </a:pPr>
            <a:endParaRPr lang="hu-H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spcBef>
                <a:spcPts val="0"/>
              </a:spcBef>
              <a:buClr>
                <a:srgbClr val="008CC8"/>
              </a:buClr>
              <a:buSzPct val="80000"/>
              <a:buNone/>
              <a:defRPr/>
            </a:pPr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Moduláris struktúra, igényre szabható</a:t>
            </a:r>
            <a:endParaRPr lang="hu-H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spcBef>
                <a:spcPts val="0"/>
              </a:spcBef>
              <a:buClr>
                <a:srgbClr val="008CC8"/>
              </a:buClr>
              <a:buSzPct val="80000"/>
              <a:buNone/>
              <a:defRPr/>
            </a:pPr>
            <a:endParaRPr lang="hu-H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buClr>
                <a:srgbClr val="008CC8"/>
              </a:buClr>
              <a:buSzPct val="80000"/>
              <a:buNone/>
              <a:defRPr/>
            </a:pPr>
            <a:r>
              <a:rPr lang="hu-HU" sz="2000" b="1" u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Egészséges ivóvíz termelése és csomagolása bármilyen </a:t>
            </a:r>
            <a:r>
              <a:rPr lang="hu-HU" sz="2000" b="1" u="none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szennyezettségű</a:t>
            </a:r>
            <a:r>
              <a:rPr lang="hu-HU" sz="2000" b="1" u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élővízből</a:t>
            </a:r>
            <a:endParaRPr lang="hu-HU" sz="2000" b="1" u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hu-HU" sz="1400" u="none" dirty="0">
              <a:solidFill>
                <a:srgbClr val="000000"/>
              </a:solidFill>
            </a:endParaRPr>
          </a:p>
        </p:txBody>
      </p:sp>
      <p:pic>
        <p:nvPicPr>
          <p:cNvPr id="23557" name="Picture 6" descr="C:\Users\masekn\Documents\masekn\Dokumentumok\Kereskedelem fejlesztés\Értékesítés\Vízcsomagoló-víztisztító értékesítés\WEB oldal fotók\Víztisztító átadó 2007.09.25\0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311922" cy="472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Élőláb helye 3"/>
          <p:cNvSpPr>
            <a:spLocks noGrp="1"/>
          </p:cNvSpPr>
          <p:nvPr>
            <p:ph type="ftr" sz="quarter" idx="10"/>
          </p:nvPr>
        </p:nvSpPr>
        <p:spPr>
          <a:xfrm>
            <a:off x="1835696" y="6580584"/>
            <a:ext cx="6096000" cy="3048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FFFF"/>
                </a:solidFill>
              </a:rPr>
              <a:t>Fővárosi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Vízművek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hu-HU" dirty="0">
                <a:solidFill>
                  <a:srgbClr val="FFFFFF"/>
                </a:solidFill>
              </a:rPr>
              <a:t>Z</a:t>
            </a:r>
            <a:r>
              <a:rPr lang="en-US" dirty="0">
                <a:solidFill>
                  <a:srgbClr val="FFFFFF"/>
                </a:solidFill>
              </a:rPr>
              <a:t>Rt. • www.vizmuvek.hu • </a:t>
            </a:r>
            <a:r>
              <a:rPr lang="hu-HU" dirty="0" err="1">
                <a:solidFill>
                  <a:srgbClr val="FFFFFF"/>
                </a:solidFill>
              </a:rPr>
              <a:t>vizvonal</a:t>
            </a:r>
            <a:r>
              <a:rPr lang="en-US" dirty="0">
                <a:solidFill>
                  <a:srgbClr val="FFFFFF"/>
                </a:solidFill>
              </a:rPr>
              <a:t>@vizmuvek.hu</a:t>
            </a:r>
          </a:p>
        </p:txBody>
      </p:sp>
    </p:spTree>
    <p:extLst>
      <p:ext uri="{BB962C8B-B14F-4D97-AF65-F5344CB8AC3E}">
        <p14:creationId xmlns:p14="http://schemas.microsoft.com/office/powerpoint/2010/main" val="2910620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rgbClr val="FFFFFF"/>
                </a:solidFill>
              </a:rPr>
              <a:t>Fővárosi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Vízművek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hu-HU" dirty="0">
                <a:solidFill>
                  <a:srgbClr val="FFFFFF"/>
                </a:solidFill>
              </a:rPr>
              <a:t>Z</a:t>
            </a:r>
            <a:r>
              <a:rPr lang="en-US" dirty="0">
                <a:solidFill>
                  <a:srgbClr val="FFFFFF"/>
                </a:solidFill>
              </a:rPr>
              <a:t>Rt. • www.vizmuvek.hu • </a:t>
            </a:r>
            <a:r>
              <a:rPr lang="hu-HU" dirty="0" err="1">
                <a:solidFill>
                  <a:srgbClr val="FFFFFF"/>
                </a:solidFill>
              </a:rPr>
              <a:t>vizvonal</a:t>
            </a:r>
            <a:r>
              <a:rPr lang="en-US" dirty="0">
                <a:solidFill>
                  <a:srgbClr val="FFFFFF"/>
                </a:solidFill>
              </a:rPr>
              <a:t>@vizmuvek.hu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178451" y="225710"/>
            <a:ext cx="7424737" cy="1066800"/>
          </a:xfrm>
        </p:spPr>
        <p:txBody>
          <a:bodyPr/>
          <a:lstStyle/>
          <a:p>
            <a:r>
              <a:rPr lang="hu-HU" dirty="0" smtClean="0"/>
              <a:t>Nemzetközi tevékenység,</a:t>
            </a:r>
            <a:br>
              <a:rPr lang="hu-HU" dirty="0" smtClean="0"/>
            </a:br>
            <a:r>
              <a:rPr lang="hu-HU" dirty="0" smtClean="0"/>
              <a:t>referenciák</a:t>
            </a:r>
            <a:endParaRPr lang="hu-HU" dirty="0"/>
          </a:p>
        </p:txBody>
      </p:sp>
      <p:pic>
        <p:nvPicPr>
          <p:cNvPr id="2" name="Picture 1" descr="terkep+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64540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17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DcAE2KXUCCzMnCHofo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f4ldpmV0aWAfIwZmeV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AaDugBxkiv4N0nf5Z3R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i63v8Dxk690l3kg7_LY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sJGs8w7E6MkZR6lw1nV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87iWZAO0Sv44R4h6sJ8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UZ2LqIbEW14Jxhr5A5X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oXyvlDukS6OtgkYuCvw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8mwuB2RES2unJMFXM0T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helC.t0ESGyADbll8jX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ri4dpO6kWYAvCGS6vA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gE5Iu3.UejC80JoV2S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UvVnsP20y8a4VoIMyTV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6NS8WthEaNO2huOmrUI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vsbH.aeEmawaARt9cYv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bdrJuoZE67.W0fH8y8D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bdrJuoZE67.W0fH8y8D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E8os1VU061a0XltTQyR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E8os1VU061a0XltTQyR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DcAE2KXUCCzMnCHofof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gE5Iu3.UejC80JoV2SL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GM_0Rljk26mD17z360mw"/>
  <p:tag name="VCT-BODYINDENTATION" val="0;0;0.1250391;14.87504;15;29.87504;30;45;45.12504;59.87504;"/>
  <p:tag name="VCT-BULLETVISIBILITY" val="G ****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GM_0Rljk26mD17z360mw"/>
  <p:tag name="VCT-BODYINDENTATION" val="0;0;0.1250391;14.87504;15;29.87504;30;45;45.12504;59.87504;"/>
  <p:tag name="VCT-BULLETVISIBILITY" val="G ***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E8os1VU061a0XltTQyR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1.2009 14:05:10"/>
  <p:tag name="VCT-TEMPLATE" val="blank.potx"/>
  <p:tag name="VCTMASTER" val="HP_standard"/>
  <p:tag name="VCT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wMQXC9P0e.pa6V4.WQV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dLq_Vtz0WPgZs3m2AXq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f4ldpmV0aWAfIwZmeVX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AaDugBxkiv4N0nf5Z3R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i63v8Dxk690l3kg7_LY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sJGs8w7E6MkZR6lw1n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E8os1VU061a0XltTQyR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87iWZAO0Sv44R4h6sJ8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UZ2LqIbEW14Jxhr5A5X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oXyvlDukS6OtgkYuCvw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8mwuB2RES2unJMFXM0T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helC.t0ESGyADbll8jX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ri4dpO6kWYAvCGS6vAL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UvVnsP20y8a4VoIMyTV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6NS8WthEaNO2huOmrUI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vsbH.aeEmawaARt9cYv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bdrJuoZE67.W0fH8y8D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1.2009 14:05:10"/>
  <p:tag name="VCT-TEMPLATE" val="blank.potx"/>
  <p:tag name="VCTMASTER" val="HP_standard"/>
  <p:tag name="VCT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bdrJuoZE67.W0fH8y8D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E8os1VU061a0XltTQyR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E8os1VU061a0XltTQyR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wMQXC9P0e.pa6V4.WQ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dLq_Vtz0WPgZs3m2AXqw"/>
</p:tagLst>
</file>

<file path=ppt/theme/theme1.xml><?xml version="1.0" encoding="utf-8"?>
<a:theme xmlns:a="http://schemas.openxmlformats.org/drawingml/2006/main" name="Alapértelmezett terv">
  <a:themeElements>
    <a:clrScheme name="Egyéni 1. sém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2060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_IFUA">
  <a:themeElements>
    <a:clrScheme name="HuP-neu 3">
      <a:dk1>
        <a:srgbClr val="000000"/>
      </a:dk1>
      <a:lt1>
        <a:srgbClr val="FFFFFF"/>
      </a:lt1>
      <a:dk2>
        <a:srgbClr val="000000"/>
      </a:dk2>
      <a:lt2>
        <a:srgbClr val="8C8C8C"/>
      </a:lt2>
      <a:accent1>
        <a:srgbClr val="008CC8"/>
      </a:accent1>
      <a:accent2>
        <a:srgbClr val="E6E6E6"/>
      </a:accent2>
      <a:accent3>
        <a:srgbClr val="B4B4B4"/>
      </a:accent3>
      <a:accent4>
        <a:srgbClr val="969696"/>
      </a:accent4>
      <a:accent5>
        <a:srgbClr val="787878"/>
      </a:accent5>
      <a:accent6>
        <a:srgbClr val="05415A"/>
      </a:accent6>
      <a:hlink>
        <a:srgbClr val="464646"/>
      </a:hlink>
      <a:folHlink>
        <a:srgbClr val="B4B4B4"/>
      </a:folHlink>
    </a:clrScheme>
    <a:fontScheme name="Horváth Standard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  <a:custClrLst>
    <a:custClr name="Sky Blue 15%">
      <a:srgbClr val="DCEBFA"/>
    </a:custClr>
    <a:custClr name="Sky Blue 35%">
      <a:srgbClr val="AFD7EB"/>
    </a:custClr>
    <a:custClr name="Sky Blue 55%">
      <a:srgbClr val="73BEE1"/>
    </a:custClr>
    <a:custClr name="Sky Blue 75%">
      <a:srgbClr val="00A5D7"/>
    </a:custClr>
    <a:custClr name="Mid-Light Grey">
      <a:srgbClr val="D2D2D2"/>
    </a:custClr>
    <a:custClr name="Anthracite">
      <a:srgbClr val="5A5A5A"/>
    </a:custClr>
    <a:custClr name="Darkest Grey">
      <a:srgbClr val="464646"/>
    </a:custClr>
    <a:custClr name="Red">
      <a:srgbClr val="FF0000"/>
    </a:custClr>
    <a:custClr name="Yellow">
      <a:srgbClr val="FFFF00"/>
    </a:custClr>
    <a:custClr name="Green">
      <a:srgbClr val="00FF00"/>
    </a:custClr>
  </a:custClrLst>
</a:theme>
</file>

<file path=ppt/theme/theme3.xml><?xml version="1.0" encoding="utf-8"?>
<a:theme xmlns:a="http://schemas.openxmlformats.org/drawingml/2006/main" name="1_Prez_IFUA">
  <a:themeElements>
    <a:clrScheme name="HuP-neu 3">
      <a:dk1>
        <a:srgbClr val="000000"/>
      </a:dk1>
      <a:lt1>
        <a:srgbClr val="FFFFFF"/>
      </a:lt1>
      <a:dk2>
        <a:srgbClr val="000000"/>
      </a:dk2>
      <a:lt2>
        <a:srgbClr val="8C8C8C"/>
      </a:lt2>
      <a:accent1>
        <a:srgbClr val="008CC8"/>
      </a:accent1>
      <a:accent2>
        <a:srgbClr val="E6E6E6"/>
      </a:accent2>
      <a:accent3>
        <a:srgbClr val="B4B4B4"/>
      </a:accent3>
      <a:accent4>
        <a:srgbClr val="969696"/>
      </a:accent4>
      <a:accent5>
        <a:srgbClr val="787878"/>
      </a:accent5>
      <a:accent6>
        <a:srgbClr val="05415A"/>
      </a:accent6>
      <a:hlink>
        <a:srgbClr val="464646"/>
      </a:hlink>
      <a:folHlink>
        <a:srgbClr val="B4B4B4"/>
      </a:folHlink>
    </a:clrScheme>
    <a:fontScheme name="Horváth Standard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  <a:custClrLst>
    <a:custClr name="Sky Blue 15%">
      <a:srgbClr val="DCEBFA"/>
    </a:custClr>
    <a:custClr name="Sky Blue 35%">
      <a:srgbClr val="AFD7EB"/>
    </a:custClr>
    <a:custClr name="Sky Blue 55%">
      <a:srgbClr val="73BEE1"/>
    </a:custClr>
    <a:custClr name="Sky Blue 75%">
      <a:srgbClr val="00A5D7"/>
    </a:custClr>
    <a:custClr name="Mid-Light Grey">
      <a:srgbClr val="D2D2D2"/>
    </a:custClr>
    <a:custClr name="Anthracite">
      <a:srgbClr val="5A5A5A"/>
    </a:custClr>
    <a:custClr name="Darkest Grey">
      <a:srgbClr val="464646"/>
    </a:custClr>
    <a:custClr name="Red">
      <a:srgbClr val="FF0000"/>
    </a:custClr>
    <a:custClr name="Yellow">
      <a:srgbClr val="FFFF00"/>
    </a:custClr>
    <a:custClr name="Green">
      <a:srgbClr val="00FF00"/>
    </a:custClr>
  </a:custClr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369</Words>
  <Application>Microsoft Office PowerPoint</Application>
  <PresentationFormat>Diavetítés a képernyőre (4:3 oldalarány)</PresentationFormat>
  <Paragraphs>116</Paragraphs>
  <Slides>11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Alapértelmezett terv</vt:lpstr>
      <vt:lpstr>Prez_IFUA</vt:lpstr>
      <vt:lpstr>1_Prez_IFUA</vt:lpstr>
      <vt:lpstr>think-cell Slide</vt:lpstr>
      <vt:lpstr>PowerPoint bemutató</vt:lpstr>
      <vt:lpstr>Nemzetközi együttműködési „kényszerek”:</vt:lpstr>
      <vt:lpstr>Budapest Water Summit </vt:lpstr>
      <vt:lpstr>Budapest Water Summit utó munkálatai:</vt:lpstr>
      <vt:lpstr>Célterületek meghatározása:</vt:lpstr>
      <vt:lpstr>Nemzetközi üzleti lehetőségek</vt:lpstr>
      <vt:lpstr>Vízveszteség csökkentés</vt:lpstr>
      <vt:lpstr>Mobil víztisztító-  és csomagoló rendszerek:</vt:lpstr>
      <vt:lpstr>Nemzetközi tevékenység, referenciák</vt:lpstr>
      <vt:lpstr>Magyar Vízipari Klaszter</vt:lpstr>
      <vt:lpstr>Köszönöm a figyelmet! </vt:lpstr>
    </vt:vector>
  </TitlesOfParts>
  <Company>Fővárosi Vízművek Zrt.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Masek Nándor</dc:creator>
  <cp:lastModifiedBy>Lónyi Nikoletta</cp:lastModifiedBy>
  <cp:revision>166</cp:revision>
  <cp:lastPrinted>2014-03-26T16:05:00Z</cp:lastPrinted>
  <dcterms:created xsi:type="dcterms:W3CDTF">2013-03-27T07:37:56Z</dcterms:created>
  <dcterms:modified xsi:type="dcterms:W3CDTF">2014-03-27T08:30:14Z</dcterms:modified>
</cp:coreProperties>
</file>