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E840F-28D4-49A4-820E-C906561815F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F98E444-30AA-4C77-8ACD-199DC993CD62}">
      <dgm:prSet phldrT="[Szöveg]"/>
      <dgm:spPr/>
      <dgm:t>
        <a:bodyPr/>
        <a:lstStyle/>
        <a:p>
          <a:r>
            <a:rPr lang="hu-HU" dirty="0" smtClean="0"/>
            <a:t>BRFK</a:t>
          </a:r>
          <a:endParaRPr lang="hu-HU" dirty="0"/>
        </a:p>
      </dgm:t>
    </dgm:pt>
    <dgm:pt modelId="{E65D9928-5E4B-47FC-8AC6-9D61F325AF50}" type="parTrans" cxnId="{1D47CD9F-C2BE-493F-9C71-58DE3A81AE22}">
      <dgm:prSet/>
      <dgm:spPr/>
      <dgm:t>
        <a:bodyPr/>
        <a:lstStyle/>
        <a:p>
          <a:endParaRPr lang="hu-HU"/>
        </a:p>
      </dgm:t>
    </dgm:pt>
    <dgm:pt modelId="{99424F0D-40DA-4903-BE21-32A06EE6671B}" type="sibTrans" cxnId="{1D47CD9F-C2BE-493F-9C71-58DE3A81AE22}">
      <dgm:prSet/>
      <dgm:spPr/>
      <dgm:t>
        <a:bodyPr/>
        <a:lstStyle/>
        <a:p>
          <a:endParaRPr lang="hu-HU"/>
        </a:p>
      </dgm:t>
    </dgm:pt>
    <dgm:pt modelId="{25E46860-1FE2-468F-8A0F-153916444197}">
      <dgm:prSet phldrT="[Szöveg]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hu-HU" b="0" dirty="0" smtClean="0"/>
            <a:t>Kábítószer Bűnözés Elleni Szolgálat </a:t>
          </a:r>
          <a:endParaRPr lang="hu-HU" b="0" dirty="0"/>
        </a:p>
      </dgm:t>
    </dgm:pt>
    <dgm:pt modelId="{BCC1C72F-4A79-42B5-8B8D-CCEDBE7A1814}" type="parTrans" cxnId="{28CA29A4-A07F-425D-8F25-E40A0FC9EA10}">
      <dgm:prSet/>
      <dgm:spPr/>
      <dgm:t>
        <a:bodyPr/>
        <a:lstStyle/>
        <a:p>
          <a:endParaRPr lang="hu-HU"/>
        </a:p>
      </dgm:t>
    </dgm:pt>
    <dgm:pt modelId="{6731995D-99E8-402A-9EE6-3D8674C07FD9}" type="sibTrans" cxnId="{28CA29A4-A07F-425D-8F25-E40A0FC9EA10}">
      <dgm:prSet/>
      <dgm:spPr/>
      <dgm:t>
        <a:bodyPr/>
        <a:lstStyle/>
        <a:p>
          <a:endParaRPr lang="hu-HU"/>
        </a:p>
      </dgm:t>
    </dgm:pt>
    <dgm:pt modelId="{37DD2037-FA65-4D23-9855-856A8AF5128E}">
      <dgm:prSet phldrT="[Szöveg]"/>
      <dgm:spPr/>
      <dgm:t>
        <a:bodyPr/>
        <a:lstStyle/>
        <a:p>
          <a:r>
            <a:rPr lang="hu-HU" dirty="0" smtClean="0"/>
            <a:t>ORFK</a:t>
          </a:r>
          <a:endParaRPr lang="hu-HU" dirty="0"/>
        </a:p>
      </dgm:t>
    </dgm:pt>
    <dgm:pt modelId="{F44734AC-7A2C-4157-A9EB-50FE77A6C22B}" type="parTrans" cxnId="{B18F082D-6D12-498F-96B8-CBADE68E4812}">
      <dgm:prSet/>
      <dgm:spPr/>
      <dgm:t>
        <a:bodyPr/>
        <a:lstStyle/>
        <a:p>
          <a:endParaRPr lang="hu-HU"/>
        </a:p>
      </dgm:t>
    </dgm:pt>
    <dgm:pt modelId="{D847DEAE-21AA-4B28-B5A0-3AEE050F15BD}" type="sibTrans" cxnId="{B18F082D-6D12-498F-96B8-CBADE68E4812}">
      <dgm:prSet/>
      <dgm:spPr/>
      <dgm:t>
        <a:bodyPr/>
        <a:lstStyle/>
        <a:p>
          <a:endParaRPr lang="hu-HU"/>
        </a:p>
      </dgm:t>
    </dgm:pt>
    <dgm:pt modelId="{78078260-397F-440B-9170-C1E76AE04010}">
      <dgm:prSet phldrT="[Szöveg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hu-HU" dirty="0" smtClean="0"/>
            <a:t>Szakmai fórum (BM, RTF, ORFK)</a:t>
          </a:r>
          <a:endParaRPr lang="hu-HU" dirty="0"/>
        </a:p>
      </dgm:t>
    </dgm:pt>
    <dgm:pt modelId="{4BA3BC17-1EDB-42BB-9733-A142C541F7BB}" type="parTrans" cxnId="{FE06D45B-8C12-48EB-B541-B3968861B07D}">
      <dgm:prSet/>
      <dgm:spPr/>
      <dgm:t>
        <a:bodyPr/>
        <a:lstStyle/>
        <a:p>
          <a:endParaRPr lang="hu-HU"/>
        </a:p>
      </dgm:t>
    </dgm:pt>
    <dgm:pt modelId="{D55BA53B-6DFF-4AA5-9E31-6B77E0FBB14C}" type="sibTrans" cxnId="{FE06D45B-8C12-48EB-B541-B3968861B07D}">
      <dgm:prSet/>
      <dgm:spPr/>
      <dgm:t>
        <a:bodyPr/>
        <a:lstStyle/>
        <a:p>
          <a:endParaRPr lang="hu-HU"/>
        </a:p>
      </dgm:t>
    </dgm:pt>
    <dgm:pt modelId="{9101E758-74A0-468E-A632-3D5271F8B708}">
      <dgm:prSet phldrT="[Szöveg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hu-HU" dirty="0" smtClean="0"/>
            <a:t>2012: szakvonal</a:t>
          </a:r>
          <a:endParaRPr lang="hu-HU" dirty="0"/>
        </a:p>
      </dgm:t>
    </dgm:pt>
    <dgm:pt modelId="{FB9879BB-12F5-4388-B6A5-629EF52F8EE2}" type="parTrans" cxnId="{7AE62A7B-26F6-41AF-A09C-55B8F1AAEA95}">
      <dgm:prSet/>
      <dgm:spPr/>
      <dgm:t>
        <a:bodyPr/>
        <a:lstStyle/>
        <a:p>
          <a:endParaRPr lang="hu-HU"/>
        </a:p>
      </dgm:t>
    </dgm:pt>
    <dgm:pt modelId="{9663186C-D7CE-415C-A16D-C2C5EE2FBF8A}" type="sibTrans" cxnId="{7AE62A7B-26F6-41AF-A09C-55B8F1AAEA95}">
      <dgm:prSet/>
      <dgm:spPr/>
      <dgm:t>
        <a:bodyPr/>
        <a:lstStyle/>
        <a:p>
          <a:endParaRPr lang="hu-HU"/>
        </a:p>
      </dgm:t>
    </dgm:pt>
    <dgm:pt modelId="{29B4A530-8D41-450A-B7ED-8C71BDA244B8}" type="pres">
      <dgm:prSet presAssocID="{73EE840F-28D4-49A4-820E-C906561815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CBDCE3A6-F7E6-4D16-8459-8BBB5896438B}" type="pres">
      <dgm:prSet presAssocID="{1F98E444-30AA-4C77-8ACD-199DC993CD62}" presName="root" presStyleCnt="0"/>
      <dgm:spPr/>
    </dgm:pt>
    <dgm:pt modelId="{BFBC236E-E90B-47EA-B546-6D2D8A31C621}" type="pres">
      <dgm:prSet presAssocID="{1F98E444-30AA-4C77-8ACD-199DC993CD62}" presName="rootComposite" presStyleCnt="0"/>
      <dgm:spPr/>
    </dgm:pt>
    <dgm:pt modelId="{0E46FA87-F530-4846-A0FA-0C54EEDF80E8}" type="pres">
      <dgm:prSet presAssocID="{1F98E444-30AA-4C77-8ACD-199DC993CD62}" presName="rootText" presStyleLbl="node1" presStyleIdx="0" presStyleCnt="2"/>
      <dgm:spPr/>
      <dgm:t>
        <a:bodyPr/>
        <a:lstStyle/>
        <a:p>
          <a:endParaRPr lang="hu-HU"/>
        </a:p>
      </dgm:t>
    </dgm:pt>
    <dgm:pt modelId="{FA313423-0754-4E5A-9DFC-6BC1114678C7}" type="pres">
      <dgm:prSet presAssocID="{1F98E444-30AA-4C77-8ACD-199DC993CD62}" presName="rootConnector" presStyleLbl="node1" presStyleIdx="0" presStyleCnt="2"/>
      <dgm:spPr/>
      <dgm:t>
        <a:bodyPr/>
        <a:lstStyle/>
        <a:p>
          <a:endParaRPr lang="hu-HU"/>
        </a:p>
      </dgm:t>
    </dgm:pt>
    <dgm:pt modelId="{3D85ED57-98B4-4F13-99DC-0B967D5D62F9}" type="pres">
      <dgm:prSet presAssocID="{1F98E444-30AA-4C77-8ACD-199DC993CD62}" presName="childShape" presStyleCnt="0"/>
      <dgm:spPr/>
    </dgm:pt>
    <dgm:pt modelId="{85721CD4-3FA9-4B15-9CA8-12805217B285}" type="pres">
      <dgm:prSet presAssocID="{BCC1C72F-4A79-42B5-8B8D-CCEDBE7A1814}" presName="Name13" presStyleLbl="parChTrans1D2" presStyleIdx="0" presStyleCnt="3"/>
      <dgm:spPr/>
      <dgm:t>
        <a:bodyPr/>
        <a:lstStyle/>
        <a:p>
          <a:endParaRPr lang="hu-HU"/>
        </a:p>
      </dgm:t>
    </dgm:pt>
    <dgm:pt modelId="{2E28971D-1AD4-45D3-B70B-9E9056664267}" type="pres">
      <dgm:prSet presAssocID="{25E46860-1FE2-468F-8A0F-153916444197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94977C-2A49-4412-BD53-6CAB9057135A}" type="pres">
      <dgm:prSet presAssocID="{37DD2037-FA65-4D23-9855-856A8AF5128E}" presName="root" presStyleCnt="0"/>
      <dgm:spPr/>
    </dgm:pt>
    <dgm:pt modelId="{896AA6D8-540F-46D3-83B2-B27E3F81A7D4}" type="pres">
      <dgm:prSet presAssocID="{37DD2037-FA65-4D23-9855-856A8AF5128E}" presName="rootComposite" presStyleCnt="0"/>
      <dgm:spPr/>
    </dgm:pt>
    <dgm:pt modelId="{FF2D64AB-0464-4783-9F21-E5CC39E4CA01}" type="pres">
      <dgm:prSet presAssocID="{37DD2037-FA65-4D23-9855-856A8AF5128E}" presName="rootText" presStyleLbl="node1" presStyleIdx="1" presStyleCnt="2"/>
      <dgm:spPr/>
      <dgm:t>
        <a:bodyPr/>
        <a:lstStyle/>
        <a:p>
          <a:endParaRPr lang="hu-HU"/>
        </a:p>
      </dgm:t>
    </dgm:pt>
    <dgm:pt modelId="{EF71C165-F303-4281-A640-8DD61005F88C}" type="pres">
      <dgm:prSet presAssocID="{37DD2037-FA65-4D23-9855-856A8AF5128E}" presName="rootConnector" presStyleLbl="node1" presStyleIdx="1" presStyleCnt="2"/>
      <dgm:spPr/>
      <dgm:t>
        <a:bodyPr/>
        <a:lstStyle/>
        <a:p>
          <a:endParaRPr lang="hu-HU"/>
        </a:p>
      </dgm:t>
    </dgm:pt>
    <dgm:pt modelId="{D6608748-2C35-4DC0-8EAD-8C6D7D7A5E71}" type="pres">
      <dgm:prSet presAssocID="{37DD2037-FA65-4D23-9855-856A8AF5128E}" presName="childShape" presStyleCnt="0"/>
      <dgm:spPr/>
    </dgm:pt>
    <dgm:pt modelId="{FBD059ED-0DA5-4D27-B47F-23D2E0D3314D}" type="pres">
      <dgm:prSet presAssocID="{4BA3BC17-1EDB-42BB-9733-A142C541F7BB}" presName="Name13" presStyleLbl="parChTrans1D2" presStyleIdx="1" presStyleCnt="3"/>
      <dgm:spPr/>
      <dgm:t>
        <a:bodyPr/>
        <a:lstStyle/>
        <a:p>
          <a:endParaRPr lang="hu-HU"/>
        </a:p>
      </dgm:t>
    </dgm:pt>
    <dgm:pt modelId="{03A98360-D996-4941-A148-CE3400E454B4}" type="pres">
      <dgm:prSet presAssocID="{78078260-397F-440B-9170-C1E76AE04010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DF2C921-97CC-4F08-842D-77FA119B850B}" type="pres">
      <dgm:prSet presAssocID="{FB9879BB-12F5-4388-B6A5-629EF52F8EE2}" presName="Name13" presStyleLbl="parChTrans1D2" presStyleIdx="2" presStyleCnt="3"/>
      <dgm:spPr/>
      <dgm:t>
        <a:bodyPr/>
        <a:lstStyle/>
        <a:p>
          <a:endParaRPr lang="hu-HU"/>
        </a:p>
      </dgm:t>
    </dgm:pt>
    <dgm:pt modelId="{151E95F8-FF05-4731-80E5-775D0BFCBB82}" type="pres">
      <dgm:prSet presAssocID="{9101E758-74A0-468E-A632-3D5271F8B708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3831CE2-5866-4469-8469-DB0922800C1C}" type="presOf" srcId="{25E46860-1FE2-468F-8A0F-153916444197}" destId="{2E28971D-1AD4-45D3-B70B-9E9056664267}" srcOrd="0" destOrd="0" presId="urn:microsoft.com/office/officeart/2005/8/layout/hierarchy3"/>
    <dgm:cxn modelId="{7FD04917-96CE-40CA-9F24-83FA3A97CAFE}" type="presOf" srcId="{37DD2037-FA65-4D23-9855-856A8AF5128E}" destId="{FF2D64AB-0464-4783-9F21-E5CC39E4CA01}" srcOrd="0" destOrd="0" presId="urn:microsoft.com/office/officeart/2005/8/layout/hierarchy3"/>
    <dgm:cxn modelId="{28CA29A4-A07F-425D-8F25-E40A0FC9EA10}" srcId="{1F98E444-30AA-4C77-8ACD-199DC993CD62}" destId="{25E46860-1FE2-468F-8A0F-153916444197}" srcOrd="0" destOrd="0" parTransId="{BCC1C72F-4A79-42B5-8B8D-CCEDBE7A1814}" sibTransId="{6731995D-99E8-402A-9EE6-3D8674C07FD9}"/>
    <dgm:cxn modelId="{A005EFDD-AB4E-4FBD-B398-D307859EE4F4}" type="presOf" srcId="{9101E758-74A0-468E-A632-3D5271F8B708}" destId="{151E95F8-FF05-4731-80E5-775D0BFCBB82}" srcOrd="0" destOrd="0" presId="urn:microsoft.com/office/officeart/2005/8/layout/hierarchy3"/>
    <dgm:cxn modelId="{1D47CD9F-C2BE-493F-9C71-58DE3A81AE22}" srcId="{73EE840F-28D4-49A4-820E-C906561815F3}" destId="{1F98E444-30AA-4C77-8ACD-199DC993CD62}" srcOrd="0" destOrd="0" parTransId="{E65D9928-5E4B-47FC-8AC6-9D61F325AF50}" sibTransId="{99424F0D-40DA-4903-BE21-32A06EE6671B}"/>
    <dgm:cxn modelId="{C4FA7BAB-2062-4D77-82F1-33284557CFB6}" type="presOf" srcId="{78078260-397F-440B-9170-C1E76AE04010}" destId="{03A98360-D996-4941-A148-CE3400E454B4}" srcOrd="0" destOrd="0" presId="urn:microsoft.com/office/officeart/2005/8/layout/hierarchy3"/>
    <dgm:cxn modelId="{63F41B7E-21DF-4954-AE83-9DA132E38810}" type="presOf" srcId="{1F98E444-30AA-4C77-8ACD-199DC993CD62}" destId="{FA313423-0754-4E5A-9DFC-6BC1114678C7}" srcOrd="1" destOrd="0" presId="urn:microsoft.com/office/officeart/2005/8/layout/hierarchy3"/>
    <dgm:cxn modelId="{20F69D96-1540-44A3-AE89-F21963039CD0}" type="presOf" srcId="{4BA3BC17-1EDB-42BB-9733-A142C541F7BB}" destId="{FBD059ED-0DA5-4D27-B47F-23D2E0D3314D}" srcOrd="0" destOrd="0" presId="urn:microsoft.com/office/officeart/2005/8/layout/hierarchy3"/>
    <dgm:cxn modelId="{2DEA1348-F310-4F42-AC8A-86D3843F47DF}" type="presOf" srcId="{BCC1C72F-4A79-42B5-8B8D-CCEDBE7A1814}" destId="{85721CD4-3FA9-4B15-9CA8-12805217B285}" srcOrd="0" destOrd="0" presId="urn:microsoft.com/office/officeart/2005/8/layout/hierarchy3"/>
    <dgm:cxn modelId="{FE06D45B-8C12-48EB-B541-B3968861B07D}" srcId="{37DD2037-FA65-4D23-9855-856A8AF5128E}" destId="{78078260-397F-440B-9170-C1E76AE04010}" srcOrd="0" destOrd="0" parTransId="{4BA3BC17-1EDB-42BB-9733-A142C541F7BB}" sibTransId="{D55BA53B-6DFF-4AA5-9E31-6B77E0FBB14C}"/>
    <dgm:cxn modelId="{A5907116-948B-4294-81FA-C5B688AD9CF7}" type="presOf" srcId="{FB9879BB-12F5-4388-B6A5-629EF52F8EE2}" destId="{7DF2C921-97CC-4F08-842D-77FA119B850B}" srcOrd="0" destOrd="0" presId="urn:microsoft.com/office/officeart/2005/8/layout/hierarchy3"/>
    <dgm:cxn modelId="{7AE62A7B-26F6-41AF-A09C-55B8F1AAEA95}" srcId="{37DD2037-FA65-4D23-9855-856A8AF5128E}" destId="{9101E758-74A0-468E-A632-3D5271F8B708}" srcOrd="1" destOrd="0" parTransId="{FB9879BB-12F5-4388-B6A5-629EF52F8EE2}" sibTransId="{9663186C-D7CE-415C-A16D-C2C5EE2FBF8A}"/>
    <dgm:cxn modelId="{B18F082D-6D12-498F-96B8-CBADE68E4812}" srcId="{73EE840F-28D4-49A4-820E-C906561815F3}" destId="{37DD2037-FA65-4D23-9855-856A8AF5128E}" srcOrd="1" destOrd="0" parTransId="{F44734AC-7A2C-4157-A9EB-50FE77A6C22B}" sibTransId="{D847DEAE-21AA-4B28-B5A0-3AEE050F15BD}"/>
    <dgm:cxn modelId="{03EBF02C-C75F-4AE3-911C-03762844649F}" type="presOf" srcId="{1F98E444-30AA-4C77-8ACD-199DC993CD62}" destId="{0E46FA87-F530-4846-A0FA-0C54EEDF80E8}" srcOrd="0" destOrd="0" presId="urn:microsoft.com/office/officeart/2005/8/layout/hierarchy3"/>
    <dgm:cxn modelId="{09DF1563-3ECD-4415-96C9-DF8742BBBFAC}" type="presOf" srcId="{73EE840F-28D4-49A4-820E-C906561815F3}" destId="{29B4A530-8D41-450A-B7ED-8C71BDA244B8}" srcOrd="0" destOrd="0" presId="urn:microsoft.com/office/officeart/2005/8/layout/hierarchy3"/>
    <dgm:cxn modelId="{3CB20627-36EF-4AB5-A96E-08AC62803265}" type="presOf" srcId="{37DD2037-FA65-4D23-9855-856A8AF5128E}" destId="{EF71C165-F303-4281-A640-8DD61005F88C}" srcOrd="1" destOrd="0" presId="urn:microsoft.com/office/officeart/2005/8/layout/hierarchy3"/>
    <dgm:cxn modelId="{FF7A9335-DA27-4277-9139-47D4C66DF3BB}" type="presParOf" srcId="{29B4A530-8D41-450A-B7ED-8C71BDA244B8}" destId="{CBDCE3A6-F7E6-4D16-8459-8BBB5896438B}" srcOrd="0" destOrd="0" presId="urn:microsoft.com/office/officeart/2005/8/layout/hierarchy3"/>
    <dgm:cxn modelId="{9B1C8CBB-F45B-4078-954D-11B0B8CDF53B}" type="presParOf" srcId="{CBDCE3A6-F7E6-4D16-8459-8BBB5896438B}" destId="{BFBC236E-E90B-47EA-B546-6D2D8A31C621}" srcOrd="0" destOrd="0" presId="urn:microsoft.com/office/officeart/2005/8/layout/hierarchy3"/>
    <dgm:cxn modelId="{EDAF95EB-32F9-48AC-B080-D9C6A553DEBA}" type="presParOf" srcId="{BFBC236E-E90B-47EA-B546-6D2D8A31C621}" destId="{0E46FA87-F530-4846-A0FA-0C54EEDF80E8}" srcOrd="0" destOrd="0" presId="urn:microsoft.com/office/officeart/2005/8/layout/hierarchy3"/>
    <dgm:cxn modelId="{28C5038D-A8C4-46C7-B3F8-C197D9E8F367}" type="presParOf" srcId="{BFBC236E-E90B-47EA-B546-6D2D8A31C621}" destId="{FA313423-0754-4E5A-9DFC-6BC1114678C7}" srcOrd="1" destOrd="0" presId="urn:microsoft.com/office/officeart/2005/8/layout/hierarchy3"/>
    <dgm:cxn modelId="{39E9B97A-1946-4C90-BA53-D1383DE89AFE}" type="presParOf" srcId="{CBDCE3A6-F7E6-4D16-8459-8BBB5896438B}" destId="{3D85ED57-98B4-4F13-99DC-0B967D5D62F9}" srcOrd="1" destOrd="0" presId="urn:microsoft.com/office/officeart/2005/8/layout/hierarchy3"/>
    <dgm:cxn modelId="{6C0DC729-E171-444C-B4BA-99ACBF0B0E2F}" type="presParOf" srcId="{3D85ED57-98B4-4F13-99DC-0B967D5D62F9}" destId="{85721CD4-3FA9-4B15-9CA8-12805217B285}" srcOrd="0" destOrd="0" presId="urn:microsoft.com/office/officeart/2005/8/layout/hierarchy3"/>
    <dgm:cxn modelId="{A784677C-5630-4BB8-8457-55C7B752E63B}" type="presParOf" srcId="{3D85ED57-98B4-4F13-99DC-0B967D5D62F9}" destId="{2E28971D-1AD4-45D3-B70B-9E9056664267}" srcOrd="1" destOrd="0" presId="urn:microsoft.com/office/officeart/2005/8/layout/hierarchy3"/>
    <dgm:cxn modelId="{E59A1F3B-11A7-42D2-8A23-301E789DDF06}" type="presParOf" srcId="{29B4A530-8D41-450A-B7ED-8C71BDA244B8}" destId="{2494977C-2A49-4412-BD53-6CAB9057135A}" srcOrd="1" destOrd="0" presId="urn:microsoft.com/office/officeart/2005/8/layout/hierarchy3"/>
    <dgm:cxn modelId="{83A9BAFA-AC59-4B25-96D1-80A2D0A15E21}" type="presParOf" srcId="{2494977C-2A49-4412-BD53-6CAB9057135A}" destId="{896AA6D8-540F-46D3-83B2-B27E3F81A7D4}" srcOrd="0" destOrd="0" presId="urn:microsoft.com/office/officeart/2005/8/layout/hierarchy3"/>
    <dgm:cxn modelId="{93C70B0B-3EBD-43F1-AD21-9FF92B367CCD}" type="presParOf" srcId="{896AA6D8-540F-46D3-83B2-B27E3F81A7D4}" destId="{FF2D64AB-0464-4783-9F21-E5CC39E4CA01}" srcOrd="0" destOrd="0" presId="urn:microsoft.com/office/officeart/2005/8/layout/hierarchy3"/>
    <dgm:cxn modelId="{C7C91673-16F0-4EEE-9464-EB0AA7F28443}" type="presParOf" srcId="{896AA6D8-540F-46D3-83B2-B27E3F81A7D4}" destId="{EF71C165-F303-4281-A640-8DD61005F88C}" srcOrd="1" destOrd="0" presId="urn:microsoft.com/office/officeart/2005/8/layout/hierarchy3"/>
    <dgm:cxn modelId="{14BEED8E-5C86-4A90-B7FC-2C45275D9D95}" type="presParOf" srcId="{2494977C-2A49-4412-BD53-6CAB9057135A}" destId="{D6608748-2C35-4DC0-8EAD-8C6D7D7A5E71}" srcOrd="1" destOrd="0" presId="urn:microsoft.com/office/officeart/2005/8/layout/hierarchy3"/>
    <dgm:cxn modelId="{19D044E4-3CDF-4D25-A68D-85A0E4E54798}" type="presParOf" srcId="{D6608748-2C35-4DC0-8EAD-8C6D7D7A5E71}" destId="{FBD059ED-0DA5-4D27-B47F-23D2E0D3314D}" srcOrd="0" destOrd="0" presId="urn:microsoft.com/office/officeart/2005/8/layout/hierarchy3"/>
    <dgm:cxn modelId="{947D54FA-6315-4554-AEE8-A2AD944DF4C9}" type="presParOf" srcId="{D6608748-2C35-4DC0-8EAD-8C6D7D7A5E71}" destId="{03A98360-D996-4941-A148-CE3400E454B4}" srcOrd="1" destOrd="0" presId="urn:microsoft.com/office/officeart/2005/8/layout/hierarchy3"/>
    <dgm:cxn modelId="{3D16FFD5-6425-48E3-881E-E40C7EB83872}" type="presParOf" srcId="{D6608748-2C35-4DC0-8EAD-8C6D7D7A5E71}" destId="{7DF2C921-97CC-4F08-842D-77FA119B850B}" srcOrd="2" destOrd="0" presId="urn:microsoft.com/office/officeart/2005/8/layout/hierarchy3"/>
    <dgm:cxn modelId="{44D8DE61-5BF5-434B-B8FD-0C6E812E02DB}" type="presParOf" srcId="{D6608748-2C35-4DC0-8EAD-8C6D7D7A5E71}" destId="{151E95F8-FF05-4731-80E5-775D0BFCBB8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46FA87-F530-4846-A0FA-0C54EEDF80E8}">
      <dsp:nvSpPr>
        <dsp:cNvPr id="0" name=""/>
        <dsp:cNvSpPr/>
      </dsp:nvSpPr>
      <dsp:spPr>
        <a:xfrm>
          <a:off x="1403552" y="3068"/>
          <a:ext cx="2389536" cy="1194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200" kern="1200" dirty="0" smtClean="0"/>
            <a:t>BRFK</a:t>
          </a:r>
          <a:endParaRPr lang="hu-HU" sz="6200" kern="1200" dirty="0"/>
        </a:p>
      </dsp:txBody>
      <dsp:txXfrm>
        <a:off x="1403552" y="3068"/>
        <a:ext cx="2389536" cy="1194768"/>
      </dsp:txXfrm>
    </dsp:sp>
    <dsp:sp modelId="{85721CD4-3FA9-4B15-9CA8-12805217B285}">
      <dsp:nvSpPr>
        <dsp:cNvPr id="0" name=""/>
        <dsp:cNvSpPr/>
      </dsp:nvSpPr>
      <dsp:spPr>
        <a:xfrm>
          <a:off x="1642506" y="1197836"/>
          <a:ext cx="238953" cy="896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076"/>
              </a:lnTo>
              <a:lnTo>
                <a:pt x="238953" y="89607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8971D-1AD4-45D3-B70B-9E9056664267}">
      <dsp:nvSpPr>
        <dsp:cNvPr id="0" name=""/>
        <dsp:cNvSpPr/>
      </dsp:nvSpPr>
      <dsp:spPr>
        <a:xfrm>
          <a:off x="1881460" y="1496528"/>
          <a:ext cx="1911628" cy="119476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425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b="0" kern="1200" dirty="0" smtClean="0"/>
            <a:t>Kábítószer Bűnözés Elleni Szolgálat </a:t>
          </a:r>
          <a:endParaRPr lang="hu-HU" sz="2100" b="0" kern="1200" dirty="0"/>
        </a:p>
      </dsp:txBody>
      <dsp:txXfrm>
        <a:off x="1881460" y="1496528"/>
        <a:ext cx="1911628" cy="1194768"/>
      </dsp:txXfrm>
    </dsp:sp>
    <dsp:sp modelId="{FF2D64AB-0464-4783-9F21-E5CC39E4CA01}">
      <dsp:nvSpPr>
        <dsp:cNvPr id="0" name=""/>
        <dsp:cNvSpPr/>
      </dsp:nvSpPr>
      <dsp:spPr>
        <a:xfrm>
          <a:off x="4390473" y="3068"/>
          <a:ext cx="2389536" cy="1194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200" kern="1200" dirty="0" smtClean="0"/>
            <a:t>ORFK</a:t>
          </a:r>
          <a:endParaRPr lang="hu-HU" sz="6200" kern="1200" dirty="0"/>
        </a:p>
      </dsp:txBody>
      <dsp:txXfrm>
        <a:off x="4390473" y="3068"/>
        <a:ext cx="2389536" cy="1194768"/>
      </dsp:txXfrm>
    </dsp:sp>
    <dsp:sp modelId="{FBD059ED-0DA5-4D27-B47F-23D2E0D3314D}">
      <dsp:nvSpPr>
        <dsp:cNvPr id="0" name=""/>
        <dsp:cNvSpPr/>
      </dsp:nvSpPr>
      <dsp:spPr>
        <a:xfrm>
          <a:off x="4629426" y="1197836"/>
          <a:ext cx="238953" cy="896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076"/>
              </a:lnTo>
              <a:lnTo>
                <a:pt x="238953" y="89607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98360-D996-4941-A148-CE3400E454B4}">
      <dsp:nvSpPr>
        <dsp:cNvPr id="0" name=""/>
        <dsp:cNvSpPr/>
      </dsp:nvSpPr>
      <dsp:spPr>
        <a:xfrm>
          <a:off x="4868380" y="1496528"/>
          <a:ext cx="1911628" cy="119476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Szakmai fórum (BM, RTF, ORFK)</a:t>
          </a:r>
          <a:endParaRPr lang="hu-HU" sz="2100" kern="1200" dirty="0"/>
        </a:p>
      </dsp:txBody>
      <dsp:txXfrm>
        <a:off x="4868380" y="1496528"/>
        <a:ext cx="1911628" cy="1194768"/>
      </dsp:txXfrm>
    </dsp:sp>
    <dsp:sp modelId="{7DF2C921-97CC-4F08-842D-77FA119B850B}">
      <dsp:nvSpPr>
        <dsp:cNvPr id="0" name=""/>
        <dsp:cNvSpPr/>
      </dsp:nvSpPr>
      <dsp:spPr>
        <a:xfrm>
          <a:off x="4629426" y="1197836"/>
          <a:ext cx="238953" cy="2389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536"/>
              </a:lnTo>
              <a:lnTo>
                <a:pt x="238953" y="238953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E95F8-FF05-4731-80E5-775D0BFCBB82}">
      <dsp:nvSpPr>
        <dsp:cNvPr id="0" name=""/>
        <dsp:cNvSpPr/>
      </dsp:nvSpPr>
      <dsp:spPr>
        <a:xfrm>
          <a:off x="4868380" y="2989988"/>
          <a:ext cx="1911628" cy="119476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2012: szakvonal</a:t>
          </a:r>
          <a:endParaRPr lang="hu-HU" sz="2100" kern="1200" dirty="0"/>
        </a:p>
      </dsp:txBody>
      <dsp:txXfrm>
        <a:off x="4868380" y="2989988"/>
        <a:ext cx="1911628" cy="1194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AB651-9AA2-4A73-B447-04A6111E17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0048A-8F1A-46F2-8FD1-9D43E1018A6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3A8B55-EFBE-46B9-B24F-72DC624FDA74}" type="datetimeFigureOut">
              <a:rPr lang="hu-HU" smtClean="0"/>
              <a:pPr/>
              <a:t>2013.03.08.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E2A60B-D043-41FD-8A7C-7998752B243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2376" y="332656"/>
            <a:ext cx="7772400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solidFill>
                  <a:schemeClr val="tx1"/>
                </a:solidFill>
              </a:rPr>
              <a:t>A rendőrségi szervezetváltozások szerepe, a nyomozás hatékonysága </a:t>
            </a:r>
            <a:r>
              <a:rPr lang="hu-HU" dirty="0">
                <a:solidFill>
                  <a:schemeClr val="tx1"/>
                </a:solidFill>
              </a:rPr>
              <a:t/>
            </a:r>
            <a:br>
              <a:rPr lang="hu-HU" dirty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dr. </a:t>
            </a:r>
            <a:r>
              <a:rPr lang="hu-HU" dirty="0" err="1" smtClean="0">
                <a:solidFill>
                  <a:schemeClr val="tx1"/>
                </a:solidFill>
              </a:rPr>
              <a:t>Dinók</a:t>
            </a:r>
            <a:r>
              <a:rPr lang="hu-HU" dirty="0" smtClean="0">
                <a:solidFill>
                  <a:schemeClr val="tx1"/>
                </a:solidFill>
              </a:rPr>
              <a:t> Henriett (MTA TK JTI)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2013. március 8.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Hatékony szervezeti keretek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jogszabályi hiányosságok mellett</a:t>
            </a:r>
          </a:p>
          <a:p>
            <a:pPr algn="just"/>
            <a:r>
              <a:rPr lang="hu-HU" dirty="0" smtClean="0"/>
              <a:t>gyűlölet-bűncselekmények elleni fellépés területén jelentkező hiányosságok gyakran a jogalkalmazás (nyomozás) hiányosságaira vezethető vissza</a:t>
            </a:r>
          </a:p>
          <a:p>
            <a:pPr algn="just"/>
            <a:r>
              <a:rPr lang="hu-HU" dirty="0" smtClean="0"/>
              <a:t>Nyomozás hatékonyságának javítása érdekében megoldások:</a:t>
            </a:r>
          </a:p>
          <a:p>
            <a:pPr lvl="1" algn="just"/>
            <a:r>
              <a:rPr lang="hu-HU" dirty="0" smtClean="0"/>
              <a:t>speciális rendőrségi protokoll elfogadása,</a:t>
            </a:r>
            <a:endParaRPr lang="hu-HU" sz="2000" dirty="0" smtClean="0"/>
          </a:p>
          <a:p>
            <a:pPr lvl="1" algn="just"/>
            <a:r>
              <a:rPr lang="hu-HU" dirty="0" smtClean="0"/>
              <a:t>e sajátos bűncselekménytípussal foglalkozó képzések szervezése, 	</a:t>
            </a:r>
            <a:endParaRPr lang="hu-HU" sz="2000" dirty="0" smtClean="0"/>
          </a:p>
          <a:p>
            <a:pPr lvl="1" algn="just"/>
            <a:r>
              <a:rPr lang="hu-HU" dirty="0" smtClean="0"/>
              <a:t>az adatgyűjtés reformja,</a:t>
            </a:r>
            <a:endParaRPr lang="hu-HU" sz="2000" dirty="0" smtClean="0"/>
          </a:p>
          <a:p>
            <a:pPr lvl="1" algn="just"/>
            <a:r>
              <a:rPr lang="hu-HU" dirty="0" smtClean="0"/>
              <a:t>valamint hatékony szervezeti keretek kialakítása.</a:t>
            </a:r>
          </a:p>
          <a:p>
            <a:pPr algn="just"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Hatásköri szabályok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hu-HU" b="1" i="1" dirty="0" smtClean="0"/>
              <a:t>Megyei Rendőr-főkapitányságok</a:t>
            </a:r>
          </a:p>
          <a:p>
            <a:pPr lvl="1" algn="just"/>
            <a:r>
              <a:rPr lang="hu-HU" b="1" i="1" dirty="0" smtClean="0"/>
              <a:t> </a:t>
            </a:r>
            <a:r>
              <a:rPr lang="hu-HU" dirty="0" smtClean="0"/>
              <a:t>3/2008. (I. 16.) IRM rendelet </a:t>
            </a:r>
            <a:r>
              <a:rPr lang="hu-HU" dirty="0" smtClean="0"/>
              <a:t>   Megyei </a:t>
            </a:r>
            <a:r>
              <a:rPr lang="hu-HU" dirty="0" smtClean="0"/>
              <a:t>Rendőr-főkapitányságok hatáskörébe utal </a:t>
            </a:r>
          </a:p>
          <a:p>
            <a:pPr lvl="1" algn="just"/>
            <a:r>
              <a:rPr lang="hu-HU" dirty="0" smtClean="0"/>
              <a:t>nincs külön szervezeti egység </a:t>
            </a:r>
          </a:p>
          <a:p>
            <a:pPr lvl="1" algn="just"/>
            <a:r>
              <a:rPr lang="hu-HU" dirty="0" smtClean="0"/>
              <a:t>eltérő gyakorlat</a:t>
            </a:r>
          </a:p>
          <a:p>
            <a:pPr lvl="1" algn="just"/>
            <a:r>
              <a:rPr lang="hu-HU" dirty="0" smtClean="0"/>
              <a:t>tapasztalatok – nem a nyomozásért felelős szervezeti egység </a:t>
            </a:r>
          </a:p>
          <a:p>
            <a:pPr lvl="1" algn="just"/>
            <a:r>
              <a:rPr lang="hu-HU" dirty="0" smtClean="0"/>
              <a:t>központosítás nem vagy alig működik </a:t>
            </a:r>
          </a:p>
          <a:p>
            <a:pPr algn="just"/>
            <a:r>
              <a:rPr lang="hu-HU" b="1" i="1" dirty="0" smtClean="0"/>
              <a:t>Budapesti Rendőr-főkapitányság  </a:t>
            </a:r>
          </a:p>
          <a:p>
            <a:pPr lvl="1" algn="just"/>
            <a:r>
              <a:rPr lang="hu-HU" dirty="0" smtClean="0"/>
              <a:t>Budapest Rendőrfőkapitányának 17/2011. (III.18.) számú intézkedése</a:t>
            </a:r>
          </a:p>
          <a:p>
            <a:pPr lvl="1" algn="just"/>
            <a:r>
              <a:rPr lang="hu-HU" dirty="0" smtClean="0"/>
              <a:t>Budapesti Rendőr-főkapitányság Szervezett Bűnözés Elleni </a:t>
            </a:r>
            <a:r>
              <a:rPr lang="hu-HU" dirty="0" smtClean="0"/>
              <a:t>Főosztály, Szervezés Bűnözés Elleni Osztály </a:t>
            </a:r>
            <a:r>
              <a:rPr lang="hu-HU" dirty="0" smtClean="0"/>
              <a:t>(2012 augusztus) - Szervezett Bűnözés Elleni Főosztály Kábítószer Bűnözés Elleni </a:t>
            </a:r>
            <a:r>
              <a:rPr lang="hu-HU" dirty="0" smtClean="0"/>
              <a:t>Szolgálat</a:t>
            </a:r>
          </a:p>
          <a:p>
            <a:pPr lvl="1" algn="just"/>
            <a:r>
              <a:rPr lang="hu-HU" dirty="0" smtClean="0"/>
              <a:t>s</a:t>
            </a:r>
            <a:r>
              <a:rPr lang="hu-HU" dirty="0" smtClean="0"/>
              <a:t>okszor nem az hatáskörrel rendelkező szervezeti egység végzi e bűncselekmények nyomozását</a:t>
            </a:r>
            <a:endParaRPr lang="hu-HU" dirty="0" smtClean="0"/>
          </a:p>
          <a:p>
            <a:pPr algn="just"/>
            <a:endParaRPr lang="hu-HU" b="1" i="1" dirty="0"/>
          </a:p>
        </p:txBody>
      </p:sp>
      <p:sp>
        <p:nvSpPr>
          <p:cNvPr id="4" name="Jobbra nyíl 3"/>
          <p:cNvSpPr/>
          <p:nvPr/>
        </p:nvSpPr>
        <p:spPr>
          <a:xfrm flipV="1">
            <a:off x="4716016" y="98072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Hatásköri problémák példákkal szemléltetve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87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/>
              <a:t>2012-es </a:t>
            </a:r>
            <a:r>
              <a:rPr lang="hu-HU" dirty="0" err="1" smtClean="0"/>
              <a:t>Pride</a:t>
            </a:r>
            <a:r>
              <a:rPr lang="hu-HU" dirty="0" smtClean="0"/>
              <a:t> – tettleges bántalmazás (sértettek nemi identitására utaló kijelentések) Gazdaságvédelmi Főosztályhoz (Korrupciós Bűnözés Elleni Osztályhoz) – XIX. kerület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2012. december, Ferenciek </a:t>
            </a:r>
            <a:r>
              <a:rPr lang="hu-HU" dirty="0" smtClean="0"/>
              <a:t>tere – tettleges bántalmazás (</a:t>
            </a:r>
            <a:r>
              <a:rPr lang="hu-HU" dirty="0" smtClean="0"/>
              <a:t>sértett </a:t>
            </a:r>
            <a:r>
              <a:rPr lang="hu-HU" dirty="0" smtClean="0"/>
              <a:t>nemi identitására utaló kijelentések ) – V. kerület 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2013. február, Forró </a:t>
            </a:r>
            <a:r>
              <a:rPr lang="hu-HU" dirty="0" smtClean="0"/>
              <a:t>község – romaellenes feliratok – Encsi Rendőrkapitányság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Szervezeti keretek átalakítása  - civil szervezetek levelei - Belügyminisztérium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000" dirty="0" smtClean="0"/>
              <a:t>Szervezet átgondolása és átalakítása folyamatban </a:t>
            </a:r>
          </a:p>
          <a:p>
            <a:pPr algn="just"/>
            <a:r>
              <a:rPr lang="hu-HU" sz="2000" dirty="0" smtClean="0"/>
              <a:t>Nem igényel speciális szakértelmet (nyomozócsoport)</a:t>
            </a:r>
          </a:p>
          <a:p>
            <a:pPr algn="just"/>
            <a:r>
              <a:rPr lang="hu-HU" sz="2000" dirty="0" smtClean="0"/>
              <a:t>Széles nyilvánosság, nem klasszikus szervezett elkövetés</a:t>
            </a:r>
          </a:p>
          <a:p>
            <a:pPr algn="just"/>
            <a:r>
              <a:rPr lang="hu-HU" sz="2000" dirty="0" smtClean="0"/>
              <a:t>Kriminalisztikai szempontból egyszerű megítélésű</a:t>
            </a:r>
          </a:p>
          <a:p>
            <a:pPr algn="just"/>
            <a:r>
              <a:rPr lang="hu-HU" sz="2000" dirty="0" smtClean="0"/>
              <a:t>Könnyen felderíthető </a:t>
            </a:r>
          </a:p>
          <a:p>
            <a:pPr algn="just"/>
            <a:r>
              <a:rPr lang="hu-HU" sz="2000" dirty="0" smtClean="0"/>
              <a:t>Megelőzéssel sem indokolható </a:t>
            </a:r>
          </a:p>
          <a:p>
            <a:pPr algn="just"/>
            <a:r>
              <a:rPr lang="hu-HU" sz="2000" dirty="0" smtClean="0"/>
              <a:t>Kisebb létszámú egység (megye, főváros)</a:t>
            </a:r>
          </a:p>
          <a:p>
            <a:pPr algn="just"/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2000" dirty="0" smtClean="0"/>
              <a:t>Gyakorlati tapasztalatok, külföldi példák – speciális szakértelem </a:t>
            </a:r>
          </a:p>
          <a:p>
            <a:pPr algn="just"/>
            <a:r>
              <a:rPr lang="hu-HU" sz="2000" dirty="0" smtClean="0"/>
              <a:t>Hivatalos statisztikák (20-30) – civil szervezetek tapasztalatai -  European </a:t>
            </a:r>
            <a:r>
              <a:rPr lang="hu-HU" sz="2000" dirty="0" err="1" smtClean="0"/>
              <a:t>Crime</a:t>
            </a:r>
            <a:r>
              <a:rPr lang="hu-HU" sz="2000" dirty="0" smtClean="0"/>
              <a:t> and </a:t>
            </a:r>
            <a:r>
              <a:rPr lang="hu-HU" sz="2000" dirty="0" err="1" smtClean="0"/>
              <a:t>Safety</a:t>
            </a:r>
            <a:r>
              <a:rPr lang="hu-HU" sz="2000" dirty="0" smtClean="0"/>
              <a:t> </a:t>
            </a:r>
            <a:r>
              <a:rPr lang="hu-HU" sz="2000" dirty="0" err="1" smtClean="0"/>
              <a:t>Survey</a:t>
            </a:r>
            <a:r>
              <a:rPr lang="hu-HU" sz="2000" dirty="0" smtClean="0"/>
              <a:t> (99,7%)</a:t>
            </a:r>
          </a:p>
          <a:p>
            <a:pPr algn="just"/>
            <a:r>
              <a:rPr lang="hu-HU" sz="2000" dirty="0" smtClean="0"/>
              <a:t>Európai Parlament és a Tanács 2012/29/EU számú, a bűncselekmények áldozatainak jogaira, támogatására és védelmére vonatkozó minimumszabályok megállapításáról szóló irányelv</a:t>
            </a:r>
          </a:p>
          <a:p>
            <a:pPr algn="just"/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Szervezeti keretek átalakítása  - civil szervezetek levelei – BRFK, ORFK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Szakvonal szemben támasztott minimum követelmények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Megyei rendőr-főkapitányságonként 1 fő </a:t>
            </a:r>
          </a:p>
          <a:p>
            <a:pPr algn="just"/>
            <a:r>
              <a:rPr lang="hu-HU" dirty="0" smtClean="0"/>
              <a:t>Speciális továbbképzés</a:t>
            </a:r>
          </a:p>
          <a:p>
            <a:pPr algn="just"/>
            <a:r>
              <a:rPr lang="hu-HU" dirty="0" smtClean="0"/>
              <a:t>Sértettek – szakvonal közvetlen kapcsolat (feljelentés)</a:t>
            </a:r>
          </a:p>
          <a:p>
            <a:pPr algn="just"/>
            <a:r>
              <a:rPr lang="hu-HU" dirty="0" smtClean="0"/>
              <a:t>ORFK – szakvonal működését támogató csoport (monitoring, szakmai támogatás, továbbképzések)</a:t>
            </a:r>
          </a:p>
          <a:p>
            <a:pPr algn="just"/>
            <a:r>
              <a:rPr lang="hu-HU" dirty="0" smtClean="0"/>
              <a:t>civil együttműködés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Nemzetközi példák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/>
              <a:t>külön szervezeti egységek foglalkoznak a gyűlölet-bűncselekmények nyomozásával (Franciaország, Németország)</a:t>
            </a:r>
          </a:p>
          <a:p>
            <a:pPr algn="just"/>
            <a:r>
              <a:rPr lang="hu-HU" dirty="0" smtClean="0"/>
              <a:t>Speciálisan felkészített, e területre szakosodott nyomozók (Csehország)</a:t>
            </a:r>
          </a:p>
          <a:p>
            <a:pPr algn="just"/>
            <a:r>
              <a:rPr lang="hu-HU" dirty="0" smtClean="0"/>
              <a:t>Helyi hatáskör – központi támogató egység (Egyesült Királyság)</a:t>
            </a:r>
          </a:p>
          <a:p>
            <a:pPr algn="just"/>
            <a:r>
              <a:rPr lang="hu-HU" dirty="0" smtClean="0"/>
              <a:t>Európán kívül: </a:t>
            </a:r>
          </a:p>
          <a:p>
            <a:pPr lvl="1" algn="just"/>
            <a:r>
              <a:rPr lang="hu-HU" dirty="0" smtClean="0"/>
              <a:t>Vancouver, Kanada – speciális egység; 	</a:t>
            </a:r>
          </a:p>
          <a:p>
            <a:pPr lvl="1" algn="just"/>
            <a:r>
              <a:rPr lang="hu-HU" dirty="0" smtClean="0"/>
              <a:t>Ontario - Terrorizmus és Gyűlölet-bűncselekmény elleni egység; 	</a:t>
            </a:r>
          </a:p>
          <a:p>
            <a:pPr lvl="1" algn="just"/>
            <a:r>
              <a:rPr lang="hu-HU" dirty="0" smtClean="0"/>
              <a:t>San Francisco - két főállású nyomozó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Köszönöm a figyelmet! 	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dirty="0" smtClean="0"/>
              <a:t>dr. </a:t>
            </a:r>
            <a:r>
              <a:rPr lang="hu-HU" dirty="0" err="1" smtClean="0"/>
              <a:t>Dinók</a:t>
            </a:r>
            <a:r>
              <a:rPr lang="hu-HU" dirty="0" smtClean="0"/>
              <a:t> Henriett </a:t>
            </a:r>
          </a:p>
          <a:p>
            <a:pPr algn="ctr"/>
            <a:r>
              <a:rPr lang="hu-HU" dirty="0" err="1" smtClean="0"/>
              <a:t>h.dinok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400</Words>
  <Application>Microsoft Office PowerPoint</Application>
  <PresentationFormat>Diavetítés a képernyőre (4:3 oldalarány)</PresentationFormat>
  <Paragraphs>62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Aspektus</vt:lpstr>
      <vt:lpstr>       A rendőrségi szervezetváltozások szerepe, a nyomozás hatékonysága  </vt:lpstr>
      <vt:lpstr>Hatékony szervezeti keretek</vt:lpstr>
      <vt:lpstr>Hatásköri szabályok</vt:lpstr>
      <vt:lpstr>Hatásköri problémák példákkal szemléltetve </vt:lpstr>
      <vt:lpstr>Szervezeti keretek átalakítása  - civil szervezetek levelei - Belügyminisztérium</vt:lpstr>
      <vt:lpstr>Szervezeti keretek átalakítása  - civil szervezetek levelei – BRFK, ORFK </vt:lpstr>
      <vt:lpstr>Szakvonal szemben támasztott minimum követelmények </vt:lpstr>
      <vt:lpstr>Nemzetközi példák</vt:lpstr>
      <vt:lpstr>Köszönöm a figyelmet!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rendőrségi szervezetváltozások szerepe, a nyomozás hatékonysága</dc:title>
  <dc:creator>Toto</dc:creator>
  <cp:lastModifiedBy>Toto</cp:lastModifiedBy>
  <cp:revision>10</cp:revision>
  <dcterms:created xsi:type="dcterms:W3CDTF">2013-03-07T20:43:17Z</dcterms:created>
  <dcterms:modified xsi:type="dcterms:W3CDTF">2013-03-08T05:46:36Z</dcterms:modified>
</cp:coreProperties>
</file>