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25"/>
  </p:notesMasterIdLst>
  <p:sldIdLst>
    <p:sldId id="353" r:id="rId2"/>
    <p:sldId id="352" r:id="rId3"/>
    <p:sldId id="354" r:id="rId4"/>
    <p:sldId id="355" r:id="rId5"/>
    <p:sldId id="356" r:id="rId6"/>
    <p:sldId id="358" r:id="rId7"/>
    <p:sldId id="357" r:id="rId8"/>
    <p:sldId id="365" r:id="rId9"/>
    <p:sldId id="359" r:id="rId10"/>
    <p:sldId id="319" r:id="rId11"/>
    <p:sldId id="366" r:id="rId12"/>
    <p:sldId id="360" r:id="rId13"/>
    <p:sldId id="275" r:id="rId14"/>
    <p:sldId id="361" r:id="rId15"/>
    <p:sldId id="362" r:id="rId16"/>
    <p:sldId id="367" r:id="rId17"/>
    <p:sldId id="278" r:id="rId18"/>
    <p:sldId id="363" r:id="rId19"/>
    <p:sldId id="302" r:id="rId20"/>
    <p:sldId id="305" r:id="rId21"/>
    <p:sldId id="311" r:id="rId22"/>
    <p:sldId id="364" r:id="rId23"/>
    <p:sldId id="316" r:id="rId24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3" pos="4040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9513" autoAdjust="0"/>
    <p:restoredTop sz="94425" autoAdjust="0"/>
  </p:normalViewPr>
  <p:slideViewPr>
    <p:cSldViewPr snapToGrid="0">
      <p:cViewPr varScale="1">
        <p:scale>
          <a:sx n="67" d="100"/>
          <a:sy n="67" d="100"/>
        </p:scale>
        <p:origin x="84" y="186"/>
      </p:cViewPr>
      <p:guideLst>
        <p:guide pos="3840"/>
        <p:guide pos="4040"/>
        <p:guide orient="horz" pos="2160"/>
      </p:guideLst>
    </p:cSldViewPr>
  </p:slideViewPr>
  <p:outlineViewPr>
    <p:cViewPr>
      <p:scale>
        <a:sx n="33" d="100"/>
        <a:sy n="33" d="100"/>
      </p:scale>
      <p:origin x="0" y="-1734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-6468"/>
    </p:cViewPr>
  </p:sorterViewPr>
  <p:notesViewPr>
    <p:cSldViewPr snapToGrid="0">
      <p:cViewPr>
        <p:scale>
          <a:sx n="50" d="100"/>
          <a:sy n="50" d="100"/>
        </p:scale>
        <p:origin x="2718" y="1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0F25B-AAE1-4EFA-97E2-C0E95D053899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3CF46-31FF-4DBF-B8FD-B104EEAF32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304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22375" y="153988"/>
            <a:ext cx="4511675" cy="2538412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2819401"/>
            <a:ext cx="5438140" cy="586640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064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85875"/>
            <a:ext cx="4359275" cy="2452688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879850"/>
            <a:ext cx="5438140" cy="480595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336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85875"/>
            <a:ext cx="4359275" cy="2452688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879850"/>
            <a:ext cx="5438140" cy="480595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016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422275" y="311150"/>
            <a:ext cx="5086350" cy="2862263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459480"/>
            <a:ext cx="5438140" cy="522632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229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047750" y="403225"/>
            <a:ext cx="4279900" cy="2408238"/>
          </a:xfrm>
        </p:spPr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13</a:t>
            </a:fld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11"/>
          </p:nvPr>
        </p:nvSpPr>
        <p:spPr>
          <a:xfrm>
            <a:off x="679768" y="2994660"/>
            <a:ext cx="5438140" cy="569114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8392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20788" y="950913"/>
            <a:ext cx="4192587" cy="2359025"/>
          </a:xfrm>
        </p:spPr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14</a:t>
            </a:fld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11"/>
          </p:nvPr>
        </p:nvSpPr>
        <p:spPr>
          <a:xfrm>
            <a:off x="679768" y="3439886"/>
            <a:ext cx="5438140" cy="5245922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278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026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038225" y="627063"/>
            <a:ext cx="5080000" cy="28590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562352"/>
            <a:ext cx="5438140" cy="5433528"/>
          </a:xfrm>
        </p:spPr>
        <p:txBody>
          <a:bodyPr/>
          <a:lstStyle/>
          <a:p>
            <a:pPr algn="just"/>
            <a:endParaRPr lang="hu-HU" dirty="0">
              <a:effectLst/>
            </a:endParaRPr>
          </a:p>
          <a:p>
            <a:pPr algn="just"/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167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038225" y="627063"/>
            <a:ext cx="5080000" cy="28590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562352"/>
            <a:ext cx="5438140" cy="5433528"/>
          </a:xfrm>
        </p:spPr>
        <p:txBody>
          <a:bodyPr/>
          <a:lstStyle/>
          <a:p>
            <a:pPr algn="just"/>
            <a:endParaRPr lang="hu-HU" dirty="0">
              <a:effectLst/>
            </a:endParaRPr>
          </a:p>
          <a:p>
            <a:pPr algn="just"/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54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038225" y="627063"/>
            <a:ext cx="5080000" cy="28590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562352"/>
            <a:ext cx="5438140" cy="5433528"/>
          </a:xfrm>
        </p:spPr>
        <p:txBody>
          <a:bodyPr/>
          <a:lstStyle/>
          <a:p>
            <a:r>
              <a:rPr lang="hu-HU" b="1" cap="small" dirty="0"/>
              <a:t> </a:t>
            </a:r>
            <a:endParaRPr lang="hu-HU" dirty="0"/>
          </a:p>
          <a:p>
            <a:r>
              <a:rPr lang="hu-HU" b="1" cap="small" dirty="0"/>
              <a:t> </a:t>
            </a:r>
            <a:endParaRPr lang="hu-HU" dirty="0"/>
          </a:p>
          <a:p>
            <a:pPr algn="just"/>
            <a:endParaRPr lang="hu-HU" dirty="0">
              <a:effectLst/>
            </a:endParaRPr>
          </a:p>
          <a:p>
            <a:pPr algn="just"/>
            <a:endParaRPr lang="hu-HU" dirty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420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422275" y="266700"/>
            <a:ext cx="5953125" cy="3349625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580708" y="3862794"/>
            <a:ext cx="5438140" cy="390861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215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973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090613" y="893763"/>
            <a:ext cx="4381500" cy="24653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497943"/>
            <a:ext cx="5438140" cy="5187865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6435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880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529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369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36625" y="193675"/>
            <a:ext cx="4587875" cy="2581275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086100"/>
            <a:ext cx="5438140" cy="559970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80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	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887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20800" y="519113"/>
            <a:ext cx="4570413" cy="257175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80175" y="3349383"/>
            <a:ext cx="5851661" cy="632822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13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06488" y="452438"/>
            <a:ext cx="4649787" cy="26162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3245224"/>
            <a:ext cx="5438140" cy="544058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92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49363" y="554038"/>
            <a:ext cx="3830637" cy="2155825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79768" y="2815771"/>
            <a:ext cx="5438140" cy="587003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07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8</a:t>
            </a:fld>
            <a:endParaRPr lang="hu-HU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7A761E54-854B-44B3-BF0F-B905E6F2CD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188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CF46-31FF-4DBF-B8FD-B104EEAF3273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02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46F1-B131-4CE7-9E15-394A871E3D60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8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5933-86AB-4CB7-8B97-D466F4057447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65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D77D-70EB-445A-B5E5-EF070CF78BEE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24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8088-12A7-4D8A-8180-2F12B4157429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6248-A3E5-4916-B065-BB030281FA83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98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 algn="ctr"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4B2-ED75-4916-B199-039C4F856226}" type="datetime1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96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E99F-64D7-4266-A93C-5E854D51BC6E}" type="datetime1">
              <a:rPr lang="hu-HU" smtClean="0"/>
              <a:t>2018.02.27.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456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2DE0-39A5-4930-A9E8-DF504F34A9C9}" type="datetime1">
              <a:rPr lang="hu-HU" smtClean="0"/>
              <a:t>2018.02.27.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6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5AE-51B1-433B-8085-7B61C7BC2163}" type="datetime1">
              <a:rPr lang="hu-HU" smtClean="0"/>
              <a:t>2018.02.27.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011263-3987-461F-B634-54969D511F1F}" type="datetime1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95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78E4-9F47-493B-9E62-3CE0EE1C9636}" type="datetime1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6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BE34EC-C0E0-4D1D-8E0F-10B51635D4B8}" type="datetime1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24582B-AC96-4481-80D8-528FC36AC9D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93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19646" y="1754371"/>
            <a:ext cx="8138805" cy="2489679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chemeClr val="accent1">
                    <a:lumMod val="75000"/>
                  </a:schemeClr>
                </a:solidFill>
              </a:rPr>
              <a:t>Belügyi Tudományos Tanács</a:t>
            </a:r>
            <a:br>
              <a:rPr lang="hu-HU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4800" dirty="0">
                <a:solidFill>
                  <a:schemeClr val="accent1">
                    <a:lumMod val="75000"/>
                  </a:schemeClr>
                </a:solidFill>
              </a:rPr>
              <a:t>Beszámoló</a:t>
            </a:r>
            <a:br>
              <a:rPr lang="hu-HU" sz="4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4800" dirty="0">
                <a:solidFill>
                  <a:schemeClr val="accent1">
                    <a:lumMod val="75000"/>
                  </a:schemeClr>
                </a:solidFill>
              </a:rPr>
              <a:t>2011-2017.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3" y="1872325"/>
            <a:ext cx="2448409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7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cs typeface="Times New Roman" panose="02020603050405020304" pitchFamily="18" charset="0"/>
              </a:rPr>
              <a:t>Belügyi Tudományos Tanács</a:t>
            </a:r>
            <a:br>
              <a:rPr lang="hu-HU" dirty="0">
                <a:cs typeface="Times New Roman" panose="02020603050405020304" pitchFamily="18" charset="0"/>
              </a:rPr>
            </a:br>
            <a:r>
              <a:rPr lang="hu-HU" dirty="0">
                <a:cs typeface="Times New Roman" panose="02020603050405020304" pitchFamily="18" charset="0"/>
              </a:rPr>
              <a:t>2014. év</a:t>
            </a:r>
            <a:endParaRPr lang="hu-HU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Kormányzati struktúra-változások, szerkezeti átalakítások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Belügyi Tudományos Tanács összetételének változásai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Megalakult az </a:t>
            </a:r>
            <a:r>
              <a:rPr lang="hu-HU" sz="2600" b="1" dirty="0">
                <a:latin typeface="+mj-lt"/>
                <a:cs typeface="Times New Roman" panose="02020603050405020304" pitchFamily="18" charset="0"/>
              </a:rPr>
              <a:t>OVF Tudományos Tanácsa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i="1" dirty="0"/>
              <a:t>A víz hiánya és többlete, mint potenciális veszélyforrás</a:t>
            </a:r>
            <a:r>
              <a:rPr lang="hu-HU" b="1" dirty="0"/>
              <a:t> (2014. november 5-6.)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b="1" i="1" dirty="0"/>
              <a:t>Hon- és rendvédelmi egészségügyi dolgozók IV. tudományos-szakmai konferenciája</a:t>
            </a:r>
            <a:r>
              <a:rPr lang="hu-HU" dirty="0"/>
              <a:t> (2014. november 19-20.)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i="1" dirty="0"/>
              <a:t>A rendészettudomány aktuális kihívásai</a:t>
            </a:r>
            <a:r>
              <a:rPr lang="hu-HU" dirty="0"/>
              <a:t>” című konferencia NKE Rendészettudományi Karral közös szervezésben. </a:t>
            </a:r>
          </a:p>
          <a:p>
            <a:endParaRPr lang="hu-HU" dirty="0"/>
          </a:p>
          <a:p>
            <a:endParaRPr lang="hu-HU" dirty="0"/>
          </a:p>
          <a:p>
            <a:endParaRPr lang="hu-HU" sz="2600" dirty="0">
              <a:solidFill>
                <a:schemeClr val="accent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9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cs typeface="Times New Roman" panose="02020603050405020304" pitchFamily="18" charset="0"/>
              </a:rPr>
              <a:t>Belügyi Tudományos Tanács</a:t>
            </a:r>
            <a:br>
              <a:rPr lang="hu-HU" dirty="0">
                <a:cs typeface="Times New Roman" panose="02020603050405020304" pitchFamily="18" charset="0"/>
              </a:rPr>
            </a:br>
            <a:r>
              <a:rPr lang="hu-HU" dirty="0">
                <a:cs typeface="Times New Roman" panose="02020603050405020304" pitchFamily="18" charset="0"/>
              </a:rPr>
              <a:t>2014. év</a:t>
            </a:r>
            <a:endParaRPr lang="hu-HU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Az állami költségvetési támogatások szabályozása, a támogatási jogviszony tartalma, a támogatási szerződések helye a jogrendszerben, kitekintés a nemzetközi példákra</a:t>
            </a:r>
          </a:p>
          <a:p>
            <a:r>
              <a:rPr lang="hu-HU" dirty="0"/>
              <a:t>Kutatásvezető: dr. Kisborsó Anita</a:t>
            </a:r>
          </a:p>
          <a:p>
            <a:endParaRPr lang="hu-HU" dirty="0"/>
          </a:p>
          <a:p>
            <a:r>
              <a:rPr lang="hu-HU" b="1" i="1" dirty="0"/>
              <a:t>A polgárőrképzés fejlesztésének alternatívái</a:t>
            </a:r>
          </a:p>
          <a:p>
            <a:r>
              <a:rPr lang="hu-HU" dirty="0"/>
              <a:t>Kutatásvezető: Dr. Besenyei Lajos</a:t>
            </a:r>
          </a:p>
          <a:p>
            <a:endParaRPr lang="hu-HU" dirty="0"/>
          </a:p>
          <a:p>
            <a:endParaRPr lang="hu-HU" dirty="0"/>
          </a:p>
          <a:p>
            <a:endParaRPr lang="hu-HU" sz="2600" dirty="0">
              <a:solidFill>
                <a:schemeClr val="accent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cs typeface="Times New Roman" panose="02020603050405020304" pitchFamily="18" charset="0"/>
              </a:rPr>
              <a:t>Belügyi Tudományos Tanács</a:t>
            </a:r>
            <a:br>
              <a:rPr lang="hu-HU" dirty="0">
                <a:cs typeface="Times New Roman" panose="02020603050405020304" pitchFamily="18" charset="0"/>
              </a:rPr>
            </a:br>
            <a:r>
              <a:rPr lang="hu-HU" dirty="0">
                <a:cs typeface="Times New Roman" panose="02020603050405020304" pitchFamily="18" charset="0"/>
              </a:rPr>
              <a:t>2014. év ÚJDONSÁGAI</a:t>
            </a:r>
            <a:endParaRPr lang="hu-HU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Kihelyezett ülés</a:t>
            </a:r>
            <a:r>
              <a:rPr lang="hu-HU" dirty="0"/>
              <a:t>: az Állambiztonsági Szolgálatok Történeti Levéltárában (2014. október 3-án)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KSZF és a BTT által közösen PhD (doktori) képzési </a:t>
            </a:r>
            <a:r>
              <a:rPr lang="hu-HU" b="1" dirty="0"/>
              <a:t>ösztöndíj elnyerésére kiírt pályázati felhívása meghirdetése</a:t>
            </a:r>
            <a:r>
              <a:rPr lang="hu-HU" dirty="0"/>
              <a:t>. Összesen három tanévben került meghirdetésre, 46 fő részesült támogatásban.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Belügyminisztérium – szakmai tevékenységének elméleti segítése, valamint doktori iskolák és hallgatóik munkájának gyakorlati támogatása érdekében – együttműködési megállapodást írt alá 2014 őszén nyolc állam- és jogtudományi doktori iskolával, valamint a Nemzeti Közszolgálati Egyetem Közigazgatás-tudományi Doktori Iskolájával – </a:t>
            </a:r>
            <a:r>
              <a:rPr lang="hu-HU" b="1" dirty="0"/>
              <a:t>GYAKORNOKI RENDSZER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sz="2600" dirty="0">
              <a:solidFill>
                <a:schemeClr val="accent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2015. év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b="1" dirty="0"/>
              <a:t>A rendvédelmi szerveknél a szilárd erkölcsiséget reprezentáló tényezők meghatározása, megfogalmazása c. kutatás</a:t>
            </a:r>
            <a:br>
              <a:rPr lang="hu-HU" dirty="0"/>
            </a:br>
            <a:r>
              <a:rPr lang="hu-HU" dirty="0"/>
              <a:t>Kutatásszervező: Dr. Malét-Szabó Erika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b="1" dirty="0"/>
              <a:t>három állandó munkacsoport, a Rendészettudományi Munkacsoport, az Alkalmazott Pszichológiai Munkacsoport és a Szakterminológiai Munkacsoport folytatta tevékenységét.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Megalakult 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Közfoglalkoztatási Munkacsoport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b="1" dirty="0"/>
              <a:t>Kihelyezett ülés </a:t>
            </a:r>
            <a:r>
              <a:rPr lang="hu-HU" dirty="0"/>
              <a:t>a HungaroControl Zrt. Magyar Légiforgalmi Szolgálatnál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endParaRPr lang="hu-H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13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14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2015. év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sz="3200" b="1" i="1" dirty="0"/>
              <a:t>A nyílt információgyűjtés fejlődő területei </a:t>
            </a:r>
            <a:r>
              <a:rPr lang="hu-HU" sz="3200" dirty="0"/>
              <a:t>(2015. november 3-4.)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sz="3200" b="1" i="1" dirty="0"/>
              <a:t>A hon- és rendvédelmi egészségügyi dolgozók V. tudományos-szakmai konferenciája </a:t>
            </a:r>
            <a:r>
              <a:rPr lang="hu-HU" sz="3200" dirty="0"/>
              <a:t>(2015. november 11-12.) 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sz="3200" b="1" i="1" dirty="0"/>
              <a:t>Korrupció elleni küzdelem a rendészet területén  </a:t>
            </a:r>
            <a:r>
              <a:rPr lang="hu-HU" sz="3200" dirty="0"/>
              <a:t>című tudományos-szakmai konferencia (2015. november 24.) az NKE Rendészettudományi Karral 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r>
              <a:rPr lang="hu-HU" sz="3200" b="1" i="1" dirty="0"/>
              <a:t>A közfoglalkoztatás aktuális kihívásai – javasolt fejlesztési irányok</a:t>
            </a:r>
            <a:r>
              <a:rPr lang="hu-HU" sz="3200" dirty="0"/>
              <a:t> című tudományos-szakmai konferencia (2015. november 25.) </a:t>
            </a:r>
          </a:p>
          <a:p>
            <a:pPr marL="90488" indent="265113">
              <a:buFont typeface="Wingdings" panose="05000000000000000000" pitchFamily="2" charset="2"/>
              <a:buChar char="§"/>
            </a:pPr>
            <a:endParaRPr lang="hu-HU" sz="3200" dirty="0"/>
          </a:p>
          <a:p>
            <a:pPr marL="90488" indent="265113">
              <a:buFont typeface="Wingdings" panose="05000000000000000000" pitchFamily="2" charset="2"/>
              <a:buChar char="§"/>
            </a:pPr>
            <a:endParaRPr lang="hu-HU" sz="3200" dirty="0"/>
          </a:p>
          <a:p>
            <a:pPr marL="90488" indent="265113">
              <a:buFont typeface="Wingdings" panose="05000000000000000000" pitchFamily="2" charset="2"/>
              <a:buChar char="§"/>
            </a:pPr>
            <a:endParaRPr lang="hu-HU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90488" indent="265113">
              <a:buFont typeface="Wingdings" panose="05000000000000000000" pitchFamily="2" charset="2"/>
              <a:buChar char="§"/>
            </a:pPr>
            <a:endParaRPr lang="hu-H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14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4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F7F04B-2F16-42B2-8C39-BD0DB428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Belügyi Tudományos Tanács</a:t>
            </a:r>
            <a:br>
              <a:rPr lang="hu-HU" dirty="0"/>
            </a:br>
            <a:r>
              <a:rPr lang="hu-HU" dirty="0"/>
              <a:t>2015. év ÚJDONSÁGAI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1D18B9-9F89-43C6-A68B-EE0B2ACDF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Belügyminisztérium külső doktorandusz </a:t>
            </a:r>
            <a:r>
              <a:rPr lang="hu-HU" b="1" dirty="0"/>
              <a:t>gyakornoki rendszere </a:t>
            </a:r>
            <a:r>
              <a:rPr lang="hu-HU" dirty="0"/>
              <a:t>– az állam- és jogtudományi és közigazgatás-tudományi tudományterületeken túl – minden tudományterületre történő kiterjesztése céljából együttműködési megállapodást kötött 2015. májusában az </a:t>
            </a:r>
            <a:r>
              <a:rPr lang="hu-HU" b="1" dirty="0"/>
              <a:t>Országos Doktori Tanáccsal (ODT) és a Doktoranduszok Országos Szövetségével (DOSZ).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AACB3E-217B-44F6-BDF6-1A0D70CE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B41E9D-943B-4A25-AC92-1061A191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73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154082" y="529771"/>
            <a:ext cx="10058400" cy="98339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2016. év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097279" y="1752600"/>
            <a:ext cx="10115203" cy="4575629"/>
          </a:xfrm>
        </p:spPr>
        <p:txBody>
          <a:bodyPr>
            <a:normAutofit/>
          </a:bodyPr>
          <a:lstStyle/>
          <a:p>
            <a:pPr marL="90488" indent="0">
              <a:buNone/>
            </a:pPr>
            <a:r>
              <a:rPr lang="hu-HU" sz="2400" b="1" i="1" dirty="0"/>
              <a:t>A rendvédelmi szerveknél a szilárd erkölcsiséget reprezentáló tényezők meghatározása, megfogalmazása c. kutatás folytatása</a:t>
            </a:r>
          </a:p>
          <a:p>
            <a:pPr marL="90488" indent="0">
              <a:buNone/>
            </a:pPr>
            <a:r>
              <a:rPr lang="hu-HU" sz="2400" dirty="0"/>
              <a:t>Kutatásszervező: Dr. Malét-Szabó Erika</a:t>
            </a:r>
          </a:p>
          <a:p>
            <a:pPr marL="90488" indent="0">
              <a:buNone/>
            </a:pPr>
            <a:r>
              <a:rPr lang="hu-HU" sz="2400" b="1" i="1" dirty="0"/>
              <a:t>Felderítés – nyomozás – vizsgálat, a bűnüldözés szervezete és működése az új büntetőeljárási törvény kodifikációjának időszakában</a:t>
            </a:r>
          </a:p>
          <a:p>
            <a:pPr marL="90488" indent="0">
              <a:buNone/>
            </a:pPr>
            <a:r>
              <a:rPr lang="hu-HU" sz="2400" dirty="0"/>
              <a:t>Kutatásvezető: Prof. Dr. Finszter Géza</a:t>
            </a:r>
          </a:p>
          <a:p>
            <a:pPr marL="90488" indent="0">
              <a:buNone/>
            </a:pPr>
            <a:r>
              <a:rPr lang="hu-HU" sz="2400" b="1" i="1" dirty="0"/>
              <a:t>A bevezetett új vezető-kiválasztási eljárás során keletkezett (összesített és rész-) eredmények összefüggéseinek feltárása az egyéni jellemzőkkel</a:t>
            </a:r>
          </a:p>
          <a:p>
            <a:pPr marL="90488" indent="0">
              <a:buNone/>
            </a:pPr>
            <a:r>
              <a:rPr lang="hu-HU" sz="2400" dirty="0"/>
              <a:t>Kutatásvezető: Dr. Malét-Szabó Erika</a:t>
            </a:r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16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623" y="3246104"/>
            <a:ext cx="1310754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56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154082" y="529771"/>
            <a:ext cx="10058400" cy="98339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2016. év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097279" y="1752600"/>
            <a:ext cx="10115203" cy="4575629"/>
          </a:xfrm>
        </p:spPr>
        <p:txBody>
          <a:bodyPr>
            <a:normAutofit/>
          </a:bodyPr>
          <a:lstStyle/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sz="2600" b="1" i="1" dirty="0"/>
              <a:t>Modernkori népvándorlás, avagy a migráció komplex megközelítése </a:t>
            </a:r>
            <a:r>
              <a:rPr lang="hu-HU" sz="2600" dirty="0"/>
              <a:t>(2016. november 9-10.)</a:t>
            </a:r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sz="2600" b="1" i="1" dirty="0"/>
              <a:t>A hon- és rendvédelmi egészségügyi dolgozók VI. tudományos-szakmai konferenciája </a:t>
            </a:r>
            <a:r>
              <a:rPr lang="hu-HU" sz="2600" dirty="0"/>
              <a:t>c. rendezvény (2016. november 23-24.)</a:t>
            </a:r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sz="2600" b="1" i="1" dirty="0"/>
              <a:t>Nemzetközi rendészeti együttműködés a </a:t>
            </a:r>
            <a:r>
              <a:rPr lang="hu-HU" sz="2600" b="1" i="1" dirty="0" err="1"/>
              <a:t>kiberbiztonság</a:t>
            </a:r>
            <a:r>
              <a:rPr lang="hu-HU" sz="2600" b="1" i="1" dirty="0"/>
              <a:t> tükrében </a:t>
            </a:r>
            <a:r>
              <a:rPr lang="hu-HU" sz="2600" dirty="0"/>
              <a:t>c. tudományos-szakmai konferencia (2016. november 22.)</a:t>
            </a:r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sz="2600" b="1" i="1" dirty="0"/>
              <a:t>A rendvédelmi feladatokat ellátó szervek hivatásos állományának szolgálati jogviszonyáról szóló 2015. évi XLII. törvény hatályba lépése óta eltelt időszak tapasztalatai </a:t>
            </a:r>
            <a:r>
              <a:rPr lang="hu-HU" sz="2600" dirty="0"/>
              <a:t>című kerekasztal beszélgetés (2016. november 22.)</a:t>
            </a:r>
          </a:p>
          <a:p>
            <a:pPr marL="90488" indent="0">
              <a:buNone/>
            </a:pPr>
            <a:endParaRPr lang="hu-HU" sz="26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17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623" y="3246104"/>
            <a:ext cx="1310754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8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154082" y="529771"/>
            <a:ext cx="10058400" cy="98339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2016. év ÚJDONSÁGAI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097279" y="1752601"/>
            <a:ext cx="10115203" cy="4019550"/>
          </a:xfrm>
        </p:spPr>
        <p:txBody>
          <a:bodyPr>
            <a:normAutofit/>
          </a:bodyPr>
          <a:lstStyle/>
          <a:p>
            <a:pPr marL="90488" indent="0">
              <a:buNone/>
            </a:pPr>
            <a:endParaRPr lang="hu-HU" sz="2600" dirty="0"/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b="1" dirty="0"/>
              <a:t>Gyakornoki rendszer pályázati felhívása</a:t>
            </a:r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b="1" i="1" dirty="0"/>
              <a:t>Biztonsági kihívások a 21. században </a:t>
            </a:r>
            <a:r>
              <a:rPr lang="hu-HU" dirty="0"/>
              <a:t>tanulmánykötet megjelentetését előkészítő ad hoc munkacsoport</a:t>
            </a:r>
          </a:p>
          <a:p>
            <a:pPr marL="547688" indent="-457200">
              <a:buFont typeface="Wingdings" panose="05000000000000000000" pitchFamily="2" charset="2"/>
              <a:buChar char="§"/>
            </a:pPr>
            <a:r>
              <a:rPr lang="hu-HU" b="1" i="1" dirty="0"/>
              <a:t>Biztonsági kihívások és válaszok a 21. században </a:t>
            </a:r>
            <a:r>
              <a:rPr lang="hu-HU" dirty="0"/>
              <a:t>publikációs pályázati felhívás</a:t>
            </a:r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400" dirty="0"/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90488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18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623" y="3246104"/>
            <a:ext cx="1310754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70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6165"/>
          </a:xfrm>
        </p:spPr>
        <p:txBody>
          <a:bodyPr>
            <a:normAutofit/>
          </a:bodyPr>
          <a:lstStyle/>
          <a:p>
            <a:pPr lvl="0" algn="ctr"/>
            <a:r>
              <a:rPr lang="hu-HU" sz="4300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sz="43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4300" b="1" dirty="0">
                <a:solidFill>
                  <a:schemeClr val="accent2">
                    <a:lumMod val="75000"/>
                  </a:schemeClr>
                </a:solidFill>
              </a:rPr>
              <a:t>2017. év</a:t>
            </a:r>
            <a:endParaRPr lang="hu-HU" sz="4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5088" y="1845734"/>
            <a:ext cx="10058400" cy="402336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endParaRPr lang="hu-H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</a:rPr>
              <a:t>15/2017. (VII. 6.) BM UTASÍTÁSSAL MÓDOSÍTÁSRA KERÜLT 6/2006. (BK 4.) sz. belügyi tudományos kutatói és tudományszervezői munkáról szóló BM utasítás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</a:rPr>
              <a:t> Belügyi Tudományos Tanács Ügyrendje felülvizsgálata, </a:t>
            </a: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</a:rPr>
              <a:t>új ügyrend elfogadása</a:t>
            </a:r>
            <a:endParaRPr lang="hu-H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121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F76E18-C87C-4AD0-85BE-AE7EAA9B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indent="-91440" algn="ctr">
              <a:lnSpc>
                <a:spcPct val="90000"/>
              </a:lnSpc>
              <a:spcBef>
                <a:spcPts val="1200"/>
              </a:spcBef>
            </a:pPr>
            <a:r>
              <a:rPr lang="hu-HU" sz="4300" b="1" spc="0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Belügyi Tudományos Tanács újjáalakulása – 2011. február 21.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D65273-E1C1-4E68-A50F-1406E214B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Tisztségviselők: </a:t>
            </a:r>
          </a:p>
          <a:p>
            <a:pPr marL="0" indent="0">
              <a:buNone/>
            </a:pPr>
            <a:r>
              <a:rPr lang="hu-HU" dirty="0"/>
              <a:t>Elnöke: Dr. FELKAI LÁSZLÓ</a:t>
            </a:r>
          </a:p>
          <a:p>
            <a:pPr marL="0" indent="0">
              <a:buNone/>
            </a:pPr>
            <a:r>
              <a:rPr lang="hu-HU" dirty="0"/>
              <a:t>Tiszteletbeli elnöke: Dr. KATONA GÉZA</a:t>
            </a:r>
          </a:p>
          <a:p>
            <a:pPr marL="0" indent="0">
              <a:buNone/>
            </a:pPr>
            <a:r>
              <a:rPr lang="hu-HU" dirty="0"/>
              <a:t>Ügyvezető elnöke: ZSINKA ANDRÁS</a:t>
            </a:r>
          </a:p>
          <a:p>
            <a:pPr marL="0" indent="0">
              <a:buNone/>
            </a:pPr>
            <a:r>
              <a:rPr lang="hu-HU" dirty="0"/>
              <a:t>Ügyvezető alelnöke: Dr. DÁNOS VALÉR</a:t>
            </a:r>
          </a:p>
          <a:p>
            <a:pPr marL="0" indent="0">
              <a:buNone/>
            </a:pPr>
            <a:r>
              <a:rPr lang="hu-HU" dirty="0"/>
              <a:t>Titkára: 	GÖRBE ATTILÁNÉ Dr. ZÁN KRISZTINA (2011- 2013) </a:t>
            </a:r>
            <a:r>
              <a:rPr lang="hu-HU" dirty="0">
                <a:sym typeface="Symbol" panose="05050102010706020507" pitchFamily="18" charset="2"/>
              </a:rPr>
              <a:t> 		</a:t>
            </a:r>
            <a:r>
              <a:rPr lang="hu-HU" dirty="0"/>
              <a:t>Dr. SABJANICS ISTVÁN ( 2014- 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C36A00B-10F2-46DE-9856-CDAB5EC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547BF50-83FD-4B6F-AF5E-E4938CFA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2</a:t>
            </a:fld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808BE42-3A12-4166-8EDF-E17F311084AF}"/>
              </a:ext>
            </a:extLst>
          </p:cNvPr>
          <p:cNvSpPr txBox="1"/>
          <p:nvPr/>
        </p:nvSpPr>
        <p:spPr>
          <a:xfrm>
            <a:off x="4186238" y="2914651"/>
            <a:ext cx="3000375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7206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083" y="536448"/>
            <a:ext cx="10058400" cy="920496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800"/>
              </a:spcAft>
            </a:pPr>
            <a:r>
              <a:rPr lang="hu-HU" sz="43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Belügyi Tudományos Tanács</a:t>
            </a:r>
            <a:br>
              <a:rPr lang="hu-HU" sz="43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43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2017. év</a:t>
            </a:r>
            <a:endParaRPr lang="hu-HU" sz="4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888" y="1845733"/>
            <a:ext cx="11658600" cy="46140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/>
              <a:t>Az új belügyi vezető-kiválasztási és vezetőképzési rendszer hatékonyságvizsgálati módszertanának tudományos alapon történő elméleti kidolgozása </a:t>
            </a:r>
            <a:r>
              <a:rPr lang="hu-HU" sz="2400" dirty="0"/>
              <a:t>Kutatásszervező: Dr. Malét-Szabó Erika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/>
              <a:t>Út a kiteljesedés felé – kihívások, fejlődési lehetőségek a generációs különbségek tükrében</a:t>
            </a:r>
            <a:r>
              <a:rPr lang="hu-HU" sz="2400" dirty="0"/>
              <a:t> c. tudományos-szakmai konferencia</a:t>
            </a: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Megalakult Prof. Dr. Rajnai Zoltán, Magyarország kiberkoordinátora által vezetett </a:t>
            </a:r>
            <a:r>
              <a:rPr lang="hu-HU" sz="2400" i="1" dirty="0">
                <a:solidFill>
                  <a:schemeClr val="accent1">
                    <a:lumMod val="75000"/>
                  </a:schemeClr>
                </a:solidFill>
              </a:rPr>
              <a:t>Digitális Biztonságtudatosság Munkacsoport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Kihelyezett ülés 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(2017. január 20.) - Budapesti Műszaki és Gazdaságtudományi Egyetem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Kihelyezett ülés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(2017. május 5.) - Magyar Tudományos Akadémia Csillagászati és Földtudományi Kutatóközpontja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 SORON KÍVÜLI TELJES ÜLÉS (2017. szeptember 29.) : fő napirendi pont volt a BTT ügyrendjének felülvizsgálata, elfogadása 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4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11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602771"/>
            <a:ext cx="10058400" cy="81076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Belügyi Tudományos Tanács</a:t>
            </a:r>
            <a:br>
              <a:rPr lang="hu-H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2017. év ÚJDONSÁGOK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i="1" dirty="0"/>
              <a:t>Biztonsági kihívások a 21. században</a:t>
            </a:r>
            <a:r>
              <a:rPr lang="hu-HU" dirty="0"/>
              <a:t> című tanulmánykötet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A Belügyi Tudományos Tanács gondozásában jelent meg 2017 júniusában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mintegy 30 iskolateremtő tudós – ebből 7 akadémikus –, valamint mintegy 20 fiatal kutató kutatási eredményeit foglalja magába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a tanulmánykötet 2. kiadása elektronikus könyv formájában jelenik meg (2018. II. félévében)</a:t>
            </a:r>
          </a:p>
          <a:p>
            <a:pPr marL="0" indent="0">
              <a:buNone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4">
              <a:buFont typeface="Courier New" panose="02070309020205020404" pitchFamily="49" charset="0"/>
              <a:buChar char="o"/>
            </a:pPr>
            <a:endParaRPr lang="hu-H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660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14F580B-2AA9-4363-844C-60404D37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E7ABDE-5C8A-487E-9335-0CF9F748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22</a:t>
            </a:fld>
            <a:endParaRPr lang="hu-HU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8898515F-68B1-4C81-8EE3-0D5535A5A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0598"/>
              </p:ext>
            </p:extLst>
          </p:nvPr>
        </p:nvGraphicFramePr>
        <p:xfrm>
          <a:off x="285750" y="317500"/>
          <a:ext cx="11715750" cy="5835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0254">
                  <a:extLst>
                    <a:ext uri="{9D8B030D-6E8A-4147-A177-3AD203B41FA5}">
                      <a16:colId xmlns:a16="http://schemas.microsoft.com/office/drawing/2014/main" val="4024529128"/>
                    </a:ext>
                  </a:extLst>
                </a:gridCol>
                <a:gridCol w="1825496">
                  <a:extLst>
                    <a:ext uri="{9D8B030D-6E8A-4147-A177-3AD203B41FA5}">
                      <a16:colId xmlns:a16="http://schemas.microsoft.com/office/drawing/2014/main" val="3842251869"/>
                    </a:ext>
                  </a:extLst>
                </a:gridCol>
              </a:tblGrid>
              <a:tr h="482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BTT állandó munkacsoportok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324413882"/>
                  </a:ext>
                </a:extLst>
              </a:tr>
              <a:tr h="482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BTT ad hoc munkacsoportok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2847607953"/>
                  </a:ext>
                </a:extLst>
              </a:tr>
              <a:tr h="5386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BTT és a BM VTTF és jogelődjei által koordinált kutatások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19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2856226077"/>
                  </a:ext>
                </a:extLst>
              </a:tr>
              <a:tr h="5386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BTT által rendezett tudományos-szakmai konferenciák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35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2999016326"/>
                  </a:ext>
                </a:extLst>
              </a:tr>
              <a:tr h="4825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ebből nemzetközi: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9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1582930125"/>
                  </a:ext>
                </a:extLst>
              </a:tr>
              <a:tr h="482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Tudományos pályázati felhívások: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1908558821"/>
                  </a:ext>
                </a:extLst>
              </a:tr>
              <a:tr h="931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38275" algn="l"/>
                        </a:tabLst>
                      </a:pPr>
                      <a:r>
                        <a:rPr lang="hu-HU" sz="2400" dirty="0">
                          <a:effectLst/>
                        </a:rPr>
                        <a:t>Tehetséggondozás keretében támogatott doktoranduszok száma (NKE doktori hallgatók számára pályázat, gyakornoki rendszer):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59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1051165737"/>
                  </a:ext>
                </a:extLst>
              </a:tr>
              <a:tr h="482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Kiadványok: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24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371286973"/>
                  </a:ext>
                </a:extLst>
              </a:tr>
              <a:tr h="4825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ebből nyomtatott formában megjelentek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459138007"/>
                  </a:ext>
                </a:extLst>
              </a:tr>
              <a:tr h="931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Magyar Tudomány Ünnepe belügyi fejezet keretében koordinált tudományos rendezvények száma: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5" marR="61195" marT="0" marB="0" anchor="ctr"/>
                </a:tc>
                <a:extLst>
                  <a:ext uri="{0D108BD9-81ED-4DB2-BD59-A6C34878D82A}">
                    <a16:rowId xmlns:a16="http://schemas.microsoft.com/office/drawing/2014/main" val="532305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083" y="1130427"/>
            <a:ext cx="10058400" cy="2830519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i="1" dirty="0">
                <a:solidFill>
                  <a:schemeClr val="accent2">
                    <a:lumMod val="75000"/>
                  </a:schemeClr>
                </a:solidFill>
              </a:rPr>
              <a:t>Köszönöm megtisztelő figyelmüket!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059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94ECE5-7BCB-4C10-AB55-AC6C69C5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spc="0" dirty="0">
                <a:solidFill>
                  <a:schemeClr val="accent2">
                    <a:lumMod val="75000"/>
                  </a:schemeClr>
                </a:solidFill>
              </a:rPr>
              <a:t>Belügyi Tudományos Tanács újjáalakulása – Állandó tagok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EFD369-4739-4D48-B7EB-6AF50ECCA8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Blaskó Béla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Bukovics István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Dömötör Tamás, 2014-től az építésügy Miniszterelnökségnél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Finszter Géza, MTA doktora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Janza Frigyes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</a:t>
            </a:r>
            <a:r>
              <a:rPr lang="hu-HU" sz="2400" dirty="0" err="1">
                <a:solidFill>
                  <a:schemeClr val="accent2">
                    <a:lumMod val="75000"/>
                  </a:schemeClr>
                </a:solidFill>
              </a:rPr>
              <a:t>Korinek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 László</a:t>
            </a: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dirty="0"/>
              <a:t>	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00B50FF-0ECE-4154-9259-2272A42BE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Nyíri Sándor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Ruzsonyi Péter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Sabjanics István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Tóth László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Németh Tamás akadémikus, 2014-től állandó tag</a:t>
            </a:r>
          </a:p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Prof. Dr. Józsa János akadémikus, 2014-től állandó tag</a:t>
            </a: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4AD79E0-51E2-4DF7-98E7-BDC28061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58CB20-DDD5-4CF7-B4C8-96000FCF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3</a:t>
            </a:fld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92E894A-46B5-4251-9D45-B828E57CBF0D}"/>
              </a:ext>
            </a:extLst>
          </p:cNvPr>
          <p:cNvSpPr txBox="1"/>
          <p:nvPr/>
        </p:nvSpPr>
        <p:spPr>
          <a:xfrm>
            <a:off x="1231582" y="5001955"/>
            <a:ext cx="466915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Dr. </a:t>
            </a:r>
            <a:r>
              <a:rPr lang="hu-HU" sz="2400" dirty="0" err="1">
                <a:solidFill>
                  <a:schemeClr val="accent2">
                    <a:lumMod val="75000"/>
                  </a:schemeClr>
                </a:solidFill>
              </a:rPr>
              <a:t>Lontainé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 Dr. Santora Zsófia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488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94ECE5-7BCB-4C10-AB55-AC6C69C5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  <a:t>Belügyi Tudományos Tanács újjáalakulása</a:t>
            </a:r>
            <a:b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  <a:t>– Tanácskozási jogú tagok</a:t>
            </a:r>
            <a:endParaRPr lang="hu-HU" sz="4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EFD369-4739-4D48-B7EB-6AF50ECCA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3836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Kovács Zoltán András, AH</a:t>
            </a:r>
          </a:p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Ördög István, BÁH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Parragi Mária</a:t>
            </a:r>
          </a:p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Papp Antal, BM OKF</a:t>
            </a:r>
          </a:p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Huszár László, BV TT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Pallo József</a:t>
            </a:r>
          </a:p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Hazai Lászlóné dr., NBSZ TT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Dobák Imre nb. ezredes</a:t>
            </a:r>
          </a:p>
          <a:p>
            <a:pPr lvl="0"/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Ilcsik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Zoltán, NVSZ TT</a:t>
            </a:r>
          </a:p>
          <a:p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Budaházi Árpád, RDOE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</a:t>
            </a:r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Szilvásy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György Péter</a:t>
            </a:r>
            <a:endParaRPr lang="hu-HU" dirty="0"/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F1273E76-C2FE-417E-8C4A-E4C28EE02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836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</a:t>
            </a:r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Horpácsi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Ferenc, Rendőrség TT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 Dr. Németh József</a:t>
            </a:r>
            <a:endParaRPr lang="hu-HU" sz="26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Dr. Sárkány István, RTF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megalakult az NKE RTK, majd az NKE RTK Tudományos Bizottság, ezt követően a BTT állandó meghívottjai lett: Dr. </a:t>
            </a:r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habil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Boda József, Prof. Dr. Kerezsi Klára, Dr. habil. Kovács Gábor</a:t>
            </a:r>
          </a:p>
          <a:p>
            <a:pPr lvl="0"/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Ilauszkiné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</a:t>
            </a:r>
            <a:r>
              <a:rPr lang="hu-HU" sz="2600" dirty="0" err="1">
                <a:solidFill>
                  <a:schemeClr val="accent2">
                    <a:lumMod val="75000"/>
                  </a:schemeClr>
                </a:solidFill>
              </a:rPr>
              <a:t>Pokornyi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Katalin, TEK TT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Böröcz Miklós 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</a:t>
            </a:r>
            <a:r>
              <a:rPr lang="hu-HU" sz="2600" dirty="0">
                <a:solidFill>
                  <a:schemeClr val="accent2">
                    <a:lumMod val="75000"/>
                  </a:schemeClr>
                </a:solidFill>
              </a:rPr>
              <a:t> Dr. Kasznár Attila 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4AD79E0-51E2-4DF7-98E7-BDC28061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58CB20-DDD5-4CF7-B4C8-96000FCF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46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94ECE5-7BCB-4C10-AB55-AC6C69C5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  <a:t>Belügyi Tudományos Tanács </a:t>
            </a:r>
            <a:b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4000" b="1" spc="0" dirty="0">
                <a:solidFill>
                  <a:schemeClr val="accent2">
                    <a:lumMod val="75000"/>
                  </a:schemeClr>
                </a:solidFill>
              </a:rPr>
              <a:t>2011. év</a:t>
            </a:r>
            <a:endParaRPr lang="hu-HU" sz="4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EFD369-4739-4D48-B7EB-6AF50ECCA8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	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F1273E76-C2FE-417E-8C4A-E4C28EE02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25" y="1845735"/>
            <a:ext cx="11415713" cy="44264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A rendészetelmélet alapkérdései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c. kutatás, Kutatásvezető: Prof. Dr. Finszter Géza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Terrorizmus és demokrácia a 21. században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c. nemzetközi tudományos-szakmai konferencia (2011. szeptember 29-30., Duna Palota)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A megváltozott életkörülmények, globális változások kezelésének szerepe és az együttműködés lehetőségei a hon-, és rendvédelem területén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c. nemzetközi tudományos-szakmai konferencia (2011. szeptember 6-7., RIK, ÁEK)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Törvényesség, hatékonyság és helyi közbiztonság a rendészetben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 c. konferencia (2011. november 4., RTF)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Belügyi Tudományos Tanács honlapja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Belügyi tudományos pályázati rendszer működtetése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Magyar Tudomány Ünnepe belügyi fejezetszerkesztői feladatainak ellátása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4AD79E0-51E2-4DF7-98E7-BDC28061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slide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58CB20-DDD5-4CF7-B4C8-96000FCF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91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42A24-3F9A-44EF-9622-7ACED14E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0" dirty="0"/>
              <a:t>Belügyi Tudományos Tanács </a:t>
            </a:r>
            <a:br>
              <a:rPr lang="hu-HU" spc="0" dirty="0"/>
            </a:br>
            <a:r>
              <a:rPr lang="hu-HU" spc="0" dirty="0"/>
              <a:t>2012. év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CB0C389-74DE-4FEA-9BEB-2DD7FACDA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845734"/>
            <a:ext cx="10058400" cy="4455053"/>
          </a:xfrm>
        </p:spPr>
        <p:txBody>
          <a:bodyPr>
            <a:normAutofit lnSpcReduction="10000"/>
          </a:bodyPr>
          <a:lstStyle/>
          <a:p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A büntetés-végrehajtás és az idegenrendészet fogvatartottjai jogainak alapjogi összefüggéseit vizsgáló projekt Projektvezető: Dr. Szabó Máté</a:t>
            </a:r>
          </a:p>
          <a:p>
            <a:r>
              <a:rPr lang="hu-HU" b="1" i="1" dirty="0"/>
              <a:t> </a:t>
            </a: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Változó környezet, változó biztonság – </a:t>
            </a:r>
            <a:r>
              <a:rPr lang="hu-HU" sz="2400" b="1" i="1" dirty="0" err="1">
                <a:solidFill>
                  <a:schemeClr val="accent2">
                    <a:lumMod val="75000"/>
                  </a:schemeClr>
                </a:solidFill>
              </a:rPr>
              <a:t>Kiberfenyegetések</a:t>
            </a: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 kihívásai napjainkban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(2012. szeptember 17-18.) </a:t>
            </a:r>
          </a:p>
          <a:p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Veszélyes és mérgező anyagok felderítésének, semlegesítésének és a következmények felszámolásának egészségügyi és katasztrófavédelmi feladatai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 c. konferencia (2012. november 6-7.)</a:t>
            </a:r>
          </a:p>
          <a:p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Hagyomány és megújulás a hivatásos szolgálatot betöltők pszichológiai ellátásában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c. (2012. szeptember 26-28., Balatonlelle), a Belügyi Tudományos Tanács és az Alkotmányvédelmi Hivatal közös szervezésben követően Megalakult az </a:t>
            </a: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Alkalmazott Pszichológiai Munkacsoport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(2012. november 30.) </a:t>
            </a:r>
          </a:p>
          <a:p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B62B25-ECEC-4AE3-8F0B-B9F9E19B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50BC1D-DA9F-4431-8296-C5DB177F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76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42A24-3F9A-44EF-9622-7ACED14E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0" dirty="0"/>
              <a:t>Belügyi Tudományos Tanács </a:t>
            </a:r>
            <a:br>
              <a:rPr lang="hu-HU" spc="0" dirty="0"/>
            </a:br>
            <a:r>
              <a:rPr lang="hu-HU" spc="0" dirty="0"/>
              <a:t>2012. év  ÚJDONSÁGOK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CB0C389-74DE-4FEA-9BEB-2DD7FACDA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845735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Szabó András-érmek megalapítása</a:t>
            </a:r>
          </a:p>
          <a:p>
            <a:pPr marL="0" indent="0">
              <a:buNone/>
            </a:pP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Megalakult HÁROM állandó és HÁROM ad hoc munkacsoport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Megalakult - az MTA IX. Osztálya Állam- és Jogtudományi Bizottságának kezdeményezésére- a Rendészeti Albizottság</a:t>
            </a: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B62B25-ECEC-4AE3-8F0B-B9F9E19B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50BC1D-DA9F-4431-8296-C5DB177F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68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42A24-3F9A-44EF-9622-7ACED14E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0" dirty="0"/>
              <a:t>Belügyi Tudományos Tanács </a:t>
            </a:r>
            <a:br>
              <a:rPr lang="hu-HU" spc="0" dirty="0"/>
            </a:br>
            <a:r>
              <a:rPr lang="hu-HU" spc="0" dirty="0"/>
              <a:t>2013. év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CB0C389-74DE-4FEA-9BEB-2DD7FACDA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845735"/>
            <a:ext cx="10058400" cy="402336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Rendőri jelenlét a kistelepüléseken, különös tekintettel a hátrányos helyzetű térségekre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Kutatásvezető: Prof. Dr. Finszter Géza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Fenntartható közigazgatás, fenntartható biztonság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Kutatásvezető: Prof. Dr. Bukovics István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A rendészeti vezető-kiválasztási rendszer tudományos megalapozása 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Kutatásvezető: Dr. Malét-Szabó Erika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B62B25-ECEC-4AE3-8F0B-B9F9E19B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50BC1D-DA9F-4431-8296-C5DB177F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88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42A24-3F9A-44EF-9622-7ACED14E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0" dirty="0"/>
              <a:t>Belügyi Tudományos Tanács </a:t>
            </a:r>
            <a:br>
              <a:rPr lang="hu-HU" spc="0" dirty="0"/>
            </a:br>
            <a:r>
              <a:rPr lang="hu-HU" spc="0" dirty="0"/>
              <a:t>2013. év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CB0C389-74DE-4FEA-9BEB-2DD7FACDA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845735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800" b="1" i="1" dirty="0">
                <a:solidFill>
                  <a:schemeClr val="accent2">
                    <a:lumMod val="75000"/>
                  </a:schemeClr>
                </a:solidFill>
              </a:rPr>
              <a:t>A terrorizmus Rubik-kockája, avagy a fenyegetések komplex megközelítése</a:t>
            </a: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 (2013)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i="1" dirty="0">
                <a:solidFill>
                  <a:schemeClr val="accent2">
                    <a:lumMod val="75000"/>
                  </a:schemeClr>
                </a:solidFill>
              </a:rPr>
              <a:t>A rendvédelem és a honvédelem területén végzett orvosi és pszichológiai tevékenység kihívásai napjainkban </a:t>
            </a: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c. konferencia</a:t>
            </a:r>
            <a:r>
              <a:rPr lang="hu-HU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(2013. november 7-8.)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i="1" dirty="0">
                <a:solidFill>
                  <a:schemeClr val="accent2">
                    <a:lumMod val="75000"/>
                  </a:schemeClr>
                </a:solidFill>
              </a:rPr>
              <a:t> A rendészet és az alapjogok kapcsolata </a:t>
            </a: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című tudományos-szakmai konferencia a Nemzeti Közszolgálati Egyetem Rendészettudományi Karral közös rendezésben.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együttműködési megállapodás </a:t>
            </a:r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aláírására került sor a Belügyi Tudományos Tanács és a </a:t>
            </a: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</a:rPr>
              <a:t>Magyar Hadtudományi Társaság között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B62B25-ECEC-4AE3-8F0B-B9F9E19B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50BC1D-DA9F-4431-8296-C5DB177F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4582B-AC96-4481-80D8-528FC36AC9D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7200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rgbClr val="A8BED4">
            <a:alpha val="50000"/>
          </a:srgbClr>
        </a:solidFill>
        <a:effectLst>
          <a:softEdge rad="31750"/>
        </a:effectLst>
      </a:spPr>
      <a:bodyPr rtlCol="0" anchor="ctr"/>
      <a:lstStyle>
        <a:defPPr algn="ctr">
          <a:spcAft>
            <a:spcPts val="1800"/>
          </a:spcAft>
          <a:defRPr sz="5000" dirty="0" smtClean="0">
            <a:solidFill>
              <a:srgbClr val="2F475F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1366</Words>
  <Application>Microsoft Office PowerPoint</Application>
  <PresentationFormat>Szélesvásznú</PresentationFormat>
  <Paragraphs>221</Paragraphs>
  <Slides>23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</vt:lpstr>
      <vt:lpstr>Courier New</vt:lpstr>
      <vt:lpstr>Symbol</vt:lpstr>
      <vt:lpstr>Times New Roman</vt:lpstr>
      <vt:lpstr>Wingdings</vt:lpstr>
      <vt:lpstr>Retrospektív</vt:lpstr>
      <vt:lpstr>Belügyi Tudományos Tanács Beszámoló 2011-2017. </vt:lpstr>
      <vt:lpstr>Belügyi Tudományos Tanács újjáalakulása – 2011. február 21. </vt:lpstr>
      <vt:lpstr>Belügyi Tudományos Tanács újjáalakulása – Állandó tagok</vt:lpstr>
      <vt:lpstr>Belügyi Tudományos Tanács újjáalakulása – Tanácskozási jogú tagok</vt:lpstr>
      <vt:lpstr>Belügyi Tudományos Tanács  2011. év</vt:lpstr>
      <vt:lpstr>Belügyi Tudományos Tanács  2012. év</vt:lpstr>
      <vt:lpstr>Belügyi Tudományos Tanács  2012. év  ÚJDONSÁGOK</vt:lpstr>
      <vt:lpstr>Belügyi Tudományos Tanács  2013. év</vt:lpstr>
      <vt:lpstr>Belügyi Tudományos Tanács  2013. év</vt:lpstr>
      <vt:lpstr>Belügyi Tudományos Tanács 2014. év</vt:lpstr>
      <vt:lpstr>Belügyi Tudományos Tanács 2014. év</vt:lpstr>
      <vt:lpstr>Belügyi Tudományos Tanács 2014. év ÚJDONSÁGAI</vt:lpstr>
      <vt:lpstr> Belügyi Tudományos Tanács 2015. év</vt:lpstr>
      <vt:lpstr> Belügyi Tudományos Tanács 2015. év</vt:lpstr>
      <vt:lpstr>Belügyi Tudományos Tanács 2015. év ÚJDONSÁGAI</vt:lpstr>
      <vt:lpstr>Belügyi Tudományos Tanács 2016. év</vt:lpstr>
      <vt:lpstr>Belügyi Tudományos Tanács 2016. év</vt:lpstr>
      <vt:lpstr>Belügyi Tudományos Tanács 2016. év ÚJDONSÁGAI</vt:lpstr>
      <vt:lpstr>Belügyi Tudományos Tanács 2017. év</vt:lpstr>
      <vt:lpstr>Belügyi Tudományos Tanács 2017. év</vt:lpstr>
      <vt:lpstr>Belügyi Tudományos Tanács 2017. év ÚJDONSÁGOK</vt:lpstr>
      <vt:lpstr>PowerPoint-bemutató</vt:lpstr>
      <vt:lpstr>Köszönöm megtisztelő figyelmüket!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KSZF  Tudományszervezési Osztály</dc:title>
  <dc:creator>Kovács Edina</dc:creator>
  <cp:lastModifiedBy>Kovács Edina</cp:lastModifiedBy>
  <cp:revision>161</cp:revision>
  <cp:lastPrinted>2018-02-22T13:26:37Z</cp:lastPrinted>
  <dcterms:created xsi:type="dcterms:W3CDTF">2016-01-05T13:44:57Z</dcterms:created>
  <dcterms:modified xsi:type="dcterms:W3CDTF">2018-02-27T12:53:41Z</dcterms:modified>
</cp:coreProperties>
</file>