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66230-8913-410C-BD29-775F105B01A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BA4FC-E93D-4B3D-96C7-90B1A0BF9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34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2354-695C-42D2-A129-33ADDF48E850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572E-F5F3-4079-8346-BF7E8DD52B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1BD979A-C8BC-4413-9533-53E622CC1389}" type="datetimeFigureOut">
              <a:rPr lang="hu-HU" smtClean="0">
                <a:solidFill>
                  <a:srgbClr val="464646"/>
                </a:solidFill>
              </a:rPr>
              <a:pPr>
                <a:defRPr/>
              </a:pPr>
              <a:t>2013.11.21.</a:t>
            </a:fld>
            <a:endParaRPr lang="hu-HU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96B7748-CE3B-4753-B21F-E5DB2C9FAB5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u/url?sa=i&amp;rct=j&amp;q=&amp;esrc=s&amp;frm=1&amp;source=images&amp;cd=&amp;cad=rja&amp;docid=ZPCxBsEQTT9Y2M&amp;tbnid=08b9AYdfbmDG-M:&amp;ved=0CAUQjRw&amp;url=http://vaci-naplo.hu/2012/10/tarsadalmi-velemenyezes-vacon-e-mailben-es-levelben/email-es-level-ikon-egyben-500/&amp;ei=oBWaUfytGom4O8CDgcgP&amp;bvm=bv.46751780,d.Yms&amp;psig=AFQjCNFgWOKFAOKZ4CgoZiNgq7KagX-I-g&amp;ust=136913894457942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296144"/>
          </a:xfrm>
        </p:spPr>
        <p:txBody>
          <a:bodyPr>
            <a:normAutofit/>
          </a:bodyPr>
          <a:lstStyle/>
          <a:p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Alkalmazható-e a </a:t>
            </a:r>
            <a:r>
              <a:rPr lang="hu-H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mediáció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 interneten elszenvedett jogsérelmek orvoslásában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769640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Baracsi Katalin családjogi szakjogász,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internetbiztonsági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szakértő, oktató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RDOE 2013. november 21.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13992" y="1196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hu-HU" sz="24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Magyar Jog- és Államtudományi Társaság Internetbiztonság Magyarországon és az Európai Unióban Szakmai Tagozat</a:t>
            </a:r>
            <a:endParaRPr lang="hu-H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</a:pPr>
            <a:r>
              <a:rPr lang="hu-H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hu-H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75656" y="3135744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spcAft>
                <a:spcPts val="0"/>
              </a:spcAft>
            </a:pPr>
            <a:r>
              <a:rPr lang="hu-HU" sz="2400" dirty="0">
                <a:latin typeface="Times New Roman"/>
                <a:ea typeface="Calibri"/>
                <a:cs typeface="Times New Roman"/>
              </a:rPr>
              <a:t>A</a:t>
            </a: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z internetbiztonság területén fellelhető ismeretek, jó   gyakorlatok felkutatása, rendszerezése, a saját tudományterületük, munkájuk tapasztalatainak feldolgozása és megismertetése az elmélet és a gyakorlat szakembereivel.  </a:t>
            </a:r>
            <a:endParaRPr lang="hu-H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62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124744"/>
            <a:ext cx="7344816" cy="435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2400" b="1" i="1" dirty="0" smtClean="0">
                <a:latin typeface="Times New Roman"/>
                <a:ea typeface="Calibri"/>
                <a:cs typeface="Times New Roman"/>
              </a:rPr>
              <a:t>Kutatási ütemterv</a:t>
            </a:r>
          </a:p>
          <a:p>
            <a:pPr algn="ctr">
              <a:spcAft>
                <a:spcPts val="1000"/>
              </a:spcAft>
            </a:pP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Online kérdőív kiküldése a témában érintett hazai  személyeknek, szervezeteknek</a:t>
            </a:r>
            <a:endParaRPr lang="hu-HU" sz="24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hu-HU" sz="2400" b="1" i="1" dirty="0" smtClean="0">
                <a:effectLst/>
                <a:latin typeface="Times New Roman"/>
                <a:ea typeface="Calibri"/>
                <a:cs typeface="Times New Roman"/>
              </a:rPr>
              <a:t>július 1. – szeptember 20.</a:t>
            </a: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 kérdőívek kitöltésének és visszaküldésének időszaka</a:t>
            </a:r>
            <a:endParaRPr lang="hu-HU" sz="24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hu-HU" sz="2400" b="1" i="1" dirty="0" smtClean="0">
                <a:effectLst/>
                <a:latin typeface="Times New Roman"/>
                <a:ea typeface="Calibri"/>
                <a:cs typeface="Times New Roman"/>
              </a:rPr>
              <a:t>szeptember 20. december 31</a:t>
            </a: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. kérdőívek összegzése, feldolgozása</a:t>
            </a:r>
            <a:endParaRPr lang="hu-HU" sz="24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hu-HU" sz="2400" b="1" i="1" dirty="0" smtClean="0">
                <a:latin typeface="Times New Roman"/>
                <a:ea typeface="Calibri"/>
                <a:cs typeface="Times New Roman"/>
              </a:rPr>
              <a:t>január</a:t>
            </a: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 – konferencia vagy sajtótájékoztató vagy kerekasztal keretében kutatási eredmények ismertetése, publikálása</a:t>
            </a:r>
            <a:endParaRPr lang="hu-H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7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9455" y="1772816"/>
            <a:ext cx="7416824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hu-HU" sz="2400" b="1" i="1" dirty="0" err="1" smtClean="0">
                <a:latin typeface="Times New Roman"/>
                <a:ea typeface="Calibri"/>
                <a:cs typeface="Times New Roman"/>
              </a:rPr>
              <a:t>Mediációs</a:t>
            </a:r>
            <a:r>
              <a:rPr lang="hu-HU" sz="2400" b="1" i="1" dirty="0" smtClean="0">
                <a:latin typeface="Times New Roman"/>
                <a:ea typeface="Calibri"/>
                <a:cs typeface="Times New Roman"/>
              </a:rPr>
              <a:t> alapvetés</a:t>
            </a:r>
            <a:endParaRPr lang="hu-HU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A </a:t>
            </a:r>
            <a:r>
              <a:rPr lang="hu-HU" sz="2400" dirty="0" err="1" smtClean="0">
                <a:effectLst/>
                <a:latin typeface="Times New Roman"/>
                <a:ea typeface="Calibri"/>
                <a:cs typeface="Times New Roman"/>
              </a:rPr>
              <a:t>mediáció</a:t>
            </a: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 egy speciális konfliktuskezelő módszer, amelynek lényege, hogy: két fél vitájában mindkét fél közös megegyezésével egy semleges, harmadik fél, a mediátor jár közben.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endParaRPr lang="hu-H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94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980728"/>
            <a:ext cx="7272808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hu-HU" sz="2400" b="1" i="1" dirty="0">
                <a:latin typeface="Times New Roman"/>
                <a:ea typeface="Calibri"/>
                <a:cs typeface="Times New Roman"/>
              </a:rPr>
              <a:t>A </a:t>
            </a:r>
            <a:r>
              <a:rPr lang="hu-HU" sz="2400" b="1" i="1" dirty="0" err="1">
                <a:latin typeface="Times New Roman"/>
                <a:ea typeface="Calibri"/>
                <a:cs typeface="Times New Roman"/>
              </a:rPr>
              <a:t>mediáció</a:t>
            </a:r>
            <a:r>
              <a:rPr lang="hu-HU" sz="2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hu-HU" sz="2400" b="1" i="1" dirty="0" smtClean="0">
                <a:latin typeface="Times New Roman"/>
                <a:ea typeface="Calibri"/>
                <a:cs typeface="Times New Roman"/>
              </a:rPr>
              <a:t>előnyei</a:t>
            </a:r>
            <a:endParaRPr lang="hu-HU" sz="2400" b="1" i="1" dirty="0">
              <a:latin typeface="Times New Roman"/>
              <a:ea typeface="Calibri"/>
              <a:cs typeface="Times New Roman"/>
            </a:endParaRPr>
          </a:p>
          <a:p>
            <a:pPr marL="1028700" lvl="0" indent="-34290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u-HU" sz="2400" dirty="0">
                <a:latin typeface="Times New Roman"/>
                <a:ea typeface="Calibri"/>
                <a:cs typeface="Times New Roman"/>
              </a:rPr>
              <a:t>Relatíve olcsó, gyors</a:t>
            </a:r>
          </a:p>
          <a:p>
            <a:pPr marL="1028700" lvl="0" indent="-34290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u-HU" sz="2400" dirty="0">
                <a:latin typeface="Times New Roman"/>
                <a:ea typeface="Calibri"/>
                <a:cs typeface="Times New Roman"/>
              </a:rPr>
              <a:t>Önkéntes - ezért kevesebb stresszel jár és a létrejött egyezséget be is tartják;</a:t>
            </a:r>
            <a:endParaRPr lang="hu-HU" sz="2400" dirty="0">
              <a:ea typeface="Calibri"/>
              <a:cs typeface="Times New Roman"/>
            </a:endParaRPr>
          </a:p>
          <a:p>
            <a:pPr marL="1028700" lvl="0" indent="-34290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u-HU" sz="2400" dirty="0">
                <a:latin typeface="Times New Roman"/>
                <a:ea typeface="Calibri"/>
                <a:cs typeface="Times New Roman"/>
              </a:rPr>
              <a:t>Diszkrét (nincs nyilvános tárgyalás, a mediátort titoktartás kötelezi);</a:t>
            </a:r>
            <a:endParaRPr lang="hu-HU" sz="2400" dirty="0">
              <a:ea typeface="Calibri"/>
              <a:cs typeface="Times New Roman"/>
            </a:endParaRPr>
          </a:p>
          <a:p>
            <a:pPr marL="1028700" lvl="0" indent="-34290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u-HU" sz="2400" dirty="0">
                <a:latin typeface="Times New Roman"/>
                <a:ea typeface="Calibri"/>
                <a:cs typeface="Times New Roman"/>
              </a:rPr>
              <a:t>Korrekt kapcsolat marad a felek között;</a:t>
            </a:r>
            <a:endParaRPr lang="hu-HU" sz="2400" dirty="0">
              <a:ea typeface="Calibri"/>
              <a:cs typeface="Times New Roman"/>
            </a:endParaRPr>
          </a:p>
          <a:p>
            <a:pPr marL="1028700" lvl="0" indent="-34290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u-HU" sz="2400" dirty="0">
                <a:latin typeface="Times New Roman"/>
                <a:ea typeface="Calibri"/>
                <a:cs typeface="Times New Roman"/>
              </a:rPr>
              <a:t>Nincs vesztenivaló, amennyiben nem vezet eredményre, akkor a bírósági út továbbra is nyitva áll a felek előtt.</a:t>
            </a:r>
            <a:endParaRPr lang="hu-H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18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600" y="980728"/>
            <a:ext cx="714390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Érte már Önt vagy környezetét jogsérelem, rossz élmény az interneten?</a:t>
            </a:r>
            <a:endParaRPr lang="hu-H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Pár szóval, mondattal írja le, hogy mi történt!</a:t>
            </a:r>
            <a:endParaRPr lang="hu-H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Ismert Ön előtt a </a:t>
            </a:r>
            <a:r>
              <a:rPr lang="hu-HU" sz="1900" b="1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mediáció</a:t>
            </a: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(közvetítői eljárás ), mint alternatív vitarendezési eszköz?</a:t>
            </a:r>
            <a:endParaRPr lang="hu-H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 jogsérelem érte, érné Önt részt venne-e </a:t>
            </a:r>
            <a:r>
              <a:rPr lang="hu-HU" sz="1900" b="1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mediációs</a:t>
            </a: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(közvetítői) eljárásban?</a:t>
            </a:r>
            <a:endParaRPr lang="hu-H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Ajánlaná-e családtagjának, barátjának, ismerősének a </a:t>
            </a:r>
            <a:r>
              <a:rPr lang="hu-HU" sz="1900" b="1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mediációt</a:t>
            </a: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(közvetítői eljárást) az online térben elszenvedett jogsérelem orvoslására?</a:t>
            </a:r>
            <a:endParaRPr lang="hu-H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Egy 1-től 10-es skálán hányas osztályzatot adna a </a:t>
            </a:r>
            <a:r>
              <a:rPr lang="hu-HU" sz="1900" b="1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mediációnak</a:t>
            </a: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(közvetítői eljárásnak) a hatékonyság tekintetében?</a:t>
            </a:r>
            <a:endParaRPr lang="hu-H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hu-HU" sz="19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Ismert Ön előtt, hogy az interneten elkövetett jogsértések, rossz élmények elkövetői nagyrészt közvetlen környezetéből kerülnek ki?</a:t>
            </a:r>
            <a:endParaRPr lang="hu-H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025044"/>
            <a:ext cx="7992888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lnSpc>
                <a:spcPct val="150000"/>
              </a:lnSpc>
              <a:spcAft>
                <a:spcPts val="1000"/>
              </a:spcAft>
            </a:pPr>
            <a:r>
              <a:rPr lang="hu-HU" sz="2400" b="1" i="1" dirty="0" smtClean="0">
                <a:latin typeface="Times New Roman"/>
                <a:ea typeface="Calibri"/>
                <a:cs typeface="Times New Roman"/>
              </a:rPr>
              <a:t>                             Érdekes válasz</a:t>
            </a:r>
          </a:p>
          <a:p>
            <a:pPr marL="914400" algn="just">
              <a:lnSpc>
                <a:spcPct val="150000"/>
              </a:lnSpc>
              <a:spcAft>
                <a:spcPts val="1000"/>
              </a:spcAft>
            </a:pPr>
            <a:r>
              <a:rPr lang="hu-HU" sz="2400" dirty="0" smtClean="0">
                <a:latin typeface="Times New Roman"/>
                <a:ea typeface="Calibri"/>
                <a:cs typeface="Times New Roman"/>
              </a:rPr>
              <a:t>A</a:t>
            </a: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hu-HU" sz="2400" dirty="0" err="1" smtClean="0">
                <a:effectLst/>
                <a:latin typeface="Times New Roman"/>
                <a:ea typeface="Calibri"/>
                <a:cs typeface="Times New Roman"/>
              </a:rPr>
              <a:t>mediációban</a:t>
            </a:r>
            <a:r>
              <a:rPr lang="hu-HU" sz="2400" dirty="0" smtClean="0">
                <a:effectLst/>
                <a:latin typeface="Times New Roman"/>
                <a:ea typeface="Calibri"/>
                <a:cs typeface="Times New Roman"/>
              </a:rPr>
              <a:t> való részvételt sokan azzal indokolták, hogy szeretnék megismerni az elkövetőt és indítékait. Válaszadóink nagy százaléka azon az állásponton van, hogy egy személyes beszélgetés révén tisztázható a helyzet és áldozatként könnyebben fel tudják dolgozni a velük történteket.</a:t>
            </a:r>
            <a:endParaRPr lang="hu-H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6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164193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Baracsi Katalin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katalin.baracsi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" descr="http://vaci-naplo.hu/wp-content/uploads/2012/10/email-és-levél-ikon-egyben-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319667"/>
            <a:ext cx="2520280" cy="1800199"/>
          </a:xfrm>
          <a:prstGeom prst="rect">
            <a:avLst/>
          </a:prstGeom>
          <a:solidFill>
            <a:srgbClr val="990099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1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65</TotalTime>
  <Words>362</Words>
  <Application>Microsoft Office PowerPoint</Application>
  <PresentationFormat>Diavetítés a képernyőre (4:3 oldalarány)</PresentationFormat>
  <Paragraphs>31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Divat</vt:lpstr>
      <vt:lpstr>Alkalmazható-e a mediáció az interneten elszenvedett jogsérelmek orvoslásában?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Alkalmazható-e a mediáció az interneten elszenvedett jogsérelmek orvoslásában?</dc:title>
  <dc:creator>Kati</dc:creator>
  <cp:lastModifiedBy>Kati</cp:lastModifiedBy>
  <cp:revision>10</cp:revision>
  <dcterms:created xsi:type="dcterms:W3CDTF">2013-11-17T12:55:31Z</dcterms:created>
  <dcterms:modified xsi:type="dcterms:W3CDTF">2013-11-21T05:52:04Z</dcterms:modified>
</cp:coreProperties>
</file>