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0" r:id="rId2"/>
  </p:sldMasterIdLst>
  <p:notesMasterIdLst>
    <p:notesMasterId r:id="rId16"/>
  </p:notesMasterIdLst>
  <p:sldIdLst>
    <p:sldId id="256" r:id="rId3"/>
    <p:sldId id="257" r:id="rId4"/>
    <p:sldId id="267" r:id="rId5"/>
    <p:sldId id="258" r:id="rId6"/>
    <p:sldId id="259" r:id="rId7"/>
    <p:sldId id="268" r:id="rId8"/>
    <p:sldId id="269" r:id="rId9"/>
    <p:sldId id="270" r:id="rId10"/>
    <p:sldId id="271" r:id="rId11"/>
    <p:sldId id="272" r:id="rId12"/>
    <p:sldId id="260" r:id="rId13"/>
    <p:sldId id="263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90" autoAdjust="0"/>
  </p:normalViewPr>
  <p:slideViewPr>
    <p:cSldViewPr>
      <p:cViewPr>
        <p:scale>
          <a:sx n="77" d="100"/>
          <a:sy n="77" d="100"/>
        </p:scale>
        <p:origin x="-372" y="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Panaszok száma</c:v>
                </c:pt>
              </c:strCache>
            </c:strRef>
          </c:tx>
          <c:invertIfNegative val="0"/>
          <c:cat>
            <c:numRef>
              <c:f>Munka1!$A$2:$A$5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Munka1!$B$2:$B$5</c:f>
              <c:numCache>
                <c:formatCode>General</c:formatCode>
                <c:ptCount val="4"/>
                <c:pt idx="0">
                  <c:v>174</c:v>
                </c:pt>
                <c:pt idx="1">
                  <c:v>457</c:v>
                </c:pt>
                <c:pt idx="2">
                  <c:v>512</c:v>
                </c:pt>
                <c:pt idx="3">
                  <c:v>387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Elutasítva</c:v>
                </c:pt>
              </c:strCache>
            </c:strRef>
          </c:tx>
          <c:invertIfNegative val="0"/>
          <c:cat>
            <c:numRef>
              <c:f>Munka1!$A$2:$A$5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Munka1!$C$2:$C$5</c:f>
              <c:numCache>
                <c:formatCode>General</c:formatCode>
                <c:ptCount val="4"/>
                <c:pt idx="0">
                  <c:v>68</c:v>
                </c:pt>
                <c:pt idx="1">
                  <c:v>229</c:v>
                </c:pt>
                <c:pt idx="2">
                  <c:v>166</c:v>
                </c:pt>
                <c:pt idx="3">
                  <c:v>209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Áttéve</c:v>
                </c:pt>
              </c:strCache>
            </c:strRef>
          </c:tx>
          <c:invertIfNegative val="0"/>
          <c:cat>
            <c:numRef>
              <c:f>Munka1!$A$2:$A$5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Munka1!$D$2:$D$5</c:f>
              <c:numCache>
                <c:formatCode>General</c:formatCode>
                <c:ptCount val="4"/>
                <c:pt idx="0">
                  <c:v>106</c:v>
                </c:pt>
                <c:pt idx="1">
                  <c:v>228</c:v>
                </c:pt>
                <c:pt idx="2">
                  <c:v>346</c:v>
                </c:pt>
                <c:pt idx="3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82144"/>
        <c:axId val="34764416"/>
      </c:barChart>
      <c:catAx>
        <c:axId val="3418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764416"/>
        <c:crosses val="autoZero"/>
        <c:auto val="1"/>
        <c:lblAlgn val="ctr"/>
        <c:lblOffset val="100"/>
        <c:noMultiLvlLbl val="0"/>
      </c:catAx>
      <c:valAx>
        <c:axId val="34764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182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Áttett panaszok sorsa</c:v>
                </c:pt>
              </c:strCache>
            </c:strRef>
          </c:tx>
          <c:explosion val="25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Munka1!$A$2:$A$4</c:f>
              <c:strCache>
                <c:ptCount val="3"/>
                <c:pt idx="0">
                  <c:v>Helyt adott</c:v>
                </c:pt>
                <c:pt idx="1">
                  <c:v>Elutasította</c:v>
                </c:pt>
                <c:pt idx="2">
                  <c:v>Nincs adat</c:v>
                </c:pt>
              </c:strCache>
            </c:strRef>
          </c:cat>
          <c:val>
            <c:numRef>
              <c:f>Munka1!$B$2:$B$4</c:f>
              <c:numCache>
                <c:formatCode>0%</c:formatCode>
                <c:ptCount val="3"/>
                <c:pt idx="0">
                  <c:v>0.43</c:v>
                </c:pt>
                <c:pt idx="1">
                  <c:v>0.46</c:v>
                </c:pt>
                <c:pt idx="2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Mintaszöveg szerkesztése </a:t>
            </a:r>
          </a:p>
          <a:p>
            <a:pPr lvl="1"/>
            <a:r>
              <a:rPr lang="en-US" smtClean="0"/>
              <a:t>Második szint</a:t>
            </a:r>
          </a:p>
          <a:p>
            <a:pPr lvl="2"/>
            <a:r>
              <a:rPr lang="en-US" smtClean="0"/>
              <a:t>Harmadik szint</a:t>
            </a:r>
          </a:p>
          <a:p>
            <a:pPr lvl="3"/>
            <a:r>
              <a:rPr lang="en-US" smtClean="0"/>
              <a:t>Negyedik szint</a:t>
            </a:r>
          </a:p>
          <a:p>
            <a:pPr lvl="4"/>
            <a:r>
              <a:rPr lang="en-US" smtClean="0"/>
              <a:t>Ötödik szint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51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743653DA-8BF4-4869-96FE-9BCF43372D46}" type="datetime8">
              <a:rPr lang="en-US" smtClean="0"/>
              <a:pPr algn="ctr"/>
              <a:t>11/20/2013 6:45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11/20/2013 6:45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11/20/2013 6:45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11/20/2013 6:45 PM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11/20/2013 6:45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8">
              <a:rPr lang="en-US" smtClean="0"/>
              <a:pPr/>
              <a:t>11/20/2013 6:45 PM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8">
              <a:rPr lang="en-US" smtClean="0"/>
              <a:pPr/>
              <a:t>11/20/2013 6:45 PM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11/20/2013 6:45 PM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11/20/2013 6:45 PM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11/20/2013 6:45 PM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0EC5-AC53-4169-941E-EDF10CD23748}" type="datetime8">
              <a:rPr lang="en-US" smtClean="0"/>
              <a:pPr/>
              <a:t>11/20/2013 6:45 PM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11/20/2013 6:45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zekely.zoltan@uni-nke.h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400" kern="1200" cap="all" baseline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Ügyfél-e a rendőr</a:t>
            </a:r>
            <a:r>
              <a:rPr lang="hu-HU" sz="4400" kern="1200" cap="all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sz="4400" cap="all" dirty="0">
                <a:solidFill>
                  <a:schemeClr val="tx2"/>
                </a:solidFill>
              </a:rPr>
              <a:t>a</a:t>
            </a:r>
            <a:r>
              <a:rPr lang="hu-HU" sz="4400" kern="1200" cap="all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 intézkedését vizsgáló eljárásban?</a:t>
            </a:r>
            <a:endParaRPr lang="hu-HU" noProof="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600" dirty="0">
                <a:solidFill>
                  <a:srgbClr val="FFFFFF"/>
                </a:solidFill>
              </a:rPr>
              <a:t>d</a:t>
            </a:r>
            <a:r>
              <a:rPr lang="hu-HU" sz="2600" kern="1200" noProof="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r. </a:t>
            </a:r>
            <a:r>
              <a:rPr lang="hu-HU" sz="2600" kern="1200" noProof="0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jur</a:t>
            </a:r>
            <a:r>
              <a:rPr lang="hu-HU" sz="2600" kern="1200" noProof="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. Székely Zoltán</a:t>
            </a:r>
            <a:endParaRPr lang="hu-HU" noProof="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23528" y="1340768"/>
            <a:ext cx="8136904" cy="5184576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hu-HU" sz="2400" dirty="0" smtClean="0"/>
              <a:t>Az alapvető jogok biztosánál kezdeményezni a fenti jogi helyzet alapjogi vizsgálatát és szükség esetén az utólagos normakontrollra előterjesztést.</a:t>
            </a:r>
          </a:p>
          <a:p>
            <a:pPr algn="just">
              <a:spcAft>
                <a:spcPts val="1200"/>
              </a:spcAft>
            </a:pPr>
            <a:r>
              <a:rPr lang="hu-HU" sz="2400" dirty="0" smtClean="0"/>
              <a:t>A jövőben a rendőri intézkedéssel szembeni panaszokat első fokon a Magyar Rendészeti Kamara, másodfokon a Független Rendészeti Panasztestület közigazgatási eljárásban vizsgálja ki, egyben békéltető testületként is működve.</a:t>
            </a:r>
          </a:p>
          <a:p>
            <a:pPr algn="just">
              <a:spcAft>
                <a:spcPts val="1200"/>
              </a:spcAft>
            </a:pPr>
            <a:r>
              <a:rPr lang="hu-HU" sz="2400" dirty="0" smtClean="0"/>
              <a:t>Az ügyféli jogokat biztosítani kell a panaszosok, a rendőri szervek, az intézkedő rendőrök, valamint – különösen nagyszámú ügyfél esetén – a jog- illetve érdekvédelmi civil szervezetek számára.</a:t>
            </a:r>
          </a:p>
          <a:p>
            <a:pPr algn="just">
              <a:spcAft>
                <a:spcPts val="1200"/>
              </a:spcAft>
            </a:pPr>
            <a:r>
              <a:rPr lang="hu-HU" sz="2400" dirty="0" smtClean="0"/>
              <a:t>A határozatokat </a:t>
            </a:r>
            <a:r>
              <a:rPr lang="hu-HU" sz="2400" dirty="0" err="1" smtClean="0"/>
              <a:t>anonimizálva</a:t>
            </a:r>
            <a:r>
              <a:rPr lang="hu-HU" sz="2400" dirty="0" smtClean="0"/>
              <a:t> közzé kell tenni (jelenleg ez csak az ORFK-FRP ügyek esetében történik meg).</a:t>
            </a:r>
          </a:p>
          <a:p>
            <a:pPr algn="just">
              <a:spcAft>
                <a:spcPts val="1200"/>
              </a:spcAft>
            </a:pPr>
            <a:r>
              <a:rPr lang="hu-HU" sz="2400" dirty="0" smtClean="0"/>
              <a:t>Hivatalból történő eljárás bevezetése.</a:t>
            </a:r>
          </a:p>
          <a:p>
            <a:pPr algn="just">
              <a:spcAft>
                <a:spcPts val="1200"/>
              </a:spcAft>
            </a:pPr>
            <a:r>
              <a:rPr lang="hu-HU" sz="2400" dirty="0" smtClean="0"/>
              <a:t>Bíróságok számára </a:t>
            </a:r>
            <a:r>
              <a:rPr lang="hu-HU" sz="2400" dirty="0" err="1" smtClean="0"/>
              <a:t>reformatórius</a:t>
            </a:r>
            <a:r>
              <a:rPr lang="hu-HU" sz="2400" dirty="0" smtClean="0"/>
              <a:t> jogkör biztosítása.</a:t>
            </a: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7543800" cy="914400"/>
          </a:xfrm>
        </p:spPr>
        <p:txBody>
          <a:bodyPr/>
          <a:lstStyle/>
          <a:p>
            <a:r>
              <a:rPr lang="hu-HU" sz="4400" kern="12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Javaslatok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65683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hu-HU" sz="4400" kern="12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Független Rendészeti Panasztestület döntései 2008-2011</a:t>
            </a:r>
            <a:endParaRPr lang="hu-HU" noProof="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955422"/>
              </p:ext>
            </p:extLst>
          </p:nvPr>
        </p:nvGraphicFramePr>
        <p:xfrm>
          <a:off x="1547664" y="2146819"/>
          <a:ext cx="6096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4932040" y="577390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Forrás: </a:t>
            </a:r>
            <a:r>
              <a:rPr lang="hu-HU" i="1" dirty="0" err="1" smtClean="0"/>
              <a:t>www.panasztestület.hu</a:t>
            </a:r>
            <a:endParaRPr lang="hu-HU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hu-HU" sz="4400" kern="12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Az ORFK döntései az FRP által áttett panaszokról, 2008-2011</a:t>
            </a:r>
            <a:endParaRPr lang="hu-HU" noProof="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211725"/>
              </p:ext>
            </p:extLst>
          </p:nvPr>
        </p:nvGraphicFramePr>
        <p:xfrm>
          <a:off x="1547664" y="1988840"/>
          <a:ext cx="6096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4644008" y="558924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Forrás: </a:t>
            </a:r>
            <a:r>
              <a:rPr lang="hu-HU" i="1" dirty="0" err="1" smtClean="0"/>
              <a:t>www.panasztestület.hu</a:t>
            </a:r>
            <a:endParaRPr lang="hu-HU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543800" cy="5522912"/>
          </a:xfrm>
        </p:spPr>
        <p:txBody>
          <a:bodyPr/>
          <a:lstStyle/>
          <a:p>
            <a:pPr algn="ctr"/>
            <a:r>
              <a:rPr lang="hu-HU" sz="4400" kern="12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sz="4400" kern="12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u-HU" sz="4400" dirty="0">
                <a:solidFill>
                  <a:schemeClr val="tx2"/>
                </a:solidFill>
              </a:rPr>
              <a:t/>
            </a:r>
            <a:br>
              <a:rPr lang="hu-HU" sz="4400" dirty="0">
                <a:solidFill>
                  <a:schemeClr val="tx2"/>
                </a:solidFill>
              </a:rPr>
            </a:br>
            <a:r>
              <a:rPr lang="hu-HU" sz="4400" dirty="0" smtClean="0">
                <a:solidFill>
                  <a:schemeClr val="tx2"/>
                </a:solidFill>
              </a:rPr>
              <a:t/>
            </a:r>
            <a:br>
              <a:rPr lang="hu-HU" sz="4400" dirty="0" smtClean="0">
                <a:solidFill>
                  <a:schemeClr val="tx2"/>
                </a:solidFill>
              </a:rPr>
            </a:br>
            <a:r>
              <a:rPr lang="hu-HU" sz="4400" kern="12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Köszönöm a figyelmet!</a:t>
            </a:r>
            <a:br>
              <a:rPr lang="hu-HU" sz="4400" kern="12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u-HU" sz="4400" kern="12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sz="4400" kern="12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u-HU" sz="4400" dirty="0" smtClean="0">
                <a:solidFill>
                  <a:schemeClr val="tx2"/>
                </a:solidFill>
              </a:rPr>
              <a:t>Várom véleményét, hozzászólását!</a:t>
            </a:r>
            <a:br>
              <a:rPr lang="hu-HU" sz="4400" dirty="0" smtClean="0">
                <a:solidFill>
                  <a:schemeClr val="tx2"/>
                </a:solidFill>
              </a:rPr>
            </a:br>
            <a:r>
              <a:rPr lang="hu-HU" sz="4400" dirty="0">
                <a:solidFill>
                  <a:schemeClr val="tx2"/>
                </a:solidFill>
              </a:rPr>
              <a:t/>
            </a:r>
            <a:br>
              <a:rPr lang="hu-HU" sz="4400" dirty="0">
                <a:solidFill>
                  <a:schemeClr val="tx2"/>
                </a:solidFill>
              </a:rPr>
            </a:br>
            <a:r>
              <a:rPr lang="hu-HU" sz="4400" dirty="0" err="1" smtClean="0">
                <a:hlinkClick r:id="rId3"/>
              </a:rPr>
              <a:t>szekely.zoltan</a:t>
            </a:r>
            <a:r>
              <a:rPr lang="hu-HU" sz="4400" dirty="0" smtClean="0">
                <a:hlinkClick r:id="rId3"/>
              </a:rPr>
              <a:t>@</a:t>
            </a:r>
            <a:r>
              <a:rPr lang="hu-HU" sz="4400" dirty="0" err="1" smtClean="0">
                <a:hlinkClick r:id="rId3"/>
              </a:rPr>
              <a:t>uni-nke.hu</a:t>
            </a:r>
            <a:r>
              <a:rPr lang="hu-HU" sz="4400" dirty="0" smtClean="0">
                <a:solidFill>
                  <a:schemeClr val="tx2"/>
                </a:solidFill>
              </a:rPr>
              <a:t/>
            </a:r>
            <a:br>
              <a:rPr lang="hu-HU" sz="4400" dirty="0" smtClean="0">
                <a:solidFill>
                  <a:schemeClr val="tx2"/>
                </a:solidFill>
              </a:rPr>
            </a:br>
            <a:endParaRPr lang="hu-HU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907704" y="1196752"/>
            <a:ext cx="6096000" cy="3657599"/>
          </a:xfrm>
        </p:spPr>
        <p:txBody>
          <a:bodyPr>
            <a:normAutofit/>
          </a:bodyPr>
          <a:lstStyle/>
          <a:p>
            <a:r>
              <a:rPr lang="hu-HU" sz="2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Jogeset ismertetése</a:t>
            </a:r>
            <a:endParaRPr lang="hu-HU" noProof="0" dirty="0" smtClean="0"/>
          </a:p>
          <a:p>
            <a:r>
              <a:rPr lang="hu-HU" sz="2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Jogi elemzés</a:t>
            </a:r>
            <a:endParaRPr lang="hu-HU" noProof="0" dirty="0" smtClean="0"/>
          </a:p>
          <a:p>
            <a:r>
              <a:rPr lang="hu-HU" sz="2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Megállapítások</a:t>
            </a:r>
            <a:endParaRPr lang="hu-HU" noProof="0" dirty="0" smtClean="0"/>
          </a:p>
          <a:p>
            <a:r>
              <a:rPr lang="hu-HU" sz="2900" dirty="0" smtClean="0"/>
              <a:t>Javaslatok</a:t>
            </a:r>
            <a:endParaRPr lang="hu-HU" noProof="0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543800" cy="914400"/>
          </a:xfrm>
        </p:spPr>
        <p:txBody>
          <a:bodyPr/>
          <a:lstStyle/>
          <a:p>
            <a:r>
              <a:rPr lang="hu-HU" sz="4400" kern="12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Áttekintés</a:t>
            </a:r>
            <a:endParaRPr lang="hu-HU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11560" y="1484784"/>
            <a:ext cx="7920880" cy="4752528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hu-HU" dirty="0"/>
              <a:t>2011.08.23-án FR francia állampolgárt K</a:t>
            </a:r>
            <a:r>
              <a:rPr lang="hu-HU" dirty="0" smtClean="0"/>
              <a:t>., O. </a:t>
            </a:r>
            <a:r>
              <a:rPr lang="hu-HU" dirty="0"/>
              <a:t>és </a:t>
            </a:r>
            <a:r>
              <a:rPr lang="hu-HU" dirty="0" smtClean="0"/>
              <a:t>Sz. </a:t>
            </a:r>
            <a:r>
              <a:rPr lang="hu-HU" dirty="0"/>
              <a:t>rendőrök intézkedés alá vonták, majd </a:t>
            </a:r>
            <a:r>
              <a:rPr lang="hu-HU" dirty="0" smtClean="0"/>
              <a:t>igazoltatása során </a:t>
            </a:r>
            <a:r>
              <a:rPr lang="hu-HU" dirty="0"/>
              <a:t>megállapították, hogy vele szemben elfogatóparancs van érvényben. Emiatt a körözött </a:t>
            </a:r>
            <a:r>
              <a:rPr lang="hu-HU" dirty="0" smtClean="0"/>
              <a:t>személyt </a:t>
            </a:r>
            <a:r>
              <a:rPr lang="hu-HU" dirty="0"/>
              <a:t>elfogták és az illetékes rendőri szerv elé állították</a:t>
            </a:r>
            <a:r>
              <a:rPr lang="hu-HU" dirty="0" smtClean="0"/>
              <a:t>. </a:t>
            </a:r>
            <a:endParaRPr lang="hu-HU" noProof="0" dirty="0"/>
          </a:p>
          <a:p>
            <a:pPr marL="18288" indent="0" algn="just">
              <a:buNone/>
            </a:pPr>
            <a:r>
              <a:rPr lang="hu-HU" dirty="0" smtClean="0"/>
              <a:t>Az érintett az intézkedés során végrehajtott ruházat és csomag átvizsgálást megpanaszolta.</a:t>
            </a:r>
          </a:p>
          <a:p>
            <a:pPr marL="18288" indent="0" algn="just">
              <a:buNone/>
            </a:pPr>
            <a:r>
              <a:rPr lang="hu-HU" dirty="0" smtClean="0"/>
              <a:t>A rendőri szerv az ügyet közigazgatási eljárásban kivizsgálta és a panasznak helyt adott, a megállapított tényállás alapján K. rendőrt fegyelmi felelősségre vonták (megrovás). Az eljárás során K., O. és Sz. rendőröket jelentésírásra utasították majd tanúként meghallgatták.</a:t>
            </a: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543800" cy="914400"/>
          </a:xfrm>
        </p:spPr>
        <p:txBody>
          <a:bodyPr/>
          <a:lstStyle/>
          <a:p>
            <a:r>
              <a:rPr lang="hu-HU" sz="4400" kern="12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Jogeset ismertetése I.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63960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83568" y="1124744"/>
            <a:ext cx="7920880" cy="4752528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hu-HU" dirty="0" smtClean="0"/>
              <a:t>K. </a:t>
            </a:r>
            <a:r>
              <a:rPr lang="hu-HU" dirty="0"/>
              <a:t>r</a:t>
            </a:r>
            <a:r>
              <a:rPr lang="hu-HU" dirty="0" smtClean="0"/>
              <a:t>endőr a közigazgatási eljárásban hozott határozatot megfellebbezte. </a:t>
            </a:r>
            <a:endParaRPr lang="hu-HU" dirty="0"/>
          </a:p>
          <a:p>
            <a:pPr marL="18288" indent="0" algn="just">
              <a:buNone/>
            </a:pPr>
            <a:r>
              <a:rPr lang="hu-HU" noProof="0" dirty="0" smtClean="0"/>
              <a:t>A rendőri szerv vezetője a fellebbezést érdemi vizsgálat nélkül elutasította arra hivatkozva, hogy K. rendőr nem ügyfél. Az elutasító végzést a felettes szerv is helyben hagyta.</a:t>
            </a:r>
          </a:p>
          <a:p>
            <a:pPr marL="18288" indent="0" algn="just">
              <a:buNone/>
            </a:pPr>
            <a:r>
              <a:rPr lang="hu-HU" dirty="0" smtClean="0"/>
              <a:t>K. </a:t>
            </a:r>
            <a:r>
              <a:rPr lang="hu-HU" dirty="0"/>
              <a:t>r</a:t>
            </a:r>
            <a:r>
              <a:rPr lang="hu-HU" dirty="0" smtClean="0"/>
              <a:t>endőr kérelmére a bíróság a végzést felülvizsgálta, törvénysértőnek találta és megsemmisítette, a hatóságot új eljárásra kötelezte.</a:t>
            </a:r>
          </a:p>
          <a:p>
            <a:pPr marL="18288" indent="0" algn="just">
              <a:buNone/>
            </a:pPr>
            <a:r>
              <a:rPr lang="hu-HU" noProof="0" dirty="0" smtClean="0"/>
              <a:t>Az új eljárásban a hatóság </a:t>
            </a:r>
            <a:r>
              <a:rPr lang="hu-HU" dirty="0" smtClean="0"/>
              <a:t>az előzővel azonos döntést hozott, azonban az ügyféli jogállás elutasítását megindokolta</a:t>
            </a:r>
            <a:r>
              <a:rPr lang="hu-HU" noProof="0" dirty="0" smtClean="0"/>
              <a:t>.</a:t>
            </a:r>
          </a:p>
          <a:p>
            <a:pPr marL="18288" indent="0" algn="just">
              <a:buNone/>
            </a:pPr>
            <a:r>
              <a:rPr lang="hu-HU" dirty="0" smtClean="0"/>
              <a:t>A megismételt bírósági felülvizsgálat során a bíróság a hatóság döntését megalapozottnak találta.</a:t>
            </a:r>
            <a:endParaRPr lang="hu-HU" noProof="0" dirty="0" smtClean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543800" cy="914400"/>
          </a:xfrm>
        </p:spPr>
        <p:txBody>
          <a:bodyPr/>
          <a:lstStyle/>
          <a:p>
            <a:r>
              <a:rPr lang="hu-HU" sz="4400" kern="12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Jogeset ismertetése II.</a:t>
            </a:r>
            <a:endParaRPr lang="hu-HU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5184576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hu-HU" noProof="0" dirty="0" smtClean="0"/>
              <a:t>Részlet </a:t>
            </a:r>
            <a:r>
              <a:rPr lang="hu-HU" noProof="0" dirty="0" smtClean="0"/>
              <a:t>a második hatósági </a:t>
            </a:r>
            <a:r>
              <a:rPr lang="hu-HU" noProof="0" dirty="0" smtClean="0"/>
              <a:t>végzés indokolásából:</a:t>
            </a:r>
          </a:p>
          <a:p>
            <a:pPr marL="18288" indent="0" algn="just">
              <a:buNone/>
            </a:pPr>
            <a:r>
              <a:rPr lang="hu-HU" dirty="0" smtClean="0"/>
              <a:t>„[K. rendőr az </a:t>
            </a:r>
            <a:r>
              <a:rPr lang="hu-HU" dirty="0" err="1" smtClean="0"/>
              <a:t>FR-el</a:t>
            </a:r>
            <a:r>
              <a:rPr lang="hu-HU" dirty="0" smtClean="0"/>
              <a:t> szemben] lefolytatott intézkedés során a hatóság tagjaként intézkedett, éppen ezért ügyféli jogok, így a fellebbezés joga sem illeti meg az általa folytatott eljárással szemben. </a:t>
            </a:r>
            <a:r>
              <a:rPr lang="hu-HU" b="1" u="sng" dirty="0" smtClean="0"/>
              <a:t>A rendőr jogát vagy jogos érdekét közvetlenül az esetleges felelősség megindítására (sic!) irányuló eljárás érinti</a:t>
            </a:r>
            <a:r>
              <a:rPr lang="hu-HU" b="1" u="sng" dirty="0" smtClean="0"/>
              <a:t>.</a:t>
            </a:r>
            <a:r>
              <a:rPr lang="hu-HU" dirty="0" smtClean="0"/>
              <a:t>”</a:t>
            </a:r>
          </a:p>
          <a:p>
            <a:pPr marL="18288" indent="0" algn="just">
              <a:buNone/>
            </a:pPr>
            <a:endParaRPr lang="hu-HU" dirty="0"/>
          </a:p>
          <a:p>
            <a:pPr marL="18288" indent="0" algn="just">
              <a:buNone/>
            </a:pPr>
            <a:r>
              <a:rPr lang="hu-HU" dirty="0" smtClean="0"/>
              <a:t>Részlet a második bírói végzés indokolásából:</a:t>
            </a:r>
          </a:p>
          <a:p>
            <a:pPr marL="18288" indent="0" algn="just">
              <a:buNone/>
            </a:pPr>
            <a:r>
              <a:rPr lang="hu-HU" dirty="0" smtClean="0"/>
              <a:t>„…kérelmezővel szembeni fegyelmi eljárás megindításának nem az az oka, hogy a rendőri intézkedés alá vont francia állampolgár panaszt tett, hanem az, hogy felmerült annak megalapozott gyanúja, hogy fegyelemsértés történt. A fegyelmi eljárás megindítása ily módon elválik a panasz ügytől. Mindezek alapján nem állapítható meg az, hogy a kérelmező jogát illetve jogos érdekét a panaszügyben hozott határozat érinti.”</a:t>
            </a:r>
            <a:endParaRPr lang="hu-HU" dirty="0" smtClean="0"/>
          </a:p>
          <a:p>
            <a:pPr marL="18288" indent="0" algn="just">
              <a:buNone/>
            </a:pPr>
            <a:endParaRPr lang="hu-HU" noProof="0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7543800" cy="914400"/>
          </a:xfrm>
        </p:spPr>
        <p:txBody>
          <a:bodyPr/>
          <a:lstStyle/>
          <a:p>
            <a:r>
              <a:rPr lang="hu-HU" sz="4400" kern="12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Jogeset ismertetése III.</a:t>
            </a:r>
            <a:endParaRPr lang="hu-HU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95536" y="1700808"/>
            <a:ext cx="8136904" cy="4320480"/>
          </a:xfrm>
        </p:spPr>
        <p:txBody>
          <a:bodyPr>
            <a:normAutofit fontScale="92500" lnSpcReduction="10000"/>
          </a:bodyPr>
          <a:lstStyle/>
          <a:p>
            <a:pPr marL="18288" indent="0" algn="just">
              <a:buNone/>
            </a:pPr>
            <a:r>
              <a:rPr lang="hu-HU" dirty="0" smtClean="0"/>
              <a:t>„A </a:t>
            </a:r>
            <a:r>
              <a:rPr lang="hu-HU" dirty="0"/>
              <a:t>reform egyik elemeként </a:t>
            </a:r>
            <a:r>
              <a:rPr lang="hu-HU" dirty="0" smtClean="0"/>
              <a:t>a panaszmechanizmus </a:t>
            </a:r>
            <a:r>
              <a:rPr lang="hu-HU" dirty="0"/>
              <a:t>hatályos szabályozását megtartva egyértelművé teszi, hogy </a:t>
            </a:r>
            <a:r>
              <a:rPr lang="hu-HU" dirty="0" smtClean="0"/>
              <a:t>az eljárásra </a:t>
            </a:r>
            <a:r>
              <a:rPr lang="hu-HU" dirty="0"/>
              <a:t>a közigazgatási hatósági eljárás szabályai </a:t>
            </a:r>
            <a:r>
              <a:rPr lang="hu-HU" dirty="0" smtClean="0"/>
              <a:t>alkalmazandók. </a:t>
            </a:r>
            <a:r>
              <a:rPr lang="hu-HU" dirty="0"/>
              <a:t>Ugyanakkor </a:t>
            </a:r>
            <a:r>
              <a:rPr lang="hu-HU" dirty="0" smtClean="0"/>
              <a:t>a törvényjavaslat </a:t>
            </a:r>
            <a:r>
              <a:rPr lang="hu-HU" dirty="0"/>
              <a:t>abban is előrelép, hogy a jogorvoslati lehetőséget </a:t>
            </a:r>
            <a:r>
              <a:rPr lang="hu-HU" dirty="0" smtClean="0"/>
              <a:t>mindenkinek biztosítja</a:t>
            </a:r>
            <a:r>
              <a:rPr lang="hu-HU" dirty="0"/>
              <a:t>, akinek az intézkedés jogát vagy jogos érdekét érinti, hasonlóan </a:t>
            </a:r>
            <a:r>
              <a:rPr lang="hu-HU" dirty="0" smtClean="0"/>
              <a:t>a közigazgatási </a:t>
            </a:r>
            <a:r>
              <a:rPr lang="hu-HU" dirty="0"/>
              <a:t>hatósági eljárás </a:t>
            </a:r>
            <a:r>
              <a:rPr lang="hu-HU" dirty="0" smtClean="0"/>
              <a:t>ügyfélfogalmához.” </a:t>
            </a:r>
            <a:r>
              <a:rPr lang="hu-HU" i="1" dirty="0" smtClean="0"/>
              <a:t>(Forrás: </a:t>
            </a:r>
            <a:r>
              <a:rPr lang="hu-HU" i="1" dirty="0" err="1" smtClean="0"/>
              <a:t>Rtv</a:t>
            </a:r>
            <a:r>
              <a:rPr lang="hu-HU" i="1" dirty="0" smtClean="0"/>
              <a:t>. </a:t>
            </a:r>
            <a:r>
              <a:rPr lang="hu-HU" i="1" dirty="0"/>
              <a:t>m</a:t>
            </a:r>
            <a:r>
              <a:rPr lang="hu-HU" i="1" dirty="0" smtClean="0"/>
              <a:t>ódosítására irányuló T/2916. számú törvényjavaslat miniszteri indokolása [2007. évi XC. </a:t>
            </a:r>
            <a:r>
              <a:rPr lang="hu-HU" i="1" dirty="0"/>
              <a:t>t</a:t>
            </a:r>
            <a:r>
              <a:rPr lang="hu-HU" i="1" dirty="0" smtClean="0"/>
              <a:t>v.])</a:t>
            </a:r>
          </a:p>
          <a:p>
            <a:pPr marL="18288" indent="0" algn="just">
              <a:buNone/>
            </a:pPr>
            <a:endParaRPr lang="hu-HU" i="1" noProof="0" dirty="0"/>
          </a:p>
          <a:p>
            <a:pPr marL="18288" indent="0" algn="just">
              <a:buNone/>
            </a:pPr>
            <a:r>
              <a:rPr lang="hu-HU" i="1" dirty="0" smtClean="0"/>
              <a:t>„</a:t>
            </a:r>
            <a:r>
              <a:rPr lang="hu-HU" i="1" dirty="0" err="1" smtClean="0"/>
              <a:t>Rtv</a:t>
            </a:r>
            <a:r>
              <a:rPr lang="hu-HU" i="1" dirty="0" smtClean="0"/>
              <a:t>. 92. </a:t>
            </a:r>
            <a:r>
              <a:rPr lang="hu-HU" i="1" dirty="0"/>
              <a:t>§ (2) </a:t>
            </a:r>
            <a:r>
              <a:rPr lang="hu-HU" i="1" dirty="0" smtClean="0"/>
              <a:t>Akinek </a:t>
            </a:r>
            <a:r>
              <a:rPr lang="hu-HU" i="1" dirty="0"/>
              <a:t>az intézkedés jogát vagy jogos érdekét érintette, panasszal fordulhat az intézkedést foganatosító rendőri szervhez</a:t>
            </a:r>
            <a:r>
              <a:rPr lang="hu-HU" i="1" dirty="0" smtClean="0"/>
              <a:t>.”</a:t>
            </a:r>
          </a:p>
          <a:p>
            <a:pPr marL="18288" indent="0" algn="just">
              <a:buNone/>
            </a:pPr>
            <a:endParaRPr lang="hu-HU" i="1" dirty="0" smtClean="0"/>
          </a:p>
          <a:p>
            <a:pPr marL="18288" indent="0" algn="just">
              <a:buNone/>
            </a:pPr>
            <a:r>
              <a:rPr lang="hu-HU" i="1" noProof="0" dirty="0" smtClean="0"/>
              <a:t>„</a:t>
            </a:r>
            <a:r>
              <a:rPr lang="hu-HU" i="1" noProof="0" dirty="0" err="1" smtClean="0"/>
              <a:t>Rtv</a:t>
            </a:r>
            <a:r>
              <a:rPr lang="hu-HU" i="1" noProof="0" dirty="0" smtClean="0"/>
              <a:t>. 93/B. </a:t>
            </a:r>
            <a:r>
              <a:rPr lang="hu-HU" i="1" dirty="0"/>
              <a:t>§  Az intézkedést foganatosító szervhez benyújtott panaszt az intézkedést foganatosító szerv </a:t>
            </a:r>
            <a:r>
              <a:rPr lang="hu-HU" b="1" i="1" u="sng" dirty="0"/>
              <a:t>vezetője</a:t>
            </a:r>
            <a:r>
              <a:rPr lang="hu-HU" i="1" dirty="0"/>
              <a:t> közigazgatási hatósági eljárásban bírálja el.”</a:t>
            </a:r>
            <a:endParaRPr lang="hu-HU" i="1" noProof="0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7543800" cy="914400"/>
          </a:xfrm>
        </p:spPr>
        <p:txBody>
          <a:bodyPr/>
          <a:lstStyle/>
          <a:p>
            <a:r>
              <a:rPr lang="hu-HU" sz="4400" kern="12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Jogelemzés I.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85622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95536" y="1700808"/>
            <a:ext cx="8136904" cy="3657599"/>
          </a:xfrm>
        </p:spPr>
        <p:txBody>
          <a:bodyPr>
            <a:normAutofit lnSpcReduction="10000"/>
          </a:bodyPr>
          <a:lstStyle/>
          <a:p>
            <a:pPr marL="18288" indent="0" algn="just">
              <a:buNone/>
            </a:pPr>
            <a:r>
              <a:rPr lang="hu-HU" dirty="0" smtClean="0"/>
              <a:t>A </a:t>
            </a:r>
            <a:r>
              <a:rPr lang="hu-HU" noProof="0" dirty="0" smtClean="0"/>
              <a:t>2004. é</a:t>
            </a:r>
            <a:r>
              <a:rPr lang="hu-HU" dirty="0" err="1" smtClean="0"/>
              <a:t>vi</a:t>
            </a:r>
            <a:r>
              <a:rPr lang="hu-HU" dirty="0" smtClean="0"/>
              <a:t> CXL. törvény (</a:t>
            </a:r>
            <a:r>
              <a:rPr lang="hu-HU" dirty="0" err="1" smtClean="0"/>
              <a:t>Ket</a:t>
            </a:r>
            <a:r>
              <a:rPr lang="hu-HU" dirty="0" smtClean="0"/>
              <a:t>.) 15. szakasz kommentárja alapján: A törvény (sic!) az </a:t>
            </a:r>
            <a:r>
              <a:rPr lang="hu-HU" dirty="0"/>
              <a:t>általános ügyfélfogalommal összhangban értelmezendő, nem értelmezhető akként, hogy a </a:t>
            </a:r>
            <a:r>
              <a:rPr lang="hu-HU" dirty="0" err="1"/>
              <a:t>Ket</a:t>
            </a:r>
            <a:r>
              <a:rPr lang="hu-HU" dirty="0"/>
              <a:t>. 15. § (1) bekezdése alapján ügyféli jogosultsággal, tehát joggal vagy jogos érdekkel rendelkező személyt kizárjanak az eljárásból. </a:t>
            </a:r>
            <a:r>
              <a:rPr lang="hu-HU" i="1" dirty="0" smtClean="0"/>
              <a:t>(Forrás: </a:t>
            </a:r>
            <a:r>
              <a:rPr lang="hu-HU" i="1" dirty="0" err="1" smtClean="0"/>
              <a:t>Ket</a:t>
            </a:r>
            <a:r>
              <a:rPr lang="hu-HU" i="1" dirty="0" smtClean="0"/>
              <a:t>. Kommentár)</a:t>
            </a:r>
          </a:p>
          <a:p>
            <a:pPr marL="18288" indent="0" algn="just">
              <a:buNone/>
            </a:pPr>
            <a:endParaRPr lang="hu-HU" i="1" noProof="0" dirty="0"/>
          </a:p>
          <a:p>
            <a:pPr marL="18288" indent="0" algn="just">
              <a:buNone/>
            </a:pPr>
            <a:r>
              <a:rPr lang="hu-HU" i="1" dirty="0" smtClean="0"/>
              <a:t>„</a:t>
            </a:r>
            <a:r>
              <a:rPr lang="hu-HU" i="1" dirty="0" err="1" smtClean="0"/>
              <a:t>Ket</a:t>
            </a:r>
            <a:r>
              <a:rPr lang="hu-HU" i="1" dirty="0" smtClean="0"/>
              <a:t>. 15. § Ügyfél </a:t>
            </a:r>
            <a:r>
              <a:rPr lang="hu-HU" i="1" dirty="0"/>
              <a:t>az a természetes vagy jogi személy, továbbá jogi személyiséggel nem rendelkező szervezet, akinek jogát vagy jogos érdekét az ügy érinti, akit hatósági ellenőrzés alá vontak, illetve akire nézve a hatósági nyilvántartás adatot tartalmaz.”</a:t>
            </a:r>
            <a:endParaRPr lang="hu-HU" i="1" noProof="0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7543800" cy="914400"/>
          </a:xfrm>
        </p:spPr>
        <p:txBody>
          <a:bodyPr/>
          <a:lstStyle/>
          <a:p>
            <a:r>
              <a:rPr lang="hu-HU" sz="4400" kern="12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Jogelemzés II.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30087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23528" y="1052736"/>
            <a:ext cx="8136904" cy="468052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hu-HU" dirty="0" smtClean="0"/>
              <a:t>Az alapjogi (derogációs) vizsgálat eredménye az, hogy a Magyarország Alaptörvényének XV. cikkének (törvény előtti egyenlőség) és XXIV. cikkének (tisztességes eljáráshoz való jog) tartalmát az 1996. évi XLIII. törvény (Hszt.) a hivatásos állományúak számára a </a:t>
            </a:r>
            <a:r>
              <a:rPr lang="hu-HU" dirty="0" err="1" smtClean="0"/>
              <a:t>Ket</a:t>
            </a:r>
            <a:r>
              <a:rPr lang="hu-HU" dirty="0" smtClean="0"/>
              <a:t>. szerinti ügyféli jogállás körében nem korlátozza. Ahol törvény bizonyos eljárásból az eljáró hatóság tagját az eljárásban részvételből ex </a:t>
            </a:r>
            <a:r>
              <a:rPr lang="hu-HU" dirty="0" err="1" smtClean="0"/>
              <a:t>nunc</a:t>
            </a:r>
            <a:r>
              <a:rPr lang="hu-HU" dirty="0" smtClean="0"/>
              <a:t> kizárja, ott ezt minden esetben konkrétan körülírja (pl. Be. 21. §, 38. §, 45. §, Pp. 13. §, 325. §, </a:t>
            </a:r>
            <a:r>
              <a:rPr lang="hu-HU" dirty="0" err="1" smtClean="0"/>
              <a:t>Ket</a:t>
            </a:r>
            <a:r>
              <a:rPr lang="hu-HU" dirty="0" smtClean="0"/>
              <a:t>. 42. §), ráadásul e kizárások sosem az ügyféli jogokat, hanem a hatósági, bírósági vagy egyéb eljárási jogosultságokat vonják el az érintettől. </a:t>
            </a:r>
            <a:endParaRPr lang="hu-HU" i="1" noProof="0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7543800" cy="914400"/>
          </a:xfrm>
        </p:spPr>
        <p:txBody>
          <a:bodyPr/>
          <a:lstStyle/>
          <a:p>
            <a:r>
              <a:rPr lang="hu-HU" sz="4400" kern="12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Jogelemzés III.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2756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23528" y="1484784"/>
            <a:ext cx="8136904" cy="46805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u-HU" dirty="0" smtClean="0"/>
              <a:t>Feltéve, hogy K. rendőrrel szemben jogtalanul tagadták meg az ügyféli jogokat, akkor sérült az Alaptörvény XV. és XXIV. cikke, valamint a </a:t>
            </a:r>
            <a:r>
              <a:rPr lang="hu-HU" dirty="0" err="1" smtClean="0"/>
              <a:t>Ket</a:t>
            </a:r>
            <a:r>
              <a:rPr lang="hu-HU" dirty="0" smtClean="0"/>
              <a:t>. 2. § (2) bekezdése és 15. § (1) bekezdése.</a:t>
            </a:r>
          </a:p>
          <a:p>
            <a:pPr algn="just"/>
            <a:r>
              <a:rPr lang="hu-HU" dirty="0" smtClean="0"/>
              <a:t>Ezzel ellentétben, ha azt az indokolást fogadjuk el, hogy K. rendőr a hatóság tagja, akkor az ügy a hatóság jogos érdekét érintette, abban ennélfogva nem járhatott volna el, tehát sérült a </a:t>
            </a:r>
            <a:r>
              <a:rPr lang="hu-HU" dirty="0" err="1" smtClean="0"/>
              <a:t>Ket</a:t>
            </a:r>
            <a:r>
              <a:rPr lang="hu-HU" dirty="0" smtClean="0"/>
              <a:t>. 42. § (4) bekezdése (kizárás).</a:t>
            </a:r>
          </a:p>
          <a:p>
            <a:pPr algn="just"/>
            <a:r>
              <a:rPr lang="hu-HU" dirty="0" smtClean="0"/>
              <a:t>Amikor K. rendőrt jelentésírásra kötelezték illetve tanúként meghallgatták, akkor azon tények tekintetében, amelyek alapján őt később megfenyítették, a tanúvallomást nem tagadhatta meg és igazmondási kötelezettsége is fennállt</a:t>
            </a:r>
            <a:r>
              <a:rPr lang="hu-HU" dirty="0" smtClean="0"/>
              <a:t>.</a:t>
            </a:r>
          </a:p>
          <a:p>
            <a:pPr algn="just"/>
            <a:r>
              <a:rPr lang="hu-HU" dirty="0" smtClean="0"/>
              <a:t>Mivel a fegyelmi eljárás a közigazgatási eljárásban feltárt tényálláson alapul, ezért </a:t>
            </a:r>
            <a:r>
              <a:rPr lang="hu-HU" dirty="0"/>
              <a:t>álláspontom – a bíróság álláspontjával ellentétben </a:t>
            </a:r>
            <a:r>
              <a:rPr lang="hu-HU" dirty="0" smtClean="0"/>
              <a:t>– az</a:t>
            </a:r>
            <a:r>
              <a:rPr lang="hu-HU" dirty="0" smtClean="0"/>
              <a:t>, hogy a két ügy nem válik el egymástól.</a:t>
            </a:r>
            <a:endParaRPr lang="hu-HU" dirty="0" smtClean="0"/>
          </a:p>
          <a:p>
            <a:pPr algn="just"/>
            <a:r>
              <a:rPr lang="hu-HU" dirty="0" smtClean="0"/>
              <a:t>A helyzet alapvetően jogbizonytalanságot eredményez és hosszú távon bizonyosan rombolja a rendőri szervbe vetett bizalmat, úgy az intézkedéssel érintett állampolgárok, mint az intézkedő rendőrök szempontjából.</a:t>
            </a:r>
            <a:endParaRPr lang="hu-HU" i="1" noProof="0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7543800" cy="914400"/>
          </a:xfrm>
        </p:spPr>
        <p:txBody>
          <a:bodyPr/>
          <a:lstStyle/>
          <a:p>
            <a:r>
              <a:rPr lang="hu-HU" sz="4400" kern="12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Megállapítások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4249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i">
  <a:themeElements>
    <a:clrScheme name="Elem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i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i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E35A9B8-A14E-4A1D-99A9-D7B2BA1AAE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0</TotalTime>
  <Words>1058</Words>
  <Application>Microsoft Office PowerPoint</Application>
  <PresentationFormat>Diavetítés a képernyőre (4:3 oldalarány)</PresentationFormat>
  <Paragraphs>70</Paragraphs>
  <Slides>13</Slides>
  <Notes>13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Elemi</vt:lpstr>
      <vt:lpstr>Ügyfél-e a rendőr az intézkedését vizsgáló eljárásban?</vt:lpstr>
      <vt:lpstr>Áttekintés</vt:lpstr>
      <vt:lpstr>Jogeset ismertetése I.</vt:lpstr>
      <vt:lpstr>Jogeset ismertetése II.</vt:lpstr>
      <vt:lpstr>Jogeset ismertetése III.</vt:lpstr>
      <vt:lpstr>Jogelemzés I.</vt:lpstr>
      <vt:lpstr>Jogelemzés II.</vt:lpstr>
      <vt:lpstr>Jogelemzés III.</vt:lpstr>
      <vt:lpstr>Megállapítások</vt:lpstr>
      <vt:lpstr>Javaslatok</vt:lpstr>
      <vt:lpstr>Független Rendészeti Panasztestület döntései 2008-2011</vt:lpstr>
      <vt:lpstr>Az ORFK döntései az FRP által áttett panaszokról, 2008-2011</vt:lpstr>
      <vt:lpstr>   Köszönöm a figyelmet!  Várom véleményét, hozzászólását!  szekely.zoltan@uni-nke.hu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2013-11-15T14:05:35Z</dcterms:created>
  <dcterms:modified xsi:type="dcterms:W3CDTF">2013-11-20T17:53:19Z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