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5" r:id="rId4"/>
    <p:sldId id="266" r:id="rId5"/>
    <p:sldId id="271" r:id="rId6"/>
    <p:sldId id="268" r:id="rId7"/>
    <p:sldId id="272" r:id="rId8"/>
    <p:sldId id="269" r:id="rId9"/>
    <p:sldId id="273" r:id="rId10"/>
    <p:sldId id="25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AA06"/>
    <a:srgbClr val="94B606"/>
    <a:srgbClr val="B3D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47" autoAdjust="0"/>
  </p:normalViewPr>
  <p:slideViewPr>
    <p:cSldViewPr snapToGrid="0">
      <p:cViewPr varScale="1">
        <p:scale>
          <a:sx n="62" d="100"/>
          <a:sy n="62" d="100"/>
        </p:scale>
        <p:origin x="9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E95DA-2E88-40DD-A63C-B8C4A4E0C58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E30D8-17BB-4F02-964B-A33DF5670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59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252EA-4CE7-43EB-9CC3-7813E1BAC241}" type="datetimeFigureOut">
              <a:rPr lang="hu-HU" smtClean="0"/>
              <a:t>2016. 11. 07.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1893A-E9B9-4A71-95EA-48EF5CCD17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87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893A-E9B9-4A71-95EA-48EF5CCD170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585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/>
              <a:t>A jog lehetőségei ugyancsak korlátozottak, legfeljebb törekedhet a teljes szabályozottság elérésére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/>
              <a:t>Geopolitikai adottságainkból még mindig nem vontuk le a nyilvánvaló következtetéseket, míg mások ugyanilyen esetben igen!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/>
              <a:t>Lassú, nyugat-keleti/föderalista-nemzetállami alapú vitákkal tűzdelt válságkezeléssel nem lehet előre jutni („a 28-as csapdája”)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/>
              <a:t>Kiváltó okok sokrétűsége: demográfiai robbanás, környezeti</a:t>
            </a:r>
            <a:r>
              <a:rPr lang="hu-HU" sz="1600" b="1" baseline="0" dirty="0"/>
              <a:t> katasztrófák, instabil politikai rendszerek stb.</a:t>
            </a:r>
            <a:endParaRPr lang="hu-H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/>
              <a:t>A kibocsátó és tranzit országok nem mindegyike partner a komplex elvárásrendszert támasztó EU-val történő együttműködésre – elérhető fenntartható eredmény?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893A-E9B9-4A71-95EA-48EF5CCD170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097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600" b="1" dirty="0"/>
              <a:t>A már hallott kiváltó okok hatékony kezelésének majd mindegyike szempontjából van jelentősége („a kulcs a zárban”)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600" b="1" dirty="0"/>
              <a:t>A szabályozott migráció „</a:t>
            </a:r>
            <a:r>
              <a:rPr lang="hu-HU" sz="1600" b="1" dirty="0" err="1"/>
              <a:t>conditio</a:t>
            </a:r>
            <a:r>
              <a:rPr lang="hu-HU" sz="1600" b="1" dirty="0"/>
              <a:t> sine qua non”-ja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600" b="1" dirty="0"/>
              <a:t>DE: nem mindenható!</a:t>
            </a:r>
            <a:endParaRPr lang="en-GB" sz="16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893A-E9B9-4A71-95EA-48EF5CCD170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960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893A-E9B9-4A71-95EA-48EF5CCD170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7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dirty="0"/>
              <a:t>GAMM</a:t>
            </a:r>
            <a:r>
              <a:rPr lang="hu-HU" b="1" baseline="0" dirty="0"/>
              <a:t> szintek: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dirty="0"/>
              <a:t>Bilaterális</a:t>
            </a:r>
            <a:r>
              <a:rPr lang="hu-HU" b="1" baseline="0" dirty="0"/>
              <a:t> m</a:t>
            </a:r>
            <a:r>
              <a:rPr lang="hu-HU" b="1" dirty="0"/>
              <a:t>obilitási partnerségek: eredmény lehet pl. a visszafogadás,</a:t>
            </a:r>
            <a:r>
              <a:rPr lang="hu-HU" b="1" baseline="0" dirty="0"/>
              <a:t> vízumkönnyítés (pl. Zöldfoki-szigetek 2008)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baseline="0" dirty="0"/>
              <a:t>Regionális együttműködési rendszerek: pl. Rabat-folyamat (É-</a:t>
            </a:r>
            <a:r>
              <a:rPr lang="hu-HU" b="1" baseline="0" dirty="0" err="1"/>
              <a:t>Ny</a:t>
            </a:r>
            <a:r>
              <a:rPr lang="hu-HU" b="1" baseline="0" dirty="0"/>
              <a:t>-afrikai országok)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baseline="0" dirty="0"/>
              <a:t>Kontinentális együttműködési rendszer: EU-Afrika Párbeszéd 2007 óta (eredmények: hazautalások </a:t>
            </a:r>
            <a:r>
              <a:rPr lang="hu-HU" b="1" baseline="0" dirty="0" err="1"/>
              <a:t>monitorozása</a:t>
            </a:r>
            <a:r>
              <a:rPr lang="hu-HU" b="1" baseline="0" dirty="0"/>
              <a:t> és hatékonyabb működtetése; emberkereskedelem elleni küzdelemmel kapcsolatos együttműködés)</a:t>
            </a:r>
            <a:endParaRPr lang="en-GB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893A-E9B9-4A71-95EA-48EF5CCD170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831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dirty="0"/>
              <a:t>Törökország:</a:t>
            </a:r>
            <a:r>
              <a:rPr lang="hu-HU" b="1" baseline="0" dirty="0"/>
              <a:t> 2,2 Mrd áll rendelkezésre; 1,2 Mrd leszerződve; 0,5 Mrd kifizetve (egészségügy, oktatás, élelmezés, munkaerőpiaci elhelyezkedés, lakhatás)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baseline="0" dirty="0"/>
              <a:t>Afrika (Száhel-övezet, Csád-vidék, Afrika Szarva, É-Afrika): Jó felhasználtság, relevancia, de nagyfokú felaprózottság, lefedetlen kulcsterületek; eddig 1 Mrd Euró lekötve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baseline="0" dirty="0"/>
              <a:t>Szíria, „</a:t>
            </a:r>
            <a:r>
              <a:rPr lang="hu-HU" b="1" baseline="0" dirty="0" err="1"/>
              <a:t>Madad</a:t>
            </a:r>
            <a:r>
              <a:rPr lang="hu-HU" b="1" baseline="0" dirty="0"/>
              <a:t>-Alap”: (környező négy ország, </a:t>
            </a:r>
            <a:r>
              <a:rPr lang="hu-HU" b="1" baseline="0" dirty="0" err="1"/>
              <a:t>Ny</a:t>
            </a:r>
            <a:r>
              <a:rPr lang="hu-HU" b="1" baseline="0" dirty="0"/>
              <a:t>-Balkán) oktatásfejlesztés, vízgazdálkodás, pénzügyi támogatás a szíreknek; kb. 0,7 Mrd Euró lekötve</a:t>
            </a:r>
            <a:endParaRPr lang="en-GB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893A-E9B9-4A71-95EA-48EF5CCD170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161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dirty="0"/>
              <a:t>APF: 2004-2014 között 1,3</a:t>
            </a:r>
            <a:r>
              <a:rPr lang="hu-HU" b="1" baseline="0" dirty="0"/>
              <a:t> Mrd Euró, de sok válsággóc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baseline="0" dirty="0"/>
              <a:t>A „viszonosság”-</a:t>
            </a:r>
            <a:r>
              <a:rPr lang="hu-HU" b="1" baseline="0" dirty="0" err="1"/>
              <a:t>elvűség</a:t>
            </a:r>
            <a:r>
              <a:rPr lang="hu-HU" b="1" baseline="0" dirty="0"/>
              <a:t> mindig hordozni fog bizonyos mértékű kockázatot az együttműködésekben</a:t>
            </a:r>
            <a:endParaRPr lang="en-GB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893A-E9B9-4A71-95EA-48EF5CCD1700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3950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1893A-E9B9-4A71-95EA-48EF5CCD1700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81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 mintájának szerkesztése</a:t>
            </a:r>
            <a:endParaRPr lang="en-US" dirty="0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42" y="103542"/>
            <a:ext cx="2248214" cy="1428949"/>
          </a:xfrm>
          <a:prstGeom prst="rect">
            <a:avLst/>
          </a:prstGeom>
        </p:spPr>
      </p:pic>
      <p:sp>
        <p:nvSpPr>
          <p:cNvPr id="8" name="Téglalap 7"/>
          <p:cNvSpPr/>
          <p:nvPr userDrawn="1"/>
        </p:nvSpPr>
        <p:spPr>
          <a:xfrm>
            <a:off x="0" y="0"/>
            <a:ext cx="212271" cy="6858000"/>
          </a:xfrm>
          <a:prstGeom prst="rect">
            <a:avLst/>
          </a:prstGeom>
          <a:gradFill>
            <a:gsLst>
              <a:gs pos="100000">
                <a:srgbClr val="B3DA07"/>
              </a:gs>
              <a:gs pos="0">
                <a:srgbClr val="8BAA0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255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0"/>
            <a:ext cx="212271" cy="6858000"/>
          </a:xfrm>
          <a:prstGeom prst="rect">
            <a:avLst/>
          </a:prstGeom>
          <a:gradFill>
            <a:gsLst>
              <a:gs pos="100000">
                <a:srgbClr val="B3DA07"/>
              </a:gs>
              <a:gs pos="0">
                <a:srgbClr val="8BAA0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42" y="103542"/>
            <a:ext cx="2248214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82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09B89-A4DD-4AE0-BA3C-AD122F454470}" type="datetime1">
              <a:rPr lang="hu-HU" smtClean="0"/>
              <a:t>2016. 11. 07.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3FBC-AAD7-461A-B17D-39A5A687A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87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orvath@migraciokutato.h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36035"/>
            <a:ext cx="7772400" cy="2279373"/>
          </a:xfrm>
        </p:spPr>
        <p:txBody>
          <a:bodyPr>
            <a:normAutofit/>
          </a:bodyPr>
          <a:lstStyle/>
          <a:p>
            <a:r>
              <a:rPr lang="hu-HU" sz="49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</a:rPr>
              <a:t>Modernkori népvándorlás, avagy a migráció komplex megközelítése</a:t>
            </a:r>
            <a:endParaRPr lang="hu-HU" sz="49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4373217"/>
            <a:ext cx="6858000" cy="1510748"/>
          </a:xfrm>
        </p:spPr>
        <p:txBody>
          <a:bodyPr>
            <a:normAutofit fontScale="25000" lnSpcReduction="20000"/>
          </a:bodyPr>
          <a:lstStyle/>
          <a:p>
            <a:pPr marR="45720" lvl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Fejlesztéspolitikai okkutatás</a:t>
            </a:r>
          </a:p>
          <a:p>
            <a:pPr marR="45720" lvl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hu-HU" sz="9600" b="1" i="1" dirty="0">
              <a:solidFill>
                <a:prstClr val="black"/>
              </a:solidFill>
              <a:latin typeface="Constantia"/>
            </a:endParaRPr>
          </a:p>
          <a:p>
            <a:pPr marR="45720" lvl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u-HU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2016. november 10.</a:t>
            </a:r>
            <a:endParaRPr lang="hu-HU" sz="9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</a:endParaRPr>
          </a:p>
          <a:p>
            <a:r>
              <a:rPr lang="hu-HU" b="1" i="1" dirty="0" err="1">
                <a:solidFill>
                  <a:schemeClr val="bg1"/>
                </a:solidFill>
              </a:rPr>
              <a:t>akkollégium</a:t>
            </a:r>
            <a:endParaRPr lang="hu-HU" b="1" i="1" dirty="0">
              <a:solidFill>
                <a:schemeClr val="bg1"/>
              </a:solidFill>
            </a:endParaRPr>
          </a:p>
          <a:p>
            <a:r>
              <a:rPr lang="hu-HU" b="1" i="1" dirty="0">
                <a:solidFill>
                  <a:schemeClr val="bg1"/>
                </a:solidFill>
              </a:rPr>
              <a:t>2016. október 11.</a:t>
            </a:r>
            <a:endParaRPr lang="hu-HU" i="1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866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511826"/>
            <a:ext cx="9144000" cy="58431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400" dirty="0"/>
              <a:t>Köszönöm a figyelmet!</a:t>
            </a:r>
            <a:br>
              <a:rPr lang="hu-HU" sz="5400" dirty="0"/>
            </a:br>
            <a:br>
              <a:rPr lang="hu-HU" sz="5400" dirty="0"/>
            </a:br>
            <a:endParaRPr lang="hu-HU" sz="5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469557" y="5436973"/>
            <a:ext cx="54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dr. Horváth Dániel</a:t>
            </a:r>
          </a:p>
          <a:p>
            <a:r>
              <a:rPr lang="hu-HU" sz="2400" dirty="0"/>
              <a:t>vezető kutató</a:t>
            </a:r>
          </a:p>
          <a:p>
            <a:r>
              <a:rPr lang="hu-HU" sz="2400" dirty="0"/>
              <a:t>E-mail: </a:t>
            </a:r>
            <a:r>
              <a:rPr lang="hu-HU" sz="2400" dirty="0">
                <a:hlinkClick r:id="rId3"/>
              </a:rPr>
              <a:t>horvath@migraciokutato.hu</a:t>
            </a:r>
            <a:r>
              <a:rPr lang="hu-H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703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64331"/>
            <a:ext cx="8229600" cy="924712"/>
          </a:xfrm>
        </p:spPr>
        <p:txBody>
          <a:bodyPr>
            <a:noAutofit/>
          </a:bodyPr>
          <a:lstStyle/>
          <a:p>
            <a:r>
              <a:rPr lang="hu-HU" b="1" dirty="0"/>
              <a:t>Az európai migrációs </a:t>
            </a:r>
            <a:br>
              <a:rPr lang="hu-HU" b="1" dirty="0"/>
            </a:br>
            <a:r>
              <a:rPr lang="hu-HU" b="1" dirty="0"/>
              <a:t>válsághelyzet okairól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2292625"/>
            <a:ext cx="7886700" cy="388433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hu-HU" b="1" i="1" dirty="0">
                <a:solidFill>
                  <a:srgbClr val="FF0000"/>
                </a:solidFill>
              </a:rPr>
              <a:t>„Az Élet mindig egy lépéssel a jog előtt jár!”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dirty="0"/>
              <a:t>   (vegyes migrációs kategóriák!)</a:t>
            </a:r>
          </a:p>
          <a:p>
            <a:pPr>
              <a:lnSpc>
                <a:spcPct val="100000"/>
              </a:lnSpc>
            </a:pPr>
            <a:r>
              <a:rPr lang="hu-HU" dirty="0"/>
              <a:t>(</a:t>
            </a:r>
            <a:r>
              <a:rPr lang="hu-HU" dirty="0" err="1"/>
              <a:t>Geo</a:t>
            </a:r>
            <a:r>
              <a:rPr lang="hu-HU" dirty="0"/>
              <a:t>)politikai kiszolgáltatottság (</a:t>
            </a:r>
            <a:r>
              <a:rPr lang="hu-HU" dirty="0">
                <a:latin typeface="Calibri" panose="020F0502020204030204" pitchFamily="34" charset="0"/>
              </a:rPr>
              <a:t>↔ AUS, U.S.)</a:t>
            </a:r>
            <a:endParaRPr lang="hu-HU" dirty="0"/>
          </a:p>
          <a:p>
            <a:pPr>
              <a:lnSpc>
                <a:spcPct val="100000"/>
              </a:lnSpc>
            </a:pPr>
            <a:r>
              <a:rPr lang="hu-HU" dirty="0"/>
              <a:t>Többszintű (politikai, bizalmi, gazdasági) válság egyidejű jelentkezése, illetve elhúzódása</a:t>
            </a:r>
          </a:p>
          <a:p>
            <a:pPr>
              <a:lnSpc>
                <a:spcPct val="100000"/>
              </a:lnSpc>
            </a:pPr>
            <a:r>
              <a:rPr lang="hu-HU" dirty="0"/>
              <a:t>A kiváltó okok sokrétűsége és (valóban) hatékony kezelésének elmaradása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548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8058150" cy="1325563"/>
          </a:xfrm>
        </p:spPr>
        <p:txBody>
          <a:bodyPr>
            <a:normAutofit/>
          </a:bodyPr>
          <a:lstStyle/>
          <a:p>
            <a:r>
              <a:rPr lang="hu-HU" b="1" dirty="0"/>
              <a:t>Bevezető alapvetés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0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i="1" dirty="0"/>
              <a:t>A hatékony fejlesztéspolitika a túlnyomórészt </a:t>
            </a:r>
            <a:r>
              <a:rPr lang="hu-HU" b="1" i="1" dirty="0">
                <a:solidFill>
                  <a:srgbClr val="FF0000"/>
                </a:solidFill>
              </a:rPr>
              <a:t>gazdasági</a:t>
            </a:r>
            <a:r>
              <a:rPr lang="hu-HU" b="1" i="1" dirty="0"/>
              <a:t> természetű kiváltó okokat, a </a:t>
            </a:r>
            <a:r>
              <a:rPr lang="hu-HU" b="1" i="1" dirty="0">
                <a:solidFill>
                  <a:srgbClr val="FF0000"/>
                </a:solidFill>
              </a:rPr>
              <a:t>felmerülésük helyén </a:t>
            </a:r>
            <a:r>
              <a:rPr lang="hu-HU" b="1" i="1" dirty="0"/>
              <a:t>hivatott kezelni, célzott, az </a:t>
            </a:r>
            <a:r>
              <a:rPr lang="hu-HU" b="1" i="1" dirty="0">
                <a:solidFill>
                  <a:srgbClr val="FF0000"/>
                </a:solidFill>
              </a:rPr>
              <a:t>érintett országgal szoros együttműködésben </a:t>
            </a:r>
            <a:r>
              <a:rPr lang="hu-HU" b="1" i="1" dirty="0"/>
              <a:t>végrehajtott (munkaerőpiaci, képzési, gazdaságélénkítési stb.) programok formájában.</a:t>
            </a:r>
          </a:p>
          <a:p>
            <a:pPr marL="0" indent="0" algn="just">
              <a:buNone/>
            </a:pPr>
            <a:endParaRPr lang="hu-H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FF0000"/>
                </a:solidFill>
              </a:rPr>
              <a:t>A „klasszikus menekültügy” területén csak korlátozott a hatása! (</a:t>
            </a:r>
            <a:r>
              <a:rPr lang="hu-HU" b="1" dirty="0">
                <a:solidFill>
                  <a:srgbClr val="002060"/>
                </a:solidFill>
              </a:rPr>
              <a:t>↔ APF</a:t>
            </a:r>
            <a:r>
              <a:rPr lang="hu-HU" b="1" dirty="0">
                <a:solidFill>
                  <a:srgbClr val="FF0000"/>
                </a:solidFill>
              </a:rPr>
              <a:t>)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442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A fejlesztéspolitika </a:t>
            </a:r>
            <a:br>
              <a:rPr lang="hu-HU" b="1" dirty="0"/>
            </a:br>
            <a:r>
              <a:rPr lang="hu-HU" b="1" dirty="0"/>
              <a:t>keretrendszere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90689"/>
            <a:ext cx="8229600" cy="546952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u-HU" sz="3200" b="1" dirty="0"/>
              <a:t>Keretprogram: </a:t>
            </a:r>
            <a:r>
              <a:rPr lang="hu-HU" sz="3200" b="1" dirty="0">
                <a:solidFill>
                  <a:srgbClr val="FF0000"/>
                </a:solidFill>
              </a:rPr>
              <a:t>Fenntartható Fejlesztési Agenda 2030 (New York, 2015 szeptember)</a:t>
            </a:r>
          </a:p>
          <a:p>
            <a:pPr algn="just">
              <a:lnSpc>
                <a:spcPct val="120000"/>
              </a:lnSpc>
            </a:pPr>
            <a:r>
              <a:rPr lang="hu-HU" sz="3100" b="1" dirty="0"/>
              <a:t>Alapelvek: </a:t>
            </a:r>
            <a:r>
              <a:rPr lang="hu-HU" sz="3100" b="1" dirty="0">
                <a:solidFill>
                  <a:srgbClr val="FF0000"/>
                </a:solidFill>
              </a:rPr>
              <a:t>globális partnerség-elve; reciprocitás; „központosított önállóság” a támogatások szintjén; önfenntartás elősegítése</a:t>
            </a:r>
          </a:p>
          <a:p>
            <a:pPr algn="just"/>
            <a:r>
              <a:rPr lang="hu-HU" sz="3100" b="1" dirty="0"/>
              <a:t>Főbb elemei: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dirty="0"/>
              <a:t>a fejlesztéspolitika végrehajtására alkalmas helyi humán- és technikai apparátus fejlesztése,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dirty="0"/>
              <a:t>a helyi (pl. hazautalások) és nemzetközi tőke (pl. ODA 0,7%) hatékony felhasználása és mobilizálása,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dirty="0"/>
              <a:t>a helyi magánszektor erősítése,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dirty="0"/>
              <a:t>a kereskedelem és a befektetések ösztönzése,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dirty="0"/>
              <a:t>az innováció, tudomány és kutatás erősítése,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i="1" dirty="0">
                <a:solidFill>
                  <a:srgbClr val="FF0000"/>
                </a:solidFill>
              </a:rPr>
              <a:t>a migráció pozitív oldalának erősítése </a:t>
            </a:r>
            <a:r>
              <a:rPr lang="hu-HU" i="1" dirty="0"/>
              <a:t>a belső növekedés és a fenntartható fejlődés elérése érdekében, mindenkor nagyban támaszkodva a diaszpóra hozzájárulásaira </a:t>
            </a:r>
            <a:r>
              <a:rPr lang="hu-HU" b="1" dirty="0"/>
              <a:t>(Tanácsi Következtetések, 2015. május)</a:t>
            </a:r>
            <a:r>
              <a:rPr lang="hu-HU" i="1" dirty="0"/>
              <a:t>.</a:t>
            </a:r>
            <a:endParaRPr lang="hu-HU" dirty="0"/>
          </a:p>
          <a:p>
            <a:pPr marL="0" indent="0" algn="just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5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516835"/>
            <a:ext cx="7886700" cy="1173854"/>
          </a:xfrm>
        </p:spPr>
        <p:txBody>
          <a:bodyPr>
            <a:normAutofit/>
          </a:bodyPr>
          <a:lstStyle/>
          <a:p>
            <a:r>
              <a:rPr lang="hu-HU" sz="3600" b="1" dirty="0"/>
              <a:t>Prioritások </a:t>
            </a:r>
            <a:br>
              <a:rPr lang="hu-HU" sz="3600" b="1" dirty="0"/>
            </a:br>
            <a:r>
              <a:rPr lang="hu-HU" sz="3600" b="1" dirty="0"/>
              <a:t>a migrációkezelés területén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20348"/>
            <a:ext cx="8229600" cy="47376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hu-HU" sz="3200" b="1" dirty="0">
                <a:solidFill>
                  <a:srgbClr val="FF0000"/>
                </a:solidFill>
              </a:rPr>
              <a:t>Tematikus és földrajzi fejlesztési programok, illetve G.A.M.M. szintjén definiálva: </a:t>
            </a:r>
          </a:p>
          <a:p>
            <a:pPr algn="just">
              <a:lnSpc>
                <a:spcPct val="120000"/>
              </a:lnSpc>
            </a:pPr>
            <a:r>
              <a:rPr lang="hu-HU" sz="3200" dirty="0"/>
              <a:t>Mobilitási programok (pl. Marokkó, Tunézia)</a:t>
            </a:r>
          </a:p>
          <a:p>
            <a:pPr algn="just">
              <a:lnSpc>
                <a:spcPct val="120000"/>
              </a:lnSpc>
            </a:pPr>
            <a:r>
              <a:rPr lang="hu-HU" sz="3200" dirty="0"/>
              <a:t>Migráció menedzsment fejlesztése (részben a civil társadalom bevonásával)</a:t>
            </a:r>
          </a:p>
          <a:p>
            <a:pPr algn="just">
              <a:lnSpc>
                <a:spcPct val="120000"/>
              </a:lnSpc>
            </a:pPr>
            <a:r>
              <a:rPr lang="hu-HU" sz="3200" dirty="0"/>
              <a:t>Migránsok védelme</a:t>
            </a:r>
          </a:p>
          <a:p>
            <a:pPr algn="just">
              <a:lnSpc>
                <a:spcPct val="120000"/>
              </a:lnSpc>
            </a:pPr>
            <a:r>
              <a:rPr lang="hu-HU" sz="3200" dirty="0"/>
              <a:t>Migráció és fejlesztés összekapcsolása</a:t>
            </a:r>
          </a:p>
          <a:p>
            <a:pPr algn="just">
              <a:lnSpc>
                <a:spcPct val="120000"/>
              </a:lnSpc>
            </a:pPr>
            <a:r>
              <a:rPr lang="hu-HU" sz="3200" dirty="0"/>
              <a:t>Otthonuktól elszakadt személyek célzott támogatása (pl. visszatérés, beilleszkedés)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0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2278"/>
            <a:ext cx="8229600" cy="1816562"/>
          </a:xfrm>
        </p:spPr>
        <p:txBody>
          <a:bodyPr>
            <a:noAutofit/>
          </a:bodyPr>
          <a:lstStyle/>
          <a:p>
            <a:r>
              <a:rPr lang="hu-HU" b="1" dirty="0"/>
              <a:t>Migrációs válság </a:t>
            </a:r>
            <a:r>
              <a:rPr lang="hu-HU" b="1" dirty="0" err="1"/>
              <a:t>vs</a:t>
            </a:r>
            <a:r>
              <a:rPr lang="hu-HU" b="1" dirty="0"/>
              <a:t>. </a:t>
            </a:r>
            <a:br>
              <a:rPr lang="hu-HU" b="1" dirty="0"/>
            </a:br>
            <a:r>
              <a:rPr lang="hu-HU" b="1" dirty="0"/>
              <a:t>fejlesztéspolitika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686800" cy="486916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u-HU" b="1" u="sng" dirty="0">
                <a:solidFill>
                  <a:srgbClr val="002060"/>
                </a:solidFill>
              </a:rPr>
              <a:t>Célzott fejlesztési források</a:t>
            </a:r>
            <a:r>
              <a:rPr lang="hu-HU" b="1" dirty="0">
                <a:solidFill>
                  <a:srgbClr val="002060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hu-HU" b="1" dirty="0" err="1">
                <a:solidFill>
                  <a:srgbClr val="FF0000"/>
                </a:solidFill>
              </a:rPr>
              <a:t>Facility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for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Refugees</a:t>
            </a:r>
            <a:r>
              <a:rPr lang="hu-HU" b="1" dirty="0">
                <a:solidFill>
                  <a:srgbClr val="FF0000"/>
                </a:solidFill>
              </a:rPr>
              <a:t> in </a:t>
            </a:r>
            <a:r>
              <a:rPr lang="hu-HU" b="1" dirty="0" err="1">
                <a:solidFill>
                  <a:srgbClr val="FF0000"/>
                </a:solidFill>
              </a:rPr>
              <a:t>Turkey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dirty="0"/>
              <a:t>(3 Mrd Euró 2017 végéig,           )</a:t>
            </a:r>
            <a:endParaRPr lang="hu-HU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hu-HU" b="1" dirty="0">
                <a:solidFill>
                  <a:srgbClr val="FF0000"/>
                </a:solidFill>
              </a:rPr>
              <a:t>EU </a:t>
            </a:r>
            <a:r>
              <a:rPr lang="hu-HU" b="1" dirty="0" err="1">
                <a:solidFill>
                  <a:srgbClr val="FF0000"/>
                </a:solidFill>
              </a:rPr>
              <a:t>Trust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Fund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for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Africa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dirty="0"/>
              <a:t>(1,9 Mrd Euró, 63 program, 23 kedvezményezett,             )</a:t>
            </a:r>
          </a:p>
          <a:p>
            <a:pPr algn="just">
              <a:lnSpc>
                <a:spcPct val="120000"/>
              </a:lnSpc>
            </a:pPr>
            <a:r>
              <a:rPr lang="hu-HU" b="1" dirty="0">
                <a:solidFill>
                  <a:srgbClr val="FF0000"/>
                </a:solidFill>
              </a:rPr>
              <a:t>EU </a:t>
            </a:r>
            <a:r>
              <a:rPr lang="hu-HU" b="1" dirty="0" err="1">
                <a:solidFill>
                  <a:srgbClr val="FF0000"/>
                </a:solidFill>
              </a:rPr>
              <a:t>Regional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Trust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Fund</a:t>
            </a:r>
            <a:r>
              <a:rPr lang="hu-HU" b="1" dirty="0">
                <a:solidFill>
                  <a:srgbClr val="FF0000"/>
                </a:solidFill>
              </a:rPr>
              <a:t> in </a:t>
            </a:r>
            <a:r>
              <a:rPr lang="hu-HU" b="1" dirty="0" err="1">
                <a:solidFill>
                  <a:srgbClr val="FF0000"/>
                </a:solidFill>
              </a:rPr>
              <a:t>Response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to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the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Syrian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Crisis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dirty="0"/>
              <a:t>(3 Mrd Euró,             )</a:t>
            </a:r>
          </a:p>
          <a:p>
            <a:pPr algn="just">
              <a:lnSpc>
                <a:spcPct val="120000"/>
              </a:lnSpc>
            </a:pPr>
            <a:r>
              <a:rPr lang="hu-HU" b="1" dirty="0" err="1">
                <a:solidFill>
                  <a:srgbClr val="FF0000"/>
                </a:solidFill>
              </a:rPr>
              <a:t>Afghanistan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Development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Aid</a:t>
            </a:r>
            <a:r>
              <a:rPr lang="hu-HU" b="1" dirty="0">
                <a:solidFill>
                  <a:srgbClr val="FF0000"/>
                </a:solidFill>
              </a:rPr>
              <a:t>: </a:t>
            </a:r>
            <a:r>
              <a:rPr lang="hu-HU" dirty="0"/>
              <a:t>1,2 Mrd Euró/év (2020-ig)</a:t>
            </a:r>
          </a:p>
          <a:p>
            <a:pPr algn="just">
              <a:lnSpc>
                <a:spcPct val="120000"/>
              </a:lnSpc>
            </a:pPr>
            <a:r>
              <a:rPr lang="hu-HU" sz="2900" b="1" u="sng" dirty="0">
                <a:solidFill>
                  <a:srgbClr val="002060"/>
                </a:solidFill>
              </a:rPr>
              <a:t>Egyéb források</a:t>
            </a:r>
            <a:r>
              <a:rPr lang="hu-HU" sz="2900" b="1" dirty="0">
                <a:solidFill>
                  <a:srgbClr val="002060"/>
                </a:solidFill>
              </a:rPr>
              <a:t>: </a:t>
            </a:r>
            <a:r>
              <a:rPr lang="hu-HU" b="1" dirty="0"/>
              <a:t>11. Európai Fejlesztési Alap (30,5 Mrd Euró + EIB)</a:t>
            </a:r>
            <a:r>
              <a:rPr lang="hu-HU" dirty="0"/>
              <a:t>, </a:t>
            </a:r>
            <a:r>
              <a:rPr lang="hu-HU" b="1" dirty="0"/>
              <a:t>Európai Szomszédsági Eszköz – dél/kelet (ENI, 15,4 Mrd Euró)</a:t>
            </a:r>
            <a:r>
              <a:rPr lang="hu-HU" dirty="0"/>
              <a:t>, Előcsatlakozási Támogatási Eszköz (IPA, 11,7 Mrd Euró), Fejlesztési Együttműködési Eszköz (DCI, 19,7 Mrd Euró), Humanitárius Segítségnyújtás (2,15 Mrd Euró </a:t>
            </a:r>
            <a:r>
              <a:rPr lang="hu-HU" i="1" dirty="0"/>
              <a:t>2015-16-ra</a:t>
            </a:r>
            <a:r>
              <a:rPr lang="hu-HU" dirty="0"/>
              <a:t>).</a:t>
            </a:r>
          </a:p>
          <a:p>
            <a:pPr algn="just"/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185" y="3274943"/>
            <a:ext cx="395080" cy="39508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44" y="2413421"/>
            <a:ext cx="395080" cy="395080"/>
          </a:xfrm>
          <a:prstGeom prst="rect">
            <a:avLst/>
          </a:prstGeom>
        </p:spPr>
      </p:pic>
      <p:sp>
        <p:nvSpPr>
          <p:cNvPr id="7" name="Villám 6"/>
          <p:cNvSpPr/>
          <p:nvPr/>
        </p:nvSpPr>
        <p:spPr>
          <a:xfrm rot="16699191">
            <a:off x="3461908" y="3357753"/>
            <a:ext cx="452283" cy="329597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    </a:t>
            </a:r>
            <a:endParaRPr lang="en-GB" dirty="0"/>
          </a:p>
        </p:txBody>
      </p:sp>
      <p:sp>
        <p:nvSpPr>
          <p:cNvPr id="9" name="Villám 8"/>
          <p:cNvSpPr/>
          <p:nvPr/>
        </p:nvSpPr>
        <p:spPr>
          <a:xfrm rot="16699191">
            <a:off x="8430426" y="2445129"/>
            <a:ext cx="452283" cy="362438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    </a:t>
            </a:r>
            <a:endParaRPr lang="en-GB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399" y="4134472"/>
            <a:ext cx="395080" cy="395080"/>
          </a:xfrm>
          <a:prstGeom prst="rect">
            <a:avLst/>
          </a:prstGeom>
        </p:spPr>
      </p:pic>
      <p:sp>
        <p:nvSpPr>
          <p:cNvPr id="11" name="Villám 10"/>
          <p:cNvSpPr/>
          <p:nvPr/>
        </p:nvSpPr>
        <p:spPr>
          <a:xfrm rot="16699191">
            <a:off x="2428372" y="4163145"/>
            <a:ext cx="452283" cy="362438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96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/>
              <a:t>Európai Fejlesztési Alap</a:t>
            </a:r>
            <a:br>
              <a:rPr lang="hu-HU" sz="4000" b="1" dirty="0"/>
            </a:br>
            <a:r>
              <a:rPr lang="hu-HU" sz="4000" b="1" dirty="0"/>
              <a:t>(Afrika)</a:t>
            </a:r>
            <a:endParaRPr lang="en-GB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2213112"/>
            <a:ext cx="7886700" cy="4518991"/>
          </a:xfrm>
        </p:spPr>
        <p:txBody>
          <a:bodyPr>
            <a:normAutofit/>
          </a:bodyPr>
          <a:lstStyle/>
          <a:p>
            <a:r>
              <a:rPr lang="hu-HU" dirty="0"/>
              <a:t>A 11. EDF 2/3-a 21 </a:t>
            </a:r>
            <a:r>
              <a:rPr lang="hu-HU" dirty="0" err="1"/>
              <a:t>szub</a:t>
            </a:r>
            <a:r>
              <a:rPr lang="hu-HU" dirty="0"/>
              <a:t>-szaharai országnak</a:t>
            </a:r>
          </a:p>
          <a:p>
            <a:r>
              <a:rPr lang="hu-HU" dirty="0"/>
              <a:t>80% ország-specifikus, 20% regionális</a:t>
            </a:r>
          </a:p>
          <a:p>
            <a:r>
              <a:rPr lang="hu-HU" b="1" dirty="0"/>
              <a:t>Főbb támogatási területek: </a:t>
            </a:r>
            <a:r>
              <a:rPr lang="hu-HU" dirty="0"/>
              <a:t>egészségügy, megújuló energia, </a:t>
            </a:r>
            <a:r>
              <a:rPr lang="hu-HU" dirty="0">
                <a:solidFill>
                  <a:srgbClr val="FF0000"/>
                </a:solidFill>
              </a:rPr>
              <a:t>mezőgazdaság </a:t>
            </a:r>
            <a:r>
              <a:rPr lang="hu-HU" dirty="0"/>
              <a:t>(2,5 Mrd Euró), infrastruktúra, </a:t>
            </a:r>
            <a:r>
              <a:rPr lang="hu-HU" dirty="0">
                <a:solidFill>
                  <a:srgbClr val="FF0000"/>
                </a:solidFill>
              </a:rPr>
              <a:t>víztisztítás-vízgazdálkodás</a:t>
            </a:r>
            <a:r>
              <a:rPr lang="hu-HU" dirty="0"/>
              <a:t> (477 M Euró), civil társadalom fejlesztése</a:t>
            </a:r>
          </a:p>
          <a:p>
            <a:r>
              <a:rPr lang="hu-HU" b="1" dirty="0"/>
              <a:t>Kiemelten támogatott országok: </a:t>
            </a:r>
            <a:r>
              <a:rPr lang="hu-HU" dirty="0">
                <a:solidFill>
                  <a:srgbClr val="FF0000"/>
                </a:solidFill>
              </a:rPr>
              <a:t>Etiópia</a:t>
            </a:r>
            <a:r>
              <a:rPr lang="hu-HU" dirty="0"/>
              <a:t>, </a:t>
            </a:r>
            <a:r>
              <a:rPr lang="hu-HU" dirty="0">
                <a:solidFill>
                  <a:srgbClr val="8BAA06"/>
                </a:solidFill>
              </a:rPr>
              <a:t>Mozambik, Mali, Tanzánia</a:t>
            </a:r>
            <a:r>
              <a:rPr lang="hu-HU" dirty="0"/>
              <a:t>, </a:t>
            </a:r>
            <a:r>
              <a:rPr lang="hu-HU" dirty="0">
                <a:solidFill>
                  <a:srgbClr val="0070C0"/>
                </a:solidFill>
              </a:rPr>
              <a:t>Burkina Faso, DRC, Malawi, Niger, Nigéria, Ruanda, Uganda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2845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63826"/>
            <a:ext cx="8229600" cy="1525014"/>
          </a:xfrm>
        </p:spPr>
        <p:txBody>
          <a:bodyPr>
            <a:noAutofit/>
          </a:bodyPr>
          <a:lstStyle/>
          <a:p>
            <a:r>
              <a:rPr lang="hu-HU" b="1" dirty="0"/>
              <a:t> A fejlesztéspolitika </a:t>
            </a:r>
            <a:br>
              <a:rPr lang="hu-HU" b="1" dirty="0"/>
            </a:br>
            <a:r>
              <a:rPr lang="hu-HU" b="1" dirty="0"/>
              <a:t> természetes korlátjai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60104"/>
            <a:ext cx="8229600" cy="469789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u-HU" dirty="0"/>
              <a:t>Vegyes migrációs áramlások</a:t>
            </a:r>
          </a:p>
          <a:p>
            <a:pPr algn="just">
              <a:lnSpc>
                <a:spcPct val="120000"/>
              </a:lnSpc>
            </a:pPr>
            <a:r>
              <a:rPr lang="hu-HU" dirty="0"/>
              <a:t>Források felaprózódása, APF alacsony részaránya</a:t>
            </a:r>
          </a:p>
          <a:p>
            <a:pPr algn="just">
              <a:lnSpc>
                <a:spcPct val="120000"/>
              </a:lnSpc>
            </a:pPr>
            <a:r>
              <a:rPr lang="hu-HU" dirty="0"/>
              <a:t>„Viszonosság-alapú” támogatási rendszerek (ld. 2015. november Valletta-i Csúcs)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u-HU" dirty="0"/>
              <a:t>	</a:t>
            </a:r>
            <a:r>
              <a:rPr lang="hu-HU" b="1" dirty="0">
                <a:solidFill>
                  <a:schemeClr val="accent6"/>
                </a:solidFill>
              </a:rPr>
              <a:t>Alkalmas partnerek: </a:t>
            </a:r>
            <a:r>
              <a:rPr lang="hu-HU" dirty="0"/>
              <a:t>Etiópia, Nigéria, Szenegál, Niger, Mali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u-HU" dirty="0"/>
              <a:t>	</a:t>
            </a:r>
            <a:r>
              <a:rPr lang="hu-HU" b="1" dirty="0">
                <a:solidFill>
                  <a:srgbClr val="FF0000"/>
                </a:solidFill>
              </a:rPr>
              <a:t>Alkalmatlan partnerek: </a:t>
            </a:r>
            <a:r>
              <a:rPr lang="hu-HU" dirty="0"/>
              <a:t>Eritrea, Szomália, Líbia, Közép-Afrikai Közt.</a:t>
            </a:r>
          </a:p>
          <a:p>
            <a:pPr algn="just">
              <a:lnSpc>
                <a:spcPct val="120000"/>
              </a:lnSpc>
            </a:pPr>
            <a:r>
              <a:rPr lang="hu-HU" dirty="0"/>
              <a:t>Oktrojált „</a:t>
            </a:r>
            <a:r>
              <a:rPr lang="hu-HU" dirty="0" err="1"/>
              <a:t>rule</a:t>
            </a:r>
            <a:r>
              <a:rPr lang="hu-HU" dirty="0"/>
              <a:t> of </a:t>
            </a:r>
            <a:r>
              <a:rPr lang="hu-HU" dirty="0" err="1"/>
              <a:t>law</a:t>
            </a:r>
            <a:r>
              <a:rPr lang="hu-HU" dirty="0"/>
              <a:t>”, exportált demokrácia, gyarmati múlt súlya?</a:t>
            </a:r>
          </a:p>
          <a:p>
            <a:pPr algn="just">
              <a:lnSpc>
                <a:spcPct val="120000"/>
              </a:lnSpc>
            </a:pPr>
            <a:r>
              <a:rPr lang="hu-HU" dirty="0"/>
              <a:t>Alacsony motiváció a szükséges források nemzetek feletti szintekhez történő allokációjára </a:t>
            </a:r>
            <a:r>
              <a:rPr lang="hu-HU" dirty="0">
                <a:latin typeface="Calibri" panose="020F0502020204030204" pitchFamily="34" charset="0"/>
              </a:rPr>
              <a:t>→ </a:t>
            </a:r>
            <a:r>
              <a:rPr lang="hu-HU" dirty="0"/>
              <a:t>társadalmi támogatottság növelése? Egyéb ösztönzők?</a:t>
            </a:r>
          </a:p>
          <a:p>
            <a:pPr algn="just">
              <a:lnSpc>
                <a:spcPct val="120000"/>
              </a:lnSpc>
            </a:pPr>
            <a:r>
              <a:rPr lang="hu-HU" dirty="0"/>
              <a:t>Centralizáció? Decentralizáció?</a:t>
            </a:r>
          </a:p>
          <a:p>
            <a:pPr algn="just">
              <a:lnSpc>
                <a:spcPct val="120000"/>
              </a:lnSpc>
            </a:pPr>
            <a:r>
              <a:rPr lang="hu-HU" dirty="0"/>
              <a:t>Inadekvát fejlesztések, párhuzamosságok</a:t>
            </a:r>
          </a:p>
          <a:p>
            <a:pPr algn="just">
              <a:lnSpc>
                <a:spcPct val="120000"/>
              </a:lnSpc>
            </a:pPr>
            <a:r>
              <a:rPr lang="hu-HU" dirty="0"/>
              <a:t>A fejlesztés migrációra ösztönző potenciálja (?)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endParaRPr lang="hu-HU" dirty="0"/>
          </a:p>
          <a:p>
            <a:pPr algn="just"/>
            <a:endParaRPr lang="hu-HU" dirty="0"/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989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2247254"/>
            <a:ext cx="7772400" cy="2123267"/>
          </a:xfrm>
        </p:spPr>
        <p:txBody>
          <a:bodyPr>
            <a:normAutofit/>
          </a:bodyPr>
          <a:lstStyle/>
          <a:p>
            <a:r>
              <a:rPr lang="en-GB" sz="3600" i="1" dirty="0"/>
              <a:t>“</a:t>
            </a:r>
            <a:r>
              <a:rPr lang="en-GB" sz="3600" i="1" dirty="0" err="1"/>
              <a:t>Sosem</a:t>
            </a:r>
            <a:r>
              <a:rPr lang="en-GB" sz="3600" i="1" dirty="0"/>
              <a:t> </a:t>
            </a:r>
            <a:r>
              <a:rPr lang="en-GB" sz="3600" i="1" dirty="0" err="1"/>
              <a:t>tudhatod</a:t>
            </a:r>
            <a:r>
              <a:rPr lang="en-GB" sz="3600" i="1" dirty="0"/>
              <a:t> </a:t>
            </a:r>
            <a:r>
              <a:rPr lang="en-GB" sz="3600" i="1" dirty="0" err="1"/>
              <a:t>milyen</a:t>
            </a:r>
            <a:r>
              <a:rPr lang="en-GB" sz="3600" i="1" dirty="0"/>
              <a:t> </a:t>
            </a:r>
            <a:r>
              <a:rPr lang="en-GB" sz="3600" i="1" dirty="0" err="1"/>
              <a:t>eredményei</a:t>
            </a:r>
            <a:r>
              <a:rPr lang="en-GB" sz="3600" i="1" dirty="0"/>
              <a:t> </a:t>
            </a:r>
            <a:r>
              <a:rPr lang="en-GB" sz="3600" i="1" dirty="0" err="1"/>
              <a:t>lesznek</a:t>
            </a:r>
            <a:r>
              <a:rPr lang="en-GB" sz="3600" i="1" dirty="0"/>
              <a:t> a </a:t>
            </a:r>
            <a:r>
              <a:rPr lang="en-GB" sz="3600" i="1" dirty="0" err="1"/>
              <a:t>cselekedeteidnek</a:t>
            </a:r>
            <a:r>
              <a:rPr lang="en-GB" sz="3600" i="1" dirty="0"/>
              <a:t>, de ha </a:t>
            </a:r>
            <a:r>
              <a:rPr lang="en-GB" sz="3600" i="1" dirty="0" err="1"/>
              <a:t>nem</a:t>
            </a:r>
            <a:r>
              <a:rPr lang="en-GB" sz="3600" i="1" dirty="0"/>
              <a:t> </a:t>
            </a:r>
            <a:r>
              <a:rPr lang="en-GB" sz="3600" i="1" dirty="0" err="1"/>
              <a:t>cselekszel</a:t>
            </a:r>
            <a:r>
              <a:rPr lang="en-GB" sz="3600" i="1" dirty="0"/>
              <a:t> </a:t>
            </a:r>
            <a:r>
              <a:rPr lang="en-GB" sz="3600" i="1" dirty="0" err="1"/>
              <a:t>eredményük</a:t>
            </a:r>
            <a:r>
              <a:rPr lang="en-GB" sz="3600" i="1" dirty="0"/>
              <a:t> </a:t>
            </a:r>
            <a:r>
              <a:rPr lang="en-GB" sz="3600" i="1" dirty="0" err="1"/>
              <a:t>sem</a:t>
            </a:r>
            <a:r>
              <a:rPr lang="en-GB" sz="3600" i="1" dirty="0"/>
              <a:t> </a:t>
            </a:r>
            <a:r>
              <a:rPr lang="en-GB" sz="3600" i="1" dirty="0" err="1"/>
              <a:t>lesz</a:t>
            </a:r>
            <a:r>
              <a:rPr lang="en-GB" sz="3600" i="1" dirty="0"/>
              <a:t>.”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143000" y="4912962"/>
            <a:ext cx="6858000" cy="1410345"/>
          </a:xfrm>
        </p:spPr>
        <p:txBody>
          <a:bodyPr/>
          <a:lstStyle/>
          <a:p>
            <a:r>
              <a:rPr lang="hu-HU" dirty="0"/>
              <a:t>(</a:t>
            </a:r>
            <a:r>
              <a:rPr lang="hu-HU" dirty="0" err="1"/>
              <a:t>Mahatma</a:t>
            </a:r>
            <a:r>
              <a:rPr lang="hu-HU" dirty="0"/>
              <a:t> Gandhi)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90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Migrációkutató_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igrációkutató_e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826</Words>
  <Application>Microsoft Office PowerPoint</Application>
  <PresentationFormat>Diavetítés a képernyőre (4:3 oldalarány)</PresentationFormat>
  <Paragraphs>93</Paragraphs>
  <Slides>10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Constantia</vt:lpstr>
      <vt:lpstr>Wingdings</vt:lpstr>
      <vt:lpstr>Office-téma</vt:lpstr>
      <vt:lpstr>Modernkori népvándorlás, avagy a migráció komplex megközelítése</vt:lpstr>
      <vt:lpstr>Az európai migrációs  válsághelyzet okairól</vt:lpstr>
      <vt:lpstr>Bevezető alapvetés</vt:lpstr>
      <vt:lpstr>A fejlesztéspolitika  keretrendszere</vt:lpstr>
      <vt:lpstr>Prioritások  a migrációkezelés területén</vt:lpstr>
      <vt:lpstr>Migrációs válság vs.  fejlesztéspolitika</vt:lpstr>
      <vt:lpstr>Európai Fejlesztési Alap (Afrika)</vt:lpstr>
      <vt:lpstr> A fejlesztéspolitika   természetes korlátjai</vt:lpstr>
      <vt:lpstr>“Sosem tudhatod milyen eredményei lesznek a cselekedeteidnek, de ha nem cselekszel eredményük sem lesz.”</vt:lpstr>
      <vt:lpstr>Köszönöm a figyelmet!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FEHÉR Barbara</dc:creator>
  <cp:lastModifiedBy>Horváth Dániel</cp:lastModifiedBy>
  <cp:revision>54</cp:revision>
  <dcterms:created xsi:type="dcterms:W3CDTF">2016-05-23T08:38:04Z</dcterms:created>
  <dcterms:modified xsi:type="dcterms:W3CDTF">2016-11-07T15:23:44Z</dcterms:modified>
</cp:coreProperties>
</file>