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64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953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45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860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72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47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400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509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17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108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2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F206-3D37-496C-9678-D3D4067FEE6A}" type="datetimeFigureOut">
              <a:rPr lang="hu-HU" smtClean="0"/>
              <a:t>2016.11.10.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BC56-9640-4A3F-95F1-FFDAC8D3EF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841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éppen a Közel-Kelet?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>
            <a:normAutofit lnSpcReduction="10000"/>
          </a:bodyPr>
          <a:lstStyle/>
          <a:p>
            <a:r>
              <a:rPr lang="hu-H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„Modernkori népvándorlás, avagy a migráció komplex megközelítése”</a:t>
            </a:r>
          </a:p>
          <a:p>
            <a:endParaRPr lang="hu-H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Belügyi Tudományos Tanács</a:t>
            </a:r>
          </a:p>
          <a:p>
            <a:r>
              <a:rPr lang="hu-H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2016. </a:t>
            </a:r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ovember 10.</a:t>
            </a:r>
            <a:endParaRPr lang="hu-H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6774"/>
          </a:xfrm>
        </p:spPr>
        <p:txBody>
          <a:bodyPr>
            <a:no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Általában NEM a Közel-Kelet, de a Közel-Keleten keresztül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196" name="Picture 4" descr="C:\Users\nrerzsi\Downloads\Map_of_the_European_Migrant_Crisis_2015_-_Asylum_applicants'_countries_of_orig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1412"/>
            <a:ext cx="9144000" cy="558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0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éppen a Közel-Kelet?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Földrajzi közelség – Európa két szomszédsága: Kelet-Európa és a Közel-Kelet</a:t>
            </a: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éppen Európa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2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Földrajzi közelség</a:t>
            </a:r>
          </a:p>
          <a:p>
            <a:pPr lvl="2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„Európa egy jó hely”</a:t>
            </a:r>
          </a:p>
          <a:p>
            <a:pPr lvl="3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Gazdaságilag fejlettebb</a:t>
            </a:r>
          </a:p>
          <a:p>
            <a:pPr lvl="3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Jóléti államok – szociális juttatások</a:t>
            </a:r>
          </a:p>
          <a:p>
            <a:pPr lvl="3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Béke van 1945 óta</a:t>
            </a:r>
          </a:p>
          <a:p>
            <a:pPr lvl="2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Európai PR </a:t>
            </a:r>
          </a:p>
          <a:p>
            <a:pPr lvl="3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Humanitárius hozzáállás</a:t>
            </a:r>
          </a:p>
          <a:p>
            <a:pPr lvl="2"/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Inter-arab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migráció – korlátozottabb lett</a:t>
            </a:r>
          </a:p>
          <a:p>
            <a:pPr lvl="3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monarchiák (a vonzó célpontok) nem akarnak „forradalmárokat” befogadni</a:t>
            </a:r>
          </a:p>
          <a:p>
            <a:pPr lvl="3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Arab-arab rabszolgaság nem opció</a:t>
            </a:r>
          </a:p>
          <a:p>
            <a:pPr lvl="2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további potenciális célterülettel szemben „lenézés” – Afrika nem opció a közel-keleti migráció számára</a:t>
            </a:r>
          </a:p>
          <a:p>
            <a:pPr lvl="3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rabszolgaság hagyománya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4514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 kibocsátás a Közel-Keletről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migráció folyamatos a térségből Európa felé</a:t>
            </a: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20.század elején nem voltak muszlim/közel-keleti közösségek Európában – kivéve a Balkánt</a:t>
            </a: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Gyarmatok felszabadulása</a:t>
            </a: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Korlátozott migráció: keresztények, palesztinok – családegyes</a:t>
            </a:r>
            <a:r>
              <a:rPr lang="hu-HU" dirty="0" smtClean="0">
                <a:latin typeface="Times New Roman"/>
                <a:cs typeface="Times New Roman"/>
              </a:rPr>
              <a:t>ítés, európai munkaerő-szükséglet, stb.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2011-től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arab tavasz </a:t>
            </a: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átmeneti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növekedés a migrációban, de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valójában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széteső államok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inkább tranzittá válnak 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korlátozottan kibocsátók 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Azok is inkább a szomszéd államok felé – hazatérnek később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2015-ben Szíria, és kisebb mértékben Irak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Polgárháború (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</a:t>
            </a:r>
            <a:r>
              <a:rPr lang="hu-HU" dirty="0" smtClean="0">
                <a:latin typeface="Times New Roman"/>
                <a:cs typeface="Times New Roman"/>
              </a:rPr>
              <a:t>í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Iszlám Állam elleni háború (Szíria+Irak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3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Európát érő migrációs kihívások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 Közel-Kelet változatlanul inkább tranzit, mint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kibocsátó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Szub-szaharai Afrika</a:t>
            </a:r>
          </a:p>
          <a:p>
            <a:pPr lvl="2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Demográfiai robbanás várható: 2050-ig a jelenlegi 900 milliós lakosság megkétszereződik,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kb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milliárdra várható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dirty="0" smtClean="0"/>
          </a:p>
          <a:p>
            <a:pPr lvl="2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hu-HU" dirty="0" smtClean="0">
                <a:latin typeface="Times New Roman"/>
                <a:cs typeface="Times New Roman"/>
              </a:rPr>
              <a:t>ímaváltozás </a:t>
            </a:r>
          </a:p>
          <a:p>
            <a:pPr lvl="3"/>
            <a:r>
              <a:rPr lang="hu-HU" dirty="0" smtClean="0">
                <a:latin typeface="Times New Roman"/>
                <a:cs typeface="Times New Roman"/>
              </a:rPr>
              <a:t>Vannak pozitív változások is (Szudán)</a:t>
            </a:r>
          </a:p>
          <a:p>
            <a:r>
              <a:rPr lang="hu-HU" dirty="0" smtClean="0">
                <a:latin typeface="Times New Roman"/>
                <a:cs typeface="Times New Roman"/>
              </a:rPr>
              <a:t>ÉS az Európát kelet felől érő migráció</a:t>
            </a:r>
          </a:p>
          <a:p>
            <a:pPr lvl="1"/>
            <a:r>
              <a:rPr lang="hu-HU" dirty="0" smtClean="0">
                <a:latin typeface="Times New Roman"/>
                <a:cs typeface="Times New Roman"/>
              </a:rPr>
              <a:t>Közép-Kelet</a:t>
            </a:r>
          </a:p>
          <a:p>
            <a:pPr lvl="2"/>
            <a:r>
              <a:rPr lang="hu-HU" dirty="0" smtClean="0">
                <a:latin typeface="Times New Roman"/>
                <a:cs typeface="Times New Roman"/>
              </a:rPr>
              <a:t>Banglades, Pakisztán, Afganisztán</a:t>
            </a:r>
          </a:p>
          <a:p>
            <a:pPr lvl="2"/>
            <a:r>
              <a:rPr lang="hu-HU" dirty="0" smtClean="0">
                <a:latin typeface="Times New Roman"/>
                <a:cs typeface="Times New Roman"/>
              </a:rPr>
              <a:t>Kína</a:t>
            </a:r>
          </a:p>
          <a:p>
            <a:r>
              <a:rPr lang="hu-HU" dirty="0" smtClean="0">
                <a:latin typeface="Times New Roman"/>
                <a:cs typeface="Times New Roman"/>
              </a:rPr>
              <a:t>ÉS a Balkán?</a:t>
            </a:r>
          </a:p>
          <a:p>
            <a:pPr lvl="1"/>
            <a:r>
              <a:rPr lang="hu-HU" dirty="0" smtClean="0">
                <a:latin typeface="Times New Roman"/>
                <a:cs typeface="Times New Roman"/>
              </a:rPr>
              <a:t>2015 elején Koszovó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81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8189</TotalTime>
  <Words>267</Words>
  <Application>Microsoft Office PowerPoint</Application>
  <PresentationFormat>Diavetítés a képernyőre (4:3 oldalarány)</PresentationFormat>
  <Paragraphs>45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Miért éppen a Közel-Kelet?</vt:lpstr>
      <vt:lpstr>Általában NEM a Közel-Kelet, de a Közel-Keleten keresztül</vt:lpstr>
      <vt:lpstr>Miért éppen a Közel-Kelet?</vt:lpstr>
      <vt:lpstr>Új kibocsátás a Közel-Keletről</vt:lpstr>
      <vt:lpstr>Az Európát érő migrációs kihívások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Miért éppen a Közel-Kelet?</dc:title>
  <dc:creator>nrerzsi</dc:creator>
  <cp:lastModifiedBy>nrerzsi</cp:lastModifiedBy>
  <cp:revision>14</cp:revision>
  <dcterms:created xsi:type="dcterms:W3CDTF">2016-10-29T16:14:35Z</dcterms:created>
  <dcterms:modified xsi:type="dcterms:W3CDTF">2016-11-10T05:56:43Z</dcterms:modified>
</cp:coreProperties>
</file>