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2"/>
  </p:notesMasterIdLst>
  <p:sldIdLst>
    <p:sldId id="308" r:id="rId2"/>
    <p:sldId id="263" r:id="rId3"/>
    <p:sldId id="257" r:id="rId4"/>
    <p:sldId id="372" r:id="rId5"/>
    <p:sldId id="361" r:id="rId6"/>
    <p:sldId id="362" r:id="rId7"/>
    <p:sldId id="363" r:id="rId8"/>
    <p:sldId id="364" r:id="rId9"/>
    <p:sldId id="366" r:id="rId10"/>
    <p:sldId id="371" r:id="rId11"/>
    <p:sldId id="382" r:id="rId12"/>
    <p:sldId id="310" r:id="rId13"/>
    <p:sldId id="380" r:id="rId14"/>
    <p:sldId id="311" r:id="rId15"/>
    <p:sldId id="375" r:id="rId16"/>
    <p:sldId id="376" r:id="rId17"/>
    <p:sldId id="373" r:id="rId18"/>
    <p:sldId id="374" r:id="rId19"/>
    <p:sldId id="329" r:id="rId20"/>
    <p:sldId id="312" r:id="rId21"/>
    <p:sldId id="314" r:id="rId22"/>
    <p:sldId id="378" r:id="rId23"/>
    <p:sldId id="379" r:id="rId24"/>
    <p:sldId id="318" r:id="rId25"/>
    <p:sldId id="320" r:id="rId26"/>
    <p:sldId id="331" r:id="rId27"/>
    <p:sldId id="336" r:id="rId28"/>
    <p:sldId id="339" r:id="rId29"/>
    <p:sldId id="337" r:id="rId30"/>
    <p:sldId id="268" r:id="rId31"/>
    <p:sldId id="283" r:id="rId32"/>
    <p:sldId id="282" r:id="rId33"/>
    <p:sldId id="280" r:id="rId34"/>
    <p:sldId id="345" r:id="rId35"/>
    <p:sldId id="281" r:id="rId36"/>
    <p:sldId id="273" r:id="rId37"/>
    <p:sldId id="360" r:id="rId38"/>
    <p:sldId id="381" r:id="rId39"/>
    <p:sldId id="296" r:id="rId40"/>
    <p:sldId id="307" r:id="rId4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noProof="0" smtClean="0"/>
              <a:t>Mintaszöveg szerkesztése</a:t>
            </a:r>
          </a:p>
          <a:p>
            <a:pPr lvl="1"/>
            <a:r>
              <a:rPr lang="hu-HU" altLang="hu-HU" noProof="0" smtClean="0"/>
              <a:t>Második szint</a:t>
            </a:r>
          </a:p>
          <a:p>
            <a:pPr lvl="2"/>
            <a:r>
              <a:rPr lang="hu-HU" altLang="hu-HU" noProof="0" smtClean="0"/>
              <a:t>Harmadik szint</a:t>
            </a:r>
          </a:p>
          <a:p>
            <a:pPr lvl="3"/>
            <a:r>
              <a:rPr lang="hu-HU" altLang="hu-HU" noProof="0" smtClean="0"/>
              <a:t>Negyedik szint</a:t>
            </a:r>
          </a:p>
          <a:p>
            <a:pPr lvl="4"/>
            <a:r>
              <a:rPr lang="hu-HU" altLang="hu-HU" noProof="0" smtClean="0"/>
              <a:t>Ötödik szint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38B28-1CE3-4101-A935-2F5E15A25E0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7127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E1FC96-54E5-4443-9209-F91FF4ACD4B4}" type="slidenum">
              <a:rPr lang="hu-HU" altLang="hu-HU" smtClean="0"/>
              <a:pPr eaLnBrk="1" hangingPunct="1"/>
              <a:t>14</a:t>
            </a:fld>
            <a:endParaRPr lang="hu-HU" altLang="hu-HU" smtClean="0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DC6AA49-F81E-4F9C-A55B-9586DE40E4C8}" type="slidenum">
              <a:rPr lang="hu-HU" altLang="hu-HU" sz="1200"/>
              <a:pPr algn="r" eaLnBrk="1" hangingPunct="1"/>
              <a:t>14</a:t>
            </a:fld>
            <a:endParaRPr lang="hu-HU" altLang="hu-HU" sz="1200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716444-05BB-4EDB-BDFE-A051BE29968B}" type="slidenum">
              <a:rPr lang="hu-HU" altLang="hu-HU" smtClean="0"/>
              <a:pPr eaLnBrk="1" hangingPunct="1"/>
              <a:t>20</a:t>
            </a:fld>
            <a:endParaRPr lang="hu-HU" altLang="hu-HU" smtClean="0"/>
          </a:p>
        </p:txBody>
      </p:sp>
      <p:sp>
        <p:nvSpPr>
          <p:cNvPr id="89091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2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A0387C-D7FC-417C-90F5-47F1D4DFFE0C}" type="slidenum">
              <a:rPr lang="hu-HU" altLang="hu-HU" smtClean="0"/>
              <a:pPr eaLnBrk="1" hangingPunct="1"/>
              <a:t>28</a:t>
            </a:fld>
            <a:endParaRPr lang="hu-HU" altLang="hu-H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altLang="hu-HU" smtClean="0"/>
              <a:t>Az RGB a látható tartományban (kék,zöld,vörös) van megjelenítve, míg a CIR esetében közeli infravörös, vörös és zöld csatornákból van hamis színes felvétel </a:t>
            </a:r>
            <a:endParaRPr lang="en-US" alt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26B232-CDDA-4D79-8F4C-4AD635BECA9A}" type="slidenum">
              <a:rPr lang="hu-HU" altLang="hu-HU" smtClean="0"/>
              <a:pPr eaLnBrk="1" hangingPunct="1"/>
              <a:t>34</a:t>
            </a:fld>
            <a:endParaRPr lang="hu-HU" altLang="hu-H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hu-HU" smtClean="0"/>
              <a:t>These points can be used in analysis directly</a:t>
            </a:r>
          </a:p>
          <a:p>
            <a:r>
              <a:rPr lang="en-US" altLang="hu-HU" smtClean="0"/>
              <a:t>In this image I’ve zoomed into the points that describe a riverside tree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65B7F-22A5-4096-9E31-C876A8EA0FE7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07F28-50F4-4691-8A4A-51604E011415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0ABCD-2687-4085-8967-C1773086528F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E9C593-B27D-4842-A2F7-546A33A6E51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425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156AF-6953-4C76-A9CB-C77B2152D4E5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C3CF9-115A-48EC-A32E-AF3A31BC03F5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CEF4B-2189-40E7-B42D-8E120412F4BF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DBAC6-D723-4E74-B46C-A3870A172983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8B561-A30B-42D8-A508-DEEF058799E6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D1A7F-321F-4A72-845B-653410520F90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4B10D-87FD-4D9C-8769-BCF065D24E68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8EB9072-1F27-4226-B230-EC8AA406DDAD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A984CB9-7ADA-4451-BCC8-14C25F48F092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ctrTitle"/>
          </p:nvPr>
        </p:nvSpPr>
        <p:spPr>
          <a:xfrm>
            <a:off x="685800" y="1388368"/>
            <a:ext cx="7772400" cy="204675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Távérzékelési technológiák alkalmazása a vízgazdálkodásban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1043608" y="3692624"/>
            <a:ext cx="7408912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Dr. Bíró Tibor</a:t>
            </a:r>
          </a:p>
          <a:p>
            <a:pPr eaLnBrk="1" hangingPunct="1"/>
            <a:r>
              <a:rPr lang="hu-HU" altLang="hu-H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Szent István Egyetem</a:t>
            </a:r>
          </a:p>
          <a:p>
            <a:pPr eaLnBrk="1" hangingPunct="1"/>
            <a:r>
              <a:rPr lang="hu-HU" altLang="hu-H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Gazdasági, Agrár- és Egészségtudományi Kar</a:t>
            </a: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0" y="5445224"/>
            <a:ext cx="8380512" cy="1440160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„A víz hiánya és többlete</a:t>
            </a:r>
            <a:r>
              <a:rPr lang="es-ES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hu-H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mint </a:t>
            </a:r>
            <a:r>
              <a:rPr lang="hu-HU" sz="20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potenciális veszélyforrás” </a:t>
            </a:r>
            <a:endParaRPr lang="hu-HU" sz="20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hu-H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2014. </a:t>
            </a:r>
            <a:r>
              <a:rPr lang="hu-H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november  6</a:t>
            </a:r>
            <a:r>
              <a:rPr lang="hu-H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hu-H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Duna Palota </a:t>
            </a:r>
            <a:endParaRPr lang="hu-HU" altLang="hu-HU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41842" y="836712"/>
            <a:ext cx="4716463" cy="719138"/>
          </a:xfrm>
        </p:spPr>
        <p:txBody>
          <a:bodyPr/>
          <a:lstStyle/>
          <a:p>
            <a:r>
              <a:rPr lang="hu-HU" altLang="hu-HU" sz="3200" b="1" dirty="0">
                <a:latin typeface="Times New Roman" pitchFamily="18" charset="0"/>
                <a:cs typeface="Times New Roman" pitchFamily="18" charset="0"/>
              </a:rPr>
              <a:t>Légi LIDAR technológia</a:t>
            </a:r>
          </a:p>
        </p:txBody>
      </p:sp>
      <p:pic>
        <p:nvPicPr>
          <p:cNvPr id="8195" name="Picture 8" descr="LIDAR data collec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08663" y="765175"/>
            <a:ext cx="3335337" cy="4319588"/>
          </a:xfrm>
          <a:effectLst>
            <a:outerShdw dist="89803" dir="2700000" algn="ctr" rotWithShape="0">
              <a:srgbClr val="000000"/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63713" y="5229225"/>
            <a:ext cx="7127875" cy="1079500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hu-HU" altLang="hu-HU" sz="2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 LIDAR technológia egy repülőgép, egy lézertávmérő és a GPS navigációs rendszer házasságából született, amely egyes rendszereknél még inerciális navigációs rendszerrel is kiegészül. </a:t>
            </a:r>
          </a:p>
        </p:txBody>
      </p:sp>
      <p:pic>
        <p:nvPicPr>
          <p:cNvPr id="22528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483393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6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6" descr="P1000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5181600" cy="29210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ím 1"/>
          <p:cNvSpPr>
            <a:spLocks noGrp="1"/>
          </p:cNvSpPr>
          <p:nvPr>
            <p:ph type="title" idx="4294967295"/>
          </p:nvPr>
        </p:nvSpPr>
        <p:spPr>
          <a:xfrm>
            <a:off x="1331640" y="476672"/>
            <a:ext cx="3683000" cy="788863"/>
          </a:xfrm>
        </p:spPr>
        <p:txBody>
          <a:bodyPr/>
          <a:lstStyle/>
          <a:p>
            <a:pPr algn="l"/>
            <a:r>
              <a:rPr lang="hu-HU" altLang="hu-HU" sz="2400" b="1" dirty="0" smtClean="0"/>
              <a:t>LIDAR felmérés</a:t>
            </a:r>
          </a:p>
        </p:txBody>
      </p:sp>
      <p:pic>
        <p:nvPicPr>
          <p:cNvPr id="15364" name="Kép 9" descr="laser 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24175"/>
            <a:ext cx="2343150" cy="31242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090" y="6484459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639341"/>
            <a:ext cx="2674937" cy="452596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hu-HU" sz="2800" dirty="0" smtClean="0">
                <a:solidFill>
                  <a:schemeClr val="tx2"/>
                </a:solidFill>
              </a:rPr>
              <a:t>Felvételezés eredménye </a:t>
            </a:r>
            <a:r>
              <a:rPr lang="hu-HU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pontfelhő (x,y,z koordináták)</a:t>
            </a:r>
          </a:p>
          <a:p>
            <a:pPr>
              <a:defRPr/>
            </a:pPr>
            <a:endParaRPr lang="hu-HU" sz="2800" dirty="0" smtClean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hu-HU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Pontok klasszifikálása (talaj, épület, növényzet pontok)</a:t>
            </a:r>
          </a:p>
          <a:p>
            <a:pPr>
              <a:defRPr/>
            </a:pPr>
            <a:endParaRPr lang="hu-HU" sz="2800" dirty="0" smtClean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hu-HU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Digitális domborzat modell (DDM) és digitális felszínmodell (DFM) generálása</a:t>
            </a:r>
            <a:endParaRPr lang="hu-HU" sz="2800" dirty="0">
              <a:solidFill>
                <a:schemeClr val="tx2"/>
              </a:solidFill>
            </a:endParaRPr>
          </a:p>
        </p:txBody>
      </p:sp>
      <p:sp>
        <p:nvSpPr>
          <p:cNvPr id="65539" name="Cím 1"/>
          <p:cNvSpPr txBox="1">
            <a:spLocks/>
          </p:cNvSpPr>
          <p:nvPr/>
        </p:nvSpPr>
        <p:spPr bwMode="auto">
          <a:xfrm>
            <a:off x="377156" y="636588"/>
            <a:ext cx="8229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b="1" dirty="0" err="1">
                <a:solidFill>
                  <a:schemeClr val="tx2"/>
                </a:solidFill>
              </a:rPr>
              <a:t>Lézerszkennelt</a:t>
            </a:r>
            <a:r>
              <a:rPr lang="hu-HU" altLang="hu-HU" sz="2800" b="1" dirty="0">
                <a:solidFill>
                  <a:schemeClr val="tx2"/>
                </a:solidFill>
              </a:rPr>
              <a:t> felvételek</a:t>
            </a:r>
            <a:endParaRPr lang="hu-HU" altLang="hu-HU" sz="4400" b="1" dirty="0">
              <a:solidFill>
                <a:schemeClr val="tx2"/>
              </a:solidFill>
            </a:endParaRPr>
          </a:p>
        </p:txBody>
      </p:sp>
      <p:pic>
        <p:nvPicPr>
          <p:cNvPr id="6554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620713"/>
            <a:ext cx="43767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820988"/>
            <a:ext cx="29210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820988"/>
            <a:ext cx="338455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4797425"/>
            <a:ext cx="54848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7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84251" y="1124744"/>
            <a:ext cx="7056437" cy="1286793"/>
          </a:xfrm>
        </p:spPr>
        <p:txBody>
          <a:bodyPr>
            <a:normAutofit fontScale="90000"/>
          </a:bodyPr>
          <a:lstStyle/>
          <a:p>
            <a:pPr algn="l"/>
            <a:r>
              <a:rPr lang="hu-HU" altLang="hu-HU" sz="2400" dirty="0" smtClean="0"/>
              <a:t>- 6-12pont/m</a:t>
            </a:r>
            <a:r>
              <a:rPr lang="hu-HU" altLang="hu-HU" sz="2400" baseline="30000" dirty="0" smtClean="0"/>
              <a:t>2</a:t>
            </a:r>
            <a:r>
              <a:rPr lang="hu-HU" altLang="hu-HU" sz="2400" dirty="0" smtClean="0"/>
              <a:t/>
            </a:r>
            <a:br>
              <a:rPr lang="hu-HU" altLang="hu-HU" sz="2400" dirty="0" smtClean="0"/>
            </a:br>
            <a:r>
              <a:rPr lang="hu-HU" altLang="hu-HU" sz="2400" dirty="0" smtClean="0"/>
              <a:t>- 600-1200m sávszélesség</a:t>
            </a:r>
            <a:br>
              <a:rPr lang="hu-HU" altLang="hu-HU" sz="2400" dirty="0" smtClean="0"/>
            </a:br>
            <a:r>
              <a:rPr lang="hu-HU" altLang="hu-HU" sz="2400" dirty="0" smtClean="0"/>
              <a:t>- 2 cm vertikális és horizontális pontosság</a:t>
            </a:r>
            <a:br>
              <a:rPr lang="hu-HU" altLang="hu-HU" sz="2400" dirty="0" smtClean="0"/>
            </a:br>
            <a:r>
              <a:rPr lang="hu-HU" altLang="hu-HU" sz="2400" dirty="0" smtClean="0"/>
              <a:t>- repülési sebesség: 60-75m/s</a:t>
            </a:r>
          </a:p>
        </p:txBody>
      </p:sp>
      <p:pic>
        <p:nvPicPr>
          <p:cNvPr id="266243" name="Picture 3" descr="li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5085"/>
            <a:ext cx="3798312" cy="331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4" name="Picture 4" descr="us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3215084"/>
            <a:ext cx="3761555" cy="329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55576" y="2559051"/>
            <a:ext cx="3887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dirty="0">
                <a:solidFill>
                  <a:schemeClr val="tx2"/>
                </a:solidFill>
              </a:rPr>
              <a:t>Radar adatok (SRTM) alapján készített terepmodell 3D ábrázolása </a:t>
            </a:r>
            <a:endParaRPr lang="en-US" altLang="hu-HU" dirty="0">
              <a:solidFill>
                <a:schemeClr val="tx2"/>
              </a:solidFill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932363" y="2559051"/>
            <a:ext cx="3887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dirty="0">
                <a:solidFill>
                  <a:schemeClr val="tx2"/>
                </a:solidFill>
              </a:rPr>
              <a:t>LIDAR alapján készített terepmodell 3D ábrázolása </a:t>
            </a:r>
            <a:endParaRPr lang="en-US" altLang="hu-HU" dirty="0">
              <a:solidFill>
                <a:schemeClr val="tx2"/>
              </a:solidFill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699469" y="620688"/>
            <a:ext cx="5845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3200" dirty="0">
                <a:solidFill>
                  <a:schemeClr val="tx2"/>
                </a:solidFill>
              </a:rPr>
              <a:t>Általános műszaki paraméterek</a:t>
            </a:r>
            <a:endParaRPr lang="en-US" altLang="hu-H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852738"/>
            <a:ext cx="74168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81075"/>
            <a:ext cx="39624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Line 10"/>
          <p:cNvSpPr>
            <a:spLocks noChangeShapeType="1"/>
          </p:cNvSpPr>
          <p:nvPr/>
        </p:nvSpPr>
        <p:spPr bwMode="auto">
          <a:xfrm flipH="1">
            <a:off x="3995738" y="1700213"/>
            <a:ext cx="863600" cy="1512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6" name="Line 11"/>
          <p:cNvSpPr>
            <a:spLocks noChangeShapeType="1"/>
          </p:cNvSpPr>
          <p:nvPr/>
        </p:nvSpPr>
        <p:spPr bwMode="auto">
          <a:xfrm>
            <a:off x="4859338" y="1700213"/>
            <a:ext cx="1081087" cy="1441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7" name="Line 12"/>
          <p:cNvSpPr>
            <a:spLocks noChangeShapeType="1"/>
          </p:cNvSpPr>
          <p:nvPr/>
        </p:nvSpPr>
        <p:spPr bwMode="auto">
          <a:xfrm flipH="1">
            <a:off x="4211638" y="1700213"/>
            <a:ext cx="647700" cy="1512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8" name="Line 14"/>
          <p:cNvSpPr>
            <a:spLocks noChangeShapeType="1"/>
          </p:cNvSpPr>
          <p:nvPr/>
        </p:nvSpPr>
        <p:spPr bwMode="auto">
          <a:xfrm flipH="1">
            <a:off x="4572000" y="1700213"/>
            <a:ext cx="287338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9" name="Line 15"/>
          <p:cNvSpPr>
            <a:spLocks noChangeShapeType="1"/>
          </p:cNvSpPr>
          <p:nvPr/>
        </p:nvSpPr>
        <p:spPr bwMode="auto">
          <a:xfrm>
            <a:off x="4859338" y="1687513"/>
            <a:ext cx="720725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10" name="Line 16"/>
          <p:cNvSpPr>
            <a:spLocks noChangeShapeType="1"/>
          </p:cNvSpPr>
          <p:nvPr/>
        </p:nvSpPr>
        <p:spPr bwMode="auto">
          <a:xfrm>
            <a:off x="4859338" y="1700213"/>
            <a:ext cx="433387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11" name="Line 17"/>
          <p:cNvSpPr>
            <a:spLocks noChangeShapeType="1"/>
          </p:cNvSpPr>
          <p:nvPr/>
        </p:nvSpPr>
        <p:spPr bwMode="auto">
          <a:xfrm>
            <a:off x="4859338" y="1700213"/>
            <a:ext cx="73025" cy="12239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545183" y="742950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Hullámtér-térképezés</a:t>
            </a:r>
          </a:p>
        </p:txBody>
      </p:sp>
    </p:spTree>
    <p:extLst>
      <p:ext uri="{BB962C8B-B14F-4D97-AF65-F5344CB8AC3E}">
        <p14:creationId xmlns:p14="http://schemas.microsoft.com/office/powerpoint/2010/main" val="6208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907704" y="631826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Hullámtér-térképezés</a:t>
            </a:r>
          </a:p>
        </p:txBody>
      </p:sp>
      <p:pic>
        <p:nvPicPr>
          <p:cNvPr id="77827" name="Picture 5" descr="r243_9_50cm_lidar_dem_dtm_rhymney_south_w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6864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7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>
          <a:xfrm>
            <a:off x="468313" y="11113"/>
            <a:ext cx="8229600" cy="969962"/>
          </a:xfrm>
        </p:spPr>
        <p:txBody>
          <a:bodyPr/>
          <a:lstStyle/>
          <a:p>
            <a:pPr algn="l"/>
            <a:r>
              <a:rPr lang="hu-HU" altLang="hu-HU" sz="3200" b="1" smtClean="0"/>
              <a:t>Lézerszkennelt adatok alkalmazása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79488"/>
            <a:ext cx="909161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090" y="6484459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2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ím 1"/>
          <p:cNvSpPr>
            <a:spLocks noGrp="1"/>
          </p:cNvSpPr>
          <p:nvPr>
            <p:ph type="title"/>
          </p:nvPr>
        </p:nvSpPr>
        <p:spPr>
          <a:xfrm>
            <a:off x="441325" y="496094"/>
            <a:ext cx="8229600" cy="969962"/>
          </a:xfrm>
        </p:spPr>
        <p:txBody>
          <a:bodyPr/>
          <a:lstStyle/>
          <a:p>
            <a:pPr algn="l"/>
            <a:r>
              <a:rPr lang="hu-HU" altLang="hu-HU" sz="3200" b="1" dirty="0" err="1" smtClean="0"/>
              <a:t>Ortofotók</a:t>
            </a:r>
            <a:r>
              <a:rPr lang="hu-HU" altLang="hu-HU" sz="3200" b="1" dirty="0" smtClean="0"/>
              <a:t> és a </a:t>
            </a:r>
            <a:r>
              <a:rPr lang="hu-HU" altLang="hu-HU" sz="3200" b="1" dirty="0" err="1" smtClean="0"/>
              <a:t>LiDAR</a:t>
            </a:r>
            <a:r>
              <a:rPr lang="hu-HU" altLang="hu-HU" sz="3200" b="1" dirty="0" smtClean="0"/>
              <a:t> kombinációja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" y="1556792"/>
            <a:ext cx="9082088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2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tarozo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3947"/>
            <a:ext cx="7488832" cy="59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090" y="6484459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971550" y="908050"/>
            <a:ext cx="7677150" cy="208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hu-HU" sz="2800" b="1" dirty="0">
                <a:solidFill>
                  <a:schemeClr val="tx2"/>
                </a:solidFill>
              </a:rPr>
              <a:t>   Távérzékelés alkalmazásával két vagy háromdimenziós objektumok vizsgálhatók úgy, hogy az érzékelő eszközök nincsenek közvetlen kapcsolatban a vizsgálat tárgyával.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95650"/>
            <a:ext cx="29829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6" descr="repülő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97238"/>
            <a:ext cx="29527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611560" y="947737"/>
            <a:ext cx="832008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chemeClr val="tx2"/>
                </a:solidFill>
                <a:latin typeface="Times New Roman" pitchFamily="18" charset="0"/>
              </a:rPr>
              <a:t>A </a:t>
            </a:r>
            <a:r>
              <a:rPr lang="hu-HU" altLang="hu-HU" dirty="0" err="1">
                <a:solidFill>
                  <a:schemeClr val="tx2"/>
                </a:solidFill>
                <a:latin typeface="Times New Roman" pitchFamily="18" charset="0"/>
              </a:rPr>
              <a:t>hiperspektrális</a:t>
            </a:r>
            <a:r>
              <a:rPr lang="hu-HU" altLang="hu-HU" dirty="0">
                <a:solidFill>
                  <a:schemeClr val="tx2"/>
                </a:solidFill>
                <a:latin typeface="Times New Roman" pitchFamily="18" charset="0"/>
              </a:rPr>
              <a:t> technológia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179513" y="5661025"/>
            <a:ext cx="11224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err="1">
                <a:solidFill>
                  <a:schemeClr val="tx2"/>
                </a:solidFill>
                <a:latin typeface="Times Roman" pitchFamily="18" charset="0"/>
              </a:rPr>
              <a:t>Specim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  <p:pic>
        <p:nvPicPr>
          <p:cNvPr id="17412" name="Picture 7" descr="Hiperspektrális_szenzo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905000"/>
            <a:ext cx="7985125" cy="37560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662859" y="980728"/>
            <a:ext cx="612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3200" b="1" dirty="0">
                <a:solidFill>
                  <a:schemeClr val="tx2"/>
                </a:solidFill>
              </a:rPr>
              <a:t>Jellemző spektrumok</a:t>
            </a:r>
          </a:p>
        </p:txBody>
      </p:sp>
      <p:pic>
        <p:nvPicPr>
          <p:cNvPr id="19459" name="Picture 3" descr="plot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112"/>
            <a:ext cx="8625368" cy="338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/>
          <p:cNvSpPr>
            <a:spLocks/>
          </p:cNvSpPr>
          <p:nvPr/>
        </p:nvSpPr>
        <p:spPr bwMode="auto">
          <a:xfrm>
            <a:off x="2771800" y="2205038"/>
            <a:ext cx="943402" cy="311490"/>
          </a:xfrm>
          <a:prstGeom prst="borderCallout2">
            <a:avLst>
              <a:gd name="adj1" fmla="val 39778"/>
              <a:gd name="adj2" fmla="val -8333"/>
              <a:gd name="adj3" fmla="val 39778"/>
              <a:gd name="adj4" fmla="val -8333"/>
              <a:gd name="adj5" fmla="val 225417"/>
              <a:gd name="adj6" fmla="val -5520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>
                <a:latin typeface="Arial Narrow" pitchFamily="34" charset="0"/>
              </a:rPr>
              <a:t>Erdő</a:t>
            </a:r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2956387" y="3207057"/>
            <a:ext cx="943402" cy="311491"/>
          </a:xfrm>
          <a:prstGeom prst="borderCallout2">
            <a:avLst>
              <a:gd name="adj1" fmla="val 39778"/>
              <a:gd name="adj2" fmla="val -8333"/>
              <a:gd name="adj3" fmla="val 39778"/>
              <a:gd name="adj4" fmla="val -8333"/>
              <a:gd name="adj5" fmla="val 324310"/>
              <a:gd name="adj6" fmla="val -36634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>
                <a:latin typeface="Arial Narrow" pitchFamily="34" charset="0"/>
              </a:rPr>
              <a:t>Épület</a:t>
            </a:r>
          </a:p>
        </p:txBody>
      </p:sp>
      <p:sp>
        <p:nvSpPr>
          <p:cNvPr id="19462" name="AutoShape 6"/>
          <p:cNvSpPr>
            <a:spLocks/>
          </p:cNvSpPr>
          <p:nvPr/>
        </p:nvSpPr>
        <p:spPr bwMode="auto">
          <a:xfrm>
            <a:off x="4571337" y="3050451"/>
            <a:ext cx="815650" cy="313212"/>
          </a:xfrm>
          <a:prstGeom prst="borderCallout2">
            <a:avLst>
              <a:gd name="adj1" fmla="val 39560"/>
              <a:gd name="adj2" fmla="val -9639"/>
              <a:gd name="adj3" fmla="val 39560"/>
              <a:gd name="adj4" fmla="val -9639"/>
              <a:gd name="adj5" fmla="val 370329"/>
              <a:gd name="adj6" fmla="val -1245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>
                <a:latin typeface="Arial Narrow" pitchFamily="34" charset="0"/>
              </a:rPr>
              <a:t>Talaj</a:t>
            </a:r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4571337" y="4013710"/>
            <a:ext cx="445496" cy="313212"/>
          </a:xfrm>
          <a:prstGeom prst="borderCallout2">
            <a:avLst>
              <a:gd name="adj1" fmla="val 39560"/>
              <a:gd name="adj2" fmla="val -17648"/>
              <a:gd name="adj3" fmla="val 39560"/>
              <a:gd name="adj4" fmla="val -17648"/>
              <a:gd name="adj5" fmla="val 267583"/>
              <a:gd name="adj6" fmla="val -27794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400">
                <a:latin typeface="Arial Narrow" pitchFamily="34" charset="0"/>
              </a:rPr>
              <a:t>Víz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5" descr="1620_SAM_5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426418"/>
            <a:ext cx="70231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87624" y="581779"/>
            <a:ext cx="3889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tx2"/>
                </a:solidFill>
              </a:rPr>
              <a:t>Hullámtéri vegetációk térképezése</a:t>
            </a:r>
            <a:endParaRPr lang="hu-HU" altLang="hu-H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rakamaz_hy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7" y="1917973"/>
            <a:ext cx="29829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268017" y="3502298"/>
            <a:ext cx="503237" cy="792163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2772842" y="3934098"/>
            <a:ext cx="2663825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48136" name="Picture 8" descr="0619-1316_S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0988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5220767" y="4294461"/>
            <a:ext cx="1944687" cy="1368425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7165454" y="3862661"/>
            <a:ext cx="576263" cy="719137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47664" y="862013"/>
            <a:ext cx="5905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tx2"/>
                </a:solidFill>
              </a:rPr>
              <a:t>Hullámtéri vegetációk térképezése</a:t>
            </a:r>
            <a:endParaRPr lang="hu-HU" altLang="hu-H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 animBg="1"/>
      <p:bldP spid="48137" grpId="0" animBg="1"/>
      <p:bldP spid="481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lpha_Full_Mosaic_CIR_Oil S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309086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Alpha_Oil Sig_Spect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5720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4572000" y="2743200"/>
            <a:ext cx="21336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endParaRPr lang="hu-HU"/>
          </a:p>
        </p:txBody>
      </p:sp>
      <p:pic>
        <p:nvPicPr>
          <p:cNvPr id="22533" name="Picture 5" descr="Alpha_Ortho Mosaic_Oil S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114800"/>
            <a:ext cx="3200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6705600" y="2819400"/>
            <a:ext cx="381000" cy="1295400"/>
          </a:xfrm>
          <a:prstGeom prst="downArrow">
            <a:avLst>
              <a:gd name="adj1" fmla="val 50000"/>
              <a:gd name="adj2" fmla="val 85000"/>
            </a:avLst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43608" y="847726"/>
            <a:ext cx="3889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tx2"/>
                </a:solidFill>
              </a:rPr>
              <a:t>Szennyezések térképezése</a:t>
            </a:r>
            <a:endParaRPr lang="hu-HU" altLang="hu-HU" sz="2400" b="1" dirty="0">
              <a:solidFill>
                <a:schemeClr val="tx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1520" y="6309320"/>
            <a:ext cx="1388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Galileo Inc.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OCEAN_CIR_SKIMME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2060848"/>
            <a:ext cx="3963144" cy="39631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 descr="INDIA1_1028_SAMPLE_LSU_RA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83" y="1053679"/>
            <a:ext cx="3337173" cy="33371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 descr="OCEAN_RAW_SPECTRA_PL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4437112"/>
            <a:ext cx="279717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43608" y="847726"/>
            <a:ext cx="3889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tx2"/>
                </a:solidFill>
              </a:rPr>
              <a:t>Szennyezések térképezése</a:t>
            </a:r>
            <a:endParaRPr lang="hu-HU" altLang="hu-HU" sz="2400" b="1" dirty="0">
              <a:solidFill>
                <a:schemeClr val="tx2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6309320"/>
            <a:ext cx="1388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Galileo Inc.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324656" y="6381328"/>
            <a:ext cx="4145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b="1" dirty="0" err="1" smtClean="0">
                <a:latin typeface="Tahoma" pitchFamily="34" charset="0"/>
              </a:rPr>
              <a:t>Al</a:t>
            </a:r>
            <a:r>
              <a:rPr lang="hu-HU" altLang="hu-HU" sz="2000" b="1" dirty="0" smtClean="0">
                <a:latin typeface="Tahoma" pitchFamily="34" charset="0"/>
              </a:rPr>
              <a:t> </a:t>
            </a:r>
            <a:r>
              <a:rPr lang="hu-HU" altLang="hu-HU" sz="2000" b="1" dirty="0">
                <a:latin typeface="Tahoma" pitchFamily="34" charset="0"/>
              </a:rPr>
              <a:t>koncentráció (Al</a:t>
            </a:r>
            <a:r>
              <a:rPr lang="hu-HU" altLang="hu-HU" sz="2000" b="1" baseline="-25000" dirty="0">
                <a:latin typeface="Tahoma" pitchFamily="34" charset="0"/>
              </a:rPr>
              <a:t>2</a:t>
            </a:r>
            <a:r>
              <a:rPr lang="hu-HU" altLang="hu-HU" sz="2000" b="1" dirty="0">
                <a:latin typeface="Tahoma" pitchFamily="34" charset="0"/>
              </a:rPr>
              <a:t>O</a:t>
            </a:r>
            <a:r>
              <a:rPr lang="hu-HU" altLang="hu-HU" sz="2000" b="1" baseline="-25000" dirty="0">
                <a:latin typeface="Tahoma" pitchFamily="34" charset="0"/>
              </a:rPr>
              <a:t>3</a:t>
            </a:r>
            <a:r>
              <a:rPr lang="hu-HU" altLang="hu-HU" sz="2000" b="1" dirty="0">
                <a:latin typeface="Tahoma" pitchFamily="34" charset="0"/>
              </a:rPr>
              <a:t>) térkép </a:t>
            </a:r>
            <a:endParaRPr lang="en-US" altLang="hu-HU" sz="2000" b="1" dirty="0">
              <a:latin typeface="Tahoma" pitchFamily="34" charset="0"/>
            </a:endParaRPr>
          </a:p>
        </p:txBody>
      </p:sp>
      <p:pic>
        <p:nvPicPr>
          <p:cNvPr id="38915" name="Picture 3" descr="Al_ko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8274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090" y="6484459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iszap_4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0" y="1412776"/>
            <a:ext cx="72009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051915" y="790575"/>
            <a:ext cx="48205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>
                <a:latin typeface="Tahoma" pitchFamily="34" charset="0"/>
              </a:rPr>
              <a:t>Iszapréteg vastagság mérése </a:t>
            </a:r>
            <a:endParaRPr lang="en-US" altLang="hu-HU" sz="2400" b="1" dirty="0"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6466384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547813" y="5949950"/>
            <a:ext cx="15716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>
                <a:solidFill>
                  <a:schemeClr val="accent2"/>
                </a:solidFill>
                <a:latin typeface="Tahoma" pitchFamily="34" charset="0"/>
              </a:rPr>
              <a:t>2010.10.10</a:t>
            </a:r>
            <a:endParaRPr lang="en-US" altLang="hu-HU" sz="220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47107" name="Picture 3" descr="1010-1214_georect_5000-15000_warp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6265"/>
            <a:ext cx="417671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1010-1214_georect_5000-15000_warp_C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54190"/>
            <a:ext cx="42195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0925-1406_georect_6000-15000_warp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6265"/>
            <a:ext cx="4211637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0925-1406_georect_6000-15000_warp_C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54190"/>
            <a:ext cx="4202112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15888" y="879476"/>
            <a:ext cx="9055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 err="1">
                <a:latin typeface="Tahoma" pitchFamily="34" charset="0"/>
              </a:rPr>
              <a:t>Vörösiszap</a:t>
            </a:r>
            <a:r>
              <a:rPr lang="hu-HU" altLang="hu-HU" sz="2400" b="1" dirty="0">
                <a:latin typeface="Tahoma" pitchFamily="34" charset="0"/>
              </a:rPr>
              <a:t> </a:t>
            </a:r>
            <a:r>
              <a:rPr lang="hu-HU" altLang="hu-HU" sz="2400" b="1" dirty="0" smtClean="0">
                <a:latin typeface="Tahoma" pitchFamily="34" charset="0"/>
              </a:rPr>
              <a:t>elöntés visszamérése</a:t>
            </a:r>
            <a:endParaRPr lang="en-US" altLang="hu-HU" sz="2400" b="1" dirty="0">
              <a:latin typeface="Tahoma" pitchFamily="34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795963" y="5876925"/>
            <a:ext cx="15716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>
                <a:solidFill>
                  <a:schemeClr val="accent2"/>
                </a:solidFill>
                <a:latin typeface="Tahoma" pitchFamily="34" charset="0"/>
              </a:rPr>
              <a:t>2011.09.25</a:t>
            </a:r>
            <a:endParaRPr lang="en-US" altLang="hu-HU" sz="22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835150" y="3722390"/>
            <a:ext cx="708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 dirty="0">
                <a:latin typeface="Tahoma" pitchFamily="34" charset="0"/>
              </a:rPr>
              <a:t>RGB</a:t>
            </a:r>
            <a:endParaRPr lang="en-US" altLang="hu-HU" sz="2200" dirty="0">
              <a:latin typeface="Tahoma" pitchFamily="34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372225" y="3722390"/>
            <a:ext cx="708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>
                <a:latin typeface="Tahoma" pitchFamily="34" charset="0"/>
              </a:rPr>
              <a:t>RGB</a:t>
            </a:r>
            <a:endParaRPr lang="en-US" altLang="hu-HU" sz="2200">
              <a:latin typeface="Tahoma" pitchFamily="34" charset="0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873250" y="6170315"/>
            <a:ext cx="6302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>
                <a:latin typeface="Tahoma" pitchFamily="34" charset="0"/>
              </a:rPr>
              <a:t>CIR</a:t>
            </a:r>
            <a:endParaRPr lang="en-US" altLang="hu-HU" sz="2200">
              <a:latin typeface="Tahoma" pitchFamily="34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6372225" y="6170315"/>
            <a:ext cx="6302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200">
                <a:latin typeface="Tahoma" pitchFamily="34" charset="0"/>
              </a:rPr>
              <a:t>CIR</a:t>
            </a:r>
            <a:endParaRPr lang="en-US" altLang="hu-HU" sz="2200">
              <a:latin typeface="Tahom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090" y="6484459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2_Kolontár_tározó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628800"/>
            <a:ext cx="8396288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56605" y="987425"/>
            <a:ext cx="8208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>
                <a:latin typeface="Tahoma" pitchFamily="34" charset="0"/>
              </a:rPr>
              <a:t>A LIDAR és a </a:t>
            </a:r>
            <a:r>
              <a:rPr lang="hu-HU" altLang="hu-HU" sz="2400" b="1" dirty="0" err="1">
                <a:latin typeface="Tahoma" pitchFamily="34" charset="0"/>
              </a:rPr>
              <a:t>hiperspektrális</a:t>
            </a:r>
            <a:r>
              <a:rPr lang="hu-HU" altLang="hu-HU" sz="2400" b="1" dirty="0">
                <a:latin typeface="Tahoma" pitchFamily="34" charset="0"/>
              </a:rPr>
              <a:t> adatok integrálása</a:t>
            </a:r>
            <a:endParaRPr lang="en-US" altLang="hu-HU" sz="2400" b="1" dirty="0">
              <a:latin typeface="Tahom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032" y="6437933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Times Roman" pitchFamily="18" charset="0"/>
              </a:rPr>
              <a:t>Forrás: </a:t>
            </a:r>
            <a:r>
              <a:rPr lang="hu-HU" altLang="hu-HU" sz="1200" dirty="0" smtClean="0">
                <a:solidFill>
                  <a:schemeClr val="tx2"/>
                </a:solidFill>
                <a:latin typeface="Times Roman" pitchFamily="18" charset="0"/>
              </a:rPr>
              <a:t>KRF</a:t>
            </a:r>
            <a:endParaRPr lang="hu-HU" altLang="hu-HU" sz="1200" dirty="0">
              <a:solidFill>
                <a:schemeClr val="tx2"/>
              </a:solidFill>
              <a:latin typeface="Times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ChangeArrowheads="1"/>
          </p:cNvSpPr>
          <p:nvPr/>
        </p:nvSpPr>
        <p:spPr bwMode="auto">
          <a:xfrm>
            <a:off x="1115616" y="1556792"/>
            <a:ext cx="792088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Árvizek felmérése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Árvízi kockázatok térképezése, elöntések felmérése</a:t>
            </a: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Tervezési alapadatok szolgáltatása 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Vízgyűjtők térképezése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Hullámterek felvételezése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Belvíz és belvíz-veszélyeztetettség térképezése 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Csatornák teljesítőképességének vizsgálata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Talajnedvesség-mérések</a:t>
            </a: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Növényi vízhiány felmérése</a:t>
            </a:r>
            <a:endParaRPr lang="hu-HU" altLang="hu-HU" sz="2400" dirty="0">
              <a:solidFill>
                <a:schemeClr val="tx2"/>
              </a:solidFill>
            </a:endParaRP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Vízminőség-védelem </a:t>
            </a:r>
          </a:p>
          <a:p>
            <a:pPr eaLnBrk="1" hangingPunct="1"/>
            <a:r>
              <a:rPr lang="hu-HU" altLang="hu-HU" sz="2400" dirty="0" smtClean="0">
                <a:solidFill>
                  <a:schemeClr val="tx2"/>
                </a:solidFill>
              </a:rPr>
              <a:t>….</a:t>
            </a:r>
            <a:endParaRPr lang="hu-HU" altLang="hu-HU" sz="2400" dirty="0">
              <a:solidFill>
                <a:schemeClr val="tx2"/>
              </a:solidFill>
            </a:endParaRPr>
          </a:p>
        </p:txBody>
      </p:sp>
      <p:sp>
        <p:nvSpPr>
          <p:cNvPr id="4099" name="Rectangle 8"/>
          <p:cNvSpPr>
            <a:spLocks noGrp="1" noChangeArrowheads="1"/>
          </p:cNvSpPr>
          <p:nvPr>
            <p:ph type="title"/>
          </p:nvPr>
        </p:nvSpPr>
        <p:spPr>
          <a:xfrm>
            <a:off x="1115615" y="764704"/>
            <a:ext cx="7210425" cy="561975"/>
          </a:xfrm>
        </p:spPr>
        <p:txBody>
          <a:bodyPr/>
          <a:lstStyle/>
          <a:p>
            <a:pPr eaLnBrk="1" hangingPunct="1"/>
            <a:r>
              <a:rPr lang="hu-HU" altLang="hu-HU" sz="3000" b="1" dirty="0" smtClean="0"/>
              <a:t>Alkalmazási területek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watersheds-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7127875" cy="6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title"/>
          </p:nvPr>
        </p:nvSpPr>
        <p:spPr>
          <a:xfrm>
            <a:off x="509541" y="476672"/>
            <a:ext cx="8229600" cy="1143001"/>
          </a:xfrm>
          <a:noFill/>
        </p:spPr>
        <p:txBody>
          <a:bodyPr/>
          <a:lstStyle/>
          <a:p>
            <a:pPr eaLnBrk="1" hangingPunct="1"/>
            <a:r>
              <a:rPr lang="hu-HU" altLang="hu-HU" sz="3200" b="1" dirty="0" smtClean="0"/>
              <a:t>Vízgyűjtők digitális terepmodellje</a:t>
            </a:r>
          </a:p>
        </p:txBody>
      </p:sp>
      <p:pic>
        <p:nvPicPr>
          <p:cNvPr id="69635" name="Picture 7" descr="Government_Erik_30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32857"/>
            <a:ext cx="40324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us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41" y="2132856"/>
            <a:ext cx="451550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ChangeArrowheads="1"/>
          </p:cNvSpPr>
          <p:nvPr/>
        </p:nvSpPr>
        <p:spPr bwMode="auto">
          <a:xfrm>
            <a:off x="1043608" y="284313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chemeClr val="tx2"/>
                </a:solidFill>
              </a:rPr>
              <a:t>Lefolyási útvonalak számítása</a:t>
            </a:r>
          </a:p>
        </p:txBody>
      </p:sp>
      <p:pic>
        <p:nvPicPr>
          <p:cNvPr id="70659" name="Picture 8" descr="wm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6013"/>
            <a:ext cx="4752975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9" descr="wm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5013176"/>
            <a:ext cx="4762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6081786" cy="97948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hu-HU" altLang="hu-HU" sz="3600" b="1" dirty="0" smtClean="0"/>
              <a:t>Borítottság felmérése</a:t>
            </a:r>
          </a:p>
        </p:txBody>
      </p:sp>
      <p:pic>
        <p:nvPicPr>
          <p:cNvPr id="71683" name="Picture 7" descr="dsm_verde-300x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99344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anderse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6" y="4371900"/>
            <a:ext cx="4217888" cy="239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12341"/>
            <a:ext cx="4530725" cy="30527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altLang="hu-HU" sz="3600" smtClean="0"/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2124075" y="1125538"/>
            <a:ext cx="6697663" cy="560387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800" dirty="0" smtClean="0">
                <a:solidFill>
                  <a:schemeClr val="tx2"/>
                </a:solidFill>
              </a:rPr>
              <a:t>Egyedi faméret és alakzat meghatározás</a:t>
            </a:r>
            <a:endParaRPr lang="en-US" altLang="hu-HU" sz="2800" dirty="0" smtClean="0">
              <a:solidFill>
                <a:schemeClr val="tx2"/>
              </a:solidFill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6735762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1892300"/>
            <a:ext cx="3341688" cy="25098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tx2"/>
                </a:solidFill>
              </a:rPr>
              <a:t>Legmagasabb pont magassága:</a:t>
            </a:r>
            <a:endParaRPr lang="en-US" altLang="hu-HU" sz="16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hu-HU" sz="1600" dirty="0">
                <a:solidFill>
                  <a:schemeClr val="tx2"/>
                </a:solidFill>
              </a:rPr>
              <a:t>	675.21m ASL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chemeClr val="tx2"/>
                </a:solidFill>
              </a:rPr>
              <a:t>Legalacsonyabb pont magassága</a:t>
            </a:r>
            <a:r>
              <a:rPr lang="hu-HU" altLang="hu-HU" sz="1600" dirty="0">
                <a:solidFill>
                  <a:schemeClr val="tx2"/>
                </a:solidFill>
              </a:rPr>
              <a:t>: </a:t>
            </a:r>
            <a:r>
              <a:rPr lang="en-US" altLang="hu-HU" sz="1600" dirty="0">
                <a:solidFill>
                  <a:schemeClr val="tx2"/>
                </a:solidFill>
              </a:rPr>
              <a:t>707.87m ASL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tx2"/>
                </a:solidFill>
              </a:rPr>
              <a:t>Fa magasság</a:t>
            </a:r>
            <a:r>
              <a:rPr lang="en-US" altLang="hu-HU" sz="1600" dirty="0">
                <a:solidFill>
                  <a:schemeClr val="tx2"/>
                </a:solidFill>
              </a:rPr>
              <a:t> ~ 32.66m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tx2"/>
                </a:solidFill>
              </a:rPr>
              <a:t>Lombozat alakja</a:t>
            </a:r>
            <a:r>
              <a:rPr lang="en-US" altLang="hu-HU" sz="1600" dirty="0">
                <a:solidFill>
                  <a:schemeClr val="tx2"/>
                </a:solidFill>
              </a:rPr>
              <a:t> ~ Convex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tx2"/>
                </a:solidFill>
              </a:rPr>
              <a:t>Lombozat kiterjedése</a:t>
            </a:r>
            <a:r>
              <a:rPr lang="en-US" altLang="hu-HU" sz="1600" dirty="0">
                <a:solidFill>
                  <a:schemeClr val="tx2"/>
                </a:solidFill>
              </a:rPr>
              <a:t> ~ 11.55m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class_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027987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0" y="620688"/>
            <a:ext cx="6878637" cy="97948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hu-HU" altLang="hu-HU" sz="3600" b="1" dirty="0" smtClean="0"/>
              <a:t>Integrált térbeli adatok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611560" y="633413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Vízállás-előrejelzés</a:t>
            </a:r>
          </a:p>
        </p:txBody>
      </p:sp>
      <p:pic>
        <p:nvPicPr>
          <p:cNvPr id="82947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53133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8" descr="kerszelvd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437063"/>
            <a:ext cx="687546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8229600" cy="1143000"/>
          </a:xfrm>
        </p:spPr>
        <p:txBody>
          <a:bodyPr/>
          <a:lstStyle/>
          <a:p>
            <a:r>
              <a:rPr lang="hu-HU" altLang="hu-HU" sz="2400" b="1" dirty="0"/>
              <a:t>Síkvidéki terület digitális terepmodellje</a:t>
            </a:r>
            <a:r>
              <a:rPr lang="hu-HU" altLang="hu-HU" sz="2400" dirty="0"/>
              <a:t> </a:t>
            </a:r>
          </a:p>
        </p:txBody>
      </p:sp>
      <p:pic>
        <p:nvPicPr>
          <p:cNvPr id="248836" name="Picture 4" descr="3D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4000" b="1" dirty="0" smtClean="0"/>
              <a:t>Termo-felvételek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27652" name="Picture 4" descr="Rec20030101_023003_677_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8064896" cy="49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6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hu-HU" altLang="hu-HU" sz="3200" b="1" dirty="0" smtClean="0"/>
              <a:t>Töltések nedvességtartalma</a:t>
            </a:r>
          </a:p>
        </p:txBody>
      </p:sp>
      <p:grpSp>
        <p:nvGrpSpPr>
          <p:cNvPr id="83971" name="Group 7"/>
          <p:cNvGrpSpPr>
            <a:grpSpLocks/>
          </p:cNvGrpSpPr>
          <p:nvPr/>
        </p:nvGrpSpPr>
        <p:grpSpPr bwMode="auto">
          <a:xfrm>
            <a:off x="1763713" y="1196975"/>
            <a:ext cx="6875462" cy="4959350"/>
            <a:chOff x="981" y="663"/>
            <a:chExt cx="4779" cy="3669"/>
          </a:xfrm>
        </p:grpSpPr>
        <p:pic>
          <p:nvPicPr>
            <p:cNvPr id="8397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" y="663"/>
              <a:ext cx="4779" cy="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9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" y="2478"/>
              <a:ext cx="4779" cy="1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557338"/>
            <a:ext cx="7235825" cy="1143000"/>
          </a:xfrm>
        </p:spPr>
        <p:txBody>
          <a:bodyPr>
            <a:normAutofit fontScale="90000"/>
          </a:bodyPr>
          <a:lstStyle/>
          <a:p>
            <a:r>
              <a:rPr lang="hu-HU" altLang="hu-HU" sz="4000" b="1" dirty="0" smtClean="0"/>
              <a:t>A </a:t>
            </a:r>
            <a:r>
              <a:rPr lang="hu-HU" altLang="hu-HU" sz="4000" b="1" dirty="0" err="1" smtClean="0"/>
              <a:t>multiszenzoros</a:t>
            </a:r>
            <a:r>
              <a:rPr lang="hu-HU" altLang="hu-HU" sz="4000" b="1" dirty="0" smtClean="0"/>
              <a:t> távérzékelés elemei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3036888"/>
            <a:ext cx="6418262" cy="3921125"/>
          </a:xfrm>
        </p:spPr>
        <p:txBody>
          <a:bodyPr/>
          <a:lstStyle/>
          <a:p>
            <a:r>
              <a:rPr lang="hu-HU" altLang="hu-HU" smtClean="0">
                <a:solidFill>
                  <a:schemeClr val="tx2"/>
                </a:solidFill>
              </a:rPr>
              <a:t>Hiperspektrális légi szenzor</a:t>
            </a:r>
          </a:p>
          <a:p>
            <a:r>
              <a:rPr lang="hu-HU" altLang="hu-HU" smtClean="0">
                <a:solidFill>
                  <a:schemeClr val="tx2"/>
                </a:solidFill>
              </a:rPr>
              <a:t>Légi lézerszkenner</a:t>
            </a:r>
          </a:p>
          <a:p>
            <a:r>
              <a:rPr lang="hu-HU" altLang="hu-HU" smtClean="0">
                <a:solidFill>
                  <a:schemeClr val="tx2"/>
                </a:solidFill>
              </a:rPr>
              <a:t>Középformátumú digitális kamera </a:t>
            </a:r>
          </a:p>
          <a:p>
            <a:r>
              <a:rPr lang="hu-HU" altLang="hu-HU" smtClean="0">
                <a:solidFill>
                  <a:schemeClr val="tx2"/>
                </a:solidFill>
              </a:rPr>
              <a:t>Termális infra légi szenzor</a:t>
            </a:r>
          </a:p>
          <a:p>
            <a:endParaRPr lang="hu-HU" altLang="hu-HU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b="1" dirty="0" smtClean="0"/>
              <a:t>Köszönöm a figyelmet.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 txBox="1">
            <a:spLocks/>
          </p:cNvSpPr>
          <p:nvPr/>
        </p:nvSpPr>
        <p:spPr bwMode="auto">
          <a:xfrm>
            <a:off x="395288" y="0"/>
            <a:ext cx="8229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b="1" dirty="0" smtClean="0">
                <a:solidFill>
                  <a:schemeClr val="tx2"/>
                </a:solidFill>
              </a:rPr>
              <a:t>Dunai árvíz - 2013</a:t>
            </a:r>
            <a:endParaRPr lang="hu-HU" altLang="hu-HU" sz="4400" b="1" dirty="0">
              <a:solidFill>
                <a:schemeClr val="tx2"/>
              </a:solidFill>
            </a:endParaRPr>
          </a:p>
        </p:txBody>
      </p:sp>
      <p:sp>
        <p:nvSpPr>
          <p:cNvPr id="54275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54276" name="Picture 2" descr="C:\Alida\Dokumentumok\KRF_munka\Pályázatok, Konferenciák\FényTérKép13091920\OVF_D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80513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8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76450"/>
            <a:ext cx="3898900" cy="38893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hu-HU" dirty="0">
                <a:solidFill>
                  <a:schemeClr val="tx2"/>
                </a:solidFill>
              </a:rPr>
              <a:t>Terület nagysága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1 270</a:t>
            </a:r>
            <a:r>
              <a:rPr lang="en-US" dirty="0">
                <a:solidFill>
                  <a:schemeClr val="tx2"/>
                </a:solidFill>
              </a:rPr>
              <a:t> km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hu-HU" baseline="30000" dirty="0">
                <a:solidFill>
                  <a:schemeClr val="tx2"/>
                </a:solidFill>
              </a:rPr>
              <a:t> </a:t>
            </a:r>
          </a:p>
          <a:p>
            <a:pPr>
              <a:defRPr/>
            </a:pPr>
            <a:r>
              <a:rPr lang="hu-HU" dirty="0">
                <a:solidFill>
                  <a:schemeClr val="tx2"/>
                </a:solidFill>
              </a:rPr>
              <a:t>Elvégzett feladatok: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digitális mérőkamerás felmérés, 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légi LIDAR felmérés (kiegészítésként, az értékelhető területekről)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kiegészítő terepi mérések</a:t>
            </a:r>
          </a:p>
          <a:p>
            <a:pPr>
              <a:defRPr/>
            </a:pPr>
            <a:r>
              <a:rPr lang="hu-HU" dirty="0">
                <a:solidFill>
                  <a:schemeClr val="tx2"/>
                </a:solidFill>
              </a:rPr>
              <a:t>Paraméterek 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geometriai felbontás: 15 cm</a:t>
            </a:r>
          </a:p>
          <a:p>
            <a:pPr lvl="1">
              <a:defRPr/>
            </a:pPr>
            <a:r>
              <a:rPr lang="hu-HU" dirty="0">
                <a:solidFill>
                  <a:schemeClr val="tx2"/>
                </a:solidFill>
              </a:rPr>
              <a:t>RGB és NIR színösszetétel</a:t>
            </a:r>
          </a:p>
          <a:p>
            <a:pPr>
              <a:defRPr/>
            </a:pPr>
            <a:endParaRPr lang="hu-HU" sz="2800" dirty="0">
              <a:solidFill>
                <a:schemeClr val="tx2"/>
              </a:solidFill>
            </a:endParaRPr>
          </a:p>
        </p:txBody>
      </p:sp>
      <p:sp>
        <p:nvSpPr>
          <p:cNvPr id="55299" name="Cím 1"/>
          <p:cNvSpPr txBox="1">
            <a:spLocks/>
          </p:cNvSpPr>
          <p:nvPr/>
        </p:nvSpPr>
        <p:spPr bwMode="auto">
          <a:xfrm>
            <a:off x="395288" y="764704"/>
            <a:ext cx="8229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800" b="1" dirty="0">
                <a:solidFill>
                  <a:schemeClr val="tx2"/>
                </a:solidFill>
              </a:rPr>
              <a:t>Légi felvételezés paraméterei</a:t>
            </a:r>
            <a:endParaRPr lang="hu-HU" altLang="hu-HU" sz="4400" b="1" dirty="0">
              <a:solidFill>
                <a:schemeClr val="tx2"/>
              </a:solidFill>
            </a:endParaRPr>
          </a:p>
        </p:txBody>
      </p:sp>
      <p:pic>
        <p:nvPicPr>
          <p:cNvPr id="5530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916113"/>
            <a:ext cx="469423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Szövegdoboz 4"/>
          <p:cNvSpPr txBox="1">
            <a:spLocks noChangeArrowheads="1"/>
          </p:cNvSpPr>
          <p:nvPr/>
        </p:nvSpPr>
        <p:spPr bwMode="auto">
          <a:xfrm>
            <a:off x="684213" y="5837262"/>
            <a:ext cx="3970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000" b="1" i="1">
                <a:solidFill>
                  <a:schemeClr val="tx2"/>
                </a:solidFill>
              </a:rPr>
              <a:t>13000 db elkészült ortofelvétel!</a:t>
            </a:r>
          </a:p>
        </p:txBody>
      </p:sp>
    </p:spTree>
    <p:extLst>
      <p:ext uri="{BB962C8B-B14F-4D97-AF65-F5344CB8AC3E}">
        <p14:creationId xmlns:p14="http://schemas.microsoft.com/office/powerpoint/2010/main" val="24927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8187988" cy="1368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0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8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1153</TotalTime>
  <Words>410</Words>
  <Application>Microsoft Office PowerPoint</Application>
  <PresentationFormat>Diavetítés a képernyőre (4:3 oldalarány)</PresentationFormat>
  <Paragraphs>109</Paragraphs>
  <Slides>40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Áramlás</vt:lpstr>
      <vt:lpstr>Távérzékelési technológiák alkalmazása a vízgazdálkodásban</vt:lpstr>
      <vt:lpstr>PowerPoint bemutató</vt:lpstr>
      <vt:lpstr>Alkalmazási területek</vt:lpstr>
      <vt:lpstr>A multiszenzoros távérzékelés elemei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Légi LIDAR technológia</vt:lpstr>
      <vt:lpstr>LIDAR felmérés</vt:lpstr>
      <vt:lpstr>PowerPoint bemutató</vt:lpstr>
      <vt:lpstr>- 6-12pont/m2 - 600-1200m sávszélesség - 2 cm vertikális és horizontális pontosság - repülési sebesség: 60-75m/s</vt:lpstr>
      <vt:lpstr>PowerPoint bemutató</vt:lpstr>
      <vt:lpstr>PowerPoint bemutató</vt:lpstr>
      <vt:lpstr>Lézerszkennelt adatok alkalmazása</vt:lpstr>
      <vt:lpstr>Ortofotók és a LiDAR kombinációja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Vízgyűjtők digitális terepmodellje</vt:lpstr>
      <vt:lpstr>PowerPoint bemutató</vt:lpstr>
      <vt:lpstr>Borítottság felmérése</vt:lpstr>
      <vt:lpstr> </vt:lpstr>
      <vt:lpstr>Integrált térbeli adatok</vt:lpstr>
      <vt:lpstr>PowerPoint bemutató</vt:lpstr>
      <vt:lpstr>Síkvidéki terület digitális terepmodellje </vt:lpstr>
      <vt:lpstr>Termo-felvételek</vt:lpstr>
      <vt:lpstr>Töltések nedvességtartalma</vt:lpstr>
      <vt:lpstr>Köszönöm a figyelmet.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Lakatos Márk</dc:creator>
  <cp:lastModifiedBy>Bíró Tibor</cp:lastModifiedBy>
  <cp:revision>82</cp:revision>
  <dcterms:created xsi:type="dcterms:W3CDTF">2012-09-14T17:58:59Z</dcterms:created>
  <dcterms:modified xsi:type="dcterms:W3CDTF">2014-11-03T17:46:02Z</dcterms:modified>
</cp:coreProperties>
</file>