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2" r:id="rId3"/>
    <p:sldId id="259" r:id="rId4"/>
    <p:sldId id="258" r:id="rId5"/>
    <p:sldId id="257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95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15. October 25., Sunday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15. October 25., Sunday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Adatszerzés,</a:t>
            </a:r>
            <a:br>
              <a:rPr lang="hu-HU" sz="3600" dirty="0" smtClean="0"/>
            </a:br>
            <a:r>
              <a:rPr lang="hu-HU" sz="3600" dirty="0" smtClean="0"/>
              <a:t>Információ hasznosulás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9268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800" dirty="0" smtClean="0"/>
              <a:t>Biztonságtudatos </a:t>
            </a:r>
            <a:r>
              <a:rPr lang="hu-HU" sz="2800" dirty="0" smtClean="0"/>
              <a:t>vállalati </a:t>
            </a:r>
            <a:r>
              <a:rPr lang="hu-HU" sz="2800" dirty="0" smtClean="0"/>
              <a:t>kultúra</a:t>
            </a:r>
          </a:p>
          <a:p>
            <a:pPr algn="ctr"/>
            <a:endParaRPr lang="hu-HU" dirty="0"/>
          </a:p>
          <a:p>
            <a:pPr algn="r"/>
            <a:endParaRPr lang="hu-HU" sz="1800" dirty="0" smtClean="0"/>
          </a:p>
          <a:p>
            <a:pPr algn="r"/>
            <a:endParaRPr lang="hu-HU" sz="1800" dirty="0"/>
          </a:p>
          <a:p>
            <a:pPr algn="r"/>
            <a:endParaRPr lang="hu-HU" sz="1800" dirty="0" smtClean="0"/>
          </a:p>
          <a:p>
            <a:pPr algn="r"/>
            <a:endParaRPr lang="hu-HU" sz="1500" dirty="0" smtClean="0"/>
          </a:p>
          <a:p>
            <a:pPr algn="r"/>
            <a:endParaRPr lang="hu-HU" sz="1500" dirty="0" smtClean="0"/>
          </a:p>
          <a:p>
            <a:pPr algn="r"/>
            <a:r>
              <a:rPr lang="hu-HU" sz="1500" dirty="0" smtClean="0"/>
              <a:t>Készítette:          </a:t>
            </a:r>
            <a:r>
              <a:rPr lang="hu-HU" sz="1500" dirty="0" err="1" smtClean="0"/>
              <a:t>Jasenszky</a:t>
            </a:r>
            <a:r>
              <a:rPr lang="hu-HU" sz="1500" dirty="0" smtClean="0"/>
              <a:t> Nándor</a:t>
            </a:r>
          </a:p>
          <a:p>
            <a:pPr algn="r"/>
            <a:r>
              <a:rPr lang="hu-HU" sz="1500" dirty="0"/>
              <a:t>egyetemi </a:t>
            </a:r>
            <a:r>
              <a:rPr lang="hu-HU" sz="1500" dirty="0" smtClean="0"/>
              <a:t>szakoktató</a:t>
            </a:r>
          </a:p>
          <a:p>
            <a:pPr algn="r"/>
            <a:r>
              <a:rPr lang="hu-HU" sz="1500" dirty="0" smtClean="0"/>
              <a:t>NKE NBI TEH tanszék</a:t>
            </a:r>
          </a:p>
        </p:txBody>
      </p:sp>
      <p:pic>
        <p:nvPicPr>
          <p:cNvPr id="4" name="Picture 3" descr="NKE_emblema_szimm_HU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8" y="712416"/>
            <a:ext cx="1180968" cy="10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1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Az üzleti hírszerzés információs forrásai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>
              <a:cs typeface="Times New Roman" charset="0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Az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 forrását tekintve két irányból szerezhető be: </a:t>
            </a: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vállalat maga </a:t>
            </a:r>
            <a:r>
              <a:rPr lang="hu-HU" dirty="0">
                <a:solidFill>
                  <a:srgbClr val="57576E"/>
                </a:solidFill>
              </a:rPr>
              <a:t>a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˝belső˝ </a:t>
            </a: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információforrás, </a:t>
            </a:r>
          </a:p>
          <a:p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 környezet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, mint ˝külső˝ információforrás. </a:t>
            </a: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marL="0" indent="0">
              <a:buNone/>
            </a:pPr>
            <a:endParaRPr lang="hu-HU" dirty="0">
              <a:cs typeface="Times New Roman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280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A belső források feltárásának sarokköve =</a:t>
            </a:r>
            <a:br>
              <a:rPr lang="hu-HU" sz="3200" dirty="0" smtClean="0"/>
            </a:br>
            <a:r>
              <a:rPr lang="hu-HU" sz="3200" b="1" i="1" dirty="0" smtClean="0"/>
              <a:t>Az elfogadtatás!</a:t>
            </a:r>
            <a:endParaRPr lang="hu-HU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3200" dirty="0" smtClean="0"/>
          </a:p>
          <a:p>
            <a:pPr marL="0" indent="0" algn="ctr">
              <a:buNone/>
            </a:pPr>
            <a:r>
              <a:rPr lang="hu-HU" sz="3200" dirty="0" smtClean="0">
                <a:solidFill>
                  <a:srgbClr val="57576E"/>
                </a:solidFill>
              </a:rPr>
              <a:t>A </a:t>
            </a:r>
            <a:r>
              <a:rPr lang="hu-HU" sz="3200" smtClean="0">
                <a:solidFill>
                  <a:srgbClr val="57576E"/>
                </a:solidFill>
              </a:rPr>
              <a:t>vállalti "GESTAPO"-tól </a:t>
            </a:r>
            <a:endParaRPr lang="hu-HU" sz="3200" dirty="0" smtClean="0">
              <a:solidFill>
                <a:srgbClr val="57576E"/>
              </a:solidFill>
            </a:endParaRPr>
          </a:p>
          <a:p>
            <a:pPr marL="0" indent="0" algn="ctr">
              <a:buNone/>
            </a:pPr>
            <a:endParaRPr lang="hu-HU" sz="3200" dirty="0" smtClean="0">
              <a:solidFill>
                <a:srgbClr val="57576E"/>
              </a:solidFill>
            </a:endParaRPr>
          </a:p>
          <a:p>
            <a:pPr marL="0" indent="0" algn="ctr">
              <a:buNone/>
            </a:pPr>
            <a:endParaRPr lang="hu-HU" sz="3200" dirty="0">
              <a:solidFill>
                <a:srgbClr val="57576E"/>
              </a:solidFill>
            </a:endParaRPr>
          </a:p>
          <a:p>
            <a:pPr marL="0" indent="0" algn="ctr">
              <a:buNone/>
            </a:pPr>
            <a:endParaRPr lang="hu-HU" sz="3200" dirty="0">
              <a:solidFill>
                <a:srgbClr val="57576E"/>
              </a:solidFill>
            </a:endParaRPr>
          </a:p>
          <a:p>
            <a:pPr marL="0" indent="0" algn="ctr">
              <a:buNone/>
            </a:pPr>
            <a:r>
              <a:rPr lang="hu-HU" sz="3200" dirty="0" smtClean="0">
                <a:solidFill>
                  <a:srgbClr val="57576E"/>
                </a:solidFill>
              </a:rPr>
              <a:t>az elkerülhetetlenül szükségesig.</a:t>
            </a:r>
            <a:endParaRPr lang="hu-HU" sz="3200" dirty="0">
              <a:solidFill>
                <a:srgbClr val="57576E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3751" y="2951053"/>
            <a:ext cx="0" cy="1470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95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</a:t>
            </a:r>
            <a:r>
              <a:rPr lang="hu-HU" sz="3200" dirty="0">
                <a:cs typeface="Times New Roman" charset="0"/>
              </a:rPr>
              <a:t> belső információk kezelésének kulcsai</a:t>
            </a:r>
            <a:r>
              <a:rPr lang="hu-HU" sz="3200" dirty="0" smtClean="0">
                <a:cs typeface="Times New Roman" charset="0"/>
              </a:rPr>
              <a:t>: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hu-HU" dirty="0" smtClean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Karbantartott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és folyamatosan frissített adatbázis;</a:t>
            </a:r>
          </a:p>
          <a:p>
            <a:pPr algn="just">
              <a:lnSpc>
                <a:spcPct val="90000"/>
              </a:lnSpc>
            </a:pP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Belső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információforrások bevonása az információs </a:t>
            </a: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rendszerbe. A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dolgozók tudása és ismerete;</a:t>
            </a:r>
          </a:p>
          <a:p>
            <a:pPr algn="just">
              <a:lnSpc>
                <a:spcPct val="90000"/>
              </a:lnSpc>
            </a:pP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Belső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információáramlás kiépítése;</a:t>
            </a:r>
          </a:p>
          <a:p>
            <a:pPr algn="just">
              <a:lnSpc>
                <a:spcPct val="90000"/>
              </a:lnSpc>
            </a:pP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Az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 kezelésének kidolgozása (védelem és felhasználás rendszere</a:t>
            </a: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).</a:t>
            </a:r>
            <a:endParaRPr lang="hu-HU" dirty="0">
              <a:solidFill>
                <a:srgbClr val="57576E"/>
              </a:solidFill>
              <a:cs typeface="Times New Roman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136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420100"/>
              </p:ext>
            </p:extLst>
          </p:nvPr>
        </p:nvGraphicFramePr>
        <p:xfrm>
          <a:off x="648737" y="584689"/>
          <a:ext cx="7949318" cy="609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189480" imgH="4744440" progId="Word.Document.8">
                  <p:embed/>
                </p:oleObj>
              </mc:Choice>
              <mc:Fallback>
                <p:oleObj name="Document" r:id="rId3" imgW="6189480" imgH="4744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737" y="584689"/>
                        <a:ext cx="7949318" cy="609400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131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Az információ értéke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döntéshozó számára az </a:t>
            </a: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információ értékét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a következő elemek adják:</a:t>
            </a:r>
            <a:endParaRPr lang="hu-HU" dirty="0">
              <a:solidFill>
                <a:srgbClr val="57576E"/>
              </a:solidFill>
            </a:endParaRPr>
          </a:p>
          <a:p>
            <a:pPr algn="just">
              <a:lnSpc>
                <a:spcPct val="90000"/>
              </a:lnSpc>
            </a:pP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Az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 forrása;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információ-bázis ismeretértéke;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 elemzett ismeretértéke;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 elemzett ismeretanyagának minősége, vagyis tényelemeket tartalmaz, jellemez, figyelmeztet, alátámaszt, igazol;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01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Az információ értéke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hu-HU" dirty="0" smtClean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endParaRPr lang="hu-HU" dirty="0"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Az </a:t>
            </a:r>
            <a:r>
              <a:rPr lang="hu-HU" dirty="0">
                <a:solidFill>
                  <a:srgbClr val="57576E"/>
                </a:solidFill>
                <a:cs typeface="Times New Roman" charset="0"/>
              </a:rPr>
              <a:t>információ hozzájutásának módja;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 ellenőrizhetősége;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információ-bázis, vagy elemzett ismeretértékének illeszkedése más információkhoz;</a:t>
            </a:r>
          </a:p>
          <a:p>
            <a:pPr algn="just">
              <a:lnSpc>
                <a:spcPct val="90000"/>
              </a:lnSpc>
            </a:pPr>
            <a:r>
              <a:rPr lang="hu-HU" dirty="0">
                <a:solidFill>
                  <a:srgbClr val="57576E"/>
                </a:solidFill>
                <a:cs typeface="Times New Roman" charset="0"/>
              </a:rPr>
              <a:t>Az információ és annak ismeretértékének </a:t>
            </a:r>
            <a:r>
              <a:rPr lang="hu-HU" dirty="0" smtClean="0">
                <a:solidFill>
                  <a:srgbClr val="57576E"/>
                </a:solidFill>
                <a:cs typeface="Times New Roman" charset="0"/>
              </a:rPr>
              <a:t>időszerűsége.</a:t>
            </a:r>
            <a:endParaRPr lang="hu-HU" dirty="0">
              <a:solidFill>
                <a:srgbClr val="57576E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17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238"/>
            <a:ext cx="8229600" cy="5581634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cs typeface="Times New Roman" charset="0"/>
            </a:endParaRPr>
          </a:p>
          <a:p>
            <a:pPr marL="0" indent="0">
              <a:buNone/>
            </a:pPr>
            <a:endParaRPr lang="hu-HU" dirty="0">
              <a:cs typeface="Times New Roman" charset="0"/>
            </a:endParaRPr>
          </a:p>
          <a:p>
            <a:pPr marL="0" indent="0">
              <a:buNone/>
            </a:pPr>
            <a:endParaRPr lang="hu-HU" dirty="0" smtClean="0">
              <a:cs typeface="Times New Roman" charset="0"/>
            </a:endParaRPr>
          </a:p>
          <a:p>
            <a:pPr marL="0" indent="0">
              <a:buNone/>
            </a:pPr>
            <a:endParaRPr lang="hu-HU" dirty="0" smtClean="0">
              <a:cs typeface="Times New Roman" charset="0"/>
            </a:endParaRPr>
          </a:p>
          <a:p>
            <a:pPr marL="0" indent="0" algn="ctr">
              <a:buNone/>
            </a:pPr>
            <a:endParaRPr lang="hu-HU" dirty="0" smtClean="0">
              <a:solidFill>
                <a:srgbClr val="57576E"/>
              </a:solidFill>
              <a:cs typeface="Times New Roman" charset="0"/>
            </a:endParaRPr>
          </a:p>
          <a:p>
            <a:pPr marL="0" indent="0" algn="ctr">
              <a:buNone/>
            </a:pPr>
            <a:r>
              <a:rPr lang="hu-HU" sz="3200" dirty="0" smtClean="0">
                <a:solidFill>
                  <a:srgbClr val="57576E"/>
                </a:solidFill>
                <a:cs typeface="Times New Roman" charset="0"/>
              </a:rPr>
              <a:t>Az </a:t>
            </a:r>
            <a:r>
              <a:rPr lang="hu-HU" sz="3200" dirty="0">
                <a:solidFill>
                  <a:srgbClr val="57576E"/>
                </a:solidFill>
                <a:cs typeface="Times New Roman" charset="0"/>
              </a:rPr>
              <a:t>üzleti </a:t>
            </a:r>
            <a:r>
              <a:rPr lang="hu-HU" sz="3200" dirty="0" smtClean="0">
                <a:solidFill>
                  <a:srgbClr val="57576E"/>
                </a:solidFill>
                <a:cs typeface="Times New Roman" charset="0"/>
              </a:rPr>
              <a:t>hírszerzés szerves </a:t>
            </a:r>
            <a:r>
              <a:rPr lang="hu-HU" sz="3200" dirty="0" smtClean="0">
                <a:solidFill>
                  <a:srgbClr val="57576E"/>
                </a:solidFill>
                <a:cs typeface="Times New Roman" charset="0"/>
              </a:rPr>
              <a:t>része a biztonságtudatos vállalti kultúrának. </a:t>
            </a:r>
            <a:endParaRPr lang="hu-HU" sz="3200" dirty="0">
              <a:solidFill>
                <a:srgbClr val="57576E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5757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8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KE_emblema_szimm_HU_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661" r="-27661"/>
          <a:stretch>
            <a:fillRect/>
          </a:stretch>
        </p:blipFill>
        <p:spPr>
          <a:xfrm>
            <a:off x="2696279" y="1069975"/>
            <a:ext cx="3727450" cy="2209800"/>
          </a:xfrm>
        </p:spPr>
      </p:pic>
      <p:sp>
        <p:nvSpPr>
          <p:cNvPr id="5" name="TextBox 4"/>
          <p:cNvSpPr txBox="1"/>
          <p:nvPr/>
        </p:nvSpPr>
        <p:spPr>
          <a:xfrm>
            <a:off x="1215241" y="4065691"/>
            <a:ext cx="675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tx2"/>
                </a:solidFill>
              </a:rPr>
              <a:t>Köszönöm a figyelmüket!</a:t>
            </a:r>
            <a:endParaRPr lang="hu-HU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információ éhség 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Egyidős az emberiséggel.</a:t>
            </a:r>
          </a:p>
          <a:p>
            <a:pPr marL="0" indent="0">
              <a:buNone/>
            </a:pPr>
            <a:endParaRPr lang="hu-H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kémkedés az egyik legősibb mesterség.</a:t>
            </a:r>
          </a:p>
          <a:p>
            <a:endParaRPr lang="hu-H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Mindennapjaink hírigényei</a:t>
            </a:r>
            <a:r>
              <a:rPr lang="hu-HU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hírkihívásai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hu-H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4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John </a:t>
            </a:r>
            <a:r>
              <a:rPr lang="hu-HU" sz="3200" dirty="0"/>
              <a:t>W. </a:t>
            </a:r>
            <a:r>
              <a:rPr lang="hu-HU" sz="3200" dirty="0" err="1"/>
              <a:t>Conway</a:t>
            </a:r>
            <a:r>
              <a:rPr lang="hu-HU" sz="3200" dirty="0"/>
              <a:t> fogalmazza meg a kulcskérdést: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hu-HU" dirty="0" smtClean="0"/>
          </a:p>
          <a:p>
            <a:pPr>
              <a:buFont typeface="Wingdings" charset="0"/>
              <a:buNone/>
            </a:pPr>
            <a:endParaRPr lang="hu-HU" dirty="0"/>
          </a:p>
          <a:p>
            <a:pPr>
              <a:buFont typeface="Wingdings" charset="0"/>
              <a:buNone/>
            </a:pPr>
            <a:endParaRPr lang="hu-HU" dirty="0"/>
          </a:p>
          <a:p>
            <a:pPr algn="ctr">
              <a:buFont typeface="Wingdings" charset="0"/>
              <a:buNone/>
            </a:pPr>
            <a:r>
              <a:rPr lang="hu-HU" b="1" i="1" dirty="0">
                <a:solidFill>
                  <a:srgbClr val="57576E"/>
                </a:solidFill>
              </a:rPr>
              <a:t> ˝A két legáltalánosabb oka a vesztésnek az, hogy nem veszed észre, te vagy valakinek a legnagyobb vetélytársa, és nem tudod, kik a te vetélytársaid.˝</a:t>
            </a:r>
            <a:r>
              <a:rPr lang="hu-HU" dirty="0">
                <a:solidFill>
                  <a:srgbClr val="57576E"/>
                </a:solidFill>
              </a:rPr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772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29"/>
            <a:ext cx="8229600" cy="56912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5400" dirty="0" smtClean="0">
              <a:latin typeface="Candara" charset="0"/>
            </a:endParaRPr>
          </a:p>
          <a:p>
            <a:pPr marL="0" indent="0">
              <a:buNone/>
            </a:pPr>
            <a:endParaRPr lang="hu-HU" sz="5400" dirty="0" smtClean="0">
              <a:latin typeface="Candara" charset="0"/>
            </a:endParaRPr>
          </a:p>
          <a:p>
            <a:pPr marL="0" indent="0" algn="ctr">
              <a:buNone/>
            </a:pPr>
            <a:r>
              <a:rPr lang="hu-HU" sz="5400" dirty="0" smtClean="0">
                <a:solidFill>
                  <a:srgbClr val="57576E"/>
                </a:solidFill>
                <a:latin typeface="Candara" charset="0"/>
              </a:rPr>
              <a:t>Globalizáció </a:t>
            </a:r>
            <a:r>
              <a:rPr lang="hu-HU" sz="5400" dirty="0">
                <a:solidFill>
                  <a:srgbClr val="57576E"/>
                </a:solidFill>
                <a:latin typeface="Candara" charset="0"/>
              </a:rPr>
              <a:t>= Harc</a:t>
            </a:r>
            <a:endParaRPr lang="hu-HU" sz="5400" dirty="0">
              <a:solidFill>
                <a:srgbClr val="5757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9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üzleti hírszerzés kialakulásának igénye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altLang="en-US" b="1" i="1" dirty="0" smtClean="0">
              <a:solidFill>
                <a:srgbClr val="57576E"/>
              </a:solidFill>
            </a:endParaRPr>
          </a:p>
          <a:p>
            <a:pPr marL="0" indent="0" algn="ctr">
              <a:buNone/>
            </a:pPr>
            <a:endParaRPr lang="hu-HU" altLang="en-US" b="1" i="1" dirty="0">
              <a:solidFill>
                <a:srgbClr val="57576E"/>
              </a:solidFill>
            </a:endParaRPr>
          </a:p>
          <a:p>
            <a:pPr marL="0" indent="0" algn="ctr">
              <a:buNone/>
            </a:pPr>
            <a:r>
              <a:rPr lang="hu-HU" altLang="en-US" b="1" i="1" dirty="0" smtClean="0">
                <a:solidFill>
                  <a:srgbClr val="57576E"/>
                </a:solidFill>
              </a:rPr>
              <a:t>“</a:t>
            </a:r>
            <a:r>
              <a:rPr lang="hu-HU" b="1" i="1" dirty="0">
                <a:solidFill>
                  <a:srgbClr val="57576E"/>
                </a:solidFill>
              </a:rPr>
              <a:t>Amint az üzlet eléri a globális piaci verseny szintjét, a vállalatoknak csakúgy mint a kormányoknak szükségük lesz hírszerzésre. Azok, akik hírszerzést alkalmaznak, jobban felkészülnek a döntésekre és a cselekvésre.</a:t>
            </a:r>
            <a:r>
              <a:rPr lang="hu-HU" altLang="en-US" b="1" i="1" dirty="0">
                <a:solidFill>
                  <a:srgbClr val="57576E"/>
                </a:solidFill>
              </a:rPr>
              <a:t>”</a:t>
            </a:r>
            <a:r>
              <a:rPr lang="hu-HU" dirty="0">
                <a:solidFill>
                  <a:srgbClr val="57576E"/>
                </a:solidFill>
              </a:rPr>
              <a:t> </a:t>
            </a:r>
            <a:endParaRPr lang="hu-HU" dirty="0" smtClean="0">
              <a:solidFill>
                <a:srgbClr val="57576E"/>
              </a:solidFill>
            </a:endParaRPr>
          </a:p>
          <a:p>
            <a:pPr marL="0" indent="0" algn="r">
              <a:buNone/>
            </a:pPr>
            <a:endParaRPr lang="hu-HU" sz="1800" dirty="0" smtClean="0">
              <a:solidFill>
                <a:srgbClr val="57576E"/>
              </a:solidFill>
            </a:endParaRPr>
          </a:p>
          <a:p>
            <a:pPr marL="0" indent="0" algn="r">
              <a:buNone/>
            </a:pPr>
            <a:r>
              <a:rPr lang="hu-HU" sz="1200" dirty="0" smtClean="0">
                <a:solidFill>
                  <a:srgbClr val="57576E"/>
                </a:solidFill>
              </a:rPr>
              <a:t>(Bob </a:t>
            </a:r>
            <a:r>
              <a:rPr lang="hu-HU" sz="1200" dirty="0" err="1">
                <a:solidFill>
                  <a:srgbClr val="57576E"/>
                </a:solidFill>
              </a:rPr>
              <a:t>Galvin</a:t>
            </a:r>
            <a:r>
              <a:rPr lang="hu-HU" sz="1200" dirty="0">
                <a:solidFill>
                  <a:srgbClr val="57576E"/>
                </a:solidFill>
              </a:rPr>
              <a:t>, a Motorola korábbi elnöke, </a:t>
            </a:r>
            <a:endParaRPr lang="hu-HU" sz="1200" dirty="0" smtClean="0">
              <a:solidFill>
                <a:srgbClr val="57576E"/>
              </a:solidFill>
            </a:endParaRPr>
          </a:p>
          <a:p>
            <a:pPr marL="0" indent="0" algn="r">
              <a:buNone/>
            </a:pPr>
            <a:r>
              <a:rPr lang="hu-HU" sz="1200" dirty="0" smtClean="0">
                <a:solidFill>
                  <a:srgbClr val="57576E"/>
                </a:solidFill>
              </a:rPr>
              <a:t>a </a:t>
            </a:r>
            <a:r>
              <a:rPr lang="hu-HU" sz="1200" dirty="0">
                <a:solidFill>
                  <a:srgbClr val="57576E"/>
                </a:solidFill>
              </a:rPr>
              <a:t>hetvenes években az amerikai elnök </a:t>
            </a:r>
            <a:endParaRPr lang="hu-HU" sz="1200" dirty="0" smtClean="0">
              <a:solidFill>
                <a:srgbClr val="57576E"/>
              </a:solidFill>
            </a:endParaRPr>
          </a:p>
          <a:p>
            <a:pPr marL="0" indent="0" algn="r">
              <a:buNone/>
            </a:pPr>
            <a:r>
              <a:rPr lang="hu-HU" sz="1200" dirty="0" smtClean="0">
                <a:solidFill>
                  <a:srgbClr val="57576E"/>
                </a:solidFill>
              </a:rPr>
              <a:t>Hírszerzési </a:t>
            </a:r>
            <a:r>
              <a:rPr lang="hu-HU" sz="1200" dirty="0">
                <a:solidFill>
                  <a:srgbClr val="57576E"/>
                </a:solidFill>
              </a:rPr>
              <a:t>Tanácsadó Testületének </a:t>
            </a:r>
            <a:r>
              <a:rPr lang="hu-HU" sz="1200" dirty="0" smtClean="0">
                <a:solidFill>
                  <a:srgbClr val="57576E"/>
                </a:solidFill>
              </a:rPr>
              <a:t>tagja.)</a:t>
            </a:r>
            <a:endParaRPr lang="hu-HU" sz="1200" dirty="0">
              <a:solidFill>
                <a:srgbClr val="57576E"/>
              </a:solidFill>
            </a:endParaRP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62081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Az üzleti hírszerzés lényege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hu-HU" b="1" i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A </a:t>
            </a:r>
            <a:r>
              <a:rPr lang="hu-HU" b="1" i="1" dirty="0">
                <a:solidFill>
                  <a:srgbClr val="57576E"/>
                </a:solidFill>
              </a:rPr>
              <a:t>piaci környezet megfigyelése</a:t>
            </a:r>
            <a:r>
              <a:rPr lang="hu-HU" dirty="0">
                <a:solidFill>
                  <a:srgbClr val="57576E"/>
                </a:solidFill>
              </a:rPr>
              <a:t> olyan információk megszerzésének érdekében, melyek jelentősen befolyásolhatják a vállalat vezetőinek döntéshozatalait.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dirty="0">
                <a:solidFill>
                  <a:srgbClr val="57576E"/>
                </a:solidFill>
              </a:rPr>
              <a:t>	</a:t>
            </a:r>
            <a:endParaRPr lang="hu-HU" dirty="0" smtClean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Elemzői </a:t>
            </a:r>
            <a:r>
              <a:rPr lang="hu-HU" b="1" i="1" dirty="0">
                <a:solidFill>
                  <a:srgbClr val="57576E"/>
                </a:solidFill>
              </a:rPr>
              <a:t>tevékenység,</a:t>
            </a:r>
            <a:r>
              <a:rPr lang="hu-HU" dirty="0">
                <a:solidFill>
                  <a:srgbClr val="57576E"/>
                </a:solidFill>
              </a:rPr>
              <a:t> amely a piaci és egyéb részinformációkat pontos, értékes stratégiai adatbázissá formálja a versenytársak piaci helyzetére, termelékenységére, gazdasági képességeire és szándékaira vonatkozóan.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dirty="0">
                <a:solidFill>
                  <a:srgbClr val="57576E"/>
                </a:solidFill>
              </a:rPr>
              <a:t>	</a:t>
            </a:r>
            <a:endParaRPr lang="hu-HU" dirty="0" smtClean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Vezetői</a:t>
            </a:r>
            <a:r>
              <a:rPr lang="hu-HU" b="1" i="1" dirty="0">
                <a:solidFill>
                  <a:srgbClr val="57576E"/>
                </a:solidFill>
              </a:rPr>
              <a:t>, döntéshozói gondolkodásmód</a:t>
            </a:r>
            <a:endParaRPr lang="hu-HU" dirty="0">
              <a:solidFill>
                <a:srgbClr val="5757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0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Az üzleti hírszerzés célja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u-HU" b="1" i="1" dirty="0" smtClean="0"/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Felismerni</a:t>
            </a:r>
            <a:r>
              <a:rPr lang="hu-HU" dirty="0" smtClean="0">
                <a:solidFill>
                  <a:srgbClr val="57576E"/>
                </a:solidFill>
              </a:rPr>
              <a:t> </a:t>
            </a:r>
            <a:r>
              <a:rPr lang="hu-HU" dirty="0">
                <a:solidFill>
                  <a:srgbClr val="57576E"/>
                </a:solidFill>
              </a:rPr>
              <a:t>a konkurencia fenyegető gazdasági lépéseit. </a:t>
            </a:r>
          </a:p>
          <a:p>
            <a:pPr>
              <a:lnSpc>
                <a:spcPct val="90000"/>
              </a:lnSpc>
            </a:pPr>
            <a:endParaRPr lang="hu-HU" b="1" i="1" dirty="0" smtClean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Kizárni</a:t>
            </a:r>
            <a:r>
              <a:rPr lang="hu-HU" b="1" i="1" dirty="0">
                <a:solidFill>
                  <a:srgbClr val="57576E"/>
                </a:solidFill>
              </a:rPr>
              <a:t>,</a:t>
            </a:r>
            <a:r>
              <a:rPr lang="hu-HU" dirty="0">
                <a:solidFill>
                  <a:srgbClr val="57576E"/>
                </a:solidFill>
              </a:rPr>
              <a:t> de legalábbis csökkenteni a meglepetéseket</a:t>
            </a:r>
            <a:r>
              <a:rPr lang="hu-HU" dirty="0" smtClean="0">
                <a:solidFill>
                  <a:srgbClr val="57576E"/>
                </a:solidFill>
              </a:rPr>
              <a:t>.</a:t>
            </a:r>
            <a:r>
              <a:rPr lang="hu-HU" sz="1200" dirty="0" smtClean="0">
                <a:solidFill>
                  <a:srgbClr val="57576E"/>
                </a:solidFill>
              </a:rPr>
              <a:t>(VW) </a:t>
            </a:r>
            <a:endParaRPr lang="hu-HU" sz="1200" dirty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endParaRPr lang="hu-HU" b="1" i="1" dirty="0" smtClean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Növelni</a:t>
            </a:r>
            <a:r>
              <a:rPr lang="hu-HU" dirty="0" smtClean="0">
                <a:solidFill>
                  <a:srgbClr val="57576E"/>
                </a:solidFill>
              </a:rPr>
              <a:t> </a:t>
            </a:r>
            <a:r>
              <a:rPr lang="hu-HU" dirty="0">
                <a:solidFill>
                  <a:srgbClr val="57576E"/>
                </a:solidFill>
              </a:rPr>
              <a:t>a piaci előnyt a gazdasági versenytársakkal szemben és csökkenteni a vállalat reakció idejét. </a:t>
            </a:r>
          </a:p>
          <a:p>
            <a:pPr>
              <a:lnSpc>
                <a:spcPct val="90000"/>
              </a:lnSpc>
            </a:pPr>
            <a:endParaRPr lang="hu-HU" b="1" i="1" dirty="0" smtClean="0">
              <a:solidFill>
                <a:srgbClr val="57576E"/>
              </a:solidFill>
            </a:endParaRPr>
          </a:p>
          <a:p>
            <a:pPr>
              <a:lnSpc>
                <a:spcPct val="90000"/>
              </a:lnSpc>
            </a:pPr>
            <a:r>
              <a:rPr lang="hu-HU" b="1" i="1" dirty="0" smtClean="0">
                <a:solidFill>
                  <a:srgbClr val="57576E"/>
                </a:solidFill>
              </a:rPr>
              <a:t>Megtalálni</a:t>
            </a:r>
            <a:r>
              <a:rPr lang="hu-HU" dirty="0" smtClean="0">
                <a:solidFill>
                  <a:srgbClr val="57576E"/>
                </a:solidFill>
              </a:rPr>
              <a:t> </a:t>
            </a:r>
            <a:r>
              <a:rPr lang="hu-HU" dirty="0">
                <a:solidFill>
                  <a:srgbClr val="57576E"/>
                </a:solidFill>
              </a:rPr>
              <a:t>az új lehetőségeket.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24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11651"/>
          </a:xfrm>
        </p:spPr>
        <p:txBody>
          <a:bodyPr>
            <a:normAutofit/>
          </a:bodyPr>
          <a:lstStyle/>
          <a:p>
            <a:r>
              <a:rPr lang="hu-HU" sz="3200" dirty="0"/>
              <a:t>Komplex vállalat </a:t>
            </a:r>
            <a:r>
              <a:rPr lang="hu-HU" sz="3200" dirty="0" smtClean="0"/>
              <a:t>biztonság – Biztonságtudatos vállalati kultúra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5050"/>
            <a:ext cx="8229600" cy="4731950"/>
          </a:xfrm>
        </p:spPr>
        <p:txBody>
          <a:bodyPr/>
          <a:lstStyle/>
          <a:p>
            <a:pPr marL="0" indent="0">
              <a:buNone/>
            </a:pPr>
            <a:endParaRPr lang="hu-HU" dirty="0" smtClean="0">
              <a:solidFill>
                <a:srgbClr val="57576E"/>
              </a:solidFill>
            </a:endParaRPr>
          </a:p>
          <a:p>
            <a:r>
              <a:rPr lang="hu-HU" dirty="0" smtClean="0">
                <a:solidFill>
                  <a:srgbClr val="57576E"/>
                </a:solidFill>
              </a:rPr>
              <a:t>Klasszikus </a:t>
            </a:r>
            <a:r>
              <a:rPr lang="hu-HU" dirty="0">
                <a:solidFill>
                  <a:srgbClr val="57576E"/>
                </a:solidFill>
              </a:rPr>
              <a:t>elemek</a:t>
            </a:r>
          </a:p>
          <a:p>
            <a:r>
              <a:rPr lang="hu-HU" dirty="0">
                <a:solidFill>
                  <a:srgbClr val="57576E"/>
                </a:solidFill>
              </a:rPr>
              <a:t>Az üzleti hírszerzés</a:t>
            </a:r>
          </a:p>
          <a:p>
            <a:r>
              <a:rPr lang="hu-HU" dirty="0">
                <a:solidFill>
                  <a:srgbClr val="57576E"/>
                </a:solidFill>
              </a:rPr>
              <a:t>Vezetői fogékonyság a szakterület iránt</a:t>
            </a:r>
          </a:p>
          <a:p>
            <a:pPr algn="ctr">
              <a:buFont typeface="Wingdings" charset="0"/>
              <a:buNone/>
            </a:pPr>
            <a:r>
              <a:rPr lang="hu-HU" sz="2800" b="1" i="1" dirty="0">
                <a:solidFill>
                  <a:srgbClr val="57576E"/>
                </a:solidFill>
              </a:rPr>
              <a:t>    </a:t>
            </a:r>
          </a:p>
          <a:p>
            <a:pPr algn="ctr">
              <a:buFont typeface="Wingdings" charset="0"/>
              <a:buNone/>
            </a:pPr>
            <a:r>
              <a:rPr lang="hu-HU" b="1" i="1" dirty="0">
                <a:solidFill>
                  <a:srgbClr val="57576E"/>
                </a:solidFill>
                <a:cs typeface="Times New Roman" charset="0"/>
              </a:rPr>
              <a:t>Az üzleti hírszerzés egy modern vezetői, döntéshozói gondolkodást jelent a vállalat rugalmasságának növelése és a meglepetések, kockázati tényezők iránti érzékenység csökkentése érdekében. 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49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szükséges információk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>
                <a:solidFill>
                  <a:srgbClr val="57576E"/>
                </a:solidFill>
              </a:rPr>
              <a:t>90 %-a nyílt forrásokból beszerezhető,</a:t>
            </a:r>
          </a:p>
          <a:p>
            <a:endParaRPr lang="hu-HU" dirty="0">
              <a:solidFill>
                <a:srgbClr val="57576E"/>
              </a:solidFill>
            </a:endParaRPr>
          </a:p>
          <a:p>
            <a:r>
              <a:rPr lang="hu-HU" dirty="0" smtClean="0">
                <a:solidFill>
                  <a:srgbClr val="57576E"/>
                </a:solidFill>
              </a:rPr>
              <a:t>70-80%-a a vállalaton belül rendelkezésünkre áll!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67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218</TotalTime>
  <Words>440</Words>
  <Application>Microsoft Macintosh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Clarity</vt:lpstr>
      <vt:lpstr>Document</vt:lpstr>
      <vt:lpstr> Adatszerzés, Információ hasznosulás</vt:lpstr>
      <vt:lpstr>Az információ éhség </vt:lpstr>
      <vt:lpstr> John W. Conway fogalmazza meg a kulcskérdést: </vt:lpstr>
      <vt:lpstr>PowerPoint Presentation</vt:lpstr>
      <vt:lpstr>Az üzleti hírszerzés kialakulásának igénye</vt:lpstr>
      <vt:lpstr>Az üzleti hírszerzés lényege</vt:lpstr>
      <vt:lpstr>Az üzleti hírszerzés célja</vt:lpstr>
      <vt:lpstr>Komplex vállalat biztonság – Biztonságtudatos vállalati kultúra</vt:lpstr>
      <vt:lpstr>A szükséges információk</vt:lpstr>
      <vt:lpstr>Az üzleti hírszerzés információs forrásai</vt:lpstr>
      <vt:lpstr>A belső források feltárásának sarokköve = Az elfogadtatás!</vt:lpstr>
      <vt:lpstr>A belső információk kezelésének kulcsai:</vt:lpstr>
      <vt:lpstr>PowerPoint Presentation</vt:lpstr>
      <vt:lpstr>Az információ értéke</vt:lpstr>
      <vt:lpstr>Az információ értéke</vt:lpstr>
      <vt:lpstr>PowerPoint Presentation</vt:lpstr>
      <vt:lpstr>PowerPoint Presentation</vt:lpstr>
    </vt:vector>
  </TitlesOfParts>
  <Company>Csengery-Immo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Adatszerzés Információ hasznosulás</dc:title>
  <dc:creator>Nándor Jasenszky</dc:creator>
  <cp:lastModifiedBy>Nándor Jasenszky</cp:lastModifiedBy>
  <cp:revision>18</cp:revision>
  <dcterms:created xsi:type="dcterms:W3CDTF">2015-10-07T05:14:39Z</dcterms:created>
  <dcterms:modified xsi:type="dcterms:W3CDTF">2015-10-25T16:00:34Z</dcterms:modified>
</cp:coreProperties>
</file>