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66" r:id="rId3"/>
    <p:sldMasterId id="2147483673" r:id="rId4"/>
    <p:sldMasterId id="2147483680" r:id="rId5"/>
  </p:sldMasterIdLst>
  <p:notesMasterIdLst>
    <p:notesMasterId r:id="rId25"/>
  </p:notesMasterIdLst>
  <p:handoutMasterIdLst>
    <p:handoutMasterId r:id="rId26"/>
  </p:handoutMasterIdLst>
  <p:sldIdLst>
    <p:sldId id="424" r:id="rId6"/>
    <p:sldId id="448" r:id="rId7"/>
    <p:sldId id="449" r:id="rId8"/>
    <p:sldId id="444" r:id="rId9"/>
    <p:sldId id="450" r:id="rId10"/>
    <p:sldId id="451" r:id="rId11"/>
    <p:sldId id="426" r:id="rId12"/>
    <p:sldId id="428" r:id="rId13"/>
    <p:sldId id="427" r:id="rId14"/>
    <p:sldId id="429" r:id="rId15"/>
    <p:sldId id="452" r:id="rId16"/>
    <p:sldId id="454" r:id="rId17"/>
    <p:sldId id="441" r:id="rId18"/>
    <p:sldId id="434" r:id="rId19"/>
    <p:sldId id="442" r:id="rId20"/>
    <p:sldId id="446" r:id="rId21"/>
    <p:sldId id="447" r:id="rId22"/>
    <p:sldId id="438" r:id="rId23"/>
    <p:sldId id="439" r:id="rId24"/>
  </p:sldIdLst>
  <p:sldSz cx="9144000" cy="6858000" type="screen4x3"/>
  <p:notesSz cx="6735763" cy="9866313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9765"/>
    <a:srgbClr val="A29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133" autoAdjust="0"/>
  </p:normalViewPr>
  <p:slideViewPr>
    <p:cSldViewPr>
      <p:cViewPr>
        <p:scale>
          <a:sx n="74" d="100"/>
          <a:sy n="74" d="100"/>
        </p:scale>
        <p:origin x="-486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33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15375" y="1"/>
            <a:ext cx="2918830" cy="4933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0DB84-29E7-4023-91AC-0DAF9AE2AC04}" type="datetimeFigureOut">
              <a:rPr lang="hu-HU" smtClean="0"/>
              <a:pPr/>
              <a:t>2014.11.03.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0" cy="4933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15375" y="9371286"/>
            <a:ext cx="2918830" cy="4933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F0B59-F915-44F2-9D2D-7EB8C2FF7F9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96215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33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1"/>
            <a:ext cx="2918830" cy="4933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14EB63F-0AE5-4E98-8B2E-65FF30A29874}" type="datetimeFigureOut">
              <a:rPr lang="hu-HU"/>
              <a:pPr>
                <a:defRPr/>
              </a:pPr>
              <a:t>2014.11.03.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u-HU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0" cy="4933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33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513BCD-D101-44EC-A20F-E1648E919D5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48068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8688" y="777875"/>
            <a:ext cx="4878387" cy="36591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 bwMode="auto">
          <a:xfrm>
            <a:off x="899781" y="4670444"/>
            <a:ext cx="4936203" cy="443376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All Danube countries with territory greater then 2,000km</a:t>
            </a:r>
            <a:r>
              <a:rPr lang="en-GB" baseline="30000" smtClean="0"/>
              <a:t>2 </a:t>
            </a:r>
            <a:r>
              <a:rPr lang="en-GB" smtClean="0"/>
              <a:t> are active Contracting Parties.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78759"/>
            <a:ext cx="7772400" cy="1470025"/>
          </a:xfrm>
        </p:spPr>
        <p:txBody>
          <a:bodyPr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86322"/>
            <a:ext cx="6400800" cy="135729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595D2-9C2F-4E62-87B0-69F63617A933}" type="datetimeFigureOut">
              <a:rPr lang="hu-HU"/>
              <a:pPr>
                <a:defRPr/>
              </a:pPr>
              <a:t>2014.11.03.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40525" y="6089650"/>
            <a:ext cx="2133600" cy="365125"/>
          </a:xfrm>
        </p:spPr>
        <p:txBody>
          <a:bodyPr/>
          <a:lstStyle>
            <a:lvl1pPr>
              <a:defRPr sz="1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B6C37145-409E-4B96-8C0D-2AD087C24F13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910" y="1285860"/>
            <a:ext cx="3471858" cy="857256"/>
          </a:xfrm>
        </p:spPr>
        <p:txBody>
          <a:bodyPr anchor="t">
            <a:normAutofit/>
          </a:bodyPr>
          <a:lstStyle>
            <a:lvl1pPr algn="l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4"/>
          </p:nvPr>
        </p:nvSpPr>
        <p:spPr bwMode="auto">
          <a:xfrm>
            <a:off x="3663561" y="2214554"/>
            <a:ext cx="4714908" cy="400052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10" name="Tartalom helye 2"/>
          <p:cNvSpPr>
            <a:spLocks noGrp="1"/>
          </p:cNvSpPr>
          <p:nvPr>
            <p:ph idx="13"/>
          </p:nvPr>
        </p:nvSpPr>
        <p:spPr>
          <a:xfrm>
            <a:off x="908566" y="1376038"/>
            <a:ext cx="2651379" cy="480281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A4661-FD3A-4670-8015-206B60B94990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2014.11.03.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916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81107"/>
            <a:ext cx="7772400" cy="504819"/>
          </a:xfrm>
        </p:spPr>
        <p:txBody>
          <a:bodyPr anchor="t">
            <a:normAutofit/>
          </a:bodyPr>
          <a:lstStyle>
            <a:lvl1pPr algn="ctr">
              <a:defRPr sz="1800" b="0" cap="none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4786322"/>
            <a:ext cx="7572428" cy="150019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Tartalom helye 2"/>
          <p:cNvSpPr>
            <a:spLocks noGrp="1"/>
          </p:cNvSpPr>
          <p:nvPr>
            <p:ph idx="14"/>
          </p:nvPr>
        </p:nvSpPr>
        <p:spPr>
          <a:xfrm>
            <a:off x="908566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12" name="Tartalom helye 2"/>
          <p:cNvSpPr>
            <a:spLocks noGrp="1"/>
          </p:cNvSpPr>
          <p:nvPr>
            <p:ph idx="15"/>
          </p:nvPr>
        </p:nvSpPr>
        <p:spPr>
          <a:xfrm>
            <a:off x="4643438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D725E-252E-44C9-A506-581D8C24FFE3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2014.11.03.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025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7DFC5-42D9-4F20-89C0-4B20E16DD4D1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2014.11.03.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084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2F281-3C25-487F-9EAD-F3801677A754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2014.11.03.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22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6FFCA-073D-46C0-B266-C631D748035D}" type="slidenum">
              <a:rPr lang="hu-H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802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285884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71438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3571876"/>
            <a:ext cx="7572428" cy="114300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 bwMode="auto">
          <a:xfrm>
            <a:off x="785786" y="4786322"/>
            <a:ext cx="7572428" cy="1000132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>
              <a:buFont typeface="+mj-lt"/>
              <a:buAutoNum type="arabicPeriod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14C4F-4E49-4108-9EFC-64ACF156C8BD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2014.11.03.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861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910" y="1285860"/>
            <a:ext cx="3471858" cy="857256"/>
          </a:xfrm>
        </p:spPr>
        <p:txBody>
          <a:bodyPr anchor="t">
            <a:normAutofit/>
          </a:bodyPr>
          <a:lstStyle>
            <a:lvl1pPr algn="l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4"/>
          </p:nvPr>
        </p:nvSpPr>
        <p:spPr bwMode="auto">
          <a:xfrm>
            <a:off x="3663561" y="2214554"/>
            <a:ext cx="4714908" cy="400052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10" name="Tartalom helye 2"/>
          <p:cNvSpPr>
            <a:spLocks noGrp="1"/>
          </p:cNvSpPr>
          <p:nvPr>
            <p:ph idx="13"/>
          </p:nvPr>
        </p:nvSpPr>
        <p:spPr>
          <a:xfrm>
            <a:off x="908566" y="1376038"/>
            <a:ext cx="2651379" cy="480281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A4661-FD3A-4670-8015-206B60B94990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2014.11.03.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940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81107"/>
            <a:ext cx="7772400" cy="504819"/>
          </a:xfrm>
        </p:spPr>
        <p:txBody>
          <a:bodyPr anchor="t">
            <a:normAutofit/>
          </a:bodyPr>
          <a:lstStyle>
            <a:lvl1pPr algn="ctr">
              <a:defRPr sz="1800" b="0" cap="none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4786322"/>
            <a:ext cx="7572428" cy="150019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Tartalom helye 2"/>
          <p:cNvSpPr>
            <a:spLocks noGrp="1"/>
          </p:cNvSpPr>
          <p:nvPr>
            <p:ph idx="14"/>
          </p:nvPr>
        </p:nvSpPr>
        <p:spPr>
          <a:xfrm>
            <a:off x="908566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12" name="Tartalom helye 2"/>
          <p:cNvSpPr>
            <a:spLocks noGrp="1"/>
          </p:cNvSpPr>
          <p:nvPr>
            <p:ph idx="15"/>
          </p:nvPr>
        </p:nvSpPr>
        <p:spPr>
          <a:xfrm>
            <a:off x="4643438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D725E-252E-44C9-A506-581D8C24FFE3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2014.11.03.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087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EADC6-E8A3-4A12-923D-4B5FF8D7E11A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2014.11.03.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447F26-441B-4213-81F6-E285A8FB80B1}" type="slidenum">
              <a:rPr lang="hu-HU" smtClean="0">
                <a:solidFill>
                  <a:prstClr val="black"/>
                </a:solidFill>
              </a:rPr>
              <a:pPr/>
              <a:t>‹#›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5713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2F281-3C25-487F-9EAD-F3801677A754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2014.11.03.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22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6FFCA-073D-46C0-B266-C631D748035D}" type="slidenum">
              <a:rPr lang="hu-H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912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285884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71438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3571876"/>
            <a:ext cx="7572428" cy="114300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 bwMode="auto">
          <a:xfrm>
            <a:off x="785786" y="4786322"/>
            <a:ext cx="7572428" cy="1000132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>
              <a:buFont typeface="+mj-lt"/>
              <a:buAutoNum type="arabicPeriod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14C4F-4E49-4108-9EFC-64ACF156C8BD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2014.11.03.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818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285884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71438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3571876"/>
            <a:ext cx="7572428" cy="114300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 bwMode="auto">
          <a:xfrm>
            <a:off x="785786" y="4786322"/>
            <a:ext cx="7572428" cy="1000132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>
              <a:buFont typeface="+mj-lt"/>
              <a:buAutoNum type="arabicPeriod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14C4F-4E49-4108-9EFC-64ACF156C8BD}" type="datetimeFigureOut">
              <a:rPr lang="hu-HU"/>
              <a:pPr>
                <a:defRPr/>
              </a:pPr>
              <a:t>2014.11.03.</a:t>
            </a:fld>
            <a:endParaRPr lang="hu-H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910" y="1285860"/>
            <a:ext cx="3471858" cy="857256"/>
          </a:xfrm>
        </p:spPr>
        <p:txBody>
          <a:bodyPr anchor="t">
            <a:normAutofit/>
          </a:bodyPr>
          <a:lstStyle>
            <a:lvl1pPr algn="l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4"/>
          </p:nvPr>
        </p:nvSpPr>
        <p:spPr bwMode="auto">
          <a:xfrm>
            <a:off x="3663561" y="2214554"/>
            <a:ext cx="4714908" cy="400052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10" name="Tartalom helye 2"/>
          <p:cNvSpPr>
            <a:spLocks noGrp="1"/>
          </p:cNvSpPr>
          <p:nvPr>
            <p:ph idx="13"/>
          </p:nvPr>
        </p:nvSpPr>
        <p:spPr>
          <a:xfrm>
            <a:off x="908566" y="1376038"/>
            <a:ext cx="2651379" cy="480281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A4661-FD3A-4670-8015-206B60B94990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2014.11.03.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7835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81107"/>
            <a:ext cx="7772400" cy="504819"/>
          </a:xfrm>
        </p:spPr>
        <p:txBody>
          <a:bodyPr anchor="t">
            <a:normAutofit/>
          </a:bodyPr>
          <a:lstStyle>
            <a:lvl1pPr algn="ctr">
              <a:defRPr sz="1800" b="0" cap="none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4786322"/>
            <a:ext cx="7572428" cy="150019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Tartalom helye 2"/>
          <p:cNvSpPr>
            <a:spLocks noGrp="1"/>
          </p:cNvSpPr>
          <p:nvPr>
            <p:ph idx="14"/>
          </p:nvPr>
        </p:nvSpPr>
        <p:spPr>
          <a:xfrm>
            <a:off x="908566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12" name="Tartalom helye 2"/>
          <p:cNvSpPr>
            <a:spLocks noGrp="1"/>
          </p:cNvSpPr>
          <p:nvPr>
            <p:ph idx="15"/>
          </p:nvPr>
        </p:nvSpPr>
        <p:spPr>
          <a:xfrm>
            <a:off x="4643438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D725E-252E-44C9-A506-581D8C24FFE3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2014.11.03.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8960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EADC6-E8A3-4A12-923D-4B5FF8D7E11A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2014.11.03.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447F26-441B-4213-81F6-E285A8FB80B1}" type="slidenum">
              <a:rPr lang="hu-HU" smtClean="0">
                <a:solidFill>
                  <a:prstClr val="black"/>
                </a:solidFill>
              </a:rPr>
              <a:pPr/>
              <a:t>‹#›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1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910" y="1285860"/>
            <a:ext cx="3471858" cy="857256"/>
          </a:xfrm>
        </p:spPr>
        <p:txBody>
          <a:bodyPr anchor="t">
            <a:normAutofit/>
          </a:bodyPr>
          <a:lstStyle>
            <a:lvl1pPr algn="l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4"/>
          </p:nvPr>
        </p:nvSpPr>
        <p:spPr bwMode="auto">
          <a:xfrm>
            <a:off x="3663561" y="2214554"/>
            <a:ext cx="4714908" cy="400052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10" name="Tartalom helye 2"/>
          <p:cNvSpPr>
            <a:spLocks noGrp="1"/>
          </p:cNvSpPr>
          <p:nvPr>
            <p:ph idx="13"/>
          </p:nvPr>
        </p:nvSpPr>
        <p:spPr>
          <a:xfrm>
            <a:off x="908566" y="1376038"/>
            <a:ext cx="2651379" cy="480281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A4661-FD3A-4670-8015-206B60B94990}" type="datetimeFigureOut">
              <a:rPr lang="hu-HU"/>
              <a:pPr>
                <a:defRPr/>
              </a:pPr>
              <a:t>2014.11.03.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81107"/>
            <a:ext cx="7772400" cy="504819"/>
          </a:xfrm>
        </p:spPr>
        <p:txBody>
          <a:bodyPr anchor="t">
            <a:normAutofit/>
          </a:bodyPr>
          <a:lstStyle>
            <a:lvl1pPr algn="ctr">
              <a:defRPr sz="1800" b="0" cap="none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4786322"/>
            <a:ext cx="7572428" cy="150019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Tartalom helye 2"/>
          <p:cNvSpPr>
            <a:spLocks noGrp="1"/>
          </p:cNvSpPr>
          <p:nvPr>
            <p:ph idx="14"/>
          </p:nvPr>
        </p:nvSpPr>
        <p:spPr>
          <a:xfrm>
            <a:off x="908566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12" name="Tartalom helye 2"/>
          <p:cNvSpPr>
            <a:spLocks noGrp="1"/>
          </p:cNvSpPr>
          <p:nvPr>
            <p:ph idx="15"/>
          </p:nvPr>
        </p:nvSpPr>
        <p:spPr>
          <a:xfrm>
            <a:off x="4643438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D725E-252E-44C9-A506-581D8C24FFE3}" type="datetimeFigureOut">
              <a:rPr lang="hu-HU"/>
              <a:pPr>
                <a:defRPr/>
              </a:pPr>
              <a:t>2014.11.03.</a:t>
            </a:fld>
            <a:endParaRPr lang="hu-H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F55E4-9F8B-46D9-8E27-BB766A2E7B0D}" type="datetimeFigureOut">
              <a:rPr lang="hu-HU"/>
              <a:pPr>
                <a:defRPr/>
              </a:pPr>
              <a:t>2014.11.03.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BE1BF-56D6-41EE-B161-313C97255B9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3106622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B0E7B-8F26-4685-A289-FA76079BBC24}" type="datetimeFigureOut">
              <a:rPr lang="hu-HU"/>
              <a:pPr>
                <a:defRPr/>
              </a:pPr>
              <a:t>2014.11.03.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FD3E8-244F-462B-829C-1CD1527335C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6053736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9B028-DE04-4B63-8F9E-4C03C11E452B}" type="datetimeFigureOut">
              <a:rPr lang="hu-HU"/>
              <a:pPr>
                <a:defRPr/>
              </a:pPr>
              <a:t>2014.11.03.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CC0D6-E7CE-4BCC-A1C9-57963A86278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3850600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D486-A918-485E-AF9A-C1B1B500209B}" type="datetimeFigureOut">
              <a:rPr lang="hu-HU" smtClean="0"/>
              <a:t>2014.11.03.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F48E9A-434B-4F51-B312-65CA0C59CC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3893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285884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71438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3571876"/>
            <a:ext cx="7572428" cy="114300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 bwMode="auto">
          <a:xfrm>
            <a:off x="785786" y="4786322"/>
            <a:ext cx="7572428" cy="1000132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>
              <a:buFont typeface="+mj-lt"/>
              <a:buAutoNum type="arabicPeriod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14C4F-4E49-4108-9EFC-64ACF156C8BD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2014.11.03.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89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bg_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8"/>
            <a:ext cx="91440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u-H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6A7656-124C-4084-82F8-359D2D9459AB}" type="datetimeFigureOut">
              <a:rPr lang="hu-HU"/>
              <a:pPr>
                <a:defRPr/>
              </a:pPr>
              <a:t>2014.11.03.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24650" y="61436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7DD2D2-4C07-4C54-BDE5-F25289FD5CA1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bg_2_beloldal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4288"/>
            <a:ext cx="91440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u-HU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64AF10-6A50-4C99-B633-489F80DD8A5E}" type="datetimeFigureOut">
              <a:rPr lang="hu-HU"/>
              <a:pPr>
                <a:defRPr/>
              </a:pPr>
              <a:t>2014.11.03.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740525" y="64214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9FF22A2-1CDD-4EDC-91C7-F6D5A05E5D59}" type="slidenum">
              <a:rPr lang="hu-HU" smtClean="0"/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hu-HU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87" r:id="rId4"/>
    <p:sldLayoutId id="2147483688" r:id="rId5"/>
    <p:sldLayoutId id="2147483689" r:id="rId6"/>
    <p:sldLayoutId id="2147483690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bg_2_beloldal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4288"/>
            <a:ext cx="91440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u-HU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64AF10-6A50-4C99-B633-489F80DD8A5E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2014.11.03.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740525" y="64214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9FF22A2-1CDD-4EDC-91C7-F6D5A05E5D59}" type="slidenum">
              <a:rPr lang="hu-HU" smtClean="0"/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456069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2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bg_2_beloldal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4288"/>
            <a:ext cx="91440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u-HU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64AF10-6A50-4C99-B633-489F80DD8A5E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2014.11.03.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740525" y="64214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9FF22A2-1CDD-4EDC-91C7-F6D5A05E5D59}" type="slidenum">
              <a:rPr lang="hu-HU" smtClean="0"/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888972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8" r:id="rId4"/>
    <p:sldLayoutId id="2147483679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bg_2_beloldal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4288"/>
            <a:ext cx="91440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u-HU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64AF10-6A50-4C99-B633-489F80DD8A5E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2014.11.03.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740525" y="64214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9FF22A2-1CDD-4EDC-91C7-F6D5A05E5D59}" type="slidenum">
              <a:rPr lang="hu-HU" smtClean="0"/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5265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6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google.hu/url?sa=i&amp;rct=j&amp;q=&amp;esrc=s&amp;source=images&amp;cd=&amp;cad=rja&amp;uact=8&amp;docid=PSQdeOr5I6voDM&amp;tbnid=PMc0Yth4PDvt5M:&amp;ved=0CAUQjRw&amp;url=http://www.icpdr.org/main/icpdr/about-us&amp;ei=ZRleU5rpLMnPsgb9_IC4BQ&amp;bvm=bv.65397613,d.bGQ&amp;psig=AFQjCNHXGN2NOkZ63A719om54TbNiYRgTg&amp;ust=1398762212278403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jpeg"/><Relationship Id="rId1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2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g"/><Relationship Id="rId2" Type="http://schemas.openxmlformats.org/officeDocument/2006/relationships/hyperlink" Target="http://www.icpdr.org/main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jpeg"/><Relationship Id="rId5" Type="http://schemas.openxmlformats.org/officeDocument/2006/relationships/image" Target="../media/image35.jpg"/><Relationship Id="rId4" Type="http://schemas.openxmlformats.org/officeDocument/2006/relationships/image" Target="../media/image34.png"/><Relationship Id="rId9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hyperlink" Target="mailto:keve@foto.arviz.hu?subject=Image03.jpg/pege_03.htm/Tiszai%20&#225;rv&#237;z%202000.04.22.%20Keve%20G&#225;bor%20felv&#233;telei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827584" y="2780928"/>
            <a:ext cx="7772400" cy="1470025"/>
          </a:xfrm>
        </p:spPr>
        <p:txBody>
          <a:bodyPr/>
          <a:lstStyle/>
          <a:p>
            <a:pPr eaLnBrk="1" hangingPunct="1"/>
            <a:r>
              <a:rPr lang="hu-HU" sz="2800" b="1" dirty="0" smtClean="0">
                <a:solidFill>
                  <a:srgbClr val="A69765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Nemzetközi </a:t>
            </a:r>
            <a:r>
              <a:rPr lang="hu-HU" sz="2800" b="1" dirty="0" smtClean="0">
                <a:solidFill>
                  <a:srgbClr val="A69765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feladatok</a:t>
            </a:r>
            <a:endParaRPr lang="hu-HU" sz="2800" b="1" dirty="0">
              <a:solidFill>
                <a:srgbClr val="A69765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1475656" y="4437112"/>
            <a:ext cx="6400800" cy="1357312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Kovács Péter</a:t>
            </a:r>
          </a:p>
          <a:p>
            <a:pPr eaLnBrk="1" hangingPunct="1"/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Vízgyűjtő-gazdálkodási </a:t>
            </a:r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és Vízvédelmi Főosztály</a:t>
            </a:r>
            <a:endParaRPr lang="hu-H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i="1" dirty="0" smtClean="0"/>
              <a:t>„A víz hiánya és többlete, mint potenciális veszélyforrás” </a:t>
            </a:r>
            <a:endParaRPr lang="hu-HU" i="1" dirty="0"/>
          </a:p>
          <a:p>
            <a:r>
              <a:rPr lang="hu-HU" dirty="0"/>
              <a:t>2014. </a:t>
            </a:r>
            <a:r>
              <a:rPr lang="hu-HU" dirty="0" smtClean="0"/>
              <a:t>november 05-06.</a:t>
            </a:r>
          </a:p>
          <a:p>
            <a:r>
              <a:rPr lang="hu-HU" dirty="0" smtClean="0"/>
              <a:t>Budapest, Duna Palota</a:t>
            </a:r>
            <a:endParaRPr lang="hu-HU" dirty="0"/>
          </a:p>
          <a:p>
            <a:pPr eaLnBrk="1" hangingPunct="1"/>
            <a:endParaRPr lang="hu-H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989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8" name="Text Box 2"/>
          <p:cNvSpPr txBox="1">
            <a:spLocks noChangeArrowheads="1"/>
          </p:cNvSpPr>
          <p:nvPr/>
        </p:nvSpPr>
        <p:spPr bwMode="auto">
          <a:xfrm>
            <a:off x="323528" y="3212976"/>
            <a:ext cx="8305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Arial" pitchFamily="34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egyezmény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Duna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vízgy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ű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jt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ő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területén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jogi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háttérként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biztosítja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együttm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ű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ködést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vizek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ökológiai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ő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források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védelme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illetve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azok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fenntartható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használata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érdekében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8659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1844824"/>
            <a:ext cx="7848872" cy="1295400"/>
          </a:xfrm>
          <a:noFill/>
          <a:ln/>
        </p:spPr>
        <p:txBody>
          <a:bodyPr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GB" sz="3200" b="1" dirty="0">
                <a:solidFill>
                  <a:srgbClr val="A69765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 </a:t>
            </a:r>
            <a:r>
              <a:rPr lang="hu-HU" sz="3200" b="1" dirty="0">
                <a:solidFill>
                  <a:srgbClr val="A69765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Nemzetközi </a:t>
            </a:r>
            <a:r>
              <a:rPr lang="en-GB" sz="3200" b="1" dirty="0" err="1">
                <a:solidFill>
                  <a:srgbClr val="A69765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Duna</a:t>
            </a:r>
            <a:r>
              <a:rPr lang="en-GB" sz="3200" b="1" dirty="0">
                <a:solidFill>
                  <a:srgbClr val="A69765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A69765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Védelmi</a:t>
            </a:r>
            <a:r>
              <a:rPr lang="en-GB" sz="3200" b="1" dirty="0">
                <a:solidFill>
                  <a:srgbClr val="A69765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A69765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Egyezmény</a:t>
            </a:r>
            <a:endParaRPr lang="en-GB" sz="3200" b="1" dirty="0">
              <a:solidFill>
                <a:srgbClr val="A69765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38660" name="Text Box 4"/>
          <p:cNvSpPr txBox="1">
            <a:spLocks noChangeArrowheads="1"/>
          </p:cNvSpPr>
          <p:nvPr/>
        </p:nvSpPr>
        <p:spPr bwMode="auto">
          <a:xfrm>
            <a:off x="0" y="510409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77838" indent="-282575"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Aláír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Szófia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1994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únius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29</a:t>
            </a:r>
            <a:r>
              <a:rPr lang="hu-HU" dirty="0">
                <a:latin typeface="Arial" pitchFamily="34" charset="0"/>
              </a:rPr>
              <a:t>.</a:t>
            </a:r>
            <a:r>
              <a:rPr lang="en-GB" dirty="0">
                <a:latin typeface="Arial" pitchFamily="34" charset="0"/>
              </a:rPr>
              <a:t> </a:t>
            </a:r>
          </a:p>
        </p:txBody>
      </p:sp>
      <p:sp>
        <p:nvSpPr>
          <p:cNvPr id="838661" name="Text Box 5"/>
          <p:cNvSpPr txBox="1">
            <a:spLocks noChangeArrowheads="1"/>
          </p:cNvSpPr>
          <p:nvPr/>
        </p:nvSpPr>
        <p:spPr bwMode="auto">
          <a:xfrm>
            <a:off x="0" y="563749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77838" indent="-282575"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Hatálybalépés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1998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któber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data:image/jpeg;base64,/9j/4AAQSkZJRgABAQAAAQABAAD/2wCEAAkGBxQQEhUUEhMWFhUUGBgXFhUYFRkXFxsWHBUXFxgcGSAYISggHB8lIBUYITMhJSkrMS8uHx82ODMtNygtLiwBCgoKDQ0OGhAQGyskICQsLC0yKzQ0NysuLCwsLDc0LDQtLCwsLCwwNC8sLDcxLDQsNC8yLDA3LDIvLDc3LTQvN//AABEIAJkBSAMBIgACEQEDEQH/xAAcAAEAAgMBAQEAAAAAAAAAAAAABQYDBAcCAQj/xABGEAACAQMCAgcDCgMFBwUBAAABAgMABBESIQUxBhMiQVFhcQeBoRQjMkJScpGxwdEzQ2IWNIKSshUkU3Oz4fBEY6Li8Qj/xAAaAQEAAwEBAQAAAAAAAAAAAAAAAQMEAgUG/8QAMREBAAIBAgMECQMFAAAAAAAAAAECAwQREiExBUFRsSIyYXGBodHw8RNS4RQVI5HB/9oADAMBAAIRAxEAPwDtUb6W0nvyV/Ue7n6HyrPWC8g1rscMN1Pgw5e7uPkTXyxuusXOMMDpZe9WHMV1Mbxu4idp4WxSlK5dlKUoFKUoFKUoFKUoFKUoFKUoFKUoFKUoFKUoFKUoFKUoFKUoFKUoFKUoFKUoFKUoFKUoFKUoFKUoFRXEQYH69RldhMo+z3OPNe/y9Kla+MM7Guq22lxevFHtfI5AwBU5BGQRyIr1UBDL8il6tz8xIfmm7kY80Pl4VP1N68PuRjycUc+sdY+/k8SyhAWYhVAySTgAeJJ5Vpx8btmIC3EJJOABKhJPgN6x9J+HtdWk8CEBpY2RS3LJGBnHdXI+BeyC7guIZWkgKxyI5ALZwrAnHZrhY7fSlKBSlKBSlKBSlKBSleX5H0oNE8dtRzuYNv8A3U/et9WBGQcg7g+Vfj7iqjXNt9eT/U1frfhP8CL/AJaf6RQbdKUoFKUoMbzqDgsAfAkCvolXGcjHjnaobinCXlkLLpwccz5V7a1MVq6tjPPb1FBKrcKdgyn3islU3hn8WP7wq5UClKUClKUClKUHl5AvMgepxXxJlbkwPoQaiek30F+9+lafRv8AiH7v6igstKUoFKUoFKUoFKUoFKUoNe/s1mRkcZDfiD3EeYqG4RftDJ8muD2h/CkPJl7h6/8AnrYajuNcKW5j0nZhujeB/arcdo9W3TyUZcdt+OnrR848Pow9Lb17eyuJYjpeOJ2U4BwwUkHB2NcU6O+0viU11BG9wCjyorDqYhlSwBGQuRXQ+P8AF2+QXlvcbSrBIAT9YaTj3/nXDuiX99tf+dH/AKxXN6TSdpd4stcld4/DvntD6fx8KVUVetuJASqZwqr9pz3DOwA3Puqj9F+Mcb408jQ3aW0SbMwhTSGO4VcqXY4xnLDuqne1C5aTit2W+q4RR4KqLj9T76637DWX/ZgxzEsmr1yMfDFcLVK6TdJOM8GuFjmvFnVl1IWij0MM4OcKHBB7tXeN6unBfaAb7ht3Mi9Vc20bkjZlzoJV1zzG3I94NT3S3oRbcTaNrjrMxBguh9OzEE52PgKgr3oPbcMsb97cyZltnVtb6hhVYjGw8TRDm/DfarxDrY+uuAYta9YBDFnRkasYXPLNWvjfHOO3kZuLOIwWxGpFURtO8fMMQ4J3G+FA99cf4fEHliRuTyRqfRnCn86/XsaBQAOQGB6CiX566Pe1q+t5B8of5TF9ZWRFcDv0sgG/3s+6u3XnSWCKyN6WzDoEgI5kNjSB5kkDHjX5y9oFusXErxFGAJiQPvKrn4samL/iDHo9bREnHyuVf8KhpAPcZPgKDNxX2p8Su5Qts/UBjpSKNEdzk4ALOpJPpgVaYOKcd4YguL4C4thjrV+b6xFOxbKKCCM9+oenOqX7ILUScWt9X1BI4HmI2A/Atn1Ar9E8VgWSGVGGVeN1YeIKkH86D8i8QkDGRhyYuR6Ek/rXcvaX0puuH29ibWQJ1idrsI+cImPpg451wdwQpzzxv+Fdf9t3924d9w/9OOgydBPadNou5eITa0hSIxoqRqzOzONK6QMk6Rz2HOoY+1S+u7uFUkWCJpUUxIqMSpcA6mcE5x9nFR/sm6LR8Ru2E4zFAgdkyRqYthAcd2zE+gr9BWfBreEARQRIF5aY1GPhQb1KUohA8W4nJHIVUjAA7ge6snylpLV2bnuOWO8VH8e/jN6D8q2rX+5v6n8xUiN4Z/Fj+8Ks3EuILCu+7HkP38qqlvKUYMOanNZEbrZAZGxqO7UQkbO/uJWwpHmdOwFSXEb/AKhRntOfd7zW3bQLGoVBgfn51GcfsmcBlGdOxHfjyqEte2nuZssjADOOQA+IJrNBPcJIqybqxxnAx+I/Woiyv3hPZO3ep5VYbDiyS7fRbwPf6VIx8X4p1XZUZY778gKj7S5uZidD8uZwoH5VpcTfMrn+oj8Nh+VWDgCYhB8SxP4kfpUCJ4tcOVCSjtA5yORGMV66N/xD939RWx0nXZD6j8q1+jf8Q/d/UVIstKUqApSlApSlApSlApSlApSlBUvabwtJrC4fk8cTkN4gKTg+VfnbobL/AL9ag/8AGj/1iv1Vxjhy3UEsDllWVGRiuNQBGCRkEZ9Qa5y3sVtYyJIri4MiEModoipIOcHTGD8a7i2+1Z/Cua8O9qxz81U9t3Rt4Ls3aqTFcY1N3LKoC4PhkBcehrS9lHTVeGzPHOT8nnI1EDPVuNg+BvgjY+g8K6vw/iww1pfoGU9g6xkY8HzsR/V/+1F8W9jljMdUTywZ3wjKye4OCR7iKnJjtSdpRgz0y13j4x3w6BZ3kcyh4nV1O4ZWDD4VDdN5lPD7wBgSIJMgEEjsHnVIg9iUS/8ArZwPBFVT+o+FS930Lt+F8OvjAZGaS3cO8j6mIVGxyAA5nkKrWvz7bTGN0cblGVgPNSGH5V+qrDpLbS2y3ImQRlNZYsBp2yQwO4I8K/MfRhQby2BGQZowQeRGsZrtHGfYzaTSM8MskAY5MYCvGDn6oO49M0TLjPSriYu7y4uF2WWRmXO3Z5LnPkBXQOM9E5I+jkBKnrI5DcyL3hJCw+CshPoauXRz2SWVo4kkL3DqcqJNOgEHIOlRv7yav0iBgQwBBGCCMgg8waD8uez/AI0tjxCCdziMFlkP9Doy59xIb3V+gOlHSy3t7OSZZo3LIREquGLuwwgUDxJFVnjPsZs5nLwyyQZ+oul4x90MMj0zit/or7KrOxkEpLzyrurSadKnxVVGM+ZzQfnKVcKQc5AIOeeQO+uve27+7cO+4f8Apx1PXHsUsnZmNxd9okkBocbkk/yvOrF0s6CQcSjhSWSZBACFMZQE7AdrUjfZ7sUHPP8A+ev495/y4f8AXLXbqqfQroFBwlpXhkmcyhVbrChwFLEY0Iv2jVsogpSlBVePfxm9F/Ktq1/ub+p/MVv3nCElYsWYE45Yxt6iskfDVWIxZbB79s93l5VIrXDf4qfeFbvGuGdWdaDsnmPA/tUlBwREYMGbKnO5H7VJMoIwRkHmKCvcG4powjns9x8PL0qanvERgrHGrke78a0W4BH9px5ZH7V7m4MrKoLv2c4zg7Hu5VAy3ljFKMnAP2gR8fGqq40sQDnB2I78HYip3+zw/wCIfw/71t2nB44zndiORP6CpFf4pEVkOfrYb8Rv8c1LdH71QmhiAQTjO2Qd6kryzSUYYcuRHMVG/wBnlz9NsegzQa3SG6DlVU5C5yRyye74V56N/wAQ/d/UVKycHjKBBkAHORjJPnkV9seFrC2pSxJGN8foKgb9KUoFKUoFKUoFKUoFKUoFKUoFKUoInj3BEul+zIPovj4HxH5VW+GcYlsn6mcEoPxUeK+K+VXqtDi/CkuU0uNx9FhzB/byrRizREcF+ceTHn00zb9TFO1vP3tq2uFkUMjBlPIio3pdavNZXMca6neGRUXIGWKkAZJA/E1Uw0/DZcc1P+Rx+h+NXHg/GY7kdk4Yc0PMfuPOoy4JrHFXnHinT6uMk8FuVvD6OC9H/Z7xOO6gd7NlRJY2ZushOFDgk7Pmv0ZWO4nWNWd2CqoLMx2AAGSTXsHO4qhrfaVijuUZmRWBZMa1HNcjIz6jestApSlApWrNxGJFkZpFAiIEhz9EkKwB9zKfeK2hQKUpQKVr2F6k8ayRnKNnBxjkSDz8wa2KBSvCygsVBGVwSO8A5x+Rr5PMqDUxAGQMnxJCge8kCgyUpSgUpXiWULjUQMkKM95PIUHulY451YsoIJTGoeGRkZrJQKUrC1yodYye0wLAeSkA/wCoUGalKUClKUClKUClKUClKUClKUClKUClKUClKUGC8tEmUpIoZT3fqPA1ReMcCktG6yMkoNw4+kv3sfnXQa+EZq7Fmtjn2eDNqNLTNHPlPi59xLpT1ljcxzDtGCUBwNierbGodx8+XpWXjQdvlkonlAt7aCSFUkZUWTTIxYhTh86VGGyOe29SHHeimcvb7HmY+4/d8PSqlZ9I7q2maCELiMAyCUMVBbOAoGDnYknPhzzV9sNMscWPr4MlNTlwTwZ43j933+UtfSCCfiTROwujEkkKdY7EgwnUyxlsNghsbHGMDFYJLhhbTG3v1ZXezReqmeV42kulR31SEkalcdnkMHberBa9ObbAEzFZFUGXTG7ImcDJYAgLnffu3OK3LzpdawPKrsw6llEriJyiFwpUswGkA6hvmsdqzWdpelS9bxvWd4V7j1uyyXaLPOqWtjHJEomcES6rjtsc6nPYGzEg94Na3SfjmJFKOyzx/Jck3Ei5EjIW0QqCjrpJDM+AO47VbH6WWyxSyuzosLRrIHikVgZSqxnSV1EEuNwPHwNeP7X2uog9aGQqHBglBQMVCF+z2VYsME+fgcQ6Vy4eOA8WEcrrOpDBTNIW0G3tzqCsxB7RI1Y25ZwMV84xxE9bc/7xIt7HOiWkAdlBQiMoBGOzIr5fU5Bx2t107Wl+PJG8okIOmZIY1SN2kLNCsunG+o4LNkbAc+RrY/23F1ixgSGQqrlRExKI7EKZNuwCVPP7J8KCpXMkgaafrpdUfEY4Y16xhGsTGAOugdls9Y27AkbYxWK2411nE4BCzKHuLmKZGuJJGIjhnI1RHKRLrjUqQQxGNudWiDpGgUmQ6mM0sUaxRyMx6tiCNOCcgDduX40/tXbYiKs7GfWY1WJy5MZCyAqBlWXOCGAxg+FB56Cf3GH0f/qPU/Wtw6+S4iSWI5SQBlOCDg+IO4PkeVbNBWeNOwa40MUYm1XUvMapSpx7jWrxmAKlwpaTRHJbMMyOcBpI9ZJznGATvy5jFTF5xhkleFFDSYQxrnnnVqZ/BVwMn3cyKzvxiNW0OTkFUdgjdWHbGFLYwCcjYnvHjQQN5PmVlW4WNQsZgZpHwQebLviXJ2OrPd41mu2fTeOJXDI4RO0dKArETgcs5PfUpLx+BSQS3Ycxk9WxUOPq5Axk9w9PGvbcchC6iWA19Xgo2oPjIXTjOT+ooIq5mFu1wjNIyBIDvKwOt3dCdZOUU6RnGw3wKj45Q8RMjnq4rpAGE0hVUKofpnBIydmPjsascfHoWIXLfS6s5jYBXJwFbIwCfPxHjROLqMh+0esdFVEZidPPbHcOZ5UETd3hDSDrGEPWwKzhj2YjEDnVzAJ05bPfXyJ2chI5X6lrjSjhySYxCzOoY7kagRnOfA7VYF4ghk6sBiwxqwjaVyNQDHGAcd3pWrFxlAiFzqZgxAjR27KtgnGCQBtzoIeS7VIzG7MQLiVELTvGAqjIDuO0eew3J28Kw293KUhkBLSi2udOdyWV0A58zsOdT83HoVxuzak60aUZux9rYbYqRikDKGU5DAEHxB3FBBdGnyxK3CyKUXKB2chsntHWSVJ5aeW1WCvgFfaBSlKBSlKBSlKDXvbsRKC31mVAPEswA/elU7jvFevuokQ9hJEAPi2oAn9K+VonDw1jfrLFTU8d7RXpHJeqUpWdtKUpQKUpQKx3E6xqWdlVRzZiAB7zWSqp01gd5+HgSaVa6xp0Kw1C2uXDdrnjTy9/MCgtKOGAIIIO4I3BFeqpljxq4KwT9ZGY5rlrf5OEGVUPJGMNnOsdXqYcgNQxtkyPQ+5uLi266eVS0mrQEjChAHZQdydRIAJ7qCfeVVxlgMnSMnGW8B51VOkPRSSW4eeFo8yoqusmoYZNWlkK+IYgqQc4GCKiDDN8kt8TAsb8BCyDCkXEwJwuNXjjNb13x26jItwRJIbswCUKit1fyYXGysQhffTzxsTjbFTW01neHN6VvHDaN4VDjnRS6tzMGKaLgLrkAbAPViNtPqFGA2MHxrZt7hxHcRsQyzyQvqP0gIxEMHuO0Xxq73jTtwy5+VKBIIbgHGndQr6CQpIBxjIB55qk8R6LSxRPc20S24ZYESBmDBpGkClyFOlc6wOeT345VsrnpeNskfF519LlxTxYbfBarnhgvvlDRTJ889k4BzqX5PMsjBh5hcCpK/4E0guwGUG4MRU77BFUb/gfxrld3cXNu83znVvaqpOU0lmK68nB7KnkMefOpWy6Yz27Xc7nrCIkYKVUdrq20asdwJ3xjka4yaaY505w7w66J5ZOU/f1XviHR9n+UHRFJ10ySqHZk0aYEj1BkBIYFMgjGx51qv0ZmPyb5xethEQe71uJmCNqdMcnVhkdtjjJOCajrXpPclDlk+ckt445HCBlaVyshZEY5AGCuSMk4J76k+I2swu7MG5JPz+/VoOSA8vTas0xMTtLfW0WjeJ3fYOj80TrLC8TOstySrZ0tHM4fGRkqylV3weRHfWxwfo40EkMjOrMoumkwCAZLiZJW0eCgqRvvyqM4ZxGRnWCIxwmW4vCziMHaKTGFB2LtqBJPcDSx4xd3DwRLIiFjerLKI9Wr5PMkSMgJwurVnG45+VQlZOjnDmtreOFiCU1ZI5buzd/rUlUV0Wv3uLWKWTGtlOogYBIYqSB3ZxnFStBDX3Bi8rzIwWTCdU+ORXVkN4q2cEfrWI8IlIeMsnVySCVjvrG6syjuIJX6R5A8qz3EspuVSOQadmkUoMKmMAZ56mPLyBrDa8VdhBkjMs0qEY5qol5f5FoM54UcYyP7x13u16setfJeFMZNWoY69ZseSxCPHrkZqNtb65cQHrUHXvImOrHZVQ7AjfdsJjfbfy3krF5Li2kVnw+ZohIBjcMyBsDkdgdqDw3CWKuAy5a5Wb0UPG2D59isN1wglWT5su8kkiMWZWTUOa6dyR3jIrXiuvkytEIYoph1ILrujB5OrDnk2RucH8az38EvX269b2vnu3oGQuldgOWfM+NBn/2U/XRuGA0adcgZg8oCEYdR2Tk75OfKsdvwmWEo0bRlgjRsGzjBkLqRjw1HI7/ACrJw7iLsYQ5XtLNrOMZMbqoI8O84rQt55J5rSTrMaknOyjGAyD4jFBIWXBjEfpAjqOqzjB1aixPkMtyqRsIDHEiE5KKqkjyAFaHDZZXmkzIHiTs/QC5kzuARzCjY+fpUvQKUpQKUpQKUpQKq3S3jugGGM9o7OR9UeA8z8KydJekYiBjiOZORYck/wDt+VUZiScncnvrdptNv6dnk6/WxETjx9e+W9wGLVcRD+sH8N/0pUn0HttU5fujU/5jsPhmlc6y3p7ex32Zj2xTM98r7SlKxvTKUpQKUrQ49aPNbTRRtoeSN0R/ssykA+4mgwy9JLURyyC4hYQgmTTKjFTvscHYkjAB76jBx2J7P5dcpFpg1TRaJllIYRsMAkKokIZk055nGajW4TLcDItPk/VWc9voJj+ckdYwgTQSCimM4ZsHtchvU7f8LZ+GyW6qBI1s0YXYDrDCVHx76CNi4hYR3Ec2i3QSwyzm6MiBVZXhjYZ+iGbrSC2QeyRvmpxby1tYox1sMUTfw8yKqtnfsEnB552qI4fw1pZ7SWS3KLDbTIVk0ZWUvCFOELDdVkOc8j3VA2vRyaKO262GZ1WzFu8cDxBkcOxbPWEAqwIGQfqj3BZ+KW9tZqHW21GW4jIWPSMzu50v2iFG7kk+Z51iFxaztNDc2/UsMXDiYIFYABBKrqxXs6ACcgjbOM1743YOLa2WGN36iW2bRqUyaIyM7sQC2B47mtPiEF1M8lykARo4GigicozuzujSM4B0DAjGldRyc5xQS9nNZG2KxSQNbHMbFZFaMlzhlLA4yS2MZzk1ljvLW4iGmWGSIOqgrIrJ1ispRcg41BguBzziqcOj1xMlwJI2ImubJ9MnVBmhjki63WIgEHZRthnbG5NSXF+DS5uXii1ZuLSZEUqC6xCLrNOSAGwpxnGcD1oNnpXZWTlZJ4YpH6yKBnJAZAzAjUf6dWoA+PnVX4t0ftwjXcUsEsJBQy9YmMZxpLZ0tzxjn3YqXu+GzTJO8tqxD3lvMIdUZdoo0hBz2tOrKHbV3c6w3nAp2f5SIHRTddcbeN41m0C26gPv2NedyurGnG+RVuPNbH0Z8+mx5o9Lr4qdJbwRwu6xqYwhchcHUEBYY3x3bb1v8P6RIq9XLaBxBplRXKq3byupXBxnYg5P6VcLrotHLw6aNIJFkeOcosjL1vWOHI1FCV3Y5xnAzVQvOgdzBHNHGhmBVWSXI6wjIyj5OSV3xjYjHfmtf62PLytDzp0ufBvakzPP73hc4b7htygVxEo6xmAfAxMxIYq2dmJJGxyckVL2k1kD809uDaoykI6fNRkjUCAewOwM5xyrj0/C5PlDLjTESZt9iJtOjGPDk/rWtZWsqQOirKsgtpIASyGM61AYLjuYqDuNq5vpP2rMXaO0f5Pk7pwloOrAtmjMallHVsGUMGOoZBO4OcjxrdqicE6VCCNI2hUKiqo6vs4AAHI7d3jVls+kdvJ/M0nwfs/9vjWe+nyV6w2Y9ZgydLf8YOOm2t9U7pGZgAyguFZyuAMePLwNbQtrVJhtEsxJZRlQ+SDkgc98ty571E8WtJH+VBIus68L1cgZdIUIqkHJyMEMQAN81kbhjdfJ1iSsskqyKyMgQABMaskMCpTu7qpaUvbJASEQxloSSFVgShOpW2ByObD8aj04pGI2PydxAXkV27JX6ZV2YBtWCc5OK2+BWRiWTUoDPNM+dslWlYqT7iKjY7aY28lsIiDI0oMjMugI7sSRglidLbDHOgkRBaR5hxCDLjMZK6nHdsd28q9QLbRuqKYlcFtK6hqyQA2BnJOw/Coq54bJiaIRZMsisk+VwqgIATk6gy6TgAeHKs0vCmw5CDU10smds6A6b59AdqDeaG1lIi+aZkLN1epSyk51bZyM5Oa9izt2WIBYyqkmLBGAdydGPQ7DwqKjtbh7qJ3QhY5ZSf4YTSY5FQrjtsTkZzjfupwu1mU28bRELA0mtyVwcq4Urg5I7XfjuoJi14VDExeOMKxzkjzOT8a3aUoFKUoFKxXFykYy7BR4k4qucS6YIuRCus/aOy/ufhVlMV7+rCnLnx4o9OVknnWNSzsFUcyTgVTeOdKy+Ugyq8i/Jj6eHrz9KgeIcRknOZHJ8ByUegrUr0MOkrXnbnLxtT2jbJ6OPlHzDSlTfRfhHyiTUw+bQgt5nuX961XvFK8UsGPHbJaK16ytPRLh/UwAsMNJ2j5D6o/D86VN0rw72m1ptL6vFjjHSKR3FKUrl2UpSgUpSgUpSgUpSgUpSgUpSgUpSgUpSg0uIcLinHziAnx5MPeN6rHEehrDeFww+y2x9x5H4VdKVbjz3p0lnzaXFl9aOfj3uT3do8JxIhU+Y5+h76wV1yWMMMMAQe4jIqDvuicEm6ZjP9P0fwP6YrbTW1n1o2eXl7LvHPHO6i29y8e6Oy+hIqUtulNyn1w48GUH4jBrNe9Ep03TTIPI4b8D+9QlxbvGcOrKfMEVoicWXwlimNRg8Y8votEHTU/XiH+Fv3rfh6YwH6SyL/hBHwOfhVDpXE6TFPctr2jqI793SI+kls380D1BH5ithOMwHlMn+YVy+lVzoad0yujtXL3xDqn+0of+Kn+cUPE4R/NT/MK5XSo/oa+Lr+7X/bDpz8dtxzmT8c/lWpN0rtl5MzfdU/rgVzyldRosffMuLdq5Z6RC53HTVf5cTH7xA/LNRF30quH5MEH9I3/E5+GKg6VbXT4q9zPfW579bf65Mk0zOcuxY+JOT8a8V8pV7LM7lK9IpYgAEk8gNzVm4P0SZ8NP2F+wPpH18Pz9K4yZK0je0rcWDJlnakIngnB3unwNkH0n8PIeJro1laLCgRBhV/8AMnzr1bwLGoVAFUcgKy15OfPOSfY+g0mkrgjxnxKUpVDYUpSgUpSgUpSgUpSgUpSgUpSgUpSgUpSgUpSgUpSgUpSgV5kjDDDAEeBGR8a9UoIi66NW8n8vSfFDp/7VEXPQofy5T6MufiMflVupV1dRkr0lmvo8F+tY8vJz246J3C8lV/usAf8A5YqPm4TOn0oXH+HP5V1KlXV1t46xDLbsrFPSZhyJ4yv0gR6jH515zXVrqqbxfn7/ANK04tTx9zDn0H6Ub8W/w/lW6V9NeofpD1rW8/bm8ZrNFbO/0UY+ik1auAcx/wCeNWuDlWPLq+CdtnpYOzoyRvNvl/Lndt0buX/l6R4sQvw5/Cpqy6FjnLJn+lBj4n9qt1Ky21mS3Tk9DH2bgr13n3tOw4ZFAPm0A8+bH3netylKzTMzO8t1axWNojYpSlQkpSlB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7150" y="-944563"/>
            <a:ext cx="4210050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228" y="1196752"/>
            <a:ext cx="19431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3071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53" name="Rectangle 17"/>
          <p:cNvSpPr>
            <a:spLocks noGrp="1"/>
          </p:cNvSpPr>
          <p:nvPr>
            <p:ph type="title"/>
          </p:nvPr>
        </p:nvSpPr>
        <p:spPr>
          <a:xfrm>
            <a:off x="1763688" y="1196752"/>
            <a:ext cx="6026150" cy="638175"/>
          </a:xfrm>
          <a:noFill/>
          <a:ln/>
        </p:spPr>
        <p:txBody>
          <a:bodyPr lIns="0" tIns="0" rIns="0" bIns="0" anchor="t"/>
          <a:lstStyle/>
          <a:p>
            <a:pPr>
              <a:spcBef>
                <a:spcPct val="5000"/>
              </a:spcBef>
            </a:pPr>
            <a:r>
              <a:rPr lang="hu-HU" sz="3200" b="1" dirty="0">
                <a:solidFill>
                  <a:srgbClr val="A69765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Szerződő felek </a:t>
            </a:r>
            <a:endParaRPr lang="en-GB" sz="3200" b="1" dirty="0">
              <a:solidFill>
                <a:srgbClr val="A69765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1138" name="Rectangle 2"/>
          <p:cNvSpPr>
            <a:spLocks noGrp="1"/>
          </p:cNvSpPr>
          <p:nvPr>
            <p:ph sz="half" idx="1"/>
          </p:nvPr>
        </p:nvSpPr>
        <p:spPr>
          <a:xfrm>
            <a:off x="1115616" y="1988840"/>
            <a:ext cx="3313112" cy="3959225"/>
          </a:xfrm>
          <a:noFill/>
          <a:ln/>
        </p:spPr>
        <p:txBody>
          <a:bodyPr>
            <a:normAutofit fontScale="92500" lnSpcReduction="10000"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GB" sz="3400" dirty="0" smtClean="0">
                <a:cs typeface="Arial" pitchFamily="34" charset="0"/>
              </a:rPr>
              <a:t>Germany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GB" sz="3400" dirty="0" smtClean="0">
                <a:cs typeface="Arial" pitchFamily="34" charset="0"/>
              </a:rPr>
              <a:t>Austria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GB" sz="3400" dirty="0" smtClean="0">
                <a:cs typeface="Arial" pitchFamily="34" charset="0"/>
              </a:rPr>
              <a:t>Czech Republic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GB" sz="3400" dirty="0" smtClean="0">
                <a:cs typeface="Arial" pitchFamily="34" charset="0"/>
              </a:rPr>
              <a:t>Slovakia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GB" sz="3400" dirty="0" smtClean="0">
                <a:cs typeface="Arial" pitchFamily="34" charset="0"/>
              </a:rPr>
              <a:t>Hungary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GB" sz="3400" dirty="0" smtClean="0">
                <a:cs typeface="Arial" pitchFamily="34" charset="0"/>
              </a:rPr>
              <a:t>Slovenia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GB" sz="3400" dirty="0" smtClean="0">
                <a:cs typeface="Arial" pitchFamily="34" charset="0"/>
              </a:rPr>
              <a:t>Croatia</a:t>
            </a:r>
          </a:p>
        </p:txBody>
      </p:sp>
      <p:sp>
        <p:nvSpPr>
          <p:cNvPr id="91139" name="Rectangle 3"/>
          <p:cNvSpPr>
            <a:spLocks noGrp="1"/>
          </p:cNvSpPr>
          <p:nvPr>
            <p:ph sz="half" idx="2"/>
          </p:nvPr>
        </p:nvSpPr>
        <p:spPr>
          <a:xfrm>
            <a:off x="4860032" y="1916832"/>
            <a:ext cx="3960564" cy="4752008"/>
          </a:xfrm>
          <a:noFill/>
          <a:ln/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GB" sz="3200" dirty="0" smtClean="0">
                <a:cs typeface="Arial" pitchFamily="34" charset="0"/>
              </a:rPr>
              <a:t>Bosnia &amp; Herzegovina</a:t>
            </a:r>
          </a:p>
          <a:p>
            <a:pPr>
              <a:buFont typeface="Wingdings" pitchFamily="2" charset="2"/>
              <a:buChar char="§"/>
            </a:pPr>
            <a:r>
              <a:rPr lang="en-GB" sz="3200" dirty="0" smtClean="0">
                <a:cs typeface="Arial" pitchFamily="34" charset="0"/>
              </a:rPr>
              <a:t>Serbia</a:t>
            </a:r>
          </a:p>
          <a:p>
            <a:pPr>
              <a:buFont typeface="Wingdings" pitchFamily="2" charset="2"/>
              <a:buChar char="§"/>
            </a:pPr>
            <a:r>
              <a:rPr lang="en-GB" sz="3200" dirty="0" smtClean="0">
                <a:cs typeface="Arial" pitchFamily="34" charset="0"/>
              </a:rPr>
              <a:t>Montenegro</a:t>
            </a:r>
          </a:p>
          <a:p>
            <a:pPr>
              <a:buFont typeface="Wingdings" pitchFamily="2" charset="2"/>
              <a:buChar char="§"/>
            </a:pPr>
            <a:r>
              <a:rPr lang="en-GB" sz="3200" dirty="0" smtClean="0">
                <a:cs typeface="Arial" pitchFamily="34" charset="0"/>
              </a:rPr>
              <a:t>Romania</a:t>
            </a:r>
          </a:p>
          <a:p>
            <a:pPr>
              <a:buFont typeface="Wingdings" pitchFamily="2" charset="2"/>
              <a:buChar char="§"/>
            </a:pPr>
            <a:r>
              <a:rPr lang="en-GB" sz="3200" dirty="0" smtClean="0">
                <a:cs typeface="Arial" pitchFamily="34" charset="0"/>
              </a:rPr>
              <a:t>Bulgaria</a:t>
            </a:r>
          </a:p>
          <a:p>
            <a:pPr>
              <a:buFont typeface="Wingdings" pitchFamily="2" charset="2"/>
              <a:buChar char="§"/>
            </a:pPr>
            <a:r>
              <a:rPr lang="en-GB" sz="3200" dirty="0" smtClean="0">
                <a:cs typeface="Arial" pitchFamily="34" charset="0"/>
              </a:rPr>
              <a:t>Rep. of Moldova</a:t>
            </a:r>
          </a:p>
          <a:p>
            <a:pPr>
              <a:buFont typeface="Wingdings" pitchFamily="2" charset="2"/>
              <a:buChar char="§"/>
            </a:pPr>
            <a:r>
              <a:rPr lang="en-GB" sz="3200" dirty="0" smtClean="0">
                <a:cs typeface="Arial" pitchFamily="34" charset="0"/>
              </a:rPr>
              <a:t>Ukraine</a:t>
            </a:r>
          </a:p>
          <a:p>
            <a:pPr>
              <a:buFont typeface="Wingdings" pitchFamily="2" charset="2"/>
              <a:buChar char="§"/>
            </a:pPr>
            <a:r>
              <a:rPr lang="en-GB" sz="3200" dirty="0" smtClean="0">
                <a:cs typeface="Arial" pitchFamily="34" charset="0"/>
              </a:rPr>
              <a:t>European Union</a:t>
            </a:r>
          </a:p>
        </p:txBody>
      </p:sp>
      <p:pic>
        <p:nvPicPr>
          <p:cNvPr id="91140" name="Picture 4" descr="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" y="2133600"/>
            <a:ext cx="371475" cy="2286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1141" name="Picture 5" descr="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068959"/>
            <a:ext cx="360040" cy="25110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1142" name="Picture 6" descr="H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5301208"/>
            <a:ext cx="371475" cy="2873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1143" name="Picture 7" descr="B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2060575"/>
            <a:ext cx="304800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1144" name="Picture 8" descr="B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4077072"/>
            <a:ext cx="360040" cy="28089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1145" name="Picture 9" descr="eu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7984" y="5589240"/>
            <a:ext cx="368300" cy="274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1146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2" y="2564904"/>
            <a:ext cx="366713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147" name="Picture 11" descr="SK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9552" y="3645024"/>
            <a:ext cx="376238" cy="2746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1148" name="Picture 12" descr="HU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9552" y="4221088"/>
            <a:ext cx="360363" cy="2873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1149" name="Picture 13" descr="SI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9552" y="4725144"/>
            <a:ext cx="366713" cy="2873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1150" name="Picture 14" descr="R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27984" y="3573016"/>
            <a:ext cx="377825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1151" name="Picture 15" descr="MD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27984" y="4581128"/>
            <a:ext cx="368300" cy="2333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1152" name="Picture 16" descr="UA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427984" y="5013176"/>
            <a:ext cx="363537" cy="2635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1154" name="Picture 18" descr="Flag of Serbia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427984" y="2564904"/>
            <a:ext cx="347786" cy="2874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1155" name="Picture 19" descr="Flag of Montenegro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427984" y="3068960"/>
            <a:ext cx="360362" cy="215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4241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3564236"/>
              </p:ext>
            </p:extLst>
          </p:nvPr>
        </p:nvGraphicFramePr>
        <p:xfrm>
          <a:off x="1907704" y="1268760"/>
          <a:ext cx="4501033" cy="4912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Dokumentum" r:id="rId3" imgW="7814109" imgH="8645227" progId="Word.Document.12">
                  <p:embed/>
                </p:oleObj>
              </mc:Choice>
              <mc:Fallback>
                <p:oleObj name="Dokumentum" r:id="rId3" imgW="7814109" imgH="864522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7704" y="1268760"/>
                        <a:ext cx="4501033" cy="4912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0091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30230" y="1916568"/>
            <a:ext cx="823379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Duna vízgyűjtő országai idén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már </a:t>
            </a:r>
            <a:r>
              <a:rPr lang="hu-H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tizenegyedik alkalommal</a:t>
            </a:r>
            <a:r>
              <a:rPr lang="hu-H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hívják fel a figyelmet a folyó és vízgyűjtője értékeire és vetnek számot azzal mit tettek érte.  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2014 évi jelmondat: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hu-H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Tégy az élő Dunáért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  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központi téma a biológiai és táji sokféleség. 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u="sng" dirty="0">
                <a:hlinkClick r:id="rId2"/>
              </a:rPr>
              <a:t>http://www.icpdr.org/main/</a:t>
            </a:r>
            <a:endParaRPr lang="hu-HU" dirty="0"/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b="1" dirty="0">
              <a:latin typeface="Arial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95535" y="1018496"/>
            <a:ext cx="8568605" cy="864096"/>
          </a:xfrm>
          <a:prstGeom prst="rect">
            <a:avLst/>
          </a:prstGeom>
          <a:noFill/>
          <a:ln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2906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Nemzetközi Duna Nap,</a:t>
            </a:r>
            <a:r>
              <a:rPr kumimoji="0" lang="hu-HU" sz="2800" b="1" i="0" u="none" strike="noStrike" kern="1200" cap="none" spc="0" normalizeH="0" noProof="0" dirty="0" smtClean="0">
                <a:ln>
                  <a:noFill/>
                </a:ln>
                <a:solidFill>
                  <a:srgbClr val="A2906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hu-HU" sz="2800" b="1" dirty="0" smtClean="0">
                <a:solidFill>
                  <a:srgbClr val="A2906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Június 29</a:t>
            </a: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srgbClr val="A2906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Picture 4" descr="Dd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88640"/>
            <a:ext cx="24479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696326"/>
            <a:ext cx="2047806" cy="2895384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72" y="188640"/>
            <a:ext cx="1919896" cy="127993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6" y="5373216"/>
            <a:ext cx="1511808" cy="1008888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74" y="4005064"/>
            <a:ext cx="1739900" cy="1308100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217" y="5047487"/>
            <a:ext cx="2495909" cy="1402463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743992"/>
            <a:ext cx="2239611" cy="125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56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Vár hajóval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28" y="1797531"/>
            <a:ext cx="7329296" cy="443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03349" y="4600575"/>
            <a:ext cx="66246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hu-H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pillér: A természeti környezet védelme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hu-H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 vízminőség helyreállítása és fenntartása (HU-SK),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hu-H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 környezeti kockázatok kezelése (HU-RO)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24364" y="1360488"/>
            <a:ext cx="5652508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hu-HU" sz="2800" b="1" dirty="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rPr>
              <a:t>Európai Unió Duna Régió Stratégia</a:t>
            </a:r>
          </a:p>
        </p:txBody>
      </p:sp>
    </p:spTree>
    <p:extLst>
      <p:ext uri="{BB962C8B-B14F-4D97-AF65-F5344CB8AC3E}">
        <p14:creationId xmlns:p14="http://schemas.microsoft.com/office/powerpoint/2010/main" val="940477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899592" y="1671937"/>
            <a:ext cx="74888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hu-HU" altLang="hu-H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alt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ENSZ EGB </a:t>
            </a:r>
            <a:r>
              <a:rPr lang="en-GB" alt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1992 </a:t>
            </a:r>
            <a:r>
              <a:rPr lang="hu-HU" alt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Konvenció a Nemzetközi Vízfolyások és Tavak Használatáról és védelméről </a:t>
            </a:r>
            <a:r>
              <a:rPr lang="en-GB" alt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(UNECE </a:t>
            </a:r>
            <a:r>
              <a:rPr lang="en-GB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Convention, or Helsinki Convention</a:t>
            </a:r>
            <a:r>
              <a:rPr lang="en-GB" alt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alt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2015. Részes Felek Konferenciája, Budapest, elnökség 3 évre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ENSZ EGB </a:t>
            </a:r>
            <a:r>
              <a:rPr lang="en-GB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1992 </a:t>
            </a: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Konvenció a </a:t>
            </a:r>
            <a:r>
              <a:rPr lang="hu-HU" alt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Határon Átterjedő Hatású Ipari Balesetekről </a:t>
            </a:r>
            <a:r>
              <a:rPr lang="en-GB" alt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UNECE </a:t>
            </a:r>
            <a:r>
              <a:rPr lang="hu-HU" alt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Industrial </a:t>
            </a:r>
            <a:r>
              <a:rPr lang="hu-HU" alt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Accident</a:t>
            </a:r>
            <a:r>
              <a:rPr lang="hu-HU" alt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Convention</a:t>
            </a:r>
            <a:r>
              <a:rPr lang="en-GB" alt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Közös Munkacsoport (</a:t>
            </a:r>
            <a:r>
              <a:rPr lang="hu-HU" altLang="hu-H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</a:t>
            </a:r>
            <a:r>
              <a:rPr lang="hu-HU" altLang="hu-H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Expert</a:t>
            </a:r>
            <a:r>
              <a:rPr lang="hu-HU" altLang="hu-H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Group)</a:t>
            </a:r>
            <a:endParaRPr lang="hu-HU" alt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alt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ENSZ </a:t>
            </a:r>
            <a:r>
              <a:rPr lang="en-GB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1997</a:t>
            </a: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Konvenció A Nemzetközi Vízfolyások nem hajózási célú hasznosításáról </a:t>
            </a:r>
            <a:r>
              <a:rPr lang="en-GB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(UN Watercourses Convention, or New York Convention)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hu-HU" sz="2000" dirty="0"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467497" y="1340768"/>
            <a:ext cx="6353021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hu-HU" sz="2800" b="1" dirty="0" smtClean="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rPr>
              <a:t>Többoldalú Nemzetközi </a:t>
            </a:r>
            <a:r>
              <a:rPr lang="hu-HU" sz="2800" b="1" dirty="0" smtClean="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rPr>
              <a:t>Együttműködés</a:t>
            </a:r>
            <a:endParaRPr lang="hu-HU" sz="2800" b="1" dirty="0">
              <a:solidFill>
                <a:srgbClr val="A6976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926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288" y="908050"/>
            <a:ext cx="8229600" cy="922338"/>
          </a:xfrm>
        </p:spPr>
        <p:txBody>
          <a:bodyPr rtlCol="0">
            <a:normAutofit/>
          </a:bodyPr>
          <a:lstStyle/>
          <a:p>
            <a:pPr marL="342900" indent="-342900">
              <a:lnSpc>
                <a:spcPct val="90000"/>
              </a:lnSpc>
              <a:defRPr/>
            </a:pPr>
            <a:r>
              <a:rPr lang="hu-HU" altLang="zh-CN" sz="3200" b="1" dirty="0" smtClean="0">
                <a:solidFill>
                  <a:srgbClr val="A69765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Kihívások</a:t>
            </a:r>
            <a:r>
              <a:rPr lang="en-GB" altLang="zh-CN" sz="3200" b="1" dirty="0" smtClean="0">
                <a:solidFill>
                  <a:srgbClr val="A69765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- </a:t>
            </a:r>
            <a:r>
              <a:rPr lang="hu-HU" altLang="zh-CN" sz="3200" b="1" dirty="0" smtClean="0">
                <a:solidFill>
                  <a:srgbClr val="A69765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Útkeresés</a:t>
            </a:r>
            <a:endParaRPr lang="en-GB" altLang="zh-CN" sz="3200" b="1" dirty="0">
              <a:solidFill>
                <a:srgbClr val="A69765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4035" name="Tartalom helye 3" descr="wa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3977" t="17268" r="18132"/>
          <a:stretch>
            <a:fillRect/>
          </a:stretch>
        </p:blipFill>
        <p:spPr>
          <a:xfrm>
            <a:off x="1773968" y="4581128"/>
            <a:ext cx="1080120" cy="1831021"/>
          </a:xfrm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2884763" y="2348880"/>
            <a:ext cx="5903912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6. Víz Világfórum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400" b="1" dirty="0">
                <a:latin typeface="Times New Roman" pitchFamily="18" charset="0"/>
                <a:cs typeface="Times New Roman" pitchFamily="18" charset="0"/>
              </a:rPr>
              <a:t>(Marseille,  </a:t>
            </a: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2012. március 12-16.)</a:t>
            </a:r>
            <a:r>
              <a:rPr lang="hu-H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400" b="1" dirty="0">
                <a:latin typeface="Times New Roman" pitchFamily="18" charset="0"/>
                <a:cs typeface="Times New Roman" pitchFamily="18" charset="0"/>
              </a:rPr>
            </a:br>
            <a:endParaRPr lang="hu-H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400" b="1" dirty="0">
                <a:latin typeface="Times New Roman" pitchFamily="18" charset="0"/>
                <a:cs typeface="Times New Roman" pitchFamily="18" charset="0"/>
              </a:rPr>
              <a:t>Rio+20 </a:t>
            </a: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Konferencia</a:t>
            </a:r>
            <a:endParaRPr lang="hu-H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400" b="1" dirty="0">
                <a:latin typeface="Times New Roman" pitchFamily="18" charset="0"/>
                <a:cs typeface="Times New Roman" pitchFamily="18" charset="0"/>
              </a:rPr>
              <a:t>(Rio de Janeiro, </a:t>
            </a: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2012.  június 20-22. </a:t>
            </a:r>
            <a:r>
              <a:rPr lang="hu-HU" sz="24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hu-H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Blueprint</a:t>
            </a:r>
            <a:r>
              <a:rPr lang="hu-H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az Európai Vizek Védelméért – Az EU víz-politikája (2012)</a:t>
            </a:r>
          </a:p>
          <a:p>
            <a:pPr algn="ctr"/>
            <a:endParaRPr lang="hu-H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>
              <a:latin typeface="Calibri" pitchFamily="34" charset="0"/>
            </a:endParaRPr>
          </a:p>
        </p:txBody>
      </p:sp>
      <p:pic>
        <p:nvPicPr>
          <p:cNvPr id="5" name="Kép 4" descr="6th_World_Water_Foru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4763" y="1844824"/>
            <a:ext cx="1270000" cy="160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Kép 3" descr="English.png"/>
          <p:cNvPicPr>
            <a:picLocks noChangeAspect="1"/>
          </p:cNvPicPr>
          <p:nvPr/>
        </p:nvPicPr>
        <p:blipFill>
          <a:blip r:embed="rId4" cstate="print"/>
          <a:srcRect l="2531" t="7474"/>
          <a:stretch>
            <a:fillRect/>
          </a:stretch>
        </p:blipFill>
        <p:spPr bwMode="auto">
          <a:xfrm>
            <a:off x="395536" y="3560063"/>
            <a:ext cx="2771775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4166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kovacsp\Kovács Péter\D\Hivatalos utak 2001-13\2013\BWS\20131010_1104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68760"/>
            <a:ext cx="4252161" cy="239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683568" y="3861048"/>
            <a:ext cx="78488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konferencia a Millenáris Központban, 2013. október 8. és 11. között került megrendezésre. </a:t>
            </a:r>
            <a:endParaRPr lang="hu-H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Világtalálkozót a Magyar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Kormány,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ENSZ szervezetekkel együttműködve, a Víz Világtanács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bevonásával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szervezte meg. </a:t>
            </a:r>
            <a:endParaRPr lang="hu-H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konferencia eredménye: </a:t>
            </a:r>
          </a:p>
          <a:p>
            <a:pPr algn="ctr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Javaslat az ENSZ tagállamai számára, hogy a 2015 utáni  Fenntartható Fejlődési Célok között globális, önálló és prioritással rendelkező témaként kezeljék a víz kérdését.</a:t>
            </a:r>
          </a:p>
          <a:p>
            <a:pPr algn="ctr"/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msg.gov.hu/owa/attachment.ashx?attach=1&amp;id=RgAAAADUyuURQvYfT50EDFceX0viBwCyaH63FskDSZ7ttK9tjsB9ABbyxzB4AAAFHg25K0eMTYludT6rLKlmAGWluEBxAAAJ&amp;attid0=EAAqRXoV8NGmRLwGcn24tfHX&amp;attcn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5163"/>
            <a:ext cx="3960440" cy="20990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1073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839238" y="1631359"/>
            <a:ext cx="77048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Hazánk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aktív részvétele a Fenntartható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Fejlődési Célok (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SDG-k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kialakításában ( a fenntartható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fejlődési célok kidolgozásáért felelős munkacsoport társelnöke Magyarország New York-i ENSZ nagykövete, Körösi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Csaba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magyar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vízügyi szakma részére további nemzetközi kapcsolatok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építése,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illetve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szerepünk megerősítése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nemzetközi vízdiplomácia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területén;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Határvízi tevékenységünk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erősítése;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Kétoldalú kapcsolataink továbbfejlesztése (Vietnám, India, Kuvait, Tunézia, Mongólia, stb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 Duna Régió Stratégia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továbbvitele;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ENSZ EGB Helsinki Konvenció (ún. Határvízi Egyezmény) részes felek konferenciája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Budapest, 2015</a:t>
            </a:r>
            <a:r>
              <a:rPr lang="hu-H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elnökségi feladatok 3 éves időtartamra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Téglalap 2"/>
          <p:cNvSpPr/>
          <p:nvPr/>
        </p:nvSpPr>
        <p:spPr>
          <a:xfrm>
            <a:off x="2866598" y="1196752"/>
            <a:ext cx="36268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altLang="hu-HU" sz="2000" b="1" dirty="0" smtClean="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rPr>
              <a:t>További feladatok - lehetőségek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637951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ktualitások a budapesti Víz Világtalálkozó tükréb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700808"/>
            <a:ext cx="763284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506214" y="5529530"/>
            <a:ext cx="441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b="1" dirty="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rPr>
              <a:t>Köszönöm a megtisztelő </a:t>
            </a:r>
            <a:r>
              <a:rPr lang="hu-HU" sz="2000" b="1" dirty="0" smtClean="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rPr>
              <a:t>figyelmet!</a:t>
            </a:r>
            <a:r>
              <a:rPr lang="hu-H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GB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252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268538" y="1268413"/>
            <a:ext cx="5170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hu-HU" altLang="ko-KR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víz elérhetősége </a:t>
            </a:r>
            <a:r>
              <a:rPr lang="en-GB" altLang="ko-KR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Gulim" pitchFamily="34" charset="-127"/>
              </a:rPr>
              <a:t>(1000 m</a:t>
            </a:r>
            <a:r>
              <a:rPr lang="en-GB" altLang="ko-KR" b="1" baseline="30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Gulim" pitchFamily="34" charset="-127"/>
              </a:rPr>
              <a:t>3</a:t>
            </a:r>
            <a:r>
              <a:rPr lang="hu-HU" altLang="ko-KR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/fő</a:t>
            </a:r>
            <a:r>
              <a:rPr lang="en-GB" altLang="ko-KR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Gulim" pitchFamily="34" charset="-127"/>
              </a:rPr>
              <a:t> </a:t>
            </a:r>
            <a:r>
              <a:rPr lang="hu-HU" altLang="ko-KR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évi szinten</a:t>
            </a:r>
            <a:r>
              <a:rPr lang="en-GB" altLang="ko-KR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Gulim" pitchFamily="34" charset="-127"/>
              </a:rPr>
              <a:t>)</a:t>
            </a:r>
            <a:endParaRPr lang="hu-HU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247775" y="260350"/>
            <a:ext cx="657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hu-HU" sz="2400" b="1">
                <a:latin typeface="Times" charset="0"/>
              </a:rPr>
              <a:t>VÍZKÉSZLETEK                    KONFLIKTUSOK</a:t>
            </a:r>
          </a:p>
        </p:txBody>
      </p:sp>
      <p:pic>
        <p:nvPicPr>
          <p:cNvPr id="4" name="Picture 6" descr="http://www.lib.utexas.edu/maps/world_maps/water_scarcity_2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7645203" cy="5713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32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europe_imagemaps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5760640" cy="470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6660232" y="1988840"/>
            <a:ext cx="217673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hu-HU" sz="2000" b="1" dirty="0" smtClean="0">
                <a:latin typeface="Times New Roman" pitchFamily="18" charset="0"/>
                <a:cs typeface="Times New Roman" pitchFamily="18" charset="0"/>
              </a:rPr>
              <a:t>A Duna a legnemzetközibb folyó a világon</a:t>
            </a:r>
            <a:r>
              <a:rPr kumimoji="1" lang="hu-HU" sz="2000" b="1" dirty="0" smtClean="0">
                <a:latin typeface="Times New Roman" pitchFamily="18" charset="0"/>
                <a:ea typeface="ＭＳ Ｐゴシック"/>
                <a:cs typeface="Times New Roman" pitchFamily="18" charset="0"/>
              </a:rPr>
              <a:t> </a:t>
            </a:r>
            <a:endParaRPr kumimoji="1" lang="hu-H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kumimoji="1" lang="hu-HU" sz="2000" b="1" dirty="0">
                <a:latin typeface="Times New Roman" pitchFamily="18" charset="0"/>
                <a:ea typeface="ＭＳ Ｐゴシック"/>
                <a:cs typeface="Times New Roman" pitchFamily="18" charset="0"/>
              </a:rPr>
              <a:t>800,000 km</a:t>
            </a:r>
            <a:r>
              <a:rPr kumimoji="1" lang="hu-HU" sz="2000" b="1" baseline="30000" dirty="0">
                <a:latin typeface="Times New Roman" pitchFamily="18" charset="0"/>
                <a:ea typeface="ＭＳ Ｐゴシック"/>
                <a:cs typeface="Times New Roman" pitchFamily="18" charset="0"/>
              </a:rPr>
              <a:t>2</a:t>
            </a:r>
            <a:r>
              <a:rPr kumimoji="1" lang="hu-HU" sz="2000" b="1" baseline="30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kumimoji="1" lang="hu-HU" sz="2000" b="1" dirty="0">
                <a:latin typeface="Times New Roman" pitchFamily="18" charset="0"/>
                <a:cs typeface="Times New Roman" pitchFamily="18" charset="0"/>
              </a:rPr>
              <a:t>19 </a:t>
            </a:r>
            <a:r>
              <a:rPr kumimoji="1" lang="hu-HU" sz="2000" b="1" dirty="0" smtClean="0">
                <a:latin typeface="Times New Roman" pitchFamily="18" charset="0"/>
                <a:cs typeface="Times New Roman" pitchFamily="18" charset="0"/>
              </a:rPr>
              <a:t>ország</a:t>
            </a:r>
            <a:endParaRPr kumimoji="1" lang="hu-H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kumimoji="1" lang="hu-HU" sz="2000" b="1" dirty="0">
                <a:latin typeface="Times New Roman" pitchFamily="18" charset="0"/>
                <a:cs typeface="Times New Roman" pitchFamily="18" charset="0"/>
              </a:rPr>
              <a:t>81 </a:t>
            </a:r>
            <a:r>
              <a:rPr kumimoji="1" lang="hu-HU" sz="2000" b="1" dirty="0" err="1">
                <a:latin typeface="Times New Roman" pitchFamily="18" charset="0"/>
                <a:cs typeface="Times New Roman" pitchFamily="18" charset="0"/>
              </a:rPr>
              <a:t>million</a:t>
            </a:r>
            <a:r>
              <a:rPr kumimoji="1" lang="hu-H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hu-HU" sz="2000" b="1" dirty="0" smtClean="0">
                <a:latin typeface="Times New Roman" pitchFamily="18" charset="0"/>
                <a:cs typeface="Times New Roman" pitchFamily="18" charset="0"/>
              </a:rPr>
              <a:t>lakos</a:t>
            </a:r>
          </a:p>
          <a:p>
            <a:r>
              <a:rPr kumimoji="1" lang="hu-HU" sz="2000" b="1" dirty="0" smtClean="0">
                <a:latin typeface="Times New Roman" pitchFamily="18" charset="0"/>
                <a:cs typeface="Times New Roman" pitchFamily="18" charset="0"/>
              </a:rPr>
              <a:t>(5 ország &lt; 2000 km2)</a:t>
            </a:r>
            <a:endParaRPr kumimoji="1" lang="hu-H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633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7290384" cy="50029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3906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4005263"/>
            <a:ext cx="3424237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1773238"/>
            <a:ext cx="3046413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7" descr="0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1773238"/>
            <a:ext cx="3106737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9" descr="keve@foto.arviz.hu: Image03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725" y="4005263"/>
            <a:ext cx="2951163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4095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9"/>
          <p:cNvGraphicFramePr>
            <a:graphicFrameLocks noChangeAspect="1"/>
          </p:cNvGraphicFramePr>
          <p:nvPr/>
        </p:nvGraphicFramePr>
        <p:xfrm>
          <a:off x="4932363" y="1268413"/>
          <a:ext cx="3671887" cy="258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kumentum" r:id="rId3" imgW="5757824" imgH="4048349" progId="Word.Document.8">
                  <p:embed/>
                </p:oleObj>
              </mc:Choice>
              <mc:Fallback>
                <p:oleObj name="Dokumentum" r:id="rId3" imgW="5757824" imgH="404834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1268413"/>
                        <a:ext cx="3671887" cy="2581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" name="Picture 10" descr="Dsc_069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1268413"/>
            <a:ext cx="3600450" cy="261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2" descr="D:\Légifelvételek\gá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0113" y="4076700"/>
            <a:ext cx="3671887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3" descr="baimare_00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3800" y="4076700"/>
            <a:ext cx="3602038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0519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719137"/>
          </a:xfrm>
        </p:spPr>
        <p:txBody>
          <a:bodyPr>
            <a:noAutofit/>
          </a:bodyPr>
          <a:lstStyle/>
          <a:p>
            <a:r>
              <a:rPr lang="hu-HU" sz="2800" b="1" dirty="0">
                <a:solidFill>
                  <a:srgbClr val="A69765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 vízügyi ágazat nemzetközi együttműködései</a:t>
            </a:r>
          </a:p>
        </p:txBody>
      </p:sp>
      <p:sp>
        <p:nvSpPr>
          <p:cNvPr id="102403" name="Rectangle 3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Kétoldalú együttműködés:</a:t>
            </a:r>
          </a:p>
          <a:p>
            <a:pPr lvl="3">
              <a:lnSpc>
                <a:spcPct val="90000"/>
              </a:lnSpc>
            </a:pPr>
            <a:r>
              <a:rPr lang="hu-H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„Határvízi’ (szomszédos országokkal)</a:t>
            </a:r>
          </a:p>
          <a:p>
            <a:pPr lvl="3">
              <a:lnSpc>
                <a:spcPct val="90000"/>
              </a:lnSpc>
            </a:pPr>
            <a:r>
              <a:rPr lang="hu-H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 szomszédos országokkal</a:t>
            </a:r>
          </a:p>
          <a:p>
            <a:pPr>
              <a:lnSpc>
                <a:spcPct val="90000"/>
              </a:lnSpc>
            </a:pP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Európai  Unió szintű együttműködés:</a:t>
            </a:r>
          </a:p>
          <a:p>
            <a:pPr lvl="3">
              <a:lnSpc>
                <a:spcPct val="90000"/>
              </a:lnSpc>
            </a:pP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Közös megvalósítási stratégia (CIS - 27 Tagállam)</a:t>
            </a:r>
          </a:p>
          <a:p>
            <a:pPr lvl="3">
              <a:lnSpc>
                <a:spcPct val="90000"/>
              </a:lnSpc>
            </a:pP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Közös szabályozás</a:t>
            </a:r>
          </a:p>
          <a:p>
            <a:pPr lvl="3">
              <a:lnSpc>
                <a:spcPct val="90000"/>
              </a:lnSpc>
            </a:pP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Segítségnyújtás a megvalósításban:</a:t>
            </a:r>
          </a:p>
          <a:p>
            <a:pPr lvl="4">
              <a:lnSpc>
                <a:spcPct val="90000"/>
              </a:lnSpc>
            </a:pP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Pénzügyi támogatás, közös projektek, pl. </a:t>
            </a:r>
            <a:r>
              <a:rPr lang="hu-H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Twinning</a:t>
            </a:r>
            <a:endParaRPr lang="hu-H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>
              <a:lnSpc>
                <a:spcPct val="90000"/>
              </a:lnSpc>
            </a:pP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etc.</a:t>
            </a:r>
          </a:p>
          <a:p>
            <a:pPr>
              <a:lnSpc>
                <a:spcPct val="90000"/>
              </a:lnSpc>
            </a:pP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Többoldalú együttműködés:</a:t>
            </a:r>
          </a:p>
          <a:p>
            <a:pPr lvl="3">
              <a:lnSpc>
                <a:spcPct val="90000"/>
              </a:lnSpc>
            </a:pPr>
            <a:r>
              <a:rPr lang="hu-H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Nemzetközi egyezmények, konvenciók </a:t>
            </a:r>
          </a:p>
          <a:p>
            <a:pPr lvl="4">
              <a:lnSpc>
                <a:spcPct val="90000"/>
              </a:lnSpc>
            </a:pPr>
            <a:r>
              <a:rPr lang="hu-H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(Helsinki, Duna ICPDR, INBO, Tisza,  etc.)</a:t>
            </a:r>
          </a:p>
          <a:p>
            <a:pPr>
              <a:lnSpc>
                <a:spcPct val="90000"/>
              </a:lnSpc>
            </a:pPr>
            <a:endParaRPr lang="hu-HU" sz="2800" dirty="0" smtClean="0"/>
          </a:p>
        </p:txBody>
      </p:sp>
    </p:spTree>
    <p:extLst>
      <p:ext uri="{BB962C8B-B14F-4D97-AF65-F5344CB8AC3E}">
        <p14:creationId xmlns:p14="http://schemas.microsoft.com/office/powerpoint/2010/main" val="261178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784725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 typeface="Arial" pitchFamily="34" charset="0"/>
              <a:buNone/>
            </a:pPr>
            <a:r>
              <a:rPr lang="hu-HU" sz="2000" b="1" dirty="0">
                <a:solidFill>
                  <a:srgbClr val="A69765"/>
                </a:solidFill>
                <a:latin typeface="Times New Roman" panose="02020603050405020304" pitchFamily="18" charset="0"/>
                <a:cs typeface="Times New Roman" pitchFamily="18" charset="0"/>
              </a:rPr>
              <a:t>Határvízi </a:t>
            </a:r>
            <a:r>
              <a:rPr lang="hu-HU" sz="2000" b="1" dirty="0" smtClean="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rPr>
              <a:t>megállapodások mind </a:t>
            </a:r>
            <a:r>
              <a:rPr lang="hu-HU" sz="2000" b="1" dirty="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rPr>
              <a:t>a 7 szomszédos országgal</a:t>
            </a:r>
          </a:p>
          <a:p>
            <a:pPr>
              <a:lnSpc>
                <a:spcPct val="90000"/>
              </a:lnSpc>
            </a:pP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Árvíz elleni védelem, folyószabályozás</a:t>
            </a:r>
          </a:p>
          <a:p>
            <a:pPr>
              <a:lnSpc>
                <a:spcPct val="90000"/>
              </a:lnSpc>
            </a:pP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Hidrológiai előrejelzés, adatcsere</a:t>
            </a:r>
          </a:p>
          <a:p>
            <a:pPr>
              <a:lnSpc>
                <a:spcPct val="90000"/>
              </a:lnSpc>
            </a:pPr>
            <a:r>
              <a:rPr lang="hu-H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Vízminőségvédelem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Vízgazdálkodás, vízkészlet védelem (mennyiség	és minőség)</a:t>
            </a:r>
          </a:p>
          <a:p>
            <a:pPr>
              <a:lnSpc>
                <a:spcPct val="90000"/>
              </a:lnSpc>
            </a:pP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Vízgyűjtő gazdálkodás tervezés</a:t>
            </a:r>
            <a:endParaRPr lang="hu-HU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Arial" pitchFamily="34" charset="0"/>
              <a:buNone/>
            </a:pPr>
            <a:endParaRPr lang="hu-HU" sz="2000" b="1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hu-HU" sz="2000" b="1" dirty="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rPr>
              <a:t>Kétoldalú </a:t>
            </a:r>
            <a:r>
              <a:rPr lang="hu-HU" sz="2000" b="1" dirty="0" smtClean="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rPr>
              <a:t>államközi és minisztériumok közötti megállapodások</a:t>
            </a:r>
            <a:r>
              <a:rPr lang="hu-HU" sz="2000" b="1" dirty="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000" b="1" dirty="0" smtClean="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rPr>
              <a:t>szándéknyilatkozatok</a:t>
            </a:r>
          </a:p>
          <a:p>
            <a:pPr>
              <a:lnSpc>
                <a:spcPct val="90000"/>
              </a:lnSpc>
            </a:pP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Franciaország, Hollandia, Macedónia, </a:t>
            </a:r>
            <a:r>
              <a:rPr lang="hu-H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Montenegro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Oroszország, Törökország, India, Indonézia, Kína, Mongólia, Thaiföld, Vietnám, Katar, </a:t>
            </a:r>
            <a:r>
              <a:rPr lang="hu-H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Kuwait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Szaúdi-Arábia, stb.   </a:t>
            </a: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hu-HU" sz="2400" b="1" dirty="0">
              <a:solidFill>
                <a:srgbClr val="A69765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pitchFamily="34" charset="0"/>
              <a:buNone/>
            </a:pPr>
            <a:endParaRPr lang="hu-HU" sz="2000" b="1" dirty="0" smtClean="0"/>
          </a:p>
          <a:p>
            <a:pPr>
              <a:lnSpc>
                <a:spcPct val="90000"/>
              </a:lnSpc>
              <a:buFont typeface="Arial" pitchFamily="34" charset="0"/>
              <a:buNone/>
            </a:pPr>
            <a:endParaRPr lang="hu-HU" sz="2000" b="1" dirty="0" smtClean="0"/>
          </a:p>
          <a:p>
            <a:pPr>
              <a:lnSpc>
                <a:spcPct val="90000"/>
              </a:lnSpc>
              <a:buFont typeface="Arial" pitchFamily="34" charset="0"/>
              <a:buNone/>
            </a:pPr>
            <a:endParaRPr lang="hu-H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885616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Munka - Péter\Előadások\Képek\898_98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96752"/>
            <a:ext cx="7920880" cy="5185104"/>
          </a:xfrm>
          <a:prstGeom prst="rect">
            <a:avLst/>
          </a:prstGeom>
          <a:noFill/>
        </p:spPr>
      </p:pic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1331640" y="4149080"/>
            <a:ext cx="7634287" cy="19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10800">
            <a:spAutoFit/>
          </a:bodyPr>
          <a:lstStyle/>
          <a:p>
            <a:endParaRPr lang="hu-HU" sz="2000" b="1" dirty="0">
              <a:latin typeface="Times New Roman" pitchFamily="18" charset="0"/>
            </a:endParaRPr>
          </a:p>
          <a:p>
            <a:r>
              <a:rPr lang="hu-HU" sz="2000" b="1" i="1" dirty="0" smtClean="0">
                <a:solidFill>
                  <a:schemeClr val="bg1"/>
                </a:solidFill>
                <a:latin typeface="Times New Roman" pitchFamily="18" charset="0"/>
              </a:rPr>
              <a:t>Az </a:t>
            </a:r>
            <a:r>
              <a:rPr lang="hu-HU" sz="2000" b="1" i="1" dirty="0">
                <a:solidFill>
                  <a:schemeClr val="bg1"/>
                </a:solidFill>
                <a:latin typeface="Times New Roman" pitchFamily="18" charset="0"/>
              </a:rPr>
              <a:t>Európai Parlament és Tanács 2000/60/EK sz. irányelve „Az európai közösségi intézkedések kereteinek meghatározásáról a víz-politika területén </a:t>
            </a:r>
          </a:p>
          <a:p>
            <a:r>
              <a:rPr lang="hu-HU" sz="2400" b="1" i="1" dirty="0">
                <a:solidFill>
                  <a:schemeClr val="bg1"/>
                </a:solidFill>
                <a:latin typeface="Times New Roman" pitchFamily="18" charset="0"/>
              </a:rPr>
              <a:t>(</a:t>
            </a:r>
            <a:r>
              <a:rPr lang="hu-HU" sz="2000" b="1" i="1" dirty="0">
                <a:solidFill>
                  <a:schemeClr val="bg1"/>
                </a:solidFill>
                <a:latin typeface="Times New Roman" pitchFamily="18" charset="0"/>
              </a:rPr>
              <a:t>Water Framework </a:t>
            </a:r>
            <a:r>
              <a:rPr lang="hu-HU" sz="2000" b="1" i="1" dirty="0" err="1">
                <a:solidFill>
                  <a:schemeClr val="bg1"/>
                </a:solidFill>
                <a:latin typeface="Times New Roman" pitchFamily="18" charset="0"/>
              </a:rPr>
              <a:t>Directive</a:t>
            </a:r>
            <a:r>
              <a:rPr lang="hu-HU" sz="2000" b="1" i="1" dirty="0">
                <a:solidFill>
                  <a:schemeClr val="bg1"/>
                </a:solidFill>
                <a:latin typeface="Times New Roman" pitchFamily="18" charset="0"/>
              </a:rPr>
              <a:t> „WFD” -  Víz Keretirányelv „VKI”)</a:t>
            </a:r>
            <a:endParaRPr lang="en-GB" sz="2000" b="1" i="1" dirty="0">
              <a:solidFill>
                <a:schemeClr val="bg1"/>
              </a:solidFill>
              <a:latin typeface="Times New Roman" pitchFamily="18" charset="0"/>
            </a:endParaRPr>
          </a:p>
          <a:p>
            <a:endParaRPr kumimoji="1" lang="hu-HU" sz="2000" b="1" i="1" dirty="0">
              <a:solidFill>
                <a:srgbClr val="CCFFFF"/>
              </a:solidFill>
              <a:latin typeface="Times New Roman" pitchFamily="18" charset="0"/>
            </a:endParaRPr>
          </a:p>
        </p:txBody>
      </p:sp>
      <p:sp>
        <p:nvSpPr>
          <p:cNvPr id="11270" name="Rectangle 9"/>
          <p:cNvSpPr>
            <a:spLocks noChangeArrowheads="1"/>
          </p:cNvSpPr>
          <p:nvPr/>
        </p:nvSpPr>
        <p:spPr bwMode="auto">
          <a:xfrm>
            <a:off x="2555776" y="1700808"/>
            <a:ext cx="45624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hu-HU" sz="2400" b="1" dirty="0" smtClean="0">
                <a:latin typeface="Times" charset="0"/>
              </a:rPr>
              <a:t>Vízgyűjtő-gazdálkodás</a:t>
            </a:r>
          </a:p>
          <a:p>
            <a:pPr algn="ctr" eaLnBrk="0" hangingPunct="0"/>
            <a:r>
              <a:rPr lang="hu-HU" sz="2400" b="1" dirty="0" smtClean="0">
                <a:latin typeface="Times" charset="0"/>
              </a:rPr>
              <a:t>A Víz Keretirányelv végrehajtása</a:t>
            </a:r>
            <a:endParaRPr lang="hu-HU" sz="2400" b="1" dirty="0">
              <a:latin typeface="Times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1916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loldala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eloldala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Beloldala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Beloldala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7003</TotalTime>
  <Words>617</Words>
  <Application>Microsoft Office PowerPoint</Application>
  <PresentationFormat>Diavetítés a képernyőre (4:3 oldalarány)</PresentationFormat>
  <Paragraphs>108</Paragraphs>
  <Slides>19</Slides>
  <Notes>1</Notes>
  <HiddenSlides>0</HiddenSlides>
  <MMClips>0</MMClips>
  <ScaleCrop>false</ScaleCrop>
  <HeadingPairs>
    <vt:vector size="6" baseType="variant">
      <vt:variant>
        <vt:lpstr>Téma</vt:lpstr>
      </vt:variant>
      <vt:variant>
        <vt:i4>5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19</vt:i4>
      </vt:variant>
    </vt:vector>
  </HeadingPairs>
  <TitlesOfParts>
    <vt:vector size="26" baseType="lpstr">
      <vt:lpstr>Office Theme</vt:lpstr>
      <vt:lpstr>Beloldalak</vt:lpstr>
      <vt:lpstr>1_Beloldalak</vt:lpstr>
      <vt:lpstr>2_Beloldalak</vt:lpstr>
      <vt:lpstr>3_Beloldalak</vt:lpstr>
      <vt:lpstr>Dokumentum</vt:lpstr>
      <vt:lpstr>Microsoft Word Document</vt:lpstr>
      <vt:lpstr>Nemzetközi feladatok</vt:lpstr>
      <vt:lpstr>PowerPoint bemutató</vt:lpstr>
      <vt:lpstr>PowerPoint bemutató</vt:lpstr>
      <vt:lpstr>PowerPoint bemutató</vt:lpstr>
      <vt:lpstr>PowerPoint bemutató</vt:lpstr>
      <vt:lpstr>PowerPoint bemutató</vt:lpstr>
      <vt:lpstr>A vízügyi ágazat nemzetközi együttműködései</vt:lpstr>
      <vt:lpstr>PowerPoint bemutató</vt:lpstr>
      <vt:lpstr>PowerPoint bemutató</vt:lpstr>
      <vt:lpstr>A Nemzetközi Duna Védelmi Egyezmény</vt:lpstr>
      <vt:lpstr>Szerződő felek </vt:lpstr>
      <vt:lpstr>PowerPoint bemutató</vt:lpstr>
      <vt:lpstr>PowerPoint bemutató</vt:lpstr>
      <vt:lpstr>PowerPoint bemutató</vt:lpstr>
      <vt:lpstr>PowerPoint bemutató</vt:lpstr>
      <vt:lpstr>Kihívások - Útkeresés</vt:lpstr>
      <vt:lpstr>PowerPoint bemutató</vt:lpstr>
      <vt:lpstr>PowerPoint bemutató</vt:lpstr>
      <vt:lpstr>PowerPoint bemutató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</dc:creator>
  <cp:lastModifiedBy>Kovács Péter</cp:lastModifiedBy>
  <cp:revision>520</cp:revision>
  <cp:lastPrinted>2013-10-03T05:52:36Z</cp:lastPrinted>
  <dcterms:created xsi:type="dcterms:W3CDTF">2010-06-15T13:49:13Z</dcterms:created>
  <dcterms:modified xsi:type="dcterms:W3CDTF">2014-11-03T12:19:46Z</dcterms:modified>
</cp:coreProperties>
</file>