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90" r:id="rId8"/>
    <p:sldId id="291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2" r:id="rId17"/>
    <p:sldId id="280" r:id="rId18"/>
    <p:sldId id="271" r:id="rId19"/>
    <p:sldId id="281" r:id="rId20"/>
    <p:sldId id="282" r:id="rId21"/>
    <p:sldId id="283" r:id="rId22"/>
    <p:sldId id="288" r:id="rId23"/>
    <p:sldId id="286" r:id="rId24"/>
    <p:sldId id="285" r:id="rId25"/>
    <p:sldId id="287" r:id="rId26"/>
    <p:sldId id="289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010"/>
    <a:srgbClr val="2309E1"/>
    <a:srgbClr val="FF9933"/>
    <a:srgbClr val="FFFF00"/>
    <a:srgbClr val="E6B9B8"/>
    <a:srgbClr val="B51515"/>
    <a:srgbClr val="B9CDE5"/>
    <a:srgbClr val="BF1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8BA6F-AEA9-47BC-8343-A031BB6CC67E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6B4D4-2D0F-4286-BA6F-A1C49F69F50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6B4D4-2D0F-4286-BA6F-A1C49F69F50F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207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35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84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962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10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10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135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03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376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38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07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E5007-862A-4DB5-94C0-C528F8715C44}" type="datetimeFigureOut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A2CB-B5E8-4C1D-9D7B-1698BBCF6B4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917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2204864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8A1010"/>
                </a:solidFill>
              </a:rPr>
              <a:t>Valóban multitasking?</a:t>
            </a:r>
            <a:br>
              <a:rPr lang="hu-HU" b="1" dirty="0" smtClean="0">
                <a:solidFill>
                  <a:srgbClr val="8A1010"/>
                </a:solidFill>
              </a:rPr>
            </a:br>
            <a:r>
              <a:rPr lang="hu-HU" b="1" dirty="0" smtClean="0">
                <a:solidFill>
                  <a:srgbClr val="8A1010"/>
                </a:solidFill>
              </a:rPr>
              <a:t>Agyunk válasza az információs nyomásra</a:t>
            </a:r>
            <a:endParaRPr lang="en-US" b="1" dirty="0">
              <a:solidFill>
                <a:srgbClr val="8A101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01952" y="3861048"/>
            <a:ext cx="6400800" cy="17526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Csépe Valéria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MTA TTK Agyi Képalkotó Központ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28702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Mi történik?</a:t>
            </a:r>
            <a:endParaRPr lang="hu-HU" b="1" dirty="0">
              <a:solidFill>
                <a:srgbClr val="8A101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emberi agy számára terhelő feladatok „kiszervezése” (PC, laptop, táblagép, okos telefon, stb.)</a:t>
            </a:r>
          </a:p>
          <a:p>
            <a:r>
              <a:rPr lang="hu-HU" dirty="0" smtClean="0"/>
              <a:t>Az állandó hozzáférés eszközeinek (internet, wifi, cloud…) elterjedése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KÉRDÉS: </a:t>
            </a:r>
            <a:r>
              <a:rPr lang="hu-HU" dirty="0" smtClean="0"/>
              <a:t>	Hová és mit szervezünk ki?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Ki(k) közvetíti(k) az értéket?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Átalakul-e a tudni mit, hogyan és hol?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Kiszolgáltatottak leszünk-e?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84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5986" y="332656"/>
            <a:ext cx="8305800" cy="792088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A1010"/>
                </a:solidFill>
              </a:rPr>
              <a:t>A virtuális valóság</a:t>
            </a:r>
            <a:endParaRPr lang="en-US" b="1" dirty="0">
              <a:solidFill>
                <a:srgbClr val="8A101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6960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75856" y="5916077"/>
            <a:ext cx="567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5788"/>
                </a:solidFill>
              </a:rPr>
              <a:t>Mueller et al. (2012) Journal of Neuroscience Methods</a:t>
            </a:r>
            <a:endParaRPr lang="en-US" dirty="0">
              <a:solidFill>
                <a:srgbClr val="005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12" y="1340768"/>
            <a:ext cx="64008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23728" y="5616377"/>
            <a:ext cx="6029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Both"/>
            </a:pPr>
            <a:r>
              <a:rPr lang="hu-HU" dirty="0" smtClean="0"/>
              <a:t>Parahippokampális  területek </a:t>
            </a:r>
          </a:p>
          <a:p>
            <a:pPr marL="342900" indent="-342900">
              <a:buAutoNum type="alphaUcParenBoth"/>
            </a:pPr>
            <a:r>
              <a:rPr lang="hu-HU" dirty="0"/>
              <a:t>G</a:t>
            </a:r>
            <a:r>
              <a:rPr lang="hu-HU" dirty="0" smtClean="0"/>
              <a:t>. lingualis, cuneus, precuneus, középső temporális tekervény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8A1010"/>
                </a:solidFill>
              </a:rPr>
              <a:t>Virtuális tér és az „áthelyezett test”</a:t>
            </a:r>
            <a:endParaRPr lang="en-US" b="1" dirty="0">
              <a:solidFill>
                <a:srgbClr val="8A101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47" y="1988840"/>
            <a:ext cx="5467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292957" y="5983506"/>
            <a:ext cx="685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5788"/>
                </a:solidFill>
              </a:rPr>
              <a:t>Kim et al.(2012) Progress in Neuropsycho-pharmacology  &amp; Biol.  Psych</a:t>
            </a:r>
            <a:r>
              <a:rPr lang="hu-H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Nézőpontváltás – ‚távolított’ én</a:t>
            </a:r>
            <a:endParaRPr lang="en-US" b="1" dirty="0">
              <a:solidFill>
                <a:srgbClr val="8A101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6" y="1416943"/>
            <a:ext cx="6143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531890" y="1418481"/>
            <a:ext cx="1728192" cy="1440160"/>
          </a:xfrm>
          <a:prstGeom prst="rect">
            <a:avLst/>
          </a:prstGeom>
          <a:noFill/>
          <a:ln w="76200">
            <a:solidFill>
              <a:srgbClr val="C24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1759571" y="3140968"/>
            <a:ext cx="1728192" cy="1575375"/>
          </a:xfrm>
          <a:prstGeom prst="rect">
            <a:avLst/>
          </a:prstGeom>
          <a:noFill/>
          <a:ln w="76200">
            <a:solidFill>
              <a:srgbClr val="C24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4906034"/>
            <a:ext cx="8038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Aktivációemelkedés (addikció):  	(a) j. inzula, (b) j. p.hippokampusz, (c) b. talamusz  (pulvinar), </a:t>
            </a:r>
          </a:p>
          <a:p>
            <a:r>
              <a:rPr lang="hu-HU" sz="1600" dirty="0"/>
              <a:t>	</a:t>
            </a:r>
            <a:r>
              <a:rPr lang="hu-HU" sz="1600" dirty="0" smtClean="0"/>
              <a:t>	   	(d) b. k. temp. g., (e) b.k. okc. g., (f). p.c.g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268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8A1010"/>
                </a:solidFill>
              </a:rPr>
              <a:t>Internet-függőség: maradandó szerkezeti változás</a:t>
            </a:r>
            <a:endParaRPr lang="hu-HU" b="1" dirty="0">
              <a:solidFill>
                <a:srgbClr val="8A101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85650"/>
            <a:ext cx="4885351" cy="385626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19672" y="5877272"/>
            <a:ext cx="707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Hong et al (2013) </a:t>
            </a:r>
            <a:r>
              <a:rPr lang="en-US" sz="2000" dirty="0"/>
              <a:t>Reduced orbitofrontal cortical thickness in male </a:t>
            </a:r>
            <a:endParaRPr lang="hu-HU" sz="2000" dirty="0" smtClean="0"/>
          </a:p>
          <a:p>
            <a:r>
              <a:rPr lang="en-US" sz="2000" dirty="0" smtClean="0"/>
              <a:t>adolescents </a:t>
            </a:r>
            <a:r>
              <a:rPr lang="en-US" sz="2000" dirty="0"/>
              <a:t>with internet </a:t>
            </a:r>
            <a:r>
              <a:rPr lang="en-US" sz="2000" dirty="0" smtClean="0"/>
              <a:t>addiction</a:t>
            </a:r>
            <a:r>
              <a:rPr lang="hu-HU" sz="2000" dirty="0" smtClean="0"/>
              <a:t>, Behavioral Brain Functions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701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A10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 okos eszközök világa</a:t>
            </a:r>
            <a:endParaRPr lang="hu-HU" b="1" dirty="0">
              <a:solidFill>
                <a:srgbClr val="8A10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Hasonlóságok és eltérések</a:t>
            </a:r>
            <a:endParaRPr lang="hu-HU" b="1" dirty="0">
              <a:solidFill>
                <a:srgbClr val="8A101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19672" y="6010532"/>
            <a:ext cx="7108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8A1010"/>
                </a:solidFill>
              </a:rPr>
              <a:t>RSS: XML formátumú állománycsalád </a:t>
            </a:r>
          </a:p>
          <a:p>
            <a:r>
              <a:rPr lang="hu-HU" sz="2400" b="1" dirty="0">
                <a:solidFill>
                  <a:srgbClr val="8A1010"/>
                </a:solidFill>
              </a:rPr>
              <a:t>	</a:t>
            </a:r>
            <a:r>
              <a:rPr lang="hu-HU" sz="2400" b="1" dirty="0" smtClean="0">
                <a:solidFill>
                  <a:srgbClr val="8A1010"/>
                </a:solidFill>
              </a:rPr>
              <a:t>– helyettünk ellenőriz, követ, frissít, megjelenít</a:t>
            </a:r>
            <a:endParaRPr lang="hu-HU" sz="2400" b="1" dirty="0">
              <a:solidFill>
                <a:srgbClr val="8A101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7" y="1460053"/>
            <a:ext cx="3829967" cy="254866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7987"/>
            <a:ext cx="4794728" cy="3944931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3933236" y="2190694"/>
            <a:ext cx="926795" cy="2592288"/>
          </a:xfrm>
          <a:prstGeom prst="rect">
            <a:avLst/>
          </a:prstGeom>
          <a:solidFill>
            <a:srgbClr val="FF993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537316" y="2966435"/>
            <a:ext cx="824378" cy="2084574"/>
          </a:xfrm>
          <a:prstGeom prst="rect">
            <a:avLst/>
          </a:prstGeom>
          <a:solidFill>
            <a:srgbClr val="FFFF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5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 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hu-HU" dirty="0" smtClean="0"/>
              <a:t>digitális </a:t>
            </a:r>
            <a:r>
              <a:rPr lang="hu-HU" dirty="0"/>
              <a:t>bennszülöttek a </a:t>
            </a:r>
            <a:r>
              <a:rPr lang="hu-HU" dirty="0" smtClean="0"/>
              <a:t>mai fiatalok, akiknek </a:t>
            </a:r>
            <a:r>
              <a:rPr lang="hu-HU" dirty="0"/>
              <a:t>más az </a:t>
            </a:r>
            <a:r>
              <a:rPr lang="hu-HU" dirty="0" smtClean="0"/>
              <a:t>agya, </a:t>
            </a:r>
            <a:r>
              <a:rPr lang="hu-HU" smtClean="0"/>
              <a:t>mint elődeiknek</a:t>
            </a:r>
            <a:r>
              <a:rPr lang="hu-HU" dirty="0" smtClean="0"/>
              <a:t>;</a:t>
            </a:r>
          </a:p>
          <a:p>
            <a:r>
              <a:rPr lang="hu-HU" dirty="0"/>
              <a:t>l</a:t>
            </a:r>
            <a:r>
              <a:rPr lang="hu-HU" dirty="0" smtClean="0"/>
              <a:t>erombolja </a:t>
            </a:r>
            <a:r>
              <a:rPr lang="hu-HU" dirty="0"/>
              <a:t>az internet az </a:t>
            </a:r>
            <a:r>
              <a:rPr lang="hu-HU" dirty="0" smtClean="0"/>
              <a:t>agyat;</a:t>
            </a:r>
          </a:p>
          <a:p>
            <a:r>
              <a:rPr lang="hu-HU" dirty="0" smtClean="0"/>
              <a:t>a </a:t>
            </a:r>
            <a:r>
              <a:rPr lang="hu-HU" dirty="0"/>
              <a:t>képernyőn </a:t>
            </a:r>
            <a:r>
              <a:rPr lang="hu-HU" dirty="0" smtClean="0"/>
              <a:t>olvasásnak agyi és kognitív következményei vannak;</a:t>
            </a:r>
          </a:p>
          <a:p>
            <a:r>
              <a:rPr lang="hu-HU" dirty="0" smtClean="0"/>
              <a:t>az információk tömege túlterheli az agyat;</a:t>
            </a:r>
          </a:p>
          <a:p>
            <a:r>
              <a:rPr lang="hu-HU" dirty="0" smtClean="0"/>
              <a:t>a digitális készségek elegendőek?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562281"/>
            <a:ext cx="688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8A1010"/>
                </a:solidFill>
              </a:rPr>
              <a:t>Vannak-e bizonyítékaink arra, hogy</a:t>
            </a:r>
            <a:endParaRPr lang="hu-HU" sz="3600" b="1" dirty="0">
              <a:solidFill>
                <a:srgbClr val="8A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Multitasking?</a:t>
            </a:r>
            <a:endParaRPr lang="hu-HU" b="1" dirty="0">
              <a:solidFill>
                <a:srgbClr val="8A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0057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Témavázlat</a:t>
            </a:r>
            <a:endParaRPr lang="hu-HU" sz="4000" b="1" dirty="0">
              <a:solidFill>
                <a:srgbClr val="00578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7992888" cy="3845023"/>
          </a:xfrm>
        </p:spPr>
        <p:txBody>
          <a:bodyPr>
            <a:normAutofit fontScale="92500" lnSpcReduction="20000"/>
          </a:bodyPr>
          <a:lstStyle/>
          <a:p>
            <a:r>
              <a:rPr lang="hu-HU" sz="3600" dirty="0" smtClean="0">
                <a:solidFill>
                  <a:srgbClr val="9C1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 olvasás új formái</a:t>
            </a:r>
          </a:p>
          <a:p>
            <a:endParaRPr lang="hu-HU" sz="3600" dirty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3600" dirty="0" smtClean="0">
                <a:solidFill>
                  <a:srgbClr val="0057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Digitális elmerülés</a:t>
            </a:r>
          </a:p>
          <a:p>
            <a:pPr marL="0" indent="0">
              <a:buNone/>
            </a:pPr>
            <a:endParaRPr lang="hu-HU" sz="3600" dirty="0" smtClean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3600" dirty="0" smtClean="0">
                <a:solidFill>
                  <a:srgbClr val="9C1F2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Az okos eszközök világa</a:t>
            </a:r>
          </a:p>
          <a:p>
            <a:pPr marL="0" indent="0">
              <a:buNone/>
            </a:pPr>
            <a:endParaRPr lang="hu-HU" sz="3600" dirty="0" smtClean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u-HU" sz="3600" dirty="0" smtClean="0">
                <a:solidFill>
                  <a:srgbClr val="00578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Multitasking?</a:t>
            </a:r>
            <a:endParaRPr lang="hu-HU" dirty="0" smtClean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hu-HU" dirty="0" smtClean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 smtClean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u-HU" dirty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9C1F2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8A1010"/>
                </a:solidFill>
              </a:rPr>
              <a:t>M</a:t>
            </a:r>
            <a:r>
              <a:rPr lang="hu-HU" b="1" dirty="0" smtClean="0">
                <a:solidFill>
                  <a:srgbClr val="8A1010"/>
                </a:solidFill>
              </a:rPr>
              <a:t>egosztott feladatteljesítés</a:t>
            </a:r>
            <a:endParaRPr lang="hu-HU" b="1" dirty="0">
              <a:solidFill>
                <a:srgbClr val="8A101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1331640" y="1412777"/>
            <a:ext cx="5438775" cy="47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621905" y="5793375"/>
            <a:ext cx="223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8A1010"/>
                </a:solidFill>
              </a:rPr>
              <a:t>Al-Hashimi</a:t>
            </a:r>
            <a:r>
              <a:rPr lang="hu-HU" dirty="0">
                <a:solidFill>
                  <a:srgbClr val="8A1010"/>
                </a:solidFill>
              </a:rPr>
              <a:t> </a:t>
            </a:r>
            <a:r>
              <a:rPr lang="hu-HU" dirty="0" smtClean="0">
                <a:solidFill>
                  <a:srgbClr val="8A1010"/>
                </a:solidFill>
              </a:rPr>
              <a:t>et al, 2015</a:t>
            </a:r>
            <a:endParaRPr lang="hu-HU" dirty="0">
              <a:solidFill>
                <a:srgbClr val="8A101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008112" cy="13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..és a neuronális ár</a:t>
            </a:r>
            <a:endParaRPr lang="hu-HU" b="1" dirty="0">
              <a:solidFill>
                <a:srgbClr val="8A101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84784"/>
            <a:ext cx="4673509" cy="43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47664" y="6008149"/>
            <a:ext cx="626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 kontrollfolyamatok „üvegnyak” mechanizmusai</a:t>
            </a:r>
          </a:p>
          <a:p>
            <a:pPr algn="ctr"/>
            <a:r>
              <a:rPr lang="hu-HU" dirty="0" smtClean="0"/>
              <a:t>erőfeszítés egyetlen területet terhel (szuperior parietális  terület)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5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66" y="3000396"/>
            <a:ext cx="4313846" cy="34336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48680"/>
            <a:ext cx="4812105" cy="331236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08159" y="2769563"/>
            <a:ext cx="40358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2309E1"/>
                </a:solidFill>
              </a:rPr>
              <a:t>Dorzális végrehajtó rendszer</a:t>
            </a:r>
            <a:endParaRPr lang="hu-HU" sz="2400" b="1" dirty="0">
              <a:solidFill>
                <a:srgbClr val="2309E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64088" y="6033977"/>
            <a:ext cx="34731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Ventrális érzelmi rendszer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7" y="5177"/>
            <a:ext cx="34456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9933"/>
                </a:solidFill>
              </a:rPr>
              <a:t>Dorzális figyelmi rendszer</a:t>
            </a:r>
            <a:endParaRPr lang="hu-HU" sz="2400" b="1" dirty="0">
              <a:solidFill>
                <a:srgbClr val="FF9933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3861048"/>
            <a:ext cx="42928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Ventrális figyelmi rendszer</a:t>
            </a:r>
            <a:endParaRPr lang="hu-H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28792" cy="2669158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8A1010"/>
                </a:solidFill>
              </a:rPr>
              <a:t>Developmental </a:t>
            </a:r>
            <a:r>
              <a:rPr lang="en-US" sz="2800" b="1" dirty="0" smtClean="0">
                <a:solidFill>
                  <a:srgbClr val="8A1010"/>
                </a:solidFill>
              </a:rPr>
              <a:t>Review</a:t>
            </a:r>
            <a:r>
              <a:rPr lang="hu-HU" sz="2800" b="1" dirty="0" smtClean="0">
                <a:solidFill>
                  <a:srgbClr val="8A1010"/>
                </a:solidFill>
              </a:rPr>
              <a:t>, </a:t>
            </a:r>
            <a:r>
              <a:rPr lang="en-US" sz="2800" b="1" dirty="0">
                <a:solidFill>
                  <a:srgbClr val="8A1010"/>
                </a:solidFill>
              </a:rPr>
              <a:t>Special Issue</a:t>
            </a:r>
            <a:br>
              <a:rPr lang="en-US" sz="2800" b="1" dirty="0">
                <a:solidFill>
                  <a:srgbClr val="8A1010"/>
                </a:solidFill>
              </a:rPr>
            </a:br>
            <a:r>
              <a:rPr lang="en-US" sz="2800" b="1" dirty="0">
                <a:solidFill>
                  <a:srgbClr val="8A1010"/>
                </a:solidFill>
              </a:rPr>
              <a:t>Volume 35, Pages 1-124 (March 2015</a:t>
            </a:r>
            <a:r>
              <a:rPr lang="en-US" sz="2800" b="1" dirty="0" smtClean="0">
                <a:solidFill>
                  <a:srgbClr val="8A1010"/>
                </a:solidFill>
              </a:rPr>
              <a:t>)</a:t>
            </a:r>
            <a:r>
              <a:rPr lang="en-US" sz="2800" dirty="0">
                <a:solidFill>
                  <a:srgbClr val="8A1010"/>
                </a:solidFill>
              </a:rPr>
              <a:t/>
            </a:r>
            <a:br>
              <a:rPr lang="en-US" sz="2800" dirty="0">
                <a:solidFill>
                  <a:srgbClr val="8A1010"/>
                </a:solidFill>
              </a:rPr>
            </a:br>
            <a:r>
              <a:rPr lang="hu-HU" sz="2800" b="1" dirty="0" smtClean="0">
                <a:solidFill>
                  <a:srgbClr val="8A1010"/>
                </a:solidFill>
              </a:rPr>
              <a:t/>
            </a:r>
            <a:br>
              <a:rPr lang="hu-HU" sz="2800" b="1" dirty="0" smtClean="0">
                <a:solidFill>
                  <a:srgbClr val="8A1010"/>
                </a:solidFill>
              </a:rPr>
            </a:br>
            <a:r>
              <a:rPr lang="en-US" sz="2800" b="1" dirty="0" smtClean="0">
                <a:solidFill>
                  <a:srgbClr val="8A1010"/>
                </a:solidFill>
              </a:rPr>
              <a:t>Living </a:t>
            </a:r>
            <a:r>
              <a:rPr lang="en-US" sz="2800" b="1" dirty="0">
                <a:solidFill>
                  <a:srgbClr val="8A1010"/>
                </a:solidFill>
              </a:rPr>
              <a:t>in the “Net” Generation: Multitasking, Learning, and </a:t>
            </a:r>
            <a:r>
              <a:rPr lang="en-US" sz="2800" b="1" dirty="0" smtClean="0">
                <a:solidFill>
                  <a:srgbClr val="8A1010"/>
                </a:solidFill>
              </a:rPr>
              <a:t>Development</a:t>
            </a:r>
            <a:r>
              <a:rPr lang="hu-HU" sz="2800" b="1" dirty="0" smtClean="0">
                <a:solidFill>
                  <a:srgbClr val="8A1010"/>
                </a:solidFill>
              </a:rPr>
              <a:t/>
            </a:r>
            <a:br>
              <a:rPr lang="hu-HU" sz="2800" b="1" dirty="0" smtClean="0">
                <a:solidFill>
                  <a:srgbClr val="8A1010"/>
                </a:solidFill>
              </a:rPr>
            </a:br>
            <a:r>
              <a:rPr lang="en-US" sz="2800" dirty="0" smtClean="0">
                <a:solidFill>
                  <a:srgbClr val="8A1010"/>
                </a:solidFill>
              </a:rPr>
              <a:t>Edited </a:t>
            </a:r>
            <a:r>
              <a:rPr lang="en-US" sz="2800" dirty="0">
                <a:solidFill>
                  <a:srgbClr val="8A1010"/>
                </a:solidFill>
              </a:rPr>
              <a:t>by Mary L. Courage</a:t>
            </a:r>
            <a:br>
              <a:rPr lang="en-US" sz="2800" dirty="0">
                <a:solidFill>
                  <a:srgbClr val="8A1010"/>
                </a:solidFill>
              </a:rPr>
            </a:br>
            <a:endParaRPr lang="hu-HU" sz="2800" dirty="0">
              <a:solidFill>
                <a:srgbClr val="8A101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1820780" cy="26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Multitasking és a videojátékok</a:t>
            </a:r>
            <a:endParaRPr lang="hu-HU" b="1" dirty="0">
              <a:solidFill>
                <a:srgbClr val="8A101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9"/>
            <a:ext cx="8661648" cy="3888432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Kétélű fegyver</a:t>
            </a:r>
          </a:p>
          <a:p>
            <a:pPr lvl="1"/>
            <a:r>
              <a:rPr lang="hu-HU" dirty="0"/>
              <a:t>Tréninghatás, javuló teljesítmény</a:t>
            </a:r>
          </a:p>
          <a:p>
            <a:pPr lvl="1"/>
            <a:r>
              <a:rPr lang="hu-HU" dirty="0"/>
              <a:t>Erős függőség az eszközöktől (okos telefon, internet</a:t>
            </a:r>
            <a:r>
              <a:rPr lang="hu-HU" dirty="0" smtClean="0"/>
              <a:t>)</a:t>
            </a:r>
          </a:p>
          <a:p>
            <a:r>
              <a:rPr lang="hu-HU" dirty="0" smtClean="0"/>
              <a:t>Az agyra gyakorolt hatás </a:t>
            </a:r>
          </a:p>
          <a:p>
            <a:pPr lvl="1"/>
            <a:r>
              <a:rPr lang="hu-HU" dirty="0" smtClean="0"/>
              <a:t>Figyelmi hálózat és végrehajtó funkciók információs nyomás alatt</a:t>
            </a:r>
          </a:p>
          <a:p>
            <a:pPr lvl="1"/>
            <a:r>
              <a:rPr lang="hu-HU" dirty="0"/>
              <a:t> </a:t>
            </a:r>
            <a:r>
              <a:rPr lang="hu-HU" dirty="0" smtClean="0"/>
              <a:t>A párhuzamos feladatvégzés gyakorolható (procedurális tanulás)</a:t>
            </a:r>
            <a:endParaRPr lang="hu-HU" dirty="0"/>
          </a:p>
          <a:p>
            <a:pPr lvl="1"/>
            <a:endParaRPr lang="hu-H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01207"/>
            <a:ext cx="5034136" cy="15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Multitasking előnyök és hátrányok</a:t>
            </a:r>
            <a:endParaRPr lang="hu-HU" b="1" dirty="0">
              <a:solidFill>
                <a:srgbClr val="8A101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63013" y="1268760"/>
            <a:ext cx="8712968" cy="54292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Kevésbé hatékony az egyes feladatvégzésnél (kevés kivétel) </a:t>
            </a:r>
          </a:p>
          <a:p>
            <a:r>
              <a:rPr lang="hu-HU" dirty="0" smtClean="0"/>
              <a:t>A szükséges kognitív és figyelmi források gyerekkorban még éretlenek</a:t>
            </a:r>
          </a:p>
          <a:p>
            <a:r>
              <a:rPr lang="hu-HU" dirty="0" smtClean="0"/>
              <a:t>„</a:t>
            </a:r>
            <a:r>
              <a:rPr lang="en-US" dirty="0" smtClean="0"/>
              <a:t>Media multitasking</a:t>
            </a:r>
            <a:r>
              <a:rPr lang="hu-HU" dirty="0" smtClean="0"/>
              <a:t>„ hátrányos hatása a fejlődő figyelmi rendszerre nem bizonyított</a:t>
            </a:r>
          </a:p>
          <a:p>
            <a:r>
              <a:rPr lang="hu-HU" dirty="0" smtClean="0"/>
              <a:t>Akciót kívánó játékoknak pozitív hatása is lehet</a:t>
            </a:r>
          </a:p>
          <a:p>
            <a:r>
              <a:rPr lang="hu-HU" dirty="0" smtClean="0"/>
              <a:t>Multitasking procedurális tanulásra épül, a deklaratívat nem segíti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Új terület: </a:t>
            </a:r>
            <a:r>
              <a:rPr lang="en-US" dirty="0" smtClean="0"/>
              <a:t>Neuro</a:t>
            </a:r>
            <a:r>
              <a:rPr lang="hu-HU" dirty="0" smtClean="0"/>
              <a:t>-</a:t>
            </a:r>
            <a:r>
              <a:rPr lang="en-US" dirty="0" smtClean="0"/>
              <a:t>ergon</a:t>
            </a:r>
            <a:r>
              <a:rPr lang="hu-HU" dirty="0" smtClean="0"/>
              <a:t>ómia és kognitív modellezés 	Cél: optimális munkakörnyezet kialakítása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04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4"/>
            <a:ext cx="9144000" cy="6596551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0" y="260648"/>
            <a:ext cx="1979712" cy="2808312"/>
          </a:xfrm>
          <a:prstGeom prst="ellipse">
            <a:avLst/>
          </a:prstGeom>
          <a:noFill/>
          <a:ln w="57150">
            <a:solidFill>
              <a:srgbClr val="2309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04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3058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8A1010"/>
                </a:solidFill>
              </a:rPr>
              <a:t>Az olvasás új formái</a:t>
            </a:r>
            <a:endParaRPr lang="en-US" b="1" dirty="0">
              <a:solidFill>
                <a:srgbClr val="8A101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1818"/>
          <a:stretch/>
        </p:blipFill>
        <p:spPr>
          <a:xfrm>
            <a:off x="5662192" y="4032086"/>
            <a:ext cx="2492320" cy="17011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90" y="3066962"/>
            <a:ext cx="2248455" cy="16834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8" y="3717032"/>
            <a:ext cx="3003543" cy="1872208"/>
          </a:xfrm>
          <a:prstGeom prst="rect">
            <a:avLst/>
          </a:prstGeom>
        </p:spPr>
      </p:pic>
      <p:pic>
        <p:nvPicPr>
          <p:cNvPr id="8" name="Picture 19" descr="boy_rea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r="10738" b="28357"/>
          <a:stretch>
            <a:fillRect/>
          </a:stretch>
        </p:blipFill>
        <p:spPr bwMode="auto">
          <a:xfrm>
            <a:off x="1259632" y="1268760"/>
            <a:ext cx="1591495" cy="16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Girl%20Writing%2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4" y="1294227"/>
            <a:ext cx="1541390" cy="16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21" y="1376013"/>
            <a:ext cx="2675849" cy="1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32EC-F56F-49F0-AFE8-30A2589DB368}" type="slidenum">
              <a:rPr lang="hu-HU"/>
              <a:pPr/>
              <a:t>5</a:t>
            </a:fld>
            <a:endParaRPr lang="hu-HU" dirty="0"/>
          </a:p>
        </p:txBody>
      </p:sp>
      <p:sp>
        <p:nvSpPr>
          <p:cNvPr id="310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8A1010"/>
                </a:solidFill>
              </a:rPr>
              <a:t>Múlt századok meglepetése</a:t>
            </a:r>
            <a:endParaRPr lang="en-US" sz="3600" b="1" dirty="0">
              <a:solidFill>
                <a:srgbClr val="8A1010"/>
              </a:solidFill>
            </a:endParaRPr>
          </a:p>
        </p:txBody>
      </p:sp>
      <p:sp>
        <p:nvSpPr>
          <p:cNvPr id="310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268760"/>
            <a:ext cx="7931224" cy="4608512"/>
          </a:xfrm>
        </p:spPr>
        <p:txBody>
          <a:bodyPr>
            <a:noAutofit/>
          </a:bodyPr>
          <a:lstStyle/>
          <a:p>
            <a:r>
              <a:rPr lang="hu-HU" sz="2800" b="1" dirty="0"/>
              <a:t>1</a:t>
            </a:r>
            <a:r>
              <a:rPr lang="hu-HU" sz="2800" b="1" dirty="0" smtClean="0"/>
              <a:t>9. század</a:t>
            </a:r>
          </a:p>
          <a:p>
            <a:pPr lvl="1"/>
            <a:r>
              <a:rPr lang="hu-HU" b="1" dirty="0"/>
              <a:t>Nem tud mindenki megtanulni</a:t>
            </a:r>
            <a:r>
              <a:rPr lang="hu-HU" dirty="0"/>
              <a:t> </a:t>
            </a:r>
          </a:p>
          <a:p>
            <a:pPr lvl="2"/>
            <a:r>
              <a:rPr lang="hu-HU" sz="2800" dirty="0"/>
              <a:t>írni </a:t>
            </a:r>
            <a:r>
              <a:rPr lang="hu-HU" sz="2800" dirty="0" smtClean="0"/>
              <a:t>/ olvasni</a:t>
            </a:r>
            <a:endParaRPr lang="hu-HU" sz="2800" dirty="0"/>
          </a:p>
          <a:p>
            <a:pPr lvl="2"/>
            <a:r>
              <a:rPr lang="hu-HU" sz="2800" dirty="0" smtClean="0"/>
              <a:t>számolni</a:t>
            </a:r>
            <a:endParaRPr lang="hu-HU" sz="2800" b="1" dirty="0" smtClean="0"/>
          </a:p>
          <a:p>
            <a:r>
              <a:rPr lang="hu-HU" sz="2800" b="1" dirty="0" smtClean="0"/>
              <a:t>20. század</a:t>
            </a:r>
          </a:p>
          <a:p>
            <a:pPr lvl="1"/>
            <a:r>
              <a:rPr lang="hu-HU" b="1" dirty="0" smtClean="0"/>
              <a:t>Még mindig nem </a:t>
            </a:r>
            <a:r>
              <a:rPr lang="hu-HU" b="1" dirty="0"/>
              <a:t>tud mindenki </a:t>
            </a:r>
            <a:r>
              <a:rPr lang="hu-HU" b="1" dirty="0" smtClean="0"/>
              <a:t>megtanulni</a:t>
            </a:r>
          </a:p>
          <a:p>
            <a:pPr lvl="2"/>
            <a:r>
              <a:rPr lang="hu-HU" sz="2800" dirty="0"/>
              <a:t>írni </a:t>
            </a:r>
            <a:r>
              <a:rPr lang="hu-HU" sz="2800" dirty="0" smtClean="0"/>
              <a:t>/olvasni</a:t>
            </a:r>
            <a:endParaRPr lang="hu-HU" sz="2800" dirty="0"/>
          </a:p>
          <a:p>
            <a:pPr lvl="2"/>
            <a:r>
              <a:rPr lang="hu-HU" sz="2800" dirty="0"/>
              <a:t>s</a:t>
            </a:r>
            <a:r>
              <a:rPr lang="hu-HU" sz="2800" dirty="0" smtClean="0"/>
              <a:t>zámolni</a:t>
            </a:r>
            <a:endParaRPr lang="hu-HU" sz="2800" b="1" dirty="0" smtClean="0"/>
          </a:p>
          <a:p>
            <a:pPr lvl="1"/>
            <a:r>
              <a:rPr lang="hu-HU" b="1" dirty="0"/>
              <a:t>A  </a:t>
            </a:r>
            <a:r>
              <a:rPr lang="hu-HU" b="1" dirty="0" smtClean="0"/>
              <a:t>kütyük </a:t>
            </a:r>
            <a:r>
              <a:rPr lang="hu-HU" b="1" dirty="0"/>
              <a:t>korszaka </a:t>
            </a:r>
            <a:r>
              <a:rPr lang="hu-HU" b="1" dirty="0" smtClean="0"/>
              <a:t>elkezdődik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53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5788"/>
                </a:solidFill>
              </a:rPr>
              <a:t> </a:t>
            </a:r>
            <a:r>
              <a:rPr lang="hu-HU" b="1" dirty="0" smtClean="0">
                <a:solidFill>
                  <a:srgbClr val="8A1010"/>
                </a:solidFill>
              </a:rPr>
              <a:t>A 21. század meglepetése</a:t>
            </a:r>
            <a:endParaRPr lang="en-US" b="1" dirty="0">
              <a:solidFill>
                <a:srgbClr val="8A101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040560"/>
          </a:xfrm>
        </p:spPr>
        <p:txBody>
          <a:bodyPr>
            <a:noAutofit/>
          </a:bodyPr>
          <a:lstStyle/>
          <a:p>
            <a:r>
              <a:rPr lang="hu-HU" b="1" dirty="0" smtClean="0"/>
              <a:t>Még </a:t>
            </a:r>
            <a:r>
              <a:rPr lang="hu-HU" b="1" dirty="0"/>
              <a:t>mindig nem tud mindenki </a:t>
            </a:r>
            <a:r>
              <a:rPr lang="hu-HU" b="1" dirty="0" smtClean="0"/>
              <a:t>megtanulni</a:t>
            </a:r>
          </a:p>
          <a:p>
            <a:pPr lvl="2"/>
            <a:r>
              <a:rPr lang="hu-HU" dirty="0"/>
              <a:t>írni / olvasni</a:t>
            </a:r>
          </a:p>
          <a:p>
            <a:pPr lvl="2"/>
            <a:r>
              <a:rPr lang="hu-HU" dirty="0" smtClean="0"/>
              <a:t>számolni</a:t>
            </a:r>
            <a:endParaRPr lang="hu-HU" b="1" dirty="0" smtClean="0"/>
          </a:p>
          <a:p>
            <a:r>
              <a:rPr lang="hu-HU" b="1" dirty="0" smtClean="0"/>
              <a:t>Sőt</a:t>
            </a:r>
          </a:p>
          <a:p>
            <a:pPr lvl="2"/>
            <a:r>
              <a:rPr lang="hu-HU" sz="2800" b="1" dirty="0" smtClean="0"/>
              <a:t>Teret nyernek a kütyük– kihelyezés és beépülés </a:t>
            </a:r>
            <a:r>
              <a:rPr lang="hu-HU" sz="2800" b="1" dirty="0"/>
              <a:t>(</a:t>
            </a:r>
            <a:r>
              <a:rPr lang="hu-HU" sz="2800" b="1" dirty="0" smtClean="0"/>
              <a:t>kognitív terünk határai)</a:t>
            </a:r>
            <a:endParaRPr lang="hu-HU" sz="2800" b="1" dirty="0"/>
          </a:p>
          <a:p>
            <a:pPr lvl="2"/>
            <a:r>
              <a:rPr lang="hu-HU" sz="2800" b="1" dirty="0" smtClean="0"/>
              <a:t>Megjelennek a mítoszok</a:t>
            </a:r>
          </a:p>
          <a:p>
            <a:pPr lvl="3"/>
            <a:r>
              <a:rPr lang="hu-HU" sz="2800" b="1" dirty="0" smtClean="0"/>
              <a:t>a </a:t>
            </a:r>
            <a:r>
              <a:rPr lang="hu-HU" sz="2800" b="1" dirty="0"/>
              <a:t>digitális </a:t>
            </a:r>
            <a:r>
              <a:rPr lang="hu-HU" sz="2800" b="1" dirty="0" smtClean="0"/>
              <a:t>bennszülöttekről</a:t>
            </a:r>
          </a:p>
          <a:p>
            <a:pPr lvl="3"/>
            <a:r>
              <a:rPr lang="hu-HU" sz="2800" b="1" dirty="0"/>
              <a:t>a</a:t>
            </a:r>
            <a:r>
              <a:rPr lang="hu-HU" sz="2800" b="1" dirty="0" smtClean="0"/>
              <a:t>z internet olvasás-sorvasztó hatásáról</a:t>
            </a:r>
            <a:endParaRPr lang="hu-HU" sz="2800" b="1" dirty="0"/>
          </a:p>
          <a:p>
            <a:pPr lvl="3"/>
            <a:r>
              <a:rPr lang="hu-HU" sz="2800" b="1" dirty="0" smtClean="0"/>
              <a:t>az </a:t>
            </a:r>
            <a:r>
              <a:rPr lang="hu-HU" sz="2800" b="1" dirty="0"/>
              <a:t>agy </a:t>
            </a:r>
            <a:r>
              <a:rPr lang="hu-HU" sz="2800" b="1" dirty="0" smtClean="0"/>
              <a:t>új evolúciójáról</a:t>
            </a:r>
            <a:endParaRPr lang="hu-HU" sz="2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8A1010"/>
                </a:solidFill>
              </a:rPr>
              <a:t>Megváltozott agyi struktúra?</a:t>
            </a:r>
            <a:endParaRPr lang="hu-HU" b="1" dirty="0">
              <a:solidFill>
                <a:srgbClr val="8A101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7"/>
            <a:ext cx="4381500" cy="2905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24218"/>
            <a:ext cx="4490520" cy="386238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403648" y="5868238"/>
            <a:ext cx="421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8A1010"/>
                </a:solidFill>
              </a:rPr>
              <a:t>Indirekt válasz: neuroplaszticitás</a:t>
            </a:r>
          </a:p>
          <a:p>
            <a:r>
              <a:rPr lang="hu-HU" sz="2400" dirty="0" smtClean="0">
                <a:solidFill>
                  <a:srgbClr val="8A1010"/>
                </a:solidFill>
              </a:rPr>
              <a:t>Direkt válasz: még nincs</a:t>
            </a:r>
            <a:endParaRPr lang="hu-HU" sz="2400" dirty="0">
              <a:solidFill>
                <a:srgbClr val="8A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3058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8A101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Digitális elmerülés</a:t>
            </a:r>
            <a:endParaRPr lang="hu-HU" dirty="0">
              <a:solidFill>
                <a:srgbClr val="8A101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455</Words>
  <Application>Microsoft Office PowerPoint</Application>
  <PresentationFormat>Diavetítés a képernyőre (4:3 oldalarány)</PresentationFormat>
  <Paragraphs>106</Paragraphs>
  <Slides>26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Valóban multitasking? Agyunk válasza az információs nyomásra</vt:lpstr>
      <vt:lpstr>Témavázlat</vt:lpstr>
      <vt:lpstr>Az olvasás új formái</vt:lpstr>
      <vt:lpstr>PowerPoint bemutató</vt:lpstr>
      <vt:lpstr>Múlt századok meglepetése</vt:lpstr>
      <vt:lpstr> A 21. század meglepetése</vt:lpstr>
      <vt:lpstr>PowerPoint bemutató</vt:lpstr>
      <vt:lpstr>Megváltozott agyi struktúra?</vt:lpstr>
      <vt:lpstr>Digitális elmerülés</vt:lpstr>
      <vt:lpstr>Mi történik?</vt:lpstr>
      <vt:lpstr>A virtuális valóság</vt:lpstr>
      <vt:lpstr>PowerPoint bemutató</vt:lpstr>
      <vt:lpstr>Virtuális tér és az „áthelyezett test”</vt:lpstr>
      <vt:lpstr>Nézőpontváltás – ‚távolított’ én</vt:lpstr>
      <vt:lpstr>Internet-függőség: maradandó szerkezeti változás</vt:lpstr>
      <vt:lpstr>Az okos eszközök világa</vt:lpstr>
      <vt:lpstr>Hasonlóságok és eltérések</vt:lpstr>
      <vt:lpstr> </vt:lpstr>
      <vt:lpstr>Multitasking?</vt:lpstr>
      <vt:lpstr>Megosztott feladatteljesítés</vt:lpstr>
      <vt:lpstr>..és a neuronális ár</vt:lpstr>
      <vt:lpstr>PowerPoint bemutató</vt:lpstr>
      <vt:lpstr>Developmental Review, Special Issue Volume 35, Pages 1-124 (March 2015)  Living in the “Net” Generation: Multitasking, Learning, and Development Edited by Mary L. Courage </vt:lpstr>
      <vt:lpstr>Multitasking és a videojátékok</vt:lpstr>
      <vt:lpstr>Multitasking előnyök és hátrányok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of foreign language accent as shown by neuroscientific data</dc:title>
  <dc:creator>Csépe Valéria</dc:creator>
  <cp:lastModifiedBy>Csépe Valéria</cp:lastModifiedBy>
  <cp:revision>43</cp:revision>
  <dcterms:created xsi:type="dcterms:W3CDTF">2015-11-03T22:13:59Z</dcterms:created>
  <dcterms:modified xsi:type="dcterms:W3CDTF">2015-11-10T15:10:25Z</dcterms:modified>
</cp:coreProperties>
</file>