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8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90" r:id="rId21"/>
    <p:sldId id="291" r:id="rId22"/>
    <p:sldId id="298" r:id="rId23"/>
    <p:sldId id="292" r:id="rId24"/>
    <p:sldId id="293" r:id="rId25"/>
    <p:sldId id="294" r:id="rId26"/>
    <p:sldId id="295" r:id="rId27"/>
    <p:sldId id="296" r:id="rId28"/>
    <p:sldId id="275" r:id="rId29"/>
    <p:sldId id="282" r:id="rId30"/>
    <p:sldId id="276" r:id="rId31"/>
    <p:sldId id="297" r:id="rId3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631E"/>
    <a:srgbClr val="000099"/>
    <a:srgbClr val="FF9900"/>
    <a:srgbClr val="FF0000"/>
    <a:srgbClr val="5C0C4B"/>
    <a:srgbClr val="00FF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>
        <p:scale>
          <a:sx n="60" d="100"/>
          <a:sy n="60" d="100"/>
        </p:scale>
        <p:origin x="-1458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3B8360-82C6-43B6-AA66-50357B2EE36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00639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689BC2-A892-424F-9EF6-DA1319EE400B}" type="datetimeFigureOut">
              <a:rPr lang="hu-HU"/>
              <a:pPr>
                <a:defRPr/>
              </a:pPr>
              <a:t>2015.11.11.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9166C1-6B67-41EF-936F-14FEB1E57E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3012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603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0683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809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25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1701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174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4571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3583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8034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u-HU" altLang="hu-HU" dirty="0" smtClean="0"/>
              <a:t>missziós feladatvállalás, valamint a munka szakmai, tartalmi részével való elégedettséggel fordított mértékben jár együtt. Együtt járás figyelhető meg a katonai pálya presztízse, valamint a szakmai előmenetel és karrier-építés között, továbbá a bérezési és egyéb juttatási rendszer és a szakmai presztízs között, illetve a munka személyi körülményei között, végül a „szeretek katonáskodni”</a:t>
            </a:r>
            <a:r>
              <a:rPr lang="hu-HU" altLang="hu-HU" dirty="0" err="1" smtClean="0"/>
              <a:t>-érzés</a:t>
            </a:r>
            <a:r>
              <a:rPr lang="hu-HU" altLang="hu-HU" dirty="0" smtClean="0"/>
              <a:t> és a szakmai presztízs, illetve a munka tárgyi körülményei között.</a:t>
            </a:r>
          </a:p>
          <a:p>
            <a:pPr eaLnBrk="1" hangingPunct="1">
              <a:spcBef>
                <a:spcPct val="0"/>
              </a:spcBef>
            </a:pPr>
            <a:endParaRPr lang="hu-HU" altLang="hu-HU" dirty="0" smtClean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4734FA-AB81-4E99-89F6-32AC14B7C6EC}" type="slidenum">
              <a:rPr lang="hu-HU" altLang="hu-HU" smtClean="0"/>
              <a:pPr/>
              <a:t>18</a:t>
            </a:fld>
            <a:endParaRPr lang="hu-HU" altLang="hu-H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7524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7346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8508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273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37907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78817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4025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970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6408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18689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49580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379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05092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16015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806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919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6843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043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6972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6417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9166C1-6B67-41EF-936F-14FEB1E57EF5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58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189AA-9F2D-4668-9CE8-27D373A1201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B11EC-973A-404E-A46B-6FEC207BBC6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E28ED-8601-451F-9784-16320AB11DC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9F3C-7D58-4EB6-89A3-F1C7DDD361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681F-495F-4756-9231-6F952D13E67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AD714-5710-4590-9B81-009D26F618D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1D652-5CA0-4D1C-98F2-D637D3A6EA1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13951-C8A3-4074-B5B3-4CD8E406AD4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5A2DF-FA8A-4D51-89FD-9EC44C728FB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4A606-99A2-44DB-AA31-4A9907F6E4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573D8-93FE-4F76-88F4-95783CCBCA2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1EB364-D09F-425D-BEC1-37EBBBD28C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katona-egészségügyi pályaelhagyás motívumainak feltárása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89041"/>
            <a:ext cx="7921252" cy="2304256"/>
          </a:xfrm>
        </p:spPr>
        <p:txBody>
          <a:bodyPr/>
          <a:lstStyle/>
          <a:p>
            <a:pPr eaLnBrk="1" hangingPunct="1"/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Pákozdi Márta őrnagy, Dr. Fejes Zsolt PhD. o. ezredes</a:t>
            </a:r>
          </a:p>
          <a:p>
            <a:pPr eaLnBrk="1" hangingPunct="1"/>
            <a:r>
              <a:rPr lang="hu-HU" altLang="hu-HU" sz="1600" dirty="0" smtClean="0">
                <a:latin typeface="Times New Roman" pitchFamily="18" charset="0"/>
                <a:cs typeface="Times New Roman" pitchFamily="18" charset="0"/>
              </a:rPr>
              <a:t>MH EK VEI VESTSZO</a:t>
            </a:r>
          </a:p>
          <a:p>
            <a:pPr algn="r" eaLnBrk="1" hangingPunct="1"/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hu-HU" alt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hu-HU" alt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hu-HU" altLang="hu-HU" sz="1600" dirty="0" smtClean="0">
                <a:latin typeface="Times New Roman" pitchFamily="18" charset="0"/>
                <a:cs typeface="Times New Roman" pitchFamily="18" charset="0"/>
              </a:rPr>
              <a:t>2015. 11. 11.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katona-egészségügyi pályaválasztás reliabilitásmutatói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Chrombach-alfa értéke: 0,772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343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9056"/>
                <a:gridCol w="1810544"/>
              </a:tblGrid>
              <a:tr h="210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skála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Chronbch-alfa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katonai pálya presztízse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0,745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02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bérezési és egyéb juttatási rendszer (pl.: ruhapénz, üdülési lehetőségek)</a:t>
                      </a:r>
                      <a:endParaRPr lang="hu-H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0,757</a:t>
                      </a:r>
                      <a:endParaRPr lang="hu-HU" sz="14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lakhatási támogatás</a:t>
                      </a:r>
                      <a:endParaRPr lang="hu-H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0,755</a:t>
                      </a:r>
                      <a:endParaRPr lang="hu-HU" sz="14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szolgálati nyugdíj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0,757</a:t>
                      </a:r>
                      <a:endParaRPr lang="hu-H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missziós feladatvállalás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0,738</a:t>
                      </a:r>
                      <a:endParaRPr lang="hu-H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előmeneteli rendszer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0,740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tanulási lehetőségek biztosítottsága</a:t>
                      </a:r>
                      <a:endParaRPr lang="hu-HU" sz="14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0,747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korábbi szakmai gyakorlat, tapasztalat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0,769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kedvezményes óvodai ellátás biztosítása</a:t>
                      </a:r>
                      <a:endParaRPr lang="hu-HU" sz="14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0,766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ösztöndíj, hallgatói szerződés</a:t>
                      </a:r>
                      <a:endParaRPr lang="hu-HU" sz="14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0,766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hivatástudat</a:t>
                      </a:r>
                      <a:endParaRPr lang="hu-H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0.749</a:t>
                      </a:r>
                      <a:endParaRPr lang="hu-H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„szeretek katonáskodni” - érzés</a:t>
                      </a:r>
                      <a:endParaRPr lang="hu-H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0,747</a:t>
                      </a:r>
                      <a:endParaRPr lang="hu-H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02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biztos megélhetés</a:t>
                      </a:r>
                      <a:endParaRPr lang="hu-H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0,768</a:t>
                      </a:r>
                      <a:endParaRPr lang="hu-H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katona-egészségügyi pályaválasztás - klaszterelemzés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1628775"/>
            <a:ext cx="7775575" cy="4176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/>
          <a:lstStyle/>
          <a:p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Pályaelhagyás okai nemek szerint</a:t>
            </a:r>
            <a:r>
              <a:rPr lang="hu-HU" altLang="hu-H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(N=120)</a:t>
            </a:r>
          </a:p>
        </p:txBody>
      </p:sp>
      <p:sp>
        <p:nvSpPr>
          <p:cNvPr id="13315" name="Tartalom helye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713288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Nők (N=85)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1. Anyagi, juttatási tám. </a:t>
            </a:r>
            <a:r>
              <a:rPr lang="hu-HU" altLang="hu-HU" sz="1700" b="1" dirty="0" err="1" smtClean="0">
                <a:latin typeface="Times New Roman" pitchFamily="18" charset="0"/>
                <a:cs typeface="Times New Roman" pitchFamily="18" charset="0"/>
              </a:rPr>
              <a:t>elégt</a:t>
            </a: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.:    51,8%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2. Nyugdíjkedv. megvonása:        38,8%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3. Alkalmassági </a:t>
            </a:r>
            <a:r>
              <a:rPr lang="hu-HU" altLang="hu-HU" sz="1700" b="1" dirty="0" err="1" smtClean="0">
                <a:latin typeface="Times New Roman" pitchFamily="18" charset="0"/>
                <a:cs typeface="Times New Roman" pitchFamily="18" charset="0"/>
              </a:rPr>
              <a:t>követelm</a:t>
            </a: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.:           31,8%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4. Túlterheltség:                             30,6%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5. Előmenetel, karrier hiánya:     28,2%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6. Egészségügyi okok:                     27,1%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7. Civil munka előnyei:                   24,7%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8. Munkakörülmények:                   20,0%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8. Missziós feladatvállalás:             20,0%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9. Továbbtanulási tám. </a:t>
            </a:r>
            <a:r>
              <a:rPr lang="hu-HU" altLang="hu-HU" sz="1700" dirty="0" err="1" smtClean="0">
                <a:latin typeface="Times New Roman" pitchFamily="18" charset="0"/>
                <a:cs typeface="Times New Roman" pitchFamily="18" charset="0"/>
              </a:rPr>
              <a:t>korl</a:t>
            </a: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.:          14,1%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10. Rugalmas </a:t>
            </a:r>
            <a:r>
              <a:rPr lang="hu-HU" altLang="hu-HU" sz="1700" dirty="0" err="1" smtClean="0">
                <a:latin typeface="Times New Roman" pitchFamily="18" charset="0"/>
                <a:cs typeface="Times New Roman" pitchFamily="18" charset="0"/>
              </a:rPr>
              <a:t>fogl</a:t>
            </a: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. hiánya:             12,9%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11. Lakhatási tám. elégtelensége:     9,4%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12. Egyéb:                                         8,2%</a:t>
            </a:r>
          </a:p>
        </p:txBody>
      </p:sp>
      <p:sp>
        <p:nvSpPr>
          <p:cNvPr id="13316" name="Tartalom helye 6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713288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Férfi (N=35)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1. Anyagi, juttatási tám. </a:t>
            </a:r>
            <a:r>
              <a:rPr lang="hu-HU" altLang="hu-HU" sz="1700" b="1" dirty="0" err="1" smtClean="0">
                <a:latin typeface="Times New Roman" pitchFamily="18" charset="0"/>
                <a:cs typeface="Times New Roman" pitchFamily="18" charset="0"/>
              </a:rPr>
              <a:t>elégt</a:t>
            </a: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. :    54,3%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2. Munkakörülmények:                 31,4%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3. Nyugdíjkedv. megvonása:         28,6%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hu-HU" altLang="hu-HU" sz="1700" b="1" dirty="0" err="1" smtClean="0">
                <a:latin typeface="Times New Roman" pitchFamily="18" charset="0"/>
                <a:cs typeface="Times New Roman" pitchFamily="18" charset="0"/>
              </a:rPr>
              <a:t>Előmen</a:t>
            </a: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hu-HU" altLang="hu-HU" sz="1700" b="1" dirty="0" err="1" smtClean="0">
                <a:latin typeface="Times New Roman" pitchFamily="18" charset="0"/>
                <a:cs typeface="Times New Roman" pitchFamily="18" charset="0"/>
              </a:rPr>
              <a:t>karrierép</a:t>
            </a: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. hiánya:      22,9%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4. Missziós feladatvállalás:            22,9%</a:t>
            </a:r>
          </a:p>
          <a:p>
            <a:pPr marL="0" indent="0">
              <a:buFontTx/>
              <a:buNone/>
            </a:pPr>
            <a:r>
              <a:rPr lang="hu-HU" altLang="hu-HU" sz="1700" b="1" dirty="0" smtClean="0">
                <a:latin typeface="Times New Roman" pitchFamily="18" charset="0"/>
                <a:cs typeface="Times New Roman" pitchFamily="18" charset="0"/>
              </a:rPr>
              <a:t>5. Civil munka előnyei:                  20,0%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6. Egészségügyi okok:                     17,1%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6. Rugalmas </a:t>
            </a:r>
            <a:r>
              <a:rPr lang="hu-HU" altLang="hu-HU" sz="1700" dirty="0" err="1" smtClean="0">
                <a:latin typeface="Times New Roman" pitchFamily="18" charset="0"/>
                <a:cs typeface="Times New Roman" pitchFamily="18" charset="0"/>
              </a:rPr>
              <a:t>fogl</a:t>
            </a: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. hiánya:                17,1%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7. Továbbtanulási tám. </a:t>
            </a:r>
            <a:r>
              <a:rPr lang="hu-HU" altLang="hu-HU" sz="1700" dirty="0" err="1" smtClean="0">
                <a:latin typeface="Times New Roman" pitchFamily="18" charset="0"/>
                <a:cs typeface="Times New Roman" pitchFamily="18" charset="0"/>
              </a:rPr>
              <a:t>korl</a:t>
            </a: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.:           14,3%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8. Túlterheltség:                                 5,7%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8. Lakhatási tám. elégtelensége:        5,7%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hu-HU" altLang="hu-HU" sz="1700" i="1" dirty="0" smtClean="0">
                <a:latin typeface="Times New Roman" pitchFamily="18" charset="0"/>
                <a:cs typeface="Times New Roman" pitchFamily="18" charset="0"/>
              </a:rPr>
              <a:t>Alkalmassági követelmény:           2,9%</a:t>
            </a:r>
          </a:p>
          <a:p>
            <a:pPr marL="0" indent="0">
              <a:buFontTx/>
              <a:buNone/>
            </a:pPr>
            <a:r>
              <a:rPr lang="hu-HU" altLang="hu-HU" sz="1700" dirty="0" smtClean="0">
                <a:latin typeface="Times New Roman" pitchFamily="18" charset="0"/>
                <a:cs typeface="Times New Roman" pitchFamily="18" charset="0"/>
              </a:rPr>
              <a:t>9. Egyéb:                                          2,9%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Hipotézis</a:t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 hivatástudat és a katonai pálya presztízse állománykategóriánként eltérő”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Varianciaeredmények: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állománykategória és hivatástudat kapcsolata (p=0,7094) →nincs kapcsolat; </a:t>
            </a:r>
          </a:p>
          <a:p>
            <a:pPr eaLnBrk="1" hangingPunct="1">
              <a:buNone/>
              <a:defRPr/>
            </a:pP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állománykategória és katonai pálya presztízse kapcsolata (p=0,5819)→nincs kapcsolat.</a:t>
            </a:r>
          </a:p>
          <a:p>
            <a:pPr marL="457200" indent="-457200" algn="just" eaLnBrk="1" hangingPunct="1">
              <a:buFontTx/>
              <a:buAutoNum type="arabicPeriod"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Hipotézis</a:t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életkor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befolyásolja</a:t>
            </a:r>
            <a:endParaRPr lang="hu-H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Arial" pitchFamily="34" charset="0"/>
              <a:buChar char="•"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munka szakmai és tartalmi részével; </a:t>
            </a:r>
          </a:p>
          <a:p>
            <a:pPr marL="0" indent="0" algn="just" eaLnBrk="1" hangingPunct="1">
              <a:buFont typeface="Arial" pitchFamily="34" charset="0"/>
              <a:buChar char="•"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szakmai presztízzsel; </a:t>
            </a:r>
          </a:p>
          <a:p>
            <a:pPr marL="0" indent="0" algn="just" eaLnBrk="1" hangingPunct="1">
              <a:buFont typeface="Arial" pitchFamily="34" charset="0"/>
              <a:buChar char="•"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jövedelemmel, juttatásokkal; </a:t>
            </a:r>
          </a:p>
          <a:p>
            <a:pPr marL="0" indent="0" algn="just" eaLnBrk="1" hangingPunct="1">
              <a:buFont typeface="Arial" pitchFamily="34" charset="0"/>
              <a:buChar char="•"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munka személyi körülményeivel, </a:t>
            </a:r>
          </a:p>
          <a:p>
            <a:pPr marL="0" indent="0" algn="just" eaLnBrk="1" hangingPunct="1">
              <a:buFont typeface="Arial" pitchFamily="34" charset="0"/>
              <a:buChar char="•"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munka tárgyi körülményeivel való elégedettség”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Varianciaeredmények: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életkor és jelenlegi munka szakmai, tartalmi részével való elégedettség (p=0,1753) →nincs kapcsolat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életkor és a szakmai presztízzsel (p=0,6824) →nincs kapcsolat</a:t>
            </a:r>
          </a:p>
          <a:p>
            <a:pPr eaLnBrk="1" hangingPunct="1">
              <a:defRPr/>
            </a:pPr>
            <a:r>
              <a:rPr lang="hu-H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életkor és jövedelemmel, juttatásokkal 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= 0,0230)* </a:t>
            </a:r>
            <a:r>
              <a:rPr lang="hu-H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→van kapcsolat, közepesen erős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életkor és a munka személyi körülményeivel (p=0,2987) →nincs kapcsolat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életkor és munka tárgyi körülményeivel való elégedettség (p=0,2784): →nincs kapcsolat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Hipotézis</a:t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„A munka értéke lakóhely által determinált”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u="sng" dirty="0" smtClean="0">
                <a:latin typeface="Times New Roman" pitchFamily="18" charset="0"/>
                <a:cs typeface="Times New Roman" pitchFamily="18" charset="0"/>
              </a:rPr>
              <a:t>Varianciaeredmények:</a:t>
            </a:r>
          </a:p>
          <a:p>
            <a:pPr eaLnBrk="1" hangingPunct="1">
              <a:defRPr/>
            </a:pP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Lakóhely,munka szakmai/tartalmi részével való elégedettség:</a:t>
            </a:r>
            <a:r>
              <a:rPr lang="hu-H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= 0,0447)*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közepesen erős kapcsolat</a:t>
            </a:r>
          </a:p>
          <a:p>
            <a:pPr eaLnBrk="1" hangingPunct="1"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lakóhely és a szakmai presztízzsel való elégedettség (p=0,3091)→ nincs kapcsolat</a:t>
            </a:r>
          </a:p>
          <a:p>
            <a:pPr eaLnBrk="1" hangingPunct="1"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lakóhely és a jövedelemmel, juttatásokkal való elégedettség p=0,1778)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nincs kapcsolat</a:t>
            </a:r>
          </a:p>
          <a:p>
            <a:pPr eaLnBrk="1" hangingPunct="1"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lakóhely és a munka személyi körülményeivel való elégedettség (p=0,1368)→ nincs kapcsolat</a:t>
            </a:r>
          </a:p>
          <a:p>
            <a:pPr eaLnBrk="1" hangingPunct="1">
              <a:defRPr/>
            </a:pP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lakóhely és a munka tárgyi körülményeivel való elégedettség</a:t>
            </a:r>
            <a:r>
              <a:rPr lang="hu-H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 </a:t>
            </a:r>
            <a:r>
              <a:rPr lang="hu-H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0,0687)+</a:t>
            </a:r>
            <a:r>
              <a:rPr lang="hu-HU" sz="2000" dirty="0">
                <a:solidFill>
                  <a:srgbClr val="FF0000"/>
                </a:solidFill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hu-H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gyenge kapcsolat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Hipotézis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katona-egészségügyi pályaelhagyást a jogviszony és a nem erősen befolyásolja”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u-HU" sz="1800" u="sng" dirty="0" smtClean="0">
                <a:latin typeface="Times New Roman" pitchFamily="18" charset="0"/>
                <a:cs typeface="Times New Roman" pitchFamily="18" charset="0"/>
              </a:rPr>
              <a:t>Jogviszonnyal kapcsolatos eredmények: </a:t>
            </a:r>
          </a:p>
          <a:p>
            <a:pPr marL="0" indent="0" eaLnBrk="1" hangingPunct="1">
              <a:buFontTx/>
              <a:buNone/>
              <a:defRPr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1" hangingPunct="1">
              <a:defRPr/>
            </a:pPr>
            <a:r>
              <a:rPr lang="hu-H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nyugdíjba vonulási kedvezmény megvonása</a:t>
            </a:r>
            <a:r>
              <a:rPr lang="hu-HU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Khi-négyzet-próba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 = 1): Khi2 = 6,064 (p = 0,0138)* → 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közepesen erős kapcsolat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két változó között</a:t>
            </a:r>
          </a:p>
          <a:p>
            <a:pPr lvl="0" eaLnBrk="1" hangingPunct="1">
              <a:defRPr/>
            </a:pPr>
            <a:r>
              <a:rPr lang="hu-HU" sz="2000" b="1" i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egészségügyi okok:</a:t>
            </a:r>
            <a:r>
              <a:rPr lang="hu-HU" sz="2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Khi-négyzet-próba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 = 1): Khi2 = 3,734 (p = 0,0533)+ → </a:t>
            </a:r>
            <a:r>
              <a:rPr lang="hu-HU" sz="2000" b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gyenge kapcsolat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két változó között</a:t>
            </a:r>
          </a:p>
          <a:p>
            <a:pPr lvl="0" eaLnBrk="1" hangingPunct="1">
              <a:defRPr/>
            </a:pPr>
            <a:r>
              <a:rPr lang="hu-HU" sz="2000" b="1" i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továbbtanulási lehetőségek korlátozása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Khi-négyzet-próba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 = 1): Khi2 = 3,085 (p = 0,0790)+ → </a:t>
            </a:r>
            <a:r>
              <a:rPr lang="hu-HU" sz="2000" b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gyenge kapcsolat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két változó között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Hipotézis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katona-egészségügyi pályaelhagyást a jogviszony és </a:t>
            </a:r>
            <a:r>
              <a:rPr lang="hu-H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 </a:t>
            </a:r>
            <a:r>
              <a:rPr lang="hu-H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erősen </a:t>
            </a:r>
            <a:r>
              <a:rPr lang="hu-H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befolyásolja”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u-HU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Nemmel kapcsolatos eredmények:</a:t>
            </a:r>
          </a:p>
          <a:p>
            <a:pPr marL="0" indent="0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defRPr/>
            </a:pPr>
            <a:r>
              <a:rPr lang="hu-H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alkalmassági követelmények: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Khi-négyzet-próba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 = 1): Khi2 = 11,581 (p = 0,0007)*** → 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nagyon erős kapcsolat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két változó között</a:t>
            </a:r>
          </a:p>
          <a:p>
            <a:pPr lvl="0" eaLnBrk="1" hangingPunct="1">
              <a:defRPr/>
            </a:pPr>
            <a:r>
              <a:rPr lang="hu-HU" sz="2000" b="1" i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túlterheltség: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Khi-négyzet-próba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 = 1): Khi2 = 8,575 (p = 0,0034)** → </a:t>
            </a:r>
            <a:r>
              <a:rPr lang="hu-HU" sz="2000" b="1" dirty="0">
                <a:solidFill>
                  <a:srgbClr val="0563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erős kapcsolat 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két változó között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Hipotézis</a:t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hu-HU" altLang="hu-HU" sz="1800" b="1" dirty="0" smtClean="0">
                <a:latin typeface="Times New Roman" pitchFamily="18" charset="0"/>
                <a:cs typeface="Times New Roman" pitchFamily="18" charset="0"/>
              </a:rPr>
              <a:t>„A katona-egészségügyi pályaválasztás egyes elemei nagymértékben befolyásolják a munka értékével való elégedettséget”</a:t>
            </a:r>
          </a:p>
          <a:p>
            <a:pPr marL="0" indent="0" algn="just" eaLnBrk="1" hangingPunct="1">
              <a:buFontTx/>
              <a:buNone/>
            </a:pPr>
            <a:endParaRPr lang="hu-HU" alt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460625"/>
            <a:ext cx="82804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/>
          <a:lstStyle/>
          <a:p>
            <a:r>
              <a:rPr lang="hu-HU" altLang="hu-H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Leszerelési szándék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68313" y="2492375"/>
          <a:ext cx="8229600" cy="3192821"/>
        </p:xfrm>
        <a:graphic>
          <a:graphicData uri="http://schemas.openxmlformats.org/drawingml/2006/table">
            <a:tbl>
              <a:tblPr firstRow="1" firstCol="1" bandRow="1"/>
              <a:tblGrid>
                <a:gridCol w="2735535"/>
                <a:gridCol w="1224136"/>
                <a:gridCol w="1224136"/>
                <a:gridCol w="864096"/>
                <a:gridCol w="1080120"/>
                <a:gridCol w="1101577"/>
              </a:tblGrid>
              <a:tr h="38805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Leszerelési </a:t>
                      </a: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szándék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Jogviszony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Állománykategória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6103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Hivatásos (N=44)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szerződéses (N=76)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tiszt </a:t>
                      </a:r>
                      <a:endParaRPr lang="hu-HU" sz="16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N=37)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altiszt </a:t>
                      </a:r>
                      <a:endParaRPr lang="hu-HU" sz="16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N=74)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legénységi (N=9)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hu-HU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gen</a:t>
                      </a: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hu-HU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biztosan leszerel</a:t>
                      </a:r>
                      <a:endParaRPr lang="hu-H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9,1%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17,1%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21,6%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9,5%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22,2%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Igen, valószínűleg leszerel</a:t>
                      </a:r>
                      <a:endParaRPr lang="hu-HU" sz="1600" b="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22,7%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30,3%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24,3%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29,7%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22,2%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</a:t>
                      </a:r>
                      <a:r>
                        <a:rPr lang="hu-HU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alószínűleg nem szerel le</a:t>
                      </a:r>
                      <a:endParaRPr lang="hu-H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52,3%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40,8%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45,9%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45,9%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33,3%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hu-HU" sz="16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iztosan nem szerel le</a:t>
                      </a:r>
                      <a:endParaRPr lang="hu-HU" sz="16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15,9%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11,8%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8,1%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14,9%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22,2% </a:t>
                      </a:r>
                      <a:endParaRPr lang="hu-H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Bevezetés</a:t>
            </a:r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hu-HU" altLang="hu-HU" sz="2800" b="1" i="1" dirty="0" smtClean="0">
              <a:solidFill>
                <a:srgbClr val="05631E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Általános probléma a katona-egészségügyi szakemberek számának folyamatos csökkenése: </a:t>
            </a:r>
          </a:p>
          <a:p>
            <a:pPr marL="0" indent="0" algn="ctr" eaLnBrk="1" hangingPunct="1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NATO </a:t>
            </a:r>
          </a:p>
          <a:p>
            <a:pPr marL="0" indent="0" algn="ctr" eaLnBrk="1" hangingPunct="1">
              <a:buFontTx/>
              <a:buNone/>
            </a:pP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Magyar Honvédség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/>
          <a:lstStyle/>
          <a:p>
            <a:r>
              <a:rPr lang="hu-HU" altLang="hu-H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Leszerelési szándék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229599" cy="3816650"/>
        </p:xfrm>
        <a:graphic>
          <a:graphicData uri="http://schemas.openxmlformats.org/drawingml/2006/table">
            <a:tbl>
              <a:tblPr firstRow="1" firstCol="1" bandRow="1"/>
              <a:tblGrid>
                <a:gridCol w="2458616"/>
                <a:gridCol w="864096"/>
                <a:gridCol w="936104"/>
                <a:gridCol w="864096"/>
                <a:gridCol w="936104"/>
                <a:gridCol w="1008112"/>
                <a:gridCol w="1162471"/>
              </a:tblGrid>
              <a:tr h="52444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Leszerelési szándék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Iskolai végzettség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04888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orvosi egyetem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egyéb egyetem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főiskola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(N=21)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OKJ képesítés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(N=51)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érettségi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szakiskola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gen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biztosan leszerel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36,8%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21,4%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9,5%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7,8% 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23,1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Igen, valószínűleg leszerel</a:t>
                      </a:r>
                      <a:endParaRPr lang="hu-HU" sz="1600" b="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31,6%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31,8%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29,4%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7,7%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Valószínűleg nem szerel le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31,6%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28,6%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52,4%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45,1%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46,2%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iztosan nem szerel le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17,6%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23,1%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 </a:t>
                      </a:r>
                      <a:endParaRPr lang="hu-H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/>
          <a:lstStyle/>
          <a:p>
            <a:r>
              <a:rPr lang="hu-HU" altLang="hu-H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Leszerelési szándék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50825" y="2276475"/>
          <a:ext cx="8229600" cy="3478177"/>
        </p:xfrm>
        <a:graphic>
          <a:graphicData uri="http://schemas.openxmlformats.org/drawingml/2006/table">
            <a:tbl>
              <a:tblPr firstRow="1" firstCol="1" bandRow="1"/>
              <a:tblGrid>
                <a:gridCol w="3889127"/>
                <a:gridCol w="1512168"/>
                <a:gridCol w="1368152"/>
                <a:gridCol w="1460153"/>
              </a:tblGrid>
              <a:tr h="41161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Leszerelési szándék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Lakóhely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2323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Főváros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(N=34)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Város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(N=67)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Község/falu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gen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biztosan leszerel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14,7%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14,9%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10,5%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Igen, valószínűleg leszerel</a:t>
                      </a:r>
                      <a:endParaRPr lang="hu-HU" sz="1600" b="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29,4%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26,9%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26,3%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Valószínűleg nem szerel le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41,2%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44,8</a:t>
                      </a: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52,6</a:t>
                      </a: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iztosan nem szerel le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14,7%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13,4%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10,5% </a:t>
                      </a:r>
                      <a:endParaRPr lang="hu-HU" sz="1600" b="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600" b="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Leszerelési szándék</a:t>
            </a:r>
            <a:b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457200" y="2285994"/>
          <a:ext cx="8229600" cy="2571765"/>
        </p:xfrm>
        <a:graphic>
          <a:graphicData uri="http://schemas.openxmlformats.org/drawingml/2006/table">
            <a:tbl>
              <a:tblPr firstRow="1" firstCol="1" bandRow="1"/>
              <a:tblGrid>
                <a:gridCol w="4114800"/>
                <a:gridCol w="4114800"/>
              </a:tblGrid>
              <a:tr h="514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Leszerelési szándék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N=120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valószínűleg nem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45% (54)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valószínűleg igen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27,5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(33)</a:t>
                      </a:r>
                      <a:endParaRPr lang="hu-H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igen, biztosan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14,2% (17)</a:t>
                      </a:r>
                      <a:endParaRPr lang="hu-H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biztosan nem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13,3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(16)</a:t>
                      </a:r>
                      <a:endParaRPr lang="hu-H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/>
          <a:lstStyle/>
          <a:p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Külföldi lehetőség, jövedelemmel való elégedettség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84975" cy="3096344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720080"/>
                <a:gridCol w="792088"/>
                <a:gridCol w="720080"/>
                <a:gridCol w="720080"/>
                <a:gridCol w="720080"/>
                <a:gridCol w="792088"/>
                <a:gridCol w="864096"/>
                <a:gridCol w="864096"/>
                <a:gridCol w="720080"/>
                <a:gridCol w="720079"/>
              </a:tblGrid>
              <a:tr h="5258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Nemek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Jogviszony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Állománykategória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Lakóhely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7690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Férfi</a:t>
                      </a:r>
                      <a:r>
                        <a:rPr lang="hu-HU" sz="1400" b="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(N=35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Nő</a:t>
                      </a: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(N=85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Ht</a:t>
                      </a: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hu-H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(N=44)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Szerz</a:t>
                      </a: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hu-H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(N=76)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Tiszt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(N=37)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Altiszt</a:t>
                      </a:r>
                      <a:endParaRPr lang="hu-H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(N=74)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Legénys</a:t>
                      </a: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hu-H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(N=9)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Főváros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(N=34)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Város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(N=67)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Község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hu-H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falu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(N=19)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6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Külföldi </a:t>
                      </a:r>
                      <a:r>
                        <a:rPr lang="hu-H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lehetőség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62, 9</a:t>
                      </a: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(22)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55,3%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(47)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54,5</a:t>
                      </a: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(24)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59,2</a:t>
                      </a: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(45)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54,1</a:t>
                      </a: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(20)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56,8</a:t>
                      </a:r>
                      <a:r>
                        <a:rPr lang="hu-HU" sz="14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(42)</a:t>
                      </a:r>
                      <a:endParaRPr lang="hu-HU" sz="14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77,8%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(7)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(19)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59,7%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(40)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52,6%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(10)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Jövedelem-mel</a:t>
                      </a:r>
                      <a:endParaRPr lang="hu-H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elégedett</a:t>
                      </a:r>
                      <a:endParaRPr lang="hu-H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11,4% </a:t>
                      </a:r>
                      <a:endParaRPr lang="hu-H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5,9% </a:t>
                      </a:r>
                      <a:endParaRPr lang="hu-H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4,5% </a:t>
                      </a:r>
                      <a:endParaRPr lang="hu-H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9,2% </a:t>
                      </a:r>
                      <a:endParaRPr lang="hu-H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8,1% </a:t>
                      </a:r>
                      <a:endParaRPr lang="hu-H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6,8% (5)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11,1%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21,1%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(4)</a:t>
                      </a: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/>
          <a:lstStyle/>
          <a:p>
            <a:r>
              <a:rPr lang="hu-HU" altLang="hu-H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Külföldi lehetőség, jövedelemmel való elégedettség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916113"/>
          <a:ext cx="8507415" cy="2732602"/>
        </p:xfrm>
        <a:graphic>
          <a:graphicData uri="http://schemas.openxmlformats.org/drawingml/2006/table">
            <a:tbl>
              <a:tblPr firstRow="1" firstCol="1" bandRow="1"/>
              <a:tblGrid>
                <a:gridCol w="1215345"/>
                <a:gridCol w="1215345"/>
                <a:gridCol w="1215345"/>
                <a:gridCol w="1215345"/>
                <a:gridCol w="1215345"/>
                <a:gridCol w="1215345"/>
                <a:gridCol w="1215345"/>
              </a:tblGrid>
              <a:tr h="32110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Iskolai végzettség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77366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orvosi egyetem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(N=19)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egyéb egyetem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(N=14)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főiskola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(N=21)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OKJ képesítés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(N=51)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érettségi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(N=13)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szakiskola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(N=2)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Külföldi </a:t>
                      </a:r>
                      <a:r>
                        <a:rPr lang="hu-H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lehetőség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(11)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(7)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(13)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(29)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53,8%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(7)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Jövede-</a:t>
                      </a:r>
                      <a:endParaRPr lang="hu-HU" sz="16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lemmel</a:t>
                      </a:r>
                      <a:r>
                        <a:rPr lang="hu-H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elégedett</a:t>
                      </a:r>
                      <a:endParaRPr lang="hu-H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21,4%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4,8%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15,4%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0%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(0)</a:t>
                      </a: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/>
          <a:lstStyle/>
          <a:p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Külföldi lehetőség, jövedelemmel való elégedettség</a:t>
            </a:r>
            <a:b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(N=120)</a:t>
            </a:r>
            <a:endParaRPr lang="hu-HU" altLang="hu-HU" dirty="0" smtClean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Megfelelőnek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véli a katona-egészségügy átlagjövedelem értékét?</a:t>
            </a:r>
          </a:p>
          <a:p>
            <a:pPr marL="0" indent="0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igen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7,5% (9)</a:t>
            </a:r>
          </a:p>
          <a:p>
            <a:pPr marL="0" indent="0">
              <a:buFontTx/>
              <a:buNone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nem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92,5% (111)</a:t>
            </a:r>
          </a:p>
          <a:p>
            <a:pPr marL="0" indent="0">
              <a:buFontTx/>
              <a:buNone/>
              <a:defRPr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FontTx/>
              <a:buNone/>
              <a:defRPr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Külföldi munkavállalás lehetősége esetén elhagyná-e a katona-egészségügyet?</a:t>
            </a:r>
          </a:p>
          <a:p>
            <a:pPr marL="0" indent="0">
              <a:buFontTx/>
              <a:buNone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igen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57,5% (69)</a:t>
            </a:r>
          </a:p>
          <a:p>
            <a:pPr marL="0" indent="0">
              <a:buFontTx/>
              <a:buNone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nem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42,5% (51)</a:t>
            </a:r>
          </a:p>
          <a:p>
            <a:pPr marL="0" indent="0">
              <a:buFontTx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/>
          <a:lstStyle/>
          <a:p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Katonai életpályamodell</a:t>
            </a:r>
            <a:b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(N=120)</a:t>
            </a:r>
            <a:endParaRPr lang="hu-HU" altLang="hu-HU" dirty="0" smtClean="0">
              <a:solidFill>
                <a:srgbClr val="FF0000"/>
              </a:solidFill>
            </a:endParaRPr>
          </a:p>
        </p:txBody>
      </p:sp>
      <p:sp>
        <p:nvSpPr>
          <p:cNvPr id="27651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hu-HU" alt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hu-HU" altLang="hu-HU" sz="1800" b="1" dirty="0" smtClean="0">
                <a:latin typeface="Times New Roman" pitchFamily="18" charset="0"/>
                <a:cs typeface="Times New Roman" pitchFamily="18" charset="0"/>
              </a:rPr>
              <a:t>Véleménye szerint a bevezetendő katonai életpályamodell megállítaná-e az elvándorlást a katona-egészségügy területén?</a:t>
            </a:r>
            <a:endParaRPr lang="hu-HU" alt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hu-HU" altLang="hu-H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igen: 12,5% (15)</a:t>
            </a:r>
          </a:p>
          <a:p>
            <a:pPr marL="0" indent="0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	nem: 65% (78)</a:t>
            </a:r>
          </a:p>
          <a:p>
            <a:pPr marL="0" indent="0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	nem ismerem a tartalmát: 22,5% (27)</a:t>
            </a:r>
          </a:p>
          <a:p>
            <a:pPr marL="0" indent="0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/>
          <a:lstStyle/>
          <a:p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Nyitott kérdések</a:t>
            </a:r>
            <a:b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(N=120)</a:t>
            </a:r>
            <a:endParaRPr lang="hu-HU" altLang="hu-HU" dirty="0" smtClean="0">
              <a:solidFill>
                <a:srgbClr val="FF0000"/>
              </a:solidFill>
            </a:endParaRPr>
          </a:p>
        </p:txBody>
      </p:sp>
      <p:sp>
        <p:nvSpPr>
          <p:cNvPr id="286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hu-HU" alt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Véleménye szerint mivel lehetne megállítani a katona-egészségügyi szakállomány elvándorlását?</a:t>
            </a:r>
          </a:p>
          <a:p>
            <a:pPr marL="0" indent="0"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Megbecsülés, fizetőképes kereset</a:t>
            </a:r>
            <a:endParaRPr lang="hu-HU" altLang="hu-H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hu-HU" altLang="hu-H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Véleménye szerint mekkora bérezési juttatással lehetne megtartani a szakállományt a katona-egészségügyben?</a:t>
            </a:r>
          </a:p>
          <a:p>
            <a:pPr marL="0" indent="0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	50-200</a:t>
            </a:r>
            <a:r>
              <a:rPr lang="hu-HU" altLang="hu-HU" sz="20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béremelés</a:t>
            </a:r>
            <a:endParaRPr lang="hu-HU" altLang="hu-H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hu-HU" altLang="hu-H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868363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Megbeszélés</a:t>
            </a:r>
            <a:endParaRPr lang="hu-HU" altLang="hu-H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Pályaválasztás: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Presztízs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Lakhatási támogatás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Szolgálati nyugdíj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Kedvezményes óvodai ellátás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„szeretek katonáskodni”</a:t>
            </a:r>
            <a:r>
              <a:rPr lang="hu-H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-érzés</a:t>
            </a:r>
            <a:endParaRPr lang="hu-H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Ösztöndíj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Bérezés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Biztos megélhetés</a:t>
            </a:r>
          </a:p>
          <a:p>
            <a:pPr eaLnBrk="1" hangingPunct="1"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Tartalom helye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altLang="hu-H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Pályaelhagyás:</a:t>
            </a:r>
          </a:p>
          <a:p>
            <a:pPr marL="0" indent="0" eaLnBrk="1" hangingPunct="1">
              <a:buFontTx/>
              <a:buNone/>
            </a:pPr>
            <a:endParaRPr lang="hu-HU" alt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Nemenként eltérő!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Anyagi, juttatási támogatások elégtelensége,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i="1" dirty="0" smtClean="0">
                <a:latin typeface="Times New Roman" pitchFamily="18" charset="0"/>
                <a:cs typeface="Times New Roman" pitchFamily="18" charset="0"/>
              </a:rPr>
              <a:t>Megbecsülés hiánya, külföldi lehetőség</a:t>
            </a: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Nyugdíjba vonulási kedvezmény megvonása,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Előmeneteli, karrierépítés megbecsülés hiánya,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Egészségügyi okok,</a:t>
            </a:r>
          </a:p>
          <a:p>
            <a:pPr marL="0" indent="0" eaLnBrk="1" hangingPunct="1">
              <a:buFontTx/>
              <a:buNone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Alkalmassági követelmények, civil munka előnyei, munkakörülmények, túlterheltség</a:t>
            </a:r>
          </a:p>
          <a:p>
            <a:pPr marL="0" indent="0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Megbeszélés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Leszerelési szándék nagymértékben az iskolai végzettség (orvosi egyetem, egyéb egyetem) függvénye, azonban a lakóhely (főváros, város) szerepe is domináns.</a:t>
            </a:r>
          </a:p>
          <a:p>
            <a:pPr marL="0" indent="0" algn="just" eaLnBrk="1" hangingPunct="1">
              <a:buFontTx/>
              <a:buNone/>
            </a:pPr>
            <a:endParaRPr lang="hu-HU" alt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r>
              <a:rPr lang="hu-HU" altLang="hu-HU" sz="2400" dirty="0" smtClean="0">
                <a:latin typeface="Times New Roman" pitchFamily="18" charset="0"/>
                <a:cs typeface="Times New Roman" pitchFamily="18" charset="0"/>
              </a:rPr>
              <a:t>A szakmai előmenetellel, karrier építéssel valamint a jövedelemmel és juttatásokkal való elégedettség növeli a katona-egészségügyi pályaválasztásnál a katonai pálya presztízsét és hatással lehet a katonaságot választó személyek katonáskodás érzésének fokozására, melyek a toborzás során szem előtt tartandó tényezők. </a:t>
            </a:r>
          </a:p>
          <a:p>
            <a:pPr marL="0" indent="0" algn="just" eaLnBrk="1" hangingPunct="1">
              <a:buFontTx/>
              <a:buNone/>
            </a:pPr>
            <a:endParaRPr lang="hu-HU" alt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725488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Katonai pályaválasztás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Ifjúkor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család (szülők, nagyszülők)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iskola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társas hatás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Motiváció: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katonai pálya presztízse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bérezési-juttatási rendszer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előmeneteli rendszer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tanulási lehetőségek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szolgálati nyugdíj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lakhatási támogatás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kedvezményes óvodai ellátás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Felnőttkor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család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társas hatás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„kényszer”</a:t>
            </a:r>
            <a:endParaRPr lang="hu-H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Motiváció: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missziós szerepvállalás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„szeretek katonáskodni”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-érzés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kipróbálás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megélhetési okok</a:t>
            </a:r>
          </a:p>
          <a:p>
            <a:pPr algn="just"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korábbi szakmai gyakorlat</a:t>
            </a:r>
          </a:p>
          <a:p>
            <a:pPr marL="0" indent="0" algn="ctr" eaLnBrk="1" hangingPunct="1">
              <a:buFontTx/>
              <a:buNone/>
              <a:defRPr/>
            </a:pP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Kitekintés, javaslatok</a:t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Kutatási tapasztalok, vizsgálat megismétlése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altLang="hu-HU" sz="2000" u="sng" dirty="0" smtClean="0">
                <a:latin typeface="Times New Roman" pitchFamily="18" charset="0"/>
                <a:cs typeface="Times New Roman" pitchFamily="18" charset="0"/>
              </a:rPr>
              <a:t>Javaslatok: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Megtartást elősegítő tényezők: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smtClean="0">
                <a:latin typeface="Times New Roman" pitchFamily="18" charset="0"/>
                <a:cs typeface="Times New Roman" pitchFamily="18" charset="0"/>
              </a:rPr>
              <a:t>Megbecsülés, Anyagi</a:t>
            </a: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, juttatási támogatások fokozása,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Nyugdíjba vonulási kedvezmény visszaállítása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Előmeneteli, karrierépítési megbecsülés,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Egészségügyi kockázati tényezők csökkentése,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Alkalmassági követelmények megváltoztatása, munkakörülmények javítása, túlterheltség csökkentése, 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Missziós feladatvállalás – egyéni döntés szerint,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Továbbtanulási lehetőségek elősegítése,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>
                <a:latin typeface="Times New Roman" pitchFamily="18" charset="0"/>
                <a:cs typeface="Times New Roman" pitchFamily="18" charset="0"/>
              </a:rPr>
              <a:t>Rugalmas foglalkoztatási formák bevezetése,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2. Strukturált pályamodell kialakítása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altLang="hu-H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hu-HU" altLang="hu-HU" sz="2400" b="1" smtClean="0">
                <a:latin typeface="Times New Roman" pitchFamily="18" charset="0"/>
                <a:cs typeface="Times New Roman" pitchFamily="18" charset="0"/>
              </a:rPr>
              <a:t>Köszönjük a megtisztelő figyelmet!</a:t>
            </a:r>
            <a:endParaRPr lang="hu-HU" altLang="hu-HU" sz="2400" b="1" smtClean="0">
              <a:solidFill>
                <a:srgbClr val="05631E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endParaRPr lang="hu-HU" altLang="hu-H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Katona-egészségügyi pályaelhagyás okai</a:t>
            </a:r>
            <a:endParaRPr lang="hu-HU" altLang="hu-HU" sz="2400" dirty="0" smtClean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038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Honvédség:</a:t>
            </a:r>
          </a:p>
          <a:p>
            <a:pPr marL="0" indent="0" eaLnBrk="1" hangingPunct="1">
              <a:buFontTx/>
              <a:buNone/>
              <a:defRPr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jogviszonyból eredő különbségek (szerződéses, hivatásos)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állománykategória: alá-fölérendeltség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katonai életpálya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civil munka előnyei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megélhetési tényezők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szolgálati nyugdíj megvonása</a:t>
            </a:r>
          </a:p>
          <a:p>
            <a:pPr eaLnBrk="1" hangingPunct="1">
              <a:buNone/>
              <a:defRPr/>
            </a:pP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	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„CSAK” feltételezések</a:t>
            </a:r>
          </a:p>
          <a:p>
            <a:pPr marL="0" indent="0" eaLnBrk="1" hangingPunct="1">
              <a:buFontTx/>
              <a:buNone/>
              <a:defRPr/>
            </a:pPr>
            <a:endParaRPr lang="hu-HU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NATO (2010-2013; 22 tagállam):</a:t>
            </a:r>
          </a:p>
          <a:p>
            <a:pPr marL="0" indent="0" eaLnBrk="1" hangingPunct="1">
              <a:buFontTx/>
              <a:buNone/>
              <a:defRPr/>
            </a:pPr>
            <a:endParaRPr lang="hu-HU" sz="2000" i="1" dirty="0" smtClean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külföldi munkavállalás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jobb fizetés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fizetésbeli különbségek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jobb munkakörülmények</a:t>
            </a:r>
          </a:p>
          <a:p>
            <a:pPr eaLnBrk="1" hangingPunct="1">
              <a:defRPr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növekvő/csökkenő pácienskapcsolat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457200" y="981075"/>
            <a:ext cx="8229600" cy="436563"/>
          </a:xfrm>
        </p:spPr>
        <p:txBody>
          <a:bodyPr/>
          <a:lstStyle/>
          <a:p>
            <a:pPr eaLnBrk="1" hangingPunct="1"/>
            <a:r>
              <a:rPr lang="hu-HU" altLang="hu-H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Kutatás 2015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06558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hu-HU" altLang="hu-HU" sz="2400" b="1" dirty="0" smtClean="0">
                <a:latin typeface="Times New Roman" pitchFamily="18" charset="0"/>
                <a:cs typeface="Times New Roman" pitchFamily="18" charset="0"/>
              </a:rPr>
              <a:t>Cél:</a:t>
            </a:r>
          </a:p>
          <a:p>
            <a:pPr marL="0" indent="0" algn="ctr" eaLnBrk="1" hangingPunct="1">
              <a:buFontTx/>
              <a:buNone/>
            </a:pPr>
            <a:endParaRPr lang="hu-HU" altLang="hu-H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2" indent="0" eaLnBrk="1" hangingPunct="1">
              <a:buFont typeface="Arial" pitchFamily="34" charset="0"/>
              <a:buChar char="•"/>
            </a:pPr>
            <a:r>
              <a:rPr lang="hu-HU" altLang="hu-HU" dirty="0" smtClean="0">
                <a:latin typeface="Times New Roman" pitchFamily="18" charset="0"/>
                <a:cs typeface="Times New Roman" pitchFamily="18" charset="0"/>
              </a:rPr>
              <a:t> Katona-egészségügyi pályaelhagyás okainak feltárása, </a:t>
            </a:r>
          </a:p>
          <a:p>
            <a:pPr marL="800100" lvl="2" indent="0" eaLnBrk="1" hangingPunct="1">
              <a:buFont typeface="Arial" pitchFamily="34" charset="0"/>
              <a:buChar char="•"/>
            </a:pPr>
            <a:r>
              <a:rPr lang="hu-HU" altLang="hu-HU" dirty="0" smtClean="0">
                <a:latin typeface="Times New Roman" pitchFamily="18" charset="0"/>
                <a:cs typeface="Times New Roman" pitchFamily="18" charset="0"/>
              </a:rPr>
              <a:t> Munkával való elégedettség okainak megismerése, </a:t>
            </a:r>
          </a:p>
          <a:p>
            <a:pPr marL="800100" lvl="2" indent="0" eaLnBrk="1" hangingPunct="1">
              <a:buFont typeface="Arial" pitchFamily="34" charset="0"/>
              <a:buChar char="•"/>
            </a:pPr>
            <a:r>
              <a:rPr lang="hu-HU" altLang="hu-HU" dirty="0" smtClean="0">
                <a:latin typeface="Times New Roman" pitchFamily="18" charset="0"/>
                <a:cs typeface="Times New Roman" pitchFamily="18" charset="0"/>
              </a:rPr>
              <a:t> Katonai pályaválasztás motívumainak megismerése, </a:t>
            </a:r>
          </a:p>
          <a:p>
            <a:pPr marL="800100" lvl="2" indent="0" eaLnBrk="1" hangingPunct="1">
              <a:buFont typeface="Arial" pitchFamily="34" charset="0"/>
              <a:buChar char="•"/>
            </a:pPr>
            <a:r>
              <a:rPr lang="hu-HU" altLang="hu-HU" dirty="0" smtClean="0">
                <a:latin typeface="Times New Roman" pitchFamily="18" charset="0"/>
                <a:cs typeface="Times New Roman" pitchFamily="18" charset="0"/>
              </a:rPr>
              <a:t> Jövőre vonatkozó javaslatok megfogalmazása.</a:t>
            </a:r>
          </a:p>
          <a:p>
            <a:pPr marL="800100" lvl="2" indent="0" eaLnBrk="1" hangingPunct="1">
              <a:buFontTx/>
              <a:buNone/>
            </a:pPr>
            <a:endParaRPr lang="hu-HU" altLang="hu-H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Kutatás 2015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endParaRPr lang="hu-H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Mérőeszköz (21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önkitöltős, anonim, önkéntes):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katonai pályaválasztás (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Likert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skála) 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munka értéke (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Likert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skála)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 tevékenység és tanult végzettség közötti kapcsolat (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Likert-skála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haderő elhagyására vonatkozó szándék (négyfokú skála)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(1: egyáltalán nem, 2: kismértékben, 3: nagymértékben 4: nagyon nagy mértékben).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pályaelhagyás okai (egyszerű feleletválasztás)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pályán maradás lehetséges megoldásai (nyitott kérdés)</a:t>
            </a:r>
          </a:p>
          <a:p>
            <a:pPr algn="just" eaLnBrk="1" hangingPunct="1">
              <a:defRPr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demográfiai adatok, jogviszony, állománykategória</a:t>
            </a:r>
          </a:p>
          <a:p>
            <a:pPr algn="just" eaLnBrk="1" hangingPunct="1">
              <a:defRPr/>
            </a:pPr>
            <a:endParaRPr 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hu-H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Megjegyzés: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hu-H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Likert</a:t>
            </a:r>
            <a:r>
              <a:rPr lang="hu-H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skála: 1: egyáltalán nem elégett, 2: kicsit elégedett, 3: közepesen elégedett, 4: nagyon elégedett.</a:t>
            </a:r>
          </a:p>
          <a:p>
            <a:pPr marL="0" indent="0" algn="just" eaLnBrk="1" hangingPunct="1">
              <a:buFontTx/>
              <a:buNone/>
              <a:defRPr/>
            </a:pPr>
            <a:endParaRPr lang="hu-H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Kutatás 2015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Minta: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2015. március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N=120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85 nő (70,8%), 35 férfi (29,2%),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Életkor átlag: 41,22 év (SD= 7,398 év, 24 éves / 60 éves). </a:t>
            </a: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hu-HU" altLang="hu-HU" sz="2000" b="1" dirty="0" smtClean="0">
                <a:latin typeface="Times New Roman" pitchFamily="18" charset="0"/>
                <a:cs typeface="Times New Roman" pitchFamily="18" charset="0"/>
              </a:rPr>
              <a:t>Katona-egészségügyi pálya kezdetére vonatkozó információk: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legkorábban: 1978,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legkésőbb 2015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smtClean="0">
                <a:latin typeface="Times New Roman" pitchFamily="18" charset="0"/>
                <a:cs typeface="Times New Roman" pitchFamily="18" charset="0"/>
              </a:rPr>
              <a:t>átlag: 2003,5 év, SD= 7,688 év</a:t>
            </a:r>
          </a:p>
          <a:p>
            <a:pPr marL="0" indent="0" algn="just" eaLnBrk="1" hangingPunct="1">
              <a:buFontTx/>
              <a:buNone/>
            </a:pPr>
            <a:endParaRPr lang="hu-HU" altLang="hu-H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Tx/>
              <a:buNone/>
            </a:pPr>
            <a:r>
              <a:rPr lang="hu-HU" altLang="hu-H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Statisztikai vizsgálat: 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 sz="1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RopStat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2.0 program</a:t>
            </a:r>
            <a:endParaRPr lang="hu-HU" altLang="hu-HU" sz="1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Alapváltozók eloszlása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endParaRPr lang="hu-HU" altLang="hu-H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39552" y="1268760"/>
          <a:ext cx="7560643" cy="5372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9667"/>
                <a:gridCol w="2520488"/>
                <a:gridCol w="2520488"/>
              </a:tblGrid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effectLst/>
                        </a:rPr>
                        <a:t> </a:t>
                      </a:r>
                      <a:endParaRPr lang="hu-HU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</a:rPr>
                        <a:t>N</a:t>
                      </a:r>
                      <a:endParaRPr lang="hu-H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900">
                          <a:effectLst/>
                        </a:rPr>
                        <a:t>%</a:t>
                      </a:r>
                      <a:endParaRPr lang="hu-HU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</a:t>
                      </a:r>
                      <a:endParaRPr lang="hu-HU" sz="11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Férfi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Nő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Iskolázottság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orvosi egyetem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egyetem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főiskola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OKJ képesítés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42,5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érettségi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szakiskola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általános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Lakóhely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főváros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28,3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város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község/falu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Jogviszony</a:t>
                      </a:r>
                      <a:endParaRPr lang="hu-HU" sz="11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hivatásos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szerződéses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63,3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Állománykategória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tiszt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30,8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altiszt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legénységi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Beosztás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felsővezető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középvezető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 vezető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hu-HU" sz="11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  <a:tr h="1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beosztott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2708" marR="5270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41388"/>
          </a:xfrm>
        </p:spPr>
        <p:txBody>
          <a:bodyPr/>
          <a:lstStyle/>
          <a:p>
            <a:pPr eaLnBrk="1" hangingPunct="1"/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altLang="hu-H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Katona-egészségügyhöz vezető út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827584" y="1988840"/>
          <a:ext cx="7200899" cy="2817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5943"/>
                <a:gridCol w="1656184"/>
                <a:gridCol w="1368772"/>
              </a:tblGrid>
              <a:tr h="328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%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6" marR="68566" marT="0" marB="0"/>
                </a:tc>
              </a:tr>
              <a:tr h="328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hirdetés útján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351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személyes kapcsolat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munkaközvetítőn keresztül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328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toborzás útján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391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önéletrajz elküldését követően megszólították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328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Interneten keresztül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hu-HU" sz="16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  <a:tr h="328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egyéb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hu-HU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66" marR="6856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2157</Words>
  <Application>Microsoft Office PowerPoint</Application>
  <PresentationFormat>Diavetítés a képernyőre (4:3 oldalarány)</PresentationFormat>
  <Paragraphs>698</Paragraphs>
  <Slides>31</Slides>
  <Notes>31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Alapértelmezett terv</vt:lpstr>
      <vt:lpstr>A katona-egészségügyi pályaelhagyás motívumainak feltárása</vt:lpstr>
      <vt:lpstr>Bevezetés</vt:lpstr>
      <vt:lpstr>Katonai pályaválasztás</vt:lpstr>
      <vt:lpstr>Katona-egészségügyi pályaelhagyás okai</vt:lpstr>
      <vt:lpstr>Kutatás 2015</vt:lpstr>
      <vt:lpstr> Kutatás 2015</vt:lpstr>
      <vt:lpstr> Kutatás 2015</vt:lpstr>
      <vt:lpstr>Alapváltozók eloszlása</vt:lpstr>
      <vt:lpstr> Katona-egészségügyhöz vezető út</vt:lpstr>
      <vt:lpstr> A katona-egészségügyi pályaválasztás reliabilitásmutatói Chrombach-alfa értéke: 0,772</vt:lpstr>
      <vt:lpstr> A katona-egészségügyi pályaválasztás - klaszterelemzés </vt:lpstr>
      <vt:lpstr>Pályaelhagyás okai nemek szerint (N=120)</vt:lpstr>
      <vt:lpstr> 1. Hipotézis </vt:lpstr>
      <vt:lpstr> 2. Hipotézis </vt:lpstr>
      <vt:lpstr> 3. Hipotézis </vt:lpstr>
      <vt:lpstr> 4. Hipotézis </vt:lpstr>
      <vt:lpstr> 4. Hipotézis </vt:lpstr>
      <vt:lpstr> 5. Hipotézis </vt:lpstr>
      <vt:lpstr>Leszerelési szándék</vt:lpstr>
      <vt:lpstr>Leszerelési szándék</vt:lpstr>
      <vt:lpstr>Leszerelési szándék</vt:lpstr>
      <vt:lpstr> Leszerelési szándék </vt:lpstr>
      <vt:lpstr>Külföldi lehetőség, jövedelemmel való elégedettség</vt:lpstr>
      <vt:lpstr>Külföldi lehetőség, jövedelemmel való elégedettség</vt:lpstr>
      <vt:lpstr>Külföldi lehetőség, jövedelemmel való elégedettség (N=120)</vt:lpstr>
      <vt:lpstr>Katonai életpályamodell (N=120)</vt:lpstr>
      <vt:lpstr>Nyitott kérdések (N=120)</vt:lpstr>
      <vt:lpstr>Megbeszélés</vt:lpstr>
      <vt:lpstr> Megbeszélés </vt:lpstr>
      <vt:lpstr> Kitekintés, javaslatok </vt:lpstr>
      <vt:lpstr>  </vt:lpstr>
    </vt:vector>
  </TitlesOfParts>
  <Company>mhhek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internet</dc:creator>
  <cp:lastModifiedBy>Pákozdi Márta őrgy.</cp:lastModifiedBy>
  <cp:revision>108</cp:revision>
  <cp:lastPrinted>2015-11-11T06:58:44Z</cp:lastPrinted>
  <dcterms:created xsi:type="dcterms:W3CDTF">2013-01-24T14:02:36Z</dcterms:created>
  <dcterms:modified xsi:type="dcterms:W3CDTF">2015-11-11T07:01:14Z</dcterms:modified>
</cp:coreProperties>
</file>