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72" r:id="rId2"/>
    <p:sldId id="257" r:id="rId3"/>
    <p:sldId id="258" r:id="rId4"/>
    <p:sldId id="265" r:id="rId5"/>
    <p:sldId id="266" r:id="rId6"/>
    <p:sldId id="267" r:id="rId7"/>
    <p:sldId id="268" r:id="rId8"/>
    <p:sldId id="269" r:id="rId9"/>
    <p:sldId id="270" r:id="rId10"/>
    <p:sldId id="271" r:id="rId11"/>
  </p:sldIdLst>
  <p:sldSz cx="11518900" cy="647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lvl1pPr>
    <a:lvl2pPr marL="0" marR="0" indent="45720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lvl2pPr>
    <a:lvl3pPr marL="0" marR="0" indent="91440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lvl3pPr>
    <a:lvl4pPr marL="0" marR="0" indent="137160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lvl4pPr>
    <a:lvl5pPr marL="0" marR="0" indent="182880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lvl5pPr>
    <a:lvl6pPr marL="0" marR="0" indent="228600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lvl6pPr>
    <a:lvl7pPr marL="0" marR="0" indent="274320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lvl7pPr>
    <a:lvl8pPr marL="0" marR="0" indent="320040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lvl8pPr>
    <a:lvl9pPr marL="0" marR="0" indent="365760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F8F8F8"/>
          </a:solidFill>
        </a:fill>
      </a:tcStyle>
    </a:wholeTbl>
    <a:band2H>
      <a:tcTxStyle/>
      <a:tcStyle>
        <a:tcBdr/>
        <a:fill>
          <a:solidFill>
            <a:schemeClr val="accent1">
              <a:lumOff val="6038"/>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4">
              <a:lumOff val="48879"/>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4">
              <a:lumOff val="48879"/>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4">
              <a:lumOff val="48879"/>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E7E7"/>
          </a:solidFill>
        </a:fill>
      </a:tcStyle>
    </a:wholeTbl>
    <a:band2H>
      <a:tcTxStyle/>
      <a:tcStyle>
        <a:tcBdr/>
        <a:fill>
          <a:solidFill>
            <a:srgbClr val="F3F3F3"/>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4">
              <a:lumOff val="48879"/>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4">
              <a:lumOff val="48879"/>
            </a:schemeClr>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88" autoAdjust="0"/>
  </p:normalViewPr>
  <p:slideViewPr>
    <p:cSldViewPr>
      <p:cViewPr varScale="1">
        <p:scale>
          <a:sx n="80" d="100"/>
          <a:sy n="80" d="100"/>
        </p:scale>
        <p:origin x="-516" y="-90"/>
      </p:cViewPr>
      <p:guideLst>
        <p:guide orient="horz" pos="2040"/>
        <p:guide pos="362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xfrm>
            <a:off x="1143000" y="685800"/>
            <a:ext cx="4572000" cy="3429000"/>
          </a:xfrm>
          <a:prstGeom prst="rect">
            <a:avLst/>
          </a:prstGeom>
        </p:spPr>
        <p:txBody>
          <a:bodyPr/>
          <a:lstStyle/>
          <a:p>
            <a:endParaRPr/>
          </a:p>
        </p:txBody>
      </p:sp>
      <p:sp>
        <p:nvSpPr>
          <p:cNvPr id="76" name="Shape 7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90000"/>
      </a:lnSpc>
      <a:spcBef>
        <a:spcPts val="300"/>
      </a:spcBef>
      <a:defRPr sz="1200">
        <a:latin typeface="+mn-lt"/>
        <a:ea typeface="+mn-ea"/>
        <a:cs typeface="+mn-cs"/>
        <a:sym typeface="Tele-GroteskNor"/>
      </a:defRPr>
    </a:lvl1pPr>
    <a:lvl2pPr indent="228600" defTabSz="457200" latinLnBrk="0">
      <a:lnSpc>
        <a:spcPct val="90000"/>
      </a:lnSpc>
      <a:spcBef>
        <a:spcPts val="300"/>
      </a:spcBef>
      <a:defRPr sz="1200">
        <a:latin typeface="+mn-lt"/>
        <a:ea typeface="+mn-ea"/>
        <a:cs typeface="+mn-cs"/>
        <a:sym typeface="Tele-GroteskNor"/>
      </a:defRPr>
    </a:lvl2pPr>
    <a:lvl3pPr indent="457200" defTabSz="457200" latinLnBrk="0">
      <a:lnSpc>
        <a:spcPct val="90000"/>
      </a:lnSpc>
      <a:spcBef>
        <a:spcPts val="300"/>
      </a:spcBef>
      <a:defRPr sz="1200">
        <a:latin typeface="+mn-lt"/>
        <a:ea typeface="+mn-ea"/>
        <a:cs typeface="+mn-cs"/>
        <a:sym typeface="Tele-GroteskNor"/>
      </a:defRPr>
    </a:lvl3pPr>
    <a:lvl4pPr indent="685800" defTabSz="457200" latinLnBrk="0">
      <a:lnSpc>
        <a:spcPct val="90000"/>
      </a:lnSpc>
      <a:spcBef>
        <a:spcPts val="300"/>
      </a:spcBef>
      <a:defRPr sz="1200">
        <a:latin typeface="+mn-lt"/>
        <a:ea typeface="+mn-ea"/>
        <a:cs typeface="+mn-cs"/>
        <a:sym typeface="Tele-GroteskNor"/>
      </a:defRPr>
    </a:lvl4pPr>
    <a:lvl5pPr indent="914400" defTabSz="457200" latinLnBrk="0">
      <a:lnSpc>
        <a:spcPct val="90000"/>
      </a:lnSpc>
      <a:spcBef>
        <a:spcPts val="300"/>
      </a:spcBef>
      <a:defRPr sz="1200">
        <a:latin typeface="+mn-lt"/>
        <a:ea typeface="+mn-ea"/>
        <a:cs typeface="+mn-cs"/>
        <a:sym typeface="Tele-GroteskNor"/>
      </a:defRPr>
    </a:lvl5pPr>
    <a:lvl6pPr indent="1143000" defTabSz="457200" latinLnBrk="0">
      <a:lnSpc>
        <a:spcPct val="90000"/>
      </a:lnSpc>
      <a:spcBef>
        <a:spcPts val="300"/>
      </a:spcBef>
      <a:defRPr sz="1200">
        <a:latin typeface="+mn-lt"/>
        <a:ea typeface="+mn-ea"/>
        <a:cs typeface="+mn-cs"/>
        <a:sym typeface="Tele-GroteskNor"/>
      </a:defRPr>
    </a:lvl6pPr>
    <a:lvl7pPr indent="1371600" defTabSz="457200" latinLnBrk="0">
      <a:lnSpc>
        <a:spcPct val="90000"/>
      </a:lnSpc>
      <a:spcBef>
        <a:spcPts val="300"/>
      </a:spcBef>
      <a:defRPr sz="1200">
        <a:latin typeface="+mn-lt"/>
        <a:ea typeface="+mn-ea"/>
        <a:cs typeface="+mn-cs"/>
        <a:sym typeface="Tele-GroteskNor"/>
      </a:defRPr>
    </a:lvl7pPr>
    <a:lvl8pPr indent="1600200" defTabSz="457200" latinLnBrk="0">
      <a:lnSpc>
        <a:spcPct val="90000"/>
      </a:lnSpc>
      <a:spcBef>
        <a:spcPts val="300"/>
      </a:spcBef>
      <a:defRPr sz="1200">
        <a:latin typeface="+mn-lt"/>
        <a:ea typeface="+mn-ea"/>
        <a:cs typeface="+mn-cs"/>
        <a:sym typeface="Tele-GroteskNor"/>
      </a:defRPr>
    </a:lvl8pPr>
    <a:lvl9pPr indent="1828800" defTabSz="457200" latinLnBrk="0">
      <a:lnSpc>
        <a:spcPct val="90000"/>
      </a:lnSpc>
      <a:spcBef>
        <a:spcPts val="300"/>
      </a:spcBef>
      <a:defRPr sz="1200">
        <a:latin typeface="+mn-lt"/>
        <a:ea typeface="+mn-ea"/>
        <a:cs typeface="+mn-cs"/>
        <a:sym typeface="Tele-GroteskNo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xfrm>
            <a:off x="381000" y="685800"/>
            <a:ext cx="6096000" cy="3429000"/>
          </a:xfrm>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pPr marL="141287" indent="-141287">
              <a:buClr>
                <a:srgbClr val="E20074"/>
              </a:buClr>
              <a:buSzPct val="75000"/>
              <a:buFont typeface="Wingdings"/>
              <a:buChar char="▪"/>
            </a:pPr>
            <a:r>
              <a:rPr dirty="0" err="1"/>
              <a:t>Játszunk</a:t>
            </a:r>
            <a:r>
              <a:rPr dirty="0"/>
              <a:t> </a:t>
            </a:r>
            <a:r>
              <a:rPr dirty="0" err="1"/>
              <a:t>egy</a:t>
            </a:r>
            <a:r>
              <a:rPr dirty="0"/>
              <a:t> </a:t>
            </a:r>
            <a:r>
              <a:rPr dirty="0" err="1"/>
              <a:t>kicsit</a:t>
            </a:r>
            <a:r>
              <a:rPr dirty="0"/>
              <a:t>! A </a:t>
            </a:r>
            <a:r>
              <a:rPr dirty="0" err="1"/>
              <a:t>játék</a:t>
            </a:r>
            <a:r>
              <a:rPr dirty="0"/>
              <a:t> </a:t>
            </a:r>
            <a:r>
              <a:rPr dirty="0" err="1"/>
              <a:t>neve</a:t>
            </a:r>
            <a:r>
              <a:rPr dirty="0"/>
              <a:t> </a:t>
            </a:r>
            <a:r>
              <a:rPr dirty="0" err="1"/>
              <a:t>legyen</a:t>
            </a:r>
            <a:r>
              <a:rPr dirty="0"/>
              <a:t> </a:t>
            </a:r>
            <a:r>
              <a:rPr dirty="0" err="1"/>
              <a:t>mondjuk</a:t>
            </a:r>
            <a:r>
              <a:rPr dirty="0"/>
              <a:t> „Nagy </a:t>
            </a:r>
            <a:r>
              <a:rPr dirty="0" err="1"/>
              <a:t>Testvér</a:t>
            </a:r>
            <a:r>
              <a:rPr dirty="0"/>
              <a:t> </a:t>
            </a:r>
            <a:r>
              <a:rPr dirty="0" err="1"/>
              <a:t>vagy</a:t>
            </a:r>
            <a:r>
              <a:rPr dirty="0"/>
              <a:t> Wow!”</a:t>
            </a:r>
          </a:p>
          <a:p>
            <a:pPr marL="141287" indent="-141287">
              <a:buClr>
                <a:srgbClr val="E20074"/>
              </a:buClr>
              <a:buSzPct val="75000"/>
              <a:buFont typeface="Wingdings"/>
              <a:buChar char="▪"/>
            </a:pPr>
            <a:r>
              <a:rPr dirty="0" err="1"/>
              <a:t>Hagynánk</a:t>
            </a:r>
            <a:r>
              <a:rPr dirty="0"/>
              <a:t>, </a:t>
            </a:r>
            <a:r>
              <a:rPr dirty="0" err="1"/>
              <a:t>hogy</a:t>
            </a:r>
            <a:r>
              <a:rPr dirty="0"/>
              <a:t> </a:t>
            </a:r>
            <a:r>
              <a:rPr dirty="0" err="1"/>
              <a:t>egy</a:t>
            </a:r>
            <a:r>
              <a:rPr dirty="0"/>
              <a:t> </a:t>
            </a:r>
            <a:r>
              <a:rPr dirty="0" err="1"/>
              <a:t>magáncég</a:t>
            </a:r>
            <a:r>
              <a:rPr dirty="0"/>
              <a:t> </a:t>
            </a:r>
            <a:r>
              <a:rPr dirty="0" err="1"/>
              <a:t>kövesse</a:t>
            </a:r>
            <a:r>
              <a:rPr dirty="0"/>
              <a:t> </a:t>
            </a:r>
            <a:r>
              <a:rPr dirty="0" err="1"/>
              <a:t>minden</a:t>
            </a:r>
            <a:r>
              <a:rPr dirty="0"/>
              <a:t> </a:t>
            </a:r>
            <a:r>
              <a:rPr dirty="0" err="1"/>
              <a:t>lépésünket</a:t>
            </a:r>
            <a:r>
              <a:rPr dirty="0"/>
              <a:t>, </a:t>
            </a:r>
            <a:r>
              <a:rPr dirty="0" err="1"/>
              <a:t>és</a:t>
            </a:r>
            <a:r>
              <a:rPr dirty="0"/>
              <a:t> el is </a:t>
            </a:r>
            <a:r>
              <a:rPr dirty="0" err="1"/>
              <a:t>tárolja</a:t>
            </a:r>
            <a:r>
              <a:rPr dirty="0"/>
              <a:t>, </a:t>
            </a:r>
            <a:r>
              <a:rPr dirty="0" err="1"/>
              <a:t>hogy</a:t>
            </a:r>
            <a:r>
              <a:rPr dirty="0"/>
              <a:t> </a:t>
            </a:r>
            <a:r>
              <a:rPr dirty="0" err="1"/>
              <a:t>mikor</a:t>
            </a:r>
            <a:r>
              <a:rPr dirty="0"/>
              <a:t> </a:t>
            </a:r>
            <a:r>
              <a:rPr dirty="0" err="1"/>
              <a:t>és</a:t>
            </a:r>
            <a:r>
              <a:rPr dirty="0"/>
              <a:t> </a:t>
            </a:r>
            <a:r>
              <a:rPr dirty="0" err="1"/>
              <a:t>hol</a:t>
            </a:r>
            <a:r>
              <a:rPr dirty="0"/>
              <a:t> </a:t>
            </a:r>
            <a:r>
              <a:rPr dirty="0" err="1"/>
              <a:t>jártunk</a:t>
            </a:r>
            <a:r>
              <a:rPr dirty="0"/>
              <a:t>? </a:t>
            </a:r>
            <a:r>
              <a:rPr dirty="0" err="1"/>
              <a:t>Akkor</a:t>
            </a:r>
            <a:r>
              <a:rPr dirty="0"/>
              <a:t> </a:t>
            </a:r>
            <a:r>
              <a:rPr dirty="0" err="1"/>
              <a:t>sem</a:t>
            </a:r>
            <a:r>
              <a:rPr dirty="0"/>
              <a:t>, ha </a:t>
            </a:r>
            <a:r>
              <a:rPr dirty="0" err="1"/>
              <a:t>cserébe</a:t>
            </a:r>
            <a:r>
              <a:rPr dirty="0"/>
              <a:t> </a:t>
            </a:r>
            <a:r>
              <a:rPr dirty="0" err="1"/>
              <a:t>segítene</a:t>
            </a:r>
            <a:r>
              <a:rPr dirty="0"/>
              <a:t>, </a:t>
            </a:r>
            <a:r>
              <a:rPr dirty="0" err="1"/>
              <a:t>hogy</a:t>
            </a:r>
            <a:r>
              <a:rPr dirty="0"/>
              <a:t> </a:t>
            </a:r>
            <a:r>
              <a:rPr dirty="0" err="1"/>
              <a:t>hol</a:t>
            </a:r>
            <a:r>
              <a:rPr dirty="0"/>
              <a:t> </a:t>
            </a:r>
            <a:r>
              <a:rPr dirty="0" err="1"/>
              <a:t>hagytuk</a:t>
            </a:r>
            <a:r>
              <a:rPr dirty="0"/>
              <a:t>/</a:t>
            </a:r>
            <a:r>
              <a:rPr dirty="0" err="1"/>
              <a:t>parkoltuk</a:t>
            </a:r>
            <a:r>
              <a:rPr dirty="0"/>
              <a:t> le </a:t>
            </a:r>
            <a:r>
              <a:rPr dirty="0" err="1"/>
              <a:t>az</a:t>
            </a:r>
            <a:r>
              <a:rPr dirty="0"/>
              <a:t> </a:t>
            </a:r>
            <a:r>
              <a:rPr dirty="0" err="1"/>
              <a:t>autónkat</a:t>
            </a:r>
            <a:r>
              <a:rPr dirty="0"/>
              <a:t>, </a:t>
            </a:r>
            <a:r>
              <a:rPr dirty="0" err="1"/>
              <a:t>vagy</a:t>
            </a:r>
            <a:r>
              <a:rPr dirty="0"/>
              <a:t> </a:t>
            </a:r>
            <a:r>
              <a:rPr dirty="0" err="1"/>
              <a:t>még</a:t>
            </a:r>
            <a:r>
              <a:rPr dirty="0"/>
              <a:t> a </a:t>
            </a:r>
            <a:r>
              <a:rPr dirty="0" err="1"/>
              <a:t>kellő</a:t>
            </a:r>
            <a:r>
              <a:rPr dirty="0"/>
              <a:t> </a:t>
            </a:r>
            <a:r>
              <a:rPr dirty="0" err="1"/>
              <a:t>időben</a:t>
            </a:r>
            <a:r>
              <a:rPr dirty="0"/>
              <a:t> </a:t>
            </a:r>
            <a:r>
              <a:rPr dirty="0" err="1"/>
              <a:t>figyelmeztetne</a:t>
            </a:r>
            <a:r>
              <a:rPr dirty="0"/>
              <a:t> </a:t>
            </a:r>
            <a:r>
              <a:rPr dirty="0" err="1"/>
              <a:t>minket</a:t>
            </a:r>
            <a:r>
              <a:rPr dirty="0"/>
              <a:t> </a:t>
            </a:r>
            <a:r>
              <a:rPr dirty="0" err="1"/>
              <a:t>arra</a:t>
            </a:r>
            <a:r>
              <a:rPr dirty="0"/>
              <a:t>, </a:t>
            </a:r>
            <a:r>
              <a:rPr dirty="0" err="1"/>
              <a:t>hogy</a:t>
            </a:r>
            <a:r>
              <a:rPr dirty="0"/>
              <a:t> </a:t>
            </a:r>
            <a:r>
              <a:rPr dirty="0" err="1"/>
              <a:t>ideje</a:t>
            </a:r>
            <a:r>
              <a:rPr dirty="0"/>
              <a:t> </a:t>
            </a:r>
            <a:r>
              <a:rPr dirty="0" err="1"/>
              <a:t>elindulnunk</a:t>
            </a:r>
            <a:r>
              <a:rPr dirty="0"/>
              <a:t> </a:t>
            </a:r>
            <a:r>
              <a:rPr dirty="0" err="1"/>
              <a:t>valahová</a:t>
            </a:r>
            <a:r>
              <a:rPr dirty="0"/>
              <a:t>, </a:t>
            </a:r>
            <a:r>
              <a:rPr dirty="0" err="1"/>
              <a:t>mert</a:t>
            </a:r>
            <a:r>
              <a:rPr dirty="0"/>
              <a:t> </a:t>
            </a:r>
            <a:r>
              <a:rPr dirty="0" err="1"/>
              <a:t>útközben</a:t>
            </a:r>
            <a:r>
              <a:rPr dirty="0"/>
              <a:t> </a:t>
            </a:r>
            <a:r>
              <a:rPr dirty="0" err="1"/>
              <a:t>dugó</a:t>
            </a:r>
            <a:r>
              <a:rPr dirty="0"/>
              <a:t> van?</a:t>
            </a:r>
          </a:p>
          <a:p>
            <a:pPr marL="141287" indent="-141287">
              <a:buClr>
                <a:srgbClr val="E20074"/>
              </a:buClr>
              <a:buSzPct val="75000"/>
              <a:buFont typeface="Wingdings"/>
              <a:buChar char="▪"/>
            </a:pPr>
            <a:r>
              <a:rPr dirty="0" err="1"/>
              <a:t>Hagynánk</a:t>
            </a:r>
            <a:r>
              <a:rPr dirty="0"/>
              <a:t>-e, </a:t>
            </a:r>
            <a:r>
              <a:rPr dirty="0" err="1"/>
              <a:t>hogy</a:t>
            </a:r>
            <a:r>
              <a:rPr dirty="0"/>
              <a:t> </a:t>
            </a:r>
            <a:r>
              <a:rPr dirty="0" err="1"/>
              <a:t>cégek</a:t>
            </a:r>
            <a:r>
              <a:rPr dirty="0"/>
              <a:t> </a:t>
            </a:r>
            <a:r>
              <a:rPr dirty="0" err="1"/>
              <a:t>különböző</a:t>
            </a:r>
            <a:r>
              <a:rPr dirty="0"/>
              <a:t> </a:t>
            </a:r>
            <a:r>
              <a:rPr dirty="0" err="1"/>
              <a:t>megoldásokkal</a:t>
            </a:r>
            <a:r>
              <a:rPr dirty="0"/>
              <a:t> </a:t>
            </a:r>
            <a:r>
              <a:rPr dirty="0" err="1"/>
              <a:t>monitorozzák</a:t>
            </a:r>
            <a:r>
              <a:rPr dirty="0"/>
              <a:t> </a:t>
            </a:r>
            <a:r>
              <a:rPr dirty="0" err="1"/>
              <a:t>és</a:t>
            </a:r>
            <a:r>
              <a:rPr dirty="0"/>
              <a:t> </a:t>
            </a:r>
            <a:r>
              <a:rPr dirty="0" err="1"/>
              <a:t>elemezzék</a:t>
            </a:r>
            <a:r>
              <a:rPr dirty="0"/>
              <a:t> a </a:t>
            </a:r>
            <a:r>
              <a:rPr dirty="0" err="1"/>
              <a:t>szokásainkat</a:t>
            </a:r>
            <a:r>
              <a:rPr dirty="0"/>
              <a:t>, </a:t>
            </a:r>
            <a:r>
              <a:rPr dirty="0" err="1"/>
              <a:t>érdeklődésünket</a:t>
            </a:r>
            <a:r>
              <a:rPr dirty="0"/>
              <a:t>, </a:t>
            </a:r>
            <a:r>
              <a:rPr dirty="0" err="1"/>
              <a:t>igényeinket</a:t>
            </a:r>
            <a:r>
              <a:rPr dirty="0"/>
              <a:t>? </a:t>
            </a:r>
            <a:r>
              <a:rPr dirty="0" err="1"/>
              <a:t>Akkor</a:t>
            </a:r>
            <a:r>
              <a:rPr dirty="0"/>
              <a:t> </a:t>
            </a:r>
            <a:r>
              <a:rPr dirty="0" err="1"/>
              <a:t>sem</a:t>
            </a:r>
            <a:r>
              <a:rPr dirty="0"/>
              <a:t>, ha </a:t>
            </a:r>
            <a:r>
              <a:rPr dirty="0" err="1"/>
              <a:t>ennek</a:t>
            </a:r>
            <a:r>
              <a:rPr dirty="0"/>
              <a:t> </a:t>
            </a:r>
            <a:r>
              <a:rPr dirty="0" err="1"/>
              <a:t>hiányában</a:t>
            </a:r>
            <a:r>
              <a:rPr dirty="0"/>
              <a:t> </a:t>
            </a:r>
            <a:r>
              <a:rPr dirty="0" err="1"/>
              <a:t>belefulladnánk</a:t>
            </a:r>
            <a:r>
              <a:rPr dirty="0"/>
              <a:t> a </a:t>
            </a:r>
            <a:r>
              <a:rPr dirty="0" err="1"/>
              <a:t>minket</a:t>
            </a:r>
            <a:r>
              <a:rPr dirty="0"/>
              <a:t> </a:t>
            </a:r>
            <a:r>
              <a:rPr dirty="0" err="1"/>
              <a:t>elöntő</a:t>
            </a:r>
            <a:r>
              <a:rPr dirty="0"/>
              <a:t> </a:t>
            </a:r>
            <a:r>
              <a:rPr dirty="0" err="1"/>
              <a:t>és</a:t>
            </a:r>
            <a:r>
              <a:rPr dirty="0"/>
              <a:t> </a:t>
            </a:r>
            <a:r>
              <a:rPr dirty="0" err="1"/>
              <a:t>érdektelen</a:t>
            </a:r>
            <a:r>
              <a:rPr dirty="0"/>
              <a:t> </a:t>
            </a:r>
            <a:r>
              <a:rPr dirty="0" err="1"/>
              <a:t>reklámokba</a:t>
            </a:r>
            <a:r>
              <a:rPr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381000" y="685800"/>
            <a:ext cx="6096000" cy="3429000"/>
          </a:xfrm>
          <a:prstGeom prst="rect">
            <a:avLst/>
          </a:prstGeom>
        </p:spPr>
        <p:txBody>
          <a:bodyPr/>
          <a:lstStyle/>
          <a:p>
            <a:endParaRPr/>
          </a:p>
        </p:txBody>
      </p:sp>
      <p:sp>
        <p:nvSpPr>
          <p:cNvPr id="102" name="Shape 102"/>
          <p:cNvSpPr>
            <a:spLocks noGrp="1"/>
          </p:cNvSpPr>
          <p:nvPr>
            <p:ph type="body" sz="quarter" idx="1"/>
          </p:nvPr>
        </p:nvSpPr>
        <p:spPr>
          <a:prstGeom prst="rect">
            <a:avLst/>
          </a:prstGeom>
        </p:spPr>
        <p:txBody>
          <a:bodyPr/>
          <a:lstStyle>
            <a:lvl1pPr marL="141287" indent="-141287">
              <a:buClr>
                <a:srgbClr val="E20074"/>
              </a:buClr>
              <a:buSzPct val="75000"/>
              <a:buFont typeface="Wingdings"/>
              <a:buChar char="▪"/>
            </a:lvl1pPr>
          </a:lstStyle>
          <a:p>
            <a:r>
              <a:rPr dirty="0"/>
              <a:t>Ha </a:t>
            </a:r>
            <a:r>
              <a:rPr dirty="0" err="1"/>
              <a:t>kedvenc</a:t>
            </a:r>
            <a:r>
              <a:rPr dirty="0"/>
              <a:t> </a:t>
            </a:r>
            <a:r>
              <a:rPr dirty="0" err="1"/>
              <a:t>lemezboltunkban</a:t>
            </a:r>
            <a:r>
              <a:rPr dirty="0"/>
              <a:t> </a:t>
            </a:r>
            <a:r>
              <a:rPr dirty="0" err="1"/>
              <a:t>járunk</a:t>
            </a:r>
            <a:r>
              <a:rPr dirty="0"/>
              <a:t> (</a:t>
            </a:r>
            <a:r>
              <a:rPr dirty="0" err="1"/>
              <a:t>akár</a:t>
            </a:r>
            <a:r>
              <a:rPr dirty="0"/>
              <a:t> online </a:t>
            </a:r>
            <a:r>
              <a:rPr dirty="0" err="1"/>
              <a:t>felületen</a:t>
            </a:r>
            <a:r>
              <a:rPr dirty="0"/>
              <a:t>), </a:t>
            </a:r>
            <a:r>
              <a:rPr dirty="0" err="1"/>
              <a:t>még</a:t>
            </a:r>
            <a:r>
              <a:rPr dirty="0"/>
              <a:t> a </a:t>
            </a:r>
            <a:r>
              <a:rPr dirty="0" err="1"/>
              <a:t>segítségünkre</a:t>
            </a:r>
            <a:r>
              <a:rPr dirty="0"/>
              <a:t> is </a:t>
            </a:r>
            <a:r>
              <a:rPr dirty="0" err="1"/>
              <a:t>lehet</a:t>
            </a:r>
            <a:r>
              <a:rPr dirty="0"/>
              <a:t>, ha </a:t>
            </a:r>
            <a:r>
              <a:rPr dirty="0" err="1"/>
              <a:t>személyre</a:t>
            </a:r>
            <a:r>
              <a:rPr dirty="0"/>
              <a:t> </a:t>
            </a:r>
            <a:r>
              <a:rPr dirty="0" err="1"/>
              <a:t>szabott</a:t>
            </a:r>
            <a:r>
              <a:rPr dirty="0"/>
              <a:t> </a:t>
            </a:r>
            <a:r>
              <a:rPr dirty="0" err="1"/>
              <a:t>ajánlatokkal</a:t>
            </a:r>
            <a:r>
              <a:rPr dirty="0"/>
              <a:t> </a:t>
            </a:r>
            <a:r>
              <a:rPr dirty="0" err="1"/>
              <a:t>céloznak</a:t>
            </a:r>
            <a:r>
              <a:rPr dirty="0"/>
              <a:t> meg </a:t>
            </a:r>
            <a:r>
              <a:rPr dirty="0" err="1"/>
              <a:t>minket</a:t>
            </a:r>
            <a:r>
              <a:rPr dirty="0"/>
              <a:t>. Ha jazz-</a:t>
            </a:r>
            <a:r>
              <a:rPr dirty="0" err="1"/>
              <a:t>kedvelő</a:t>
            </a:r>
            <a:r>
              <a:rPr dirty="0"/>
              <a:t> </a:t>
            </a:r>
            <a:r>
              <a:rPr dirty="0" err="1"/>
              <a:t>vagyok</a:t>
            </a:r>
            <a:r>
              <a:rPr dirty="0"/>
              <a:t>, </a:t>
            </a:r>
            <a:r>
              <a:rPr dirty="0" err="1"/>
              <a:t>nem</a:t>
            </a:r>
            <a:r>
              <a:rPr dirty="0"/>
              <a:t> </a:t>
            </a:r>
            <a:r>
              <a:rPr dirty="0" err="1"/>
              <a:t>biztos</a:t>
            </a:r>
            <a:r>
              <a:rPr dirty="0"/>
              <a:t>, </a:t>
            </a:r>
            <a:r>
              <a:rPr dirty="0" err="1"/>
              <a:t>hogy</a:t>
            </a:r>
            <a:r>
              <a:rPr dirty="0"/>
              <a:t> a </a:t>
            </a:r>
            <a:r>
              <a:rPr dirty="0" err="1"/>
              <a:t>countryt</a:t>
            </a:r>
            <a:r>
              <a:rPr dirty="0"/>
              <a:t>, </a:t>
            </a:r>
            <a:r>
              <a:rPr dirty="0" err="1"/>
              <a:t>vagy</a:t>
            </a:r>
            <a:r>
              <a:rPr dirty="0"/>
              <a:t> a heavy </a:t>
            </a:r>
            <a:r>
              <a:rPr dirty="0" err="1"/>
              <a:t>metalt</a:t>
            </a:r>
            <a:r>
              <a:rPr dirty="0"/>
              <a:t> </a:t>
            </a:r>
            <a:r>
              <a:rPr dirty="0" err="1"/>
              <a:t>szívesen</a:t>
            </a:r>
            <a:r>
              <a:rPr dirty="0"/>
              <a:t> </a:t>
            </a:r>
            <a:r>
              <a:rPr dirty="0" err="1"/>
              <a:t>böngészgetném</a:t>
            </a:r>
            <a:r>
              <a:rPr dirty="0"/>
              <a:t>. De mi a </a:t>
            </a:r>
            <a:r>
              <a:rPr dirty="0" err="1"/>
              <a:t>helyzet</a:t>
            </a:r>
            <a:r>
              <a:rPr dirty="0"/>
              <a:t> </a:t>
            </a:r>
            <a:r>
              <a:rPr dirty="0" err="1"/>
              <a:t>mondjuk</a:t>
            </a:r>
            <a:r>
              <a:rPr dirty="0"/>
              <a:t> </a:t>
            </a:r>
            <a:r>
              <a:rPr dirty="0" err="1"/>
              <a:t>egy</a:t>
            </a:r>
            <a:r>
              <a:rPr dirty="0"/>
              <a:t> </a:t>
            </a:r>
            <a:r>
              <a:rPr dirty="0" err="1"/>
              <a:t>gyógyszertárral</a:t>
            </a:r>
            <a:r>
              <a:rPr dirty="0"/>
              <a:t>? </a:t>
            </a:r>
            <a:r>
              <a:rPr dirty="0" err="1"/>
              <a:t>Nem</a:t>
            </a:r>
            <a:r>
              <a:rPr dirty="0"/>
              <a:t> </a:t>
            </a:r>
            <a:r>
              <a:rPr dirty="0" err="1"/>
              <a:t>biztos</a:t>
            </a:r>
            <a:r>
              <a:rPr dirty="0"/>
              <a:t>, </a:t>
            </a:r>
            <a:r>
              <a:rPr dirty="0" err="1"/>
              <a:t>hogy</a:t>
            </a:r>
            <a:r>
              <a:rPr dirty="0"/>
              <a:t> </a:t>
            </a:r>
            <a:r>
              <a:rPr dirty="0" err="1"/>
              <a:t>jó</a:t>
            </a:r>
            <a:r>
              <a:rPr dirty="0"/>
              <a:t> </a:t>
            </a:r>
            <a:r>
              <a:rPr dirty="0" err="1"/>
              <a:t>néven</a:t>
            </a:r>
            <a:r>
              <a:rPr dirty="0"/>
              <a:t> </a:t>
            </a:r>
            <a:r>
              <a:rPr dirty="0" err="1"/>
              <a:t>vennénk</a:t>
            </a:r>
            <a:r>
              <a:rPr dirty="0"/>
              <a:t>, ha </a:t>
            </a:r>
            <a:r>
              <a:rPr dirty="0" err="1"/>
              <a:t>egy</a:t>
            </a:r>
            <a:r>
              <a:rPr dirty="0"/>
              <a:t> </a:t>
            </a:r>
            <a:r>
              <a:rPr dirty="0" err="1"/>
              <a:t>néhány</a:t>
            </a:r>
            <a:r>
              <a:rPr dirty="0"/>
              <a:t> </a:t>
            </a:r>
            <a:r>
              <a:rPr dirty="0" err="1"/>
              <a:t>hónappal</a:t>
            </a:r>
            <a:r>
              <a:rPr dirty="0"/>
              <a:t> </a:t>
            </a:r>
            <a:r>
              <a:rPr dirty="0" err="1"/>
              <a:t>korábbi</a:t>
            </a:r>
            <a:r>
              <a:rPr dirty="0"/>
              <a:t>, </a:t>
            </a:r>
            <a:r>
              <a:rPr dirty="0" err="1"/>
              <a:t>kellemetlen</a:t>
            </a:r>
            <a:r>
              <a:rPr dirty="0"/>
              <a:t> </a:t>
            </a:r>
            <a:r>
              <a:rPr dirty="0" err="1"/>
              <a:t>betegségünkre</a:t>
            </a:r>
            <a:r>
              <a:rPr dirty="0"/>
              <a:t> </a:t>
            </a:r>
            <a:r>
              <a:rPr dirty="0" err="1"/>
              <a:t>emlékeztetne</a:t>
            </a:r>
            <a:r>
              <a:rPr dirty="0"/>
              <a:t> a </a:t>
            </a:r>
            <a:r>
              <a:rPr dirty="0" err="1"/>
              <a:t>gyógyszertár</a:t>
            </a:r>
            <a:r>
              <a:rPr dirty="0"/>
              <a:t> belső </a:t>
            </a:r>
            <a:r>
              <a:rPr dirty="0" err="1"/>
              <a:t>rendszere</a:t>
            </a:r>
            <a:r>
              <a:rPr dirty="0"/>
              <a:t>…</a:t>
            </a:r>
            <a:r>
              <a:rPr dirty="0" err="1"/>
              <a:t>sőt</a:t>
            </a:r>
            <a:r>
              <a:rPr dirty="0"/>
              <a:t>, </a:t>
            </a:r>
            <a:r>
              <a:rPr dirty="0" err="1"/>
              <a:t>annak</a:t>
            </a:r>
            <a:r>
              <a:rPr dirty="0"/>
              <a:t> </a:t>
            </a:r>
            <a:r>
              <a:rPr dirty="0" err="1"/>
              <a:t>sem</a:t>
            </a:r>
            <a:r>
              <a:rPr dirty="0"/>
              <a:t> </a:t>
            </a:r>
            <a:r>
              <a:rPr dirty="0" err="1"/>
              <a:t>örülnénk</a:t>
            </a:r>
            <a:r>
              <a:rPr dirty="0"/>
              <a:t> </a:t>
            </a:r>
            <a:r>
              <a:rPr dirty="0" err="1"/>
              <a:t>feltétlenül</a:t>
            </a:r>
            <a:r>
              <a:rPr dirty="0"/>
              <a:t>, ha </a:t>
            </a:r>
            <a:r>
              <a:rPr dirty="0" err="1"/>
              <a:t>kitudódna</a:t>
            </a:r>
            <a:r>
              <a:rPr dirty="0"/>
              <a:t>, </a:t>
            </a:r>
            <a:r>
              <a:rPr dirty="0" err="1"/>
              <a:t>pontosan</a:t>
            </a:r>
            <a:r>
              <a:rPr dirty="0"/>
              <a:t> </a:t>
            </a:r>
            <a:r>
              <a:rPr dirty="0" err="1"/>
              <a:t>mikor</a:t>
            </a:r>
            <a:r>
              <a:rPr dirty="0"/>
              <a:t> </a:t>
            </a:r>
            <a:r>
              <a:rPr dirty="0" err="1"/>
              <a:t>rontottuk</a:t>
            </a:r>
            <a:r>
              <a:rPr dirty="0"/>
              <a:t> el a </a:t>
            </a:r>
            <a:r>
              <a:rPr dirty="0" err="1"/>
              <a:t>hasunkat</a:t>
            </a:r>
            <a:r>
              <a:rPr dirty="0"/>
              <a:t>…</a:t>
            </a:r>
            <a:r>
              <a:rPr dirty="0" err="1"/>
              <a:t>és</a:t>
            </a:r>
            <a:r>
              <a:rPr dirty="0"/>
              <a:t> </a:t>
            </a:r>
            <a:r>
              <a:rPr dirty="0" err="1"/>
              <a:t>akkor</a:t>
            </a:r>
            <a:r>
              <a:rPr dirty="0"/>
              <a:t> a </a:t>
            </a:r>
            <a:r>
              <a:rPr dirty="0" err="1"/>
              <a:t>kellemetlenebb</a:t>
            </a:r>
            <a:r>
              <a:rPr dirty="0"/>
              <a:t> </a:t>
            </a:r>
            <a:r>
              <a:rPr dirty="0" err="1"/>
              <a:t>betegségekről</a:t>
            </a:r>
            <a:r>
              <a:rPr dirty="0"/>
              <a:t> </a:t>
            </a:r>
            <a:r>
              <a:rPr dirty="0" err="1"/>
              <a:t>még</a:t>
            </a:r>
            <a:r>
              <a:rPr dirty="0"/>
              <a:t> </a:t>
            </a:r>
            <a:r>
              <a:rPr dirty="0" err="1"/>
              <a:t>nem</a:t>
            </a:r>
            <a:r>
              <a:rPr dirty="0"/>
              <a:t> is </a:t>
            </a:r>
            <a:r>
              <a:rPr dirty="0" err="1"/>
              <a:t>beszéltünk</a:t>
            </a:r>
            <a:r>
              <a:rPr dirty="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Arial" charset="0"/>
              </a:rPr>
              <a:t>Sokan úgy érvelnek: akinek nincs rejtegetnivalója, annak nem is kell attól tartania, hogy a Nagy Testvér különböző módokon megfigyeli. Sőt, a megfigyelés éppen abban segít, hogy fényt derítsen a bűncselekményt elkövető személyek kilétére.</a:t>
            </a:r>
          </a:p>
          <a:p>
            <a:r>
              <a:rPr lang="hu-HU" sz="1200" kern="1200" dirty="0" smtClean="0">
                <a:solidFill>
                  <a:schemeClr val="tx1"/>
                </a:solidFill>
                <a:latin typeface="+mn-lt"/>
                <a:ea typeface="+mn-ea"/>
                <a:cs typeface="Arial" charset="0"/>
              </a:rPr>
              <a:t>A nyílt információgyűjtés számos lehetőséget ad arra, hogy viszonylag ártatlannak tűnő adatokból, azok rendszerezésével, értelmezésével valódi információkra tegyenek szert cégek, vállalatok. Olyan információkra, amelyek alapján egyénekről és csoportokról komplex profilokat is készíthetnek – nem kizárólag a vásárlási szokásokról. A fő kérdés az, miként lehet elméleti és gyakorlati szempontból egyaránt elkülöníteni az egyéni és a csoportos megfigyelést?</a:t>
            </a:r>
          </a:p>
          <a:p>
            <a:pPr marL="141288" marR="0" indent="-141288" algn="l" defTabSz="457200" rtl="0" eaLnBrk="0" fontAlgn="base" latinLnBrk="0" hangingPunct="0">
              <a:lnSpc>
                <a:spcPct val="90000"/>
              </a:lnSpc>
              <a:spcBef>
                <a:spcPct val="25000"/>
              </a:spcBef>
              <a:spcAft>
                <a:spcPct val="0"/>
              </a:spcAft>
              <a:buClr>
                <a:schemeClr val="tx2"/>
              </a:buClr>
              <a:buSzPct val="75000"/>
              <a:buFont typeface="Wingdings" pitchFamily="2" charset="2"/>
              <a:buChar char="§"/>
              <a:tabLst/>
              <a:defRPr/>
            </a:pPr>
            <a:r>
              <a:rPr lang="hu-HU" sz="1200" kern="1200" dirty="0" smtClean="0">
                <a:solidFill>
                  <a:schemeClr val="tx1"/>
                </a:solidFill>
                <a:latin typeface="+mn-lt"/>
                <a:ea typeface="+mn-ea"/>
                <a:cs typeface="Arial" charset="0"/>
              </a:rPr>
              <a:t>A nyílt információgyűjtés azóta létezik, amióta az emberiség. A különbség csak az, hogy ma a keletkező adatok mennyisége napról-napra új rekordokat dönt, illetve az adatok feldolgozására, tárolására eddig soha nem látott kapacitásokat állíthat csatasorba az, aki az adatóceánból információt akar kinyerni.</a:t>
            </a:r>
            <a:endParaRPr lang="hu-H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Arial" charset="0"/>
              </a:rPr>
              <a:t>Technológiai oldalról ma már sok mindent meg lehet csinálni…</a:t>
            </a:r>
          </a:p>
          <a:p>
            <a:pPr>
              <a:buNone/>
            </a:pPr>
            <a:r>
              <a:rPr lang="hu-HU" sz="1200" kern="1200" dirty="0" smtClean="0">
                <a:solidFill>
                  <a:schemeClr val="tx1"/>
                </a:solidFill>
                <a:latin typeface="+mn-lt"/>
                <a:ea typeface="+mn-ea"/>
                <a:cs typeface="Arial" charset="0"/>
              </a:rPr>
              <a:t>Például:</a:t>
            </a:r>
          </a:p>
          <a:p>
            <a:pPr lvl="0"/>
            <a:r>
              <a:rPr lang="hu-HU" sz="1200" kern="1200" dirty="0" err="1" smtClean="0">
                <a:solidFill>
                  <a:schemeClr val="tx1"/>
                </a:solidFill>
                <a:latin typeface="+mn-lt"/>
                <a:ea typeface="+mn-ea"/>
                <a:cs typeface="Arial" charset="0"/>
              </a:rPr>
              <a:t>Google</a:t>
            </a:r>
            <a:r>
              <a:rPr lang="hu-HU" sz="1200" kern="1200" dirty="0" smtClean="0">
                <a:solidFill>
                  <a:schemeClr val="tx1"/>
                </a:solidFill>
                <a:latin typeface="+mn-lt"/>
                <a:ea typeface="+mn-ea"/>
                <a:cs typeface="Arial" charset="0"/>
              </a:rPr>
              <a:t> (és </a:t>
            </a:r>
            <a:r>
              <a:rPr lang="hu-HU" sz="1200" kern="1200" dirty="0" err="1" smtClean="0">
                <a:solidFill>
                  <a:schemeClr val="tx1"/>
                </a:solidFill>
                <a:latin typeface="+mn-lt"/>
                <a:ea typeface="+mn-ea"/>
                <a:cs typeface="Arial" charset="0"/>
              </a:rPr>
              <a:t>Waze</a:t>
            </a:r>
            <a:r>
              <a:rPr lang="hu-HU" sz="1200" kern="1200" dirty="0" smtClean="0">
                <a:solidFill>
                  <a:schemeClr val="tx1"/>
                </a:solidFill>
                <a:latin typeface="+mn-lt"/>
                <a:ea typeface="+mn-ea"/>
                <a:cs typeface="Arial" charset="0"/>
              </a:rPr>
              <a:t>) helyadatok – Érdemes elidőzni a </a:t>
            </a:r>
            <a:r>
              <a:rPr lang="hu-HU" sz="1200" kern="1200" dirty="0" err="1" smtClean="0">
                <a:solidFill>
                  <a:schemeClr val="tx1"/>
                </a:solidFill>
                <a:latin typeface="+mn-lt"/>
                <a:ea typeface="+mn-ea"/>
                <a:cs typeface="Arial" charset="0"/>
              </a:rPr>
              <a:t>Google</a:t>
            </a:r>
            <a:r>
              <a:rPr lang="hu-HU" sz="1200" kern="1200" dirty="0" smtClean="0">
                <a:solidFill>
                  <a:schemeClr val="tx1"/>
                </a:solidFill>
                <a:latin typeface="+mn-lt"/>
                <a:ea typeface="+mn-ea"/>
                <a:cs typeface="Arial" charset="0"/>
              </a:rPr>
              <a:t> </a:t>
            </a:r>
            <a:r>
              <a:rPr lang="hu-HU" sz="1200" kern="1200" dirty="0" err="1" smtClean="0">
                <a:solidFill>
                  <a:schemeClr val="tx1"/>
                </a:solidFill>
                <a:latin typeface="+mn-lt"/>
                <a:ea typeface="+mn-ea"/>
                <a:cs typeface="Arial" charset="0"/>
              </a:rPr>
              <a:t>history</a:t>
            </a:r>
            <a:r>
              <a:rPr lang="hu-HU" sz="1200" kern="1200" dirty="0" smtClean="0">
                <a:solidFill>
                  <a:schemeClr val="tx1"/>
                </a:solidFill>
                <a:latin typeface="+mn-lt"/>
                <a:ea typeface="+mn-ea"/>
                <a:cs typeface="Arial" charset="0"/>
              </a:rPr>
              <a:t> </a:t>
            </a:r>
            <a:r>
              <a:rPr lang="hu-HU" sz="1200" kern="1200" dirty="0" err="1" smtClean="0">
                <a:solidFill>
                  <a:schemeClr val="tx1"/>
                </a:solidFill>
                <a:latin typeface="+mn-lt"/>
                <a:ea typeface="+mn-ea"/>
                <a:cs typeface="Arial" charset="0"/>
              </a:rPr>
              <a:t>aloldalon</a:t>
            </a:r>
            <a:r>
              <a:rPr lang="hu-HU" sz="1200" kern="1200" dirty="0" smtClean="0">
                <a:solidFill>
                  <a:schemeClr val="tx1"/>
                </a:solidFill>
                <a:latin typeface="+mn-lt"/>
                <a:ea typeface="+mn-ea"/>
                <a:cs typeface="Arial" charset="0"/>
              </a:rPr>
              <a:t> és megnézni, hogy az a mobileszköz, ami elkísér minket a hétköznapokban, hogyan és mit vall rólunk. Hogy merre jártunk, milyen útvonalon, mennyi ideig tartózkodtunk az adott helyen és így tovább. De ezek az adatok</a:t>
            </a:r>
            <a:r>
              <a:rPr lang="hu-HU" sz="1200" kern="1200" baseline="0" dirty="0" smtClean="0">
                <a:solidFill>
                  <a:schemeClr val="tx1"/>
                </a:solidFill>
                <a:latin typeface="+mn-lt"/>
                <a:ea typeface="+mn-ea"/>
                <a:cs typeface="Arial" charset="0"/>
              </a:rPr>
              <a:t> </a:t>
            </a:r>
            <a:r>
              <a:rPr lang="hu-HU" sz="1200" kern="1200" dirty="0" smtClean="0">
                <a:solidFill>
                  <a:schemeClr val="tx1"/>
                </a:solidFill>
                <a:latin typeface="+mn-lt"/>
                <a:ea typeface="+mn-ea"/>
                <a:cs typeface="Arial" charset="0"/>
              </a:rPr>
              <a:t>nem öncélúan kerülnek legyűjtésre. Hozzájárulnak ahhoz, hogy pontosabb, naprakészebb adatokkal dolgozzanak az ezekre épülő alkalmazások. Például a mára már rendkívül népszerűvé vált </a:t>
            </a:r>
            <a:r>
              <a:rPr lang="hu-HU" sz="1200" kern="1200" dirty="0" err="1" smtClean="0">
                <a:solidFill>
                  <a:schemeClr val="tx1"/>
                </a:solidFill>
                <a:latin typeface="+mn-lt"/>
                <a:ea typeface="+mn-ea"/>
                <a:cs typeface="Arial" charset="0"/>
              </a:rPr>
              <a:t>Waze</a:t>
            </a:r>
            <a:r>
              <a:rPr lang="hu-HU" sz="1200" kern="1200" dirty="0" smtClean="0">
                <a:solidFill>
                  <a:schemeClr val="tx1"/>
                </a:solidFill>
                <a:latin typeface="+mn-lt"/>
                <a:ea typeface="+mn-ea"/>
                <a:cs typeface="Arial" charset="0"/>
              </a:rPr>
              <a:t>, amelyen keresztül valós idejű adatokra tehetünk szert a közúti forgalomról, a dugóhelyzetről és mindenről, ami befolyásolhatja </a:t>
            </a:r>
            <a:r>
              <a:rPr lang="hu-HU" sz="1200" kern="1200" dirty="0" err="1" smtClean="0">
                <a:solidFill>
                  <a:schemeClr val="tx1"/>
                </a:solidFill>
                <a:latin typeface="+mn-lt"/>
                <a:ea typeface="+mn-ea"/>
                <a:cs typeface="Arial" charset="0"/>
              </a:rPr>
              <a:t>útunkat</a:t>
            </a:r>
            <a:r>
              <a:rPr lang="hu-HU" sz="1200" kern="1200" dirty="0" smtClean="0">
                <a:solidFill>
                  <a:schemeClr val="tx1"/>
                </a:solidFill>
                <a:latin typeface="+mn-lt"/>
                <a:ea typeface="+mn-ea"/>
                <a:cs typeface="Arial" charset="0"/>
              </a:rPr>
              <a:t>. És még mindig a </a:t>
            </a:r>
            <a:r>
              <a:rPr lang="hu-HU" sz="1200" kern="1200" dirty="0" err="1" smtClean="0">
                <a:solidFill>
                  <a:schemeClr val="tx1"/>
                </a:solidFill>
                <a:latin typeface="+mn-lt"/>
                <a:ea typeface="+mn-ea"/>
                <a:cs typeface="Arial" charset="0"/>
              </a:rPr>
              <a:t>Google-nél</a:t>
            </a:r>
            <a:r>
              <a:rPr lang="hu-HU" sz="1200" kern="1200" dirty="0" smtClean="0">
                <a:solidFill>
                  <a:schemeClr val="tx1"/>
                </a:solidFill>
                <a:latin typeface="+mn-lt"/>
                <a:ea typeface="+mn-ea"/>
                <a:cs typeface="Arial" charset="0"/>
              </a:rPr>
              <a:t> maradva: a </a:t>
            </a:r>
            <a:r>
              <a:rPr lang="hu-HU" sz="1200" kern="1200" dirty="0" err="1" smtClean="0">
                <a:solidFill>
                  <a:schemeClr val="tx1"/>
                </a:solidFill>
                <a:latin typeface="+mn-lt"/>
                <a:ea typeface="+mn-ea"/>
                <a:cs typeface="Arial" charset="0"/>
              </a:rPr>
              <a:t>Google</a:t>
            </a:r>
            <a:r>
              <a:rPr lang="hu-HU" sz="1200" kern="1200" dirty="0" smtClean="0">
                <a:solidFill>
                  <a:schemeClr val="tx1"/>
                </a:solidFill>
                <a:latin typeface="+mn-lt"/>
                <a:ea typeface="+mn-ea"/>
                <a:cs typeface="Arial" charset="0"/>
              </a:rPr>
              <a:t> </a:t>
            </a:r>
            <a:r>
              <a:rPr lang="hu-HU" sz="1200" kern="1200" dirty="0" err="1" smtClean="0">
                <a:solidFill>
                  <a:schemeClr val="tx1"/>
                </a:solidFill>
                <a:latin typeface="+mn-lt"/>
                <a:ea typeface="+mn-ea"/>
                <a:cs typeface="Arial" charset="0"/>
              </a:rPr>
              <a:t>Earth-öt</a:t>
            </a:r>
            <a:r>
              <a:rPr lang="hu-HU" sz="1200" kern="1200" dirty="0" smtClean="0">
                <a:solidFill>
                  <a:schemeClr val="tx1"/>
                </a:solidFill>
                <a:latin typeface="+mn-lt"/>
                <a:ea typeface="+mn-ea"/>
                <a:cs typeface="Arial" charset="0"/>
              </a:rPr>
              <a:t> éppúgy lehet képzeletbeli utazásokra használni egy-egy borongós hétvégén, vagy egy betöréshez adatforrásként igénybe venni.</a:t>
            </a:r>
          </a:p>
          <a:p>
            <a:pPr lvl="0"/>
            <a:r>
              <a:rPr lang="hu-HU" sz="1200" kern="1200" dirty="0" smtClean="0">
                <a:solidFill>
                  <a:schemeClr val="tx1"/>
                </a:solidFill>
                <a:latin typeface="+mn-lt"/>
                <a:ea typeface="+mn-ea"/>
                <a:cs typeface="Arial" charset="0"/>
              </a:rPr>
              <a:t>Egyszer hallottam egy sztorit – megesett-e, vagy sem, Önökre bízom –, amely szerint egy cég ingyen </a:t>
            </a:r>
            <a:r>
              <a:rPr lang="hu-HU" sz="1200" kern="1200" dirty="0" err="1" smtClean="0">
                <a:solidFill>
                  <a:schemeClr val="tx1"/>
                </a:solidFill>
                <a:latin typeface="+mn-lt"/>
                <a:ea typeface="+mn-ea"/>
                <a:cs typeface="Arial" charset="0"/>
              </a:rPr>
              <a:t>wifit</a:t>
            </a:r>
            <a:r>
              <a:rPr lang="hu-HU" sz="1200" kern="1200" dirty="0" smtClean="0">
                <a:solidFill>
                  <a:schemeClr val="tx1"/>
                </a:solidFill>
                <a:latin typeface="+mn-lt"/>
                <a:ea typeface="+mn-ea"/>
                <a:cs typeface="Arial" charset="0"/>
              </a:rPr>
              <a:t> adott valahol, közterületen. Mindössze annyit kell cserébe tennie a felhasználónak, hogy elfogadja a cég </a:t>
            </a:r>
            <a:r>
              <a:rPr lang="hu-HU" sz="1200" kern="1200" dirty="0" err="1" smtClean="0">
                <a:solidFill>
                  <a:schemeClr val="tx1"/>
                </a:solidFill>
                <a:latin typeface="+mn-lt"/>
                <a:ea typeface="+mn-ea"/>
                <a:cs typeface="Arial" charset="0"/>
              </a:rPr>
              <a:t>ÁSZF-ét</a:t>
            </a:r>
            <a:r>
              <a:rPr lang="hu-HU" sz="1200" kern="1200" dirty="0" smtClean="0">
                <a:solidFill>
                  <a:schemeClr val="tx1"/>
                </a:solidFill>
                <a:latin typeface="+mn-lt"/>
                <a:ea typeface="+mn-ea"/>
                <a:cs typeface="Arial" charset="0"/>
              </a:rPr>
              <a:t>. Ami persze jó hosszú volt, senki nem olvasta el. Pedig a közepén benne volt, hogy a felhasználónak a szolgáltatásért cserébe az elsőszülött gyerekről le kell mondani a javukra.</a:t>
            </a:r>
          </a:p>
          <a:p>
            <a:r>
              <a:rPr lang="hu-HU" sz="1200" kern="1200" dirty="0" smtClean="0">
                <a:solidFill>
                  <a:schemeClr val="tx1"/>
                </a:solidFill>
                <a:latin typeface="+mn-lt"/>
                <a:ea typeface="+mn-ea"/>
                <a:cs typeface="Arial" charset="0"/>
              </a:rPr>
              <a:t>Mi következik mindebből? Az, hogy magánemberként talán még mindig a feltétlen jóhiszeműség talaján állunk, még annak ellenére is, hogy sokféle külső behatás ér minket, amely éppen egy ezzel szöges ellentétben álló viselkedésre kellene, hogy sarkalljon minket.</a:t>
            </a:r>
          </a:p>
          <a:p>
            <a:endParaRPr lang="hu-H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Arial" charset="0"/>
              </a:rPr>
              <a:t>Az emberek mindenben megbíznak, sokszor anélkül, hogy gondolkodnának. Az otthon melegében használt internet nem tűnik veszélyesnek, pedig a böngésző megnyitásával, egy keresőprogram használatával stb. éppúgy kilépünk az agorára, a fórumra, mintha csak személyesen mennénk el a főtérre. De jó ez nekünk? Mint sok mindennek, ennek is van jó és rossz oldala. </a:t>
            </a:r>
          </a:p>
          <a:p>
            <a:r>
              <a:rPr lang="hu-HU" sz="1200" kern="1200" dirty="0" smtClean="0">
                <a:solidFill>
                  <a:schemeClr val="tx1"/>
                </a:solidFill>
                <a:latin typeface="+mn-lt"/>
                <a:ea typeface="+mn-ea"/>
                <a:cs typeface="Arial" charset="0"/>
              </a:rPr>
              <a:t>Elég például a társadalmi haszon oldaláról nézni. Sok filmet láttunk már arról, miként terjednek a vírusok. A terjedés modellezéséhez elméleti síkon elég lehet néhány összetett matematikai képletet alkalmazni, de nem árt, ha a reáliáktól sem szakadunk el, és például tudjuk, hogy bizonyos nagyvárosokba milyen gyakran száll le utasszállító repülőgép, ezek a gépek pontosan hány utast szállítanak, és az utasok pontosan honnan jöttek…</a:t>
            </a:r>
          </a:p>
          <a:p>
            <a:r>
              <a:rPr lang="hu-HU" sz="1200" kern="1200" dirty="0" smtClean="0">
                <a:solidFill>
                  <a:schemeClr val="tx1"/>
                </a:solidFill>
                <a:latin typeface="+mn-lt"/>
                <a:ea typeface="+mn-ea"/>
                <a:cs typeface="Arial" charset="0"/>
              </a:rPr>
              <a:t>Ezekben az a közös, hogy az egyedi adatokban statisztikai összefüggéseket keresnek, nem az egyént kezelik. Ennek megítélése nyilván az egyszerűbb eset, persze szabályozási feladatok itt is vannak, azonban a társadalmi, erkölcsi megítélése nem problémás. </a:t>
            </a:r>
            <a:endParaRPr lang="en-US" dirty="0" smtClean="0"/>
          </a:p>
          <a:p>
            <a:endParaRPr lang="hu-H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Arial" charset="0"/>
              </a:rPr>
              <a:t>Megjelenik egy másik igény is, jelentős mértékben magánvállalatok részéről: az egyén adatainak gyűjtése, elemzése. Ez már nehezebb ügy. Itt már erősen eltérés mutatkozik a megítélésben földrajzi, kulturális, generációs tekintetben. </a:t>
            </a:r>
          </a:p>
          <a:p>
            <a:r>
              <a:rPr lang="hu-HU" sz="1200" kern="1200" dirty="0" smtClean="0">
                <a:solidFill>
                  <a:schemeClr val="tx1"/>
                </a:solidFill>
                <a:latin typeface="+mn-lt"/>
                <a:ea typeface="+mn-ea"/>
                <a:cs typeface="Arial" charset="0"/>
              </a:rPr>
              <a:t>Kaliforniában például egészen más a hozzáállás az adatok felhasználásához, mint akárcsak idehaza, vagy mondjuk Németországban.</a:t>
            </a:r>
          </a:p>
          <a:p>
            <a:r>
              <a:rPr lang="hu-HU" sz="1200" kern="1200" dirty="0" smtClean="0">
                <a:solidFill>
                  <a:schemeClr val="tx1"/>
                </a:solidFill>
                <a:latin typeface="+mn-lt"/>
                <a:ea typeface="+mn-ea"/>
                <a:cs typeface="Arial" charset="0"/>
              </a:rPr>
              <a:t>Az üzlet érthető módon arra törekszik, hogy minél jobban megismerje saját meglévő és leendő ügyfeleit. Így tudja termékeit, szolgáltatásait továbbfejleszteni és olyan új megoldásokat bevezetni, amelyek a korábbiaknál magasabb színvonalon képesek kielégíteni az ügyfelek igényeit. A cégek is igénybe vesznek nyílt információforrásokat, de rendszerint engedélyt is kérnek ügyfeleiktől, hogy a náluk keletkező adatokat valamilyen formában felhasználják. Így vált lehetségessé például az is, hogy a Nike mint sportszergyártó, nagyobb mennyiségű adatot halmozzon fel az ügyfelei futási szokásairól (és így arról is, milyen az ügyfelek szerinti, ideális futócipő) mint bármelyik konkurens cég, pusztán azért, mert beszállt az okos karperecek piacára. Ez a fajta adatfelhasználás valószínűleg nem botránkoztat meg senkit sem sőt, egyfajta közösségi élményként, „részvételi gazdaságként” is felfogható az alkalmazása. A már említett </a:t>
            </a:r>
            <a:r>
              <a:rPr lang="hu-HU" sz="1200" kern="1200" dirty="0" err="1" smtClean="0">
                <a:solidFill>
                  <a:schemeClr val="tx1"/>
                </a:solidFill>
                <a:latin typeface="+mn-lt"/>
                <a:ea typeface="+mn-ea"/>
                <a:cs typeface="Arial" charset="0"/>
              </a:rPr>
              <a:t>Waze</a:t>
            </a:r>
            <a:r>
              <a:rPr lang="hu-HU" sz="1200" kern="1200" dirty="0" smtClean="0">
                <a:solidFill>
                  <a:schemeClr val="tx1"/>
                </a:solidFill>
                <a:latin typeface="+mn-lt"/>
                <a:ea typeface="+mn-ea"/>
                <a:cs typeface="Arial" charset="0"/>
              </a:rPr>
              <a:t> is az önkéntes adatszolgáltatásra épül – minél többen csatlakoznak a rendszerhez, annál biztosabb információink lehetnek arról, milyen a közlekedés útjainkon.</a:t>
            </a:r>
          </a:p>
          <a:p>
            <a:endParaRPr lang="hu-H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Arial" charset="0"/>
              </a:rPr>
              <a:t>A hétköznapi emberek információbiztonság kapcsán kialakított percepciói nagyjából a „Nagy Testvér figyel minket” érzete és a „</a:t>
            </a:r>
            <a:r>
              <a:rPr lang="hu-HU" sz="1200" kern="1200" dirty="0" err="1" smtClean="0">
                <a:solidFill>
                  <a:schemeClr val="tx1"/>
                </a:solidFill>
                <a:latin typeface="+mn-lt"/>
                <a:ea typeface="+mn-ea"/>
                <a:cs typeface="Arial" charset="0"/>
              </a:rPr>
              <a:t>Wow</a:t>
            </a:r>
            <a:r>
              <a:rPr lang="hu-HU" sz="1200" kern="1200" dirty="0" smtClean="0">
                <a:solidFill>
                  <a:schemeClr val="tx1"/>
                </a:solidFill>
                <a:latin typeface="+mn-lt"/>
                <a:ea typeface="+mn-ea"/>
                <a:cs typeface="Arial" charset="0"/>
              </a:rPr>
              <a:t>, mi mindenre jók az adatok” felsóhajtásának két végpontja között helyezkednek el. A közvélekedés, a közvélemény percepciója mind kulturális, mind történelmi, mind pedig aktuális okokból időről-időre változik. Egy képzeletbeli egyenesen, ide-oda. Bár ennek a mozgásnak van egyfajta ciklikussága, és gyakran attól függ, hogy éppen melyik végponthoz áll közelebb a mutató, hogy a közhangulatot milyen külső ingerek érik (pl. terrortámadás, adatokkal való visszaélés, Volkswagen-botrány).</a:t>
            </a:r>
          </a:p>
          <a:p>
            <a:r>
              <a:rPr lang="hu-HU" sz="1200" kern="1200" dirty="0" smtClean="0">
                <a:solidFill>
                  <a:schemeClr val="tx1"/>
                </a:solidFill>
                <a:latin typeface="+mn-lt"/>
                <a:ea typeface="+mn-ea"/>
                <a:cs typeface="Arial" charset="0"/>
              </a:rPr>
              <a:t>Az előrejelzések szerint a nyílt információszerzésen alapuló elemzések egyre nagyobb hányadát fogják kitenni nemcsak a klasszikus hírszerzési tevékenységnek, hanem az üzleti döntésekben is egyre nagyobb szerepet játszanak majd. Adatokat pedig nemcsak a rendszerbe bekötött eszközök szolgáltatják minden egyes pillanatban, hanem maguk az emberek is, akik e rendszer integráns részévé válnak (Internet of </a:t>
            </a:r>
            <a:r>
              <a:rPr lang="hu-HU" sz="1200" kern="1200" dirty="0" err="1" smtClean="0">
                <a:solidFill>
                  <a:schemeClr val="tx1"/>
                </a:solidFill>
                <a:latin typeface="+mn-lt"/>
                <a:ea typeface="+mn-ea"/>
                <a:cs typeface="Arial" charset="0"/>
              </a:rPr>
              <a:t>Everything</a:t>
            </a:r>
            <a:r>
              <a:rPr lang="hu-HU" sz="1200" kern="1200" dirty="0" smtClean="0">
                <a:solidFill>
                  <a:schemeClr val="tx1"/>
                </a:solidFill>
                <a:latin typeface="+mn-lt"/>
                <a:ea typeface="+mn-ea"/>
                <a:cs typeface="Arial" charset="0"/>
              </a:rPr>
              <a:t>), és magukról is, szinte öntudatlanul keletkeztetik az újabb és újabb adatokat, mint a hasonlóan öntudatlan, szenzorokkal ellátott ipari gépek.</a:t>
            </a:r>
          </a:p>
          <a:p>
            <a:endParaRPr lang="hu-H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normAutofit/>
          </a:bodyPr>
          <a:lstStyle/>
          <a:p>
            <a:r>
              <a:rPr lang="hu-HU" sz="1200" kern="1200" dirty="0" smtClean="0">
                <a:solidFill>
                  <a:schemeClr val="tx1"/>
                </a:solidFill>
                <a:latin typeface="+mn-lt"/>
                <a:ea typeface="+mn-ea"/>
                <a:cs typeface="Arial" charset="0"/>
              </a:rPr>
              <a:t>De ennek megvannak a maga veszélyei. Az átlagember nincs (és nem lehet) tisztában a háttérrel, veszélyekkel, kockázatokkal. Erős, ugyanakkor rugalmas törvényi szabályozás és ellenőrzés szükséges. A technológia ugyanis egyre több, eddig el sem képzelt lehetőséget tartogat magában. Nem a technológiának kell önmagát mederben tartania: vannak olyan szakemberek, akik elkötelezettek a technológia sosem látott ütemű fejlődésének fenntartásában, de általában kevésbé tartozik az ő hatókörükbe a társadalmat, a morált érintő kérdésekben való állásfoglalás. Arról, hogy mi fér bele a fejlődésbe és mi nem, </a:t>
            </a:r>
            <a:r>
              <a:rPr lang="hu-HU" sz="1200" kern="1200" dirty="0" err="1" smtClean="0">
                <a:solidFill>
                  <a:schemeClr val="tx1"/>
                </a:solidFill>
                <a:latin typeface="+mn-lt"/>
                <a:ea typeface="+mn-ea"/>
                <a:cs typeface="Arial" charset="0"/>
              </a:rPr>
              <a:t>nem</a:t>
            </a:r>
            <a:r>
              <a:rPr lang="hu-HU" sz="1200" kern="1200" dirty="0" smtClean="0">
                <a:solidFill>
                  <a:schemeClr val="tx1"/>
                </a:solidFill>
                <a:latin typeface="+mn-lt"/>
                <a:ea typeface="+mn-ea"/>
                <a:cs typeface="Arial" charset="0"/>
              </a:rPr>
              <a:t> magának a technológiának kell döntenie, mert a technológia lehetővé tesz, nem moralizál.</a:t>
            </a:r>
          </a:p>
          <a:p>
            <a:r>
              <a:rPr lang="hu-HU" sz="1200" kern="1200" dirty="0" smtClean="0">
                <a:solidFill>
                  <a:schemeClr val="tx1"/>
                </a:solidFill>
                <a:latin typeface="+mn-lt"/>
                <a:ea typeface="+mn-ea"/>
                <a:cs typeface="Arial" charset="0"/>
              </a:rPr>
              <a:t>Mi ezt látjuk: értjük a mögöttes folyamatokat, és szívesen leszünk partnerek a megfelelő szabályozás kialakításában. </a:t>
            </a:r>
          </a:p>
          <a:p>
            <a:endParaRPr lang="hu-H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E20074"/>
        </a:solidFill>
        <a:effectLst/>
      </p:bgPr>
    </p:bg>
    <p:spTree>
      <p:nvGrpSpPr>
        <p:cNvPr id="1" name=""/>
        <p:cNvGrpSpPr/>
        <p:nvPr/>
      </p:nvGrpSpPr>
      <p:grpSpPr>
        <a:xfrm>
          <a:off x="0" y="0"/>
          <a:ext cx="0" cy="0"/>
          <a:chOff x="0" y="0"/>
          <a:chExt cx="0" cy="0"/>
        </a:xfrm>
      </p:grpSpPr>
      <p:pic>
        <p:nvPicPr>
          <p:cNvPr id="12" name="image4.pdf" descr="TSY_Logo_3c_n"/>
          <p:cNvPicPr>
            <a:picLocks noChangeAspect="1"/>
          </p:cNvPicPr>
          <p:nvPr/>
        </p:nvPicPr>
        <p:blipFill>
          <a:blip r:embed="rId2" cstate="print">
            <a:extLst/>
          </a:blip>
          <a:stretch>
            <a:fillRect/>
          </a:stretch>
        </p:blipFill>
        <p:spPr>
          <a:xfrm>
            <a:off x="323850" y="6088454"/>
            <a:ext cx="1037576" cy="188521"/>
          </a:xfrm>
          <a:prstGeom prst="rect">
            <a:avLst/>
          </a:prstGeom>
          <a:ln w="12700">
            <a:miter lim="400000"/>
          </a:ln>
        </p:spPr>
      </p:pic>
      <p:sp>
        <p:nvSpPr>
          <p:cNvPr id="13" name="Shape 13"/>
          <p:cNvSpPr>
            <a:spLocks noGrp="1"/>
          </p:cNvSpPr>
          <p:nvPr>
            <p:ph type="title"/>
          </p:nvPr>
        </p:nvSpPr>
        <p:spPr>
          <a:xfrm>
            <a:off x="304800" y="1674813"/>
            <a:ext cx="10869614" cy="1389063"/>
          </a:xfrm>
          <a:prstGeom prst="rect">
            <a:avLst/>
          </a:prstGeom>
        </p:spPr>
        <p:txBody>
          <a:bodyPr>
            <a:normAutofit/>
          </a:bodyPr>
          <a:lstStyle>
            <a:lvl1pPr>
              <a:defRPr sz="7200">
                <a:solidFill>
                  <a:schemeClr val="accent3">
                    <a:lumOff val="44000"/>
                  </a:schemeClr>
                </a:solidFill>
              </a:defRPr>
            </a:lvl1pPr>
          </a:lstStyle>
          <a:p>
            <a:r>
              <a:t>Title Text</a:t>
            </a:r>
          </a:p>
        </p:txBody>
      </p:sp>
      <p:sp>
        <p:nvSpPr>
          <p:cNvPr id="14" name="Shape 14"/>
          <p:cNvSpPr>
            <a:spLocks noGrp="1"/>
          </p:cNvSpPr>
          <p:nvPr>
            <p:ph type="body" sz="quarter" idx="1"/>
          </p:nvPr>
        </p:nvSpPr>
        <p:spPr>
          <a:xfrm>
            <a:off x="304800" y="3667125"/>
            <a:ext cx="10869614" cy="357189"/>
          </a:xfrm>
          <a:prstGeom prst="rect">
            <a:avLst/>
          </a:prstGeom>
        </p:spPr>
        <p:txBody>
          <a:bodyPr>
            <a:normAutofit/>
          </a:bodyPr>
          <a:lstStyle>
            <a:lvl1pPr>
              <a:spcBef>
                <a:spcPts val="700"/>
              </a:spcBef>
              <a:defRPr sz="2600">
                <a:solidFill>
                  <a:schemeClr val="accent3">
                    <a:lumOff val="44000"/>
                  </a:schemeClr>
                </a:solidFill>
                <a:latin typeface="+mn-lt"/>
                <a:ea typeface="+mn-ea"/>
                <a:cs typeface="+mn-cs"/>
                <a:sym typeface="Tele-GroteskNor"/>
              </a:defRPr>
            </a:lvl1pPr>
            <a:lvl2pPr>
              <a:spcBef>
                <a:spcPts val="700"/>
              </a:spcBef>
              <a:defRPr sz="2600">
                <a:solidFill>
                  <a:schemeClr val="accent3">
                    <a:lumOff val="44000"/>
                  </a:schemeClr>
                </a:solidFill>
                <a:latin typeface="+mn-lt"/>
                <a:ea typeface="+mn-ea"/>
                <a:cs typeface="+mn-cs"/>
                <a:sym typeface="Tele-GroteskNor"/>
              </a:defRPr>
            </a:lvl2pPr>
            <a:lvl3pPr marL="291623" indent="-286861">
              <a:spcBef>
                <a:spcPts val="700"/>
              </a:spcBef>
              <a:defRPr sz="2600">
                <a:solidFill>
                  <a:schemeClr val="accent3">
                    <a:lumOff val="44000"/>
                  </a:schemeClr>
                </a:solidFill>
                <a:latin typeface="+mn-lt"/>
                <a:ea typeface="+mn-ea"/>
                <a:cs typeface="+mn-cs"/>
                <a:sym typeface="Tele-GroteskNor"/>
              </a:defRPr>
            </a:lvl3pPr>
            <a:lvl4pPr marL="509269" indent="-280669">
              <a:spcBef>
                <a:spcPts val="700"/>
              </a:spcBef>
              <a:defRPr sz="2600">
                <a:solidFill>
                  <a:schemeClr val="accent3">
                    <a:lumOff val="44000"/>
                  </a:schemeClr>
                </a:solidFill>
                <a:latin typeface="+mn-lt"/>
                <a:ea typeface="+mn-ea"/>
                <a:cs typeface="+mn-cs"/>
                <a:sym typeface="Tele-GroteskNor"/>
              </a:defRPr>
            </a:lvl4pPr>
            <a:lvl5pPr marL="747395" indent="-301307">
              <a:spcBef>
                <a:spcPts val="700"/>
              </a:spcBef>
              <a:defRPr sz="2600">
                <a:solidFill>
                  <a:schemeClr val="accent3">
                    <a:lumOff val="44000"/>
                  </a:schemeClr>
                </a:solidFill>
                <a:latin typeface="+mn-lt"/>
                <a:ea typeface="+mn-ea"/>
                <a:cs typeface="+mn-cs"/>
                <a:sym typeface="Tele-GroteskNor"/>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5567468" y="5830799"/>
            <a:ext cx="2687744" cy="3448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9" name="image2.pdf" descr="TSY_Logo_3c_p"/>
          <p:cNvPicPr>
            <a:picLocks noChangeAspect="1"/>
          </p:cNvPicPr>
          <p:nvPr/>
        </p:nvPicPr>
        <p:blipFill>
          <a:blip r:embed="rId2" cstate="print">
            <a:extLst/>
          </a:blip>
          <a:stretch>
            <a:fillRect/>
          </a:stretch>
        </p:blipFill>
        <p:spPr>
          <a:xfrm>
            <a:off x="313266" y="6110287"/>
            <a:ext cx="1252457" cy="226793"/>
          </a:xfrm>
          <a:prstGeom prst="rect">
            <a:avLst/>
          </a:prstGeom>
          <a:ln w="12700">
            <a:miter lim="400000"/>
          </a:ln>
        </p:spPr>
      </p:pic>
      <p:sp>
        <p:nvSpPr>
          <p:cNvPr id="30" name="Shape 30"/>
          <p:cNvSpPr>
            <a:spLocks noGrp="1"/>
          </p:cNvSpPr>
          <p:nvPr>
            <p:ph type="title"/>
          </p:nvPr>
        </p:nvSpPr>
        <p:spPr>
          <a:xfrm>
            <a:off x="304800" y="314325"/>
            <a:ext cx="10863264" cy="503238"/>
          </a:xfrm>
          <a:prstGeom prst="rect">
            <a:avLst/>
          </a:prstGeom>
        </p:spPr>
        <p:txBody>
          <a:bodyPr>
            <a:normAutofit/>
          </a:bodyPr>
          <a:lstStyle/>
          <a:p>
            <a:r>
              <a:t>Title Text</a:t>
            </a:r>
          </a:p>
        </p:txBody>
      </p:sp>
      <p:sp>
        <p:nvSpPr>
          <p:cNvPr id="31" name="Shape 31"/>
          <p:cNvSpPr>
            <a:spLocks noGrp="1"/>
          </p:cNvSpPr>
          <p:nvPr>
            <p:ph type="body" idx="1"/>
          </p:nvPr>
        </p:nvSpPr>
        <p:spPr>
          <a:xfrm>
            <a:off x="304800" y="1674813"/>
            <a:ext cx="10869614" cy="388778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9" name="Shape 39"/>
          <p:cNvSpPr>
            <a:spLocks noGrp="1"/>
          </p:cNvSpPr>
          <p:nvPr>
            <p:ph type="title"/>
          </p:nvPr>
        </p:nvSpPr>
        <p:spPr>
          <a:xfrm>
            <a:off x="304800" y="314325"/>
            <a:ext cx="10863264" cy="503238"/>
          </a:xfrm>
          <a:prstGeom prst="rect">
            <a:avLst/>
          </a:prstGeom>
        </p:spPr>
        <p:txBody>
          <a:bodyPr>
            <a:normAutofit/>
          </a:bodyPr>
          <a:lstStyle/>
          <a:p>
            <a:r>
              <a:t>Title Text</a:t>
            </a:r>
          </a:p>
        </p:txBody>
      </p:sp>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Shape 47"/>
          <p:cNvSpPr>
            <a:spLocks noGrp="1"/>
          </p:cNvSpPr>
          <p:nvPr>
            <p:ph type="title"/>
          </p:nvPr>
        </p:nvSpPr>
        <p:spPr>
          <a:xfrm>
            <a:off x="304800" y="314325"/>
            <a:ext cx="10863264" cy="503238"/>
          </a:xfrm>
          <a:prstGeom prst="rect">
            <a:avLst/>
          </a:prstGeom>
        </p:spPr>
        <p:txBody>
          <a:bodyPr>
            <a:normAutofit/>
          </a:bodyPr>
          <a:lstStyle/>
          <a:p>
            <a:r>
              <a:t>Title Text</a:t>
            </a:r>
          </a:p>
        </p:txBody>
      </p:sp>
      <p:sp>
        <p:nvSpPr>
          <p:cNvPr id="48" name="Shape 48"/>
          <p:cNvSpPr>
            <a:spLocks noGrp="1"/>
          </p:cNvSpPr>
          <p:nvPr>
            <p:ph type="body" sz="half" idx="1"/>
          </p:nvPr>
        </p:nvSpPr>
        <p:spPr>
          <a:xfrm>
            <a:off x="304800" y="1674813"/>
            <a:ext cx="5357813" cy="3887788"/>
          </a:xfrm>
          <a:prstGeom prst="rect">
            <a:avLst/>
          </a:prstGeom>
        </p:spPr>
        <p:txBody>
          <a:bodyPr>
            <a:normAutofit/>
          </a:bodyPr>
          <a:lstStyle>
            <a:lvl1pPr>
              <a:spcBef>
                <a:spcPts val="800"/>
              </a:spcBef>
              <a:defRPr sz="2800"/>
            </a:lvl1pPr>
            <a:lvl2pPr>
              <a:spcBef>
                <a:spcPts val="800"/>
              </a:spcBef>
              <a:defRPr sz="2800"/>
            </a:lvl2pPr>
            <a:lvl3pPr marL="313690" indent="-308928">
              <a:spcBef>
                <a:spcPts val="800"/>
              </a:spcBef>
              <a:defRPr sz="2800"/>
            </a:lvl3pPr>
            <a:lvl4pPr marL="564444" indent="-335844">
              <a:spcBef>
                <a:spcPts val="800"/>
              </a:spcBef>
              <a:defRPr sz="2800"/>
            </a:lvl4pPr>
            <a:lvl5pPr marL="806626" indent="-360538">
              <a:spcBef>
                <a:spcPts val="800"/>
              </a:spcBef>
              <a:defRPr sz="2800"/>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6" name="image2.pdf" descr="TSY_Logo_3c_p"/>
          <p:cNvPicPr>
            <a:picLocks noChangeAspect="1"/>
          </p:cNvPicPr>
          <p:nvPr/>
        </p:nvPicPr>
        <p:blipFill>
          <a:blip r:embed="rId2" cstate="print">
            <a:extLst/>
          </a:blip>
          <a:stretch>
            <a:fillRect/>
          </a:stretch>
        </p:blipFill>
        <p:spPr>
          <a:xfrm>
            <a:off x="330200" y="5907087"/>
            <a:ext cx="2533650" cy="458788"/>
          </a:xfrm>
          <a:prstGeom prst="rect">
            <a:avLst/>
          </a:prstGeom>
          <a:ln w="12700">
            <a:miter lim="400000"/>
          </a:ln>
        </p:spPr>
      </p:pic>
      <p:sp>
        <p:nvSpPr>
          <p:cNvPr id="57" name="Shape 57"/>
          <p:cNvSpPr>
            <a:spLocks noGrp="1"/>
          </p:cNvSpPr>
          <p:nvPr>
            <p:ph type="title"/>
          </p:nvPr>
        </p:nvSpPr>
        <p:spPr>
          <a:xfrm>
            <a:off x="304800" y="314325"/>
            <a:ext cx="10863264" cy="503238"/>
          </a:xfrm>
          <a:prstGeom prst="rect">
            <a:avLst/>
          </a:prstGeom>
        </p:spPr>
        <p:txBody>
          <a:bodyPr>
            <a:normAutofit/>
          </a:bodyPr>
          <a:lstStyle/>
          <a:p>
            <a:r>
              <a:t>Title Text</a:t>
            </a:r>
          </a:p>
        </p:txBody>
      </p:sp>
      <p:sp>
        <p:nvSpPr>
          <p:cNvPr id="58" name="Shape 58"/>
          <p:cNvSpPr>
            <a:spLocks noGrp="1"/>
          </p:cNvSpPr>
          <p:nvPr>
            <p:ph type="body" idx="1"/>
          </p:nvPr>
        </p:nvSpPr>
        <p:spPr>
          <a:xfrm>
            <a:off x="304800" y="1674813"/>
            <a:ext cx="10869614" cy="388778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66" name="image2.pdf" descr="TSY_Logo_3c_p"/>
          <p:cNvPicPr>
            <a:picLocks noChangeAspect="1"/>
          </p:cNvPicPr>
          <p:nvPr/>
        </p:nvPicPr>
        <p:blipFill>
          <a:blip r:embed="rId2" cstate="print">
            <a:extLst/>
          </a:blip>
          <a:stretch>
            <a:fillRect/>
          </a:stretch>
        </p:blipFill>
        <p:spPr>
          <a:xfrm>
            <a:off x="313266" y="6110287"/>
            <a:ext cx="1252457" cy="226793"/>
          </a:xfrm>
          <a:prstGeom prst="rect">
            <a:avLst/>
          </a:prstGeom>
          <a:ln w="12700">
            <a:miter lim="400000"/>
          </a:ln>
        </p:spPr>
      </p:pic>
      <p:sp>
        <p:nvSpPr>
          <p:cNvPr id="67" name="Shape 67"/>
          <p:cNvSpPr>
            <a:spLocks noGrp="1"/>
          </p:cNvSpPr>
          <p:nvPr>
            <p:ph type="title"/>
          </p:nvPr>
        </p:nvSpPr>
        <p:spPr>
          <a:xfrm>
            <a:off x="304800" y="314325"/>
            <a:ext cx="10863264" cy="503238"/>
          </a:xfrm>
          <a:prstGeom prst="rect">
            <a:avLst/>
          </a:prstGeom>
        </p:spPr>
        <p:txBody>
          <a:bodyPr>
            <a:normAutofit/>
          </a:bodyPr>
          <a:lstStyle/>
          <a:p>
            <a:r>
              <a:t>Title Text</a:t>
            </a:r>
          </a:p>
        </p:txBody>
      </p:sp>
      <p:sp>
        <p:nvSpPr>
          <p:cNvPr id="68" name="Shape 68"/>
          <p:cNvSpPr>
            <a:spLocks noGrp="1"/>
          </p:cNvSpPr>
          <p:nvPr>
            <p:ph type="body" idx="1"/>
          </p:nvPr>
        </p:nvSpPr>
        <p:spPr>
          <a:xfrm>
            <a:off x="304800" y="1674813"/>
            <a:ext cx="10869614" cy="388778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pic>
        <p:nvPicPr>
          <p:cNvPr id="2" name="image2.pdf" descr="TSY_Logo_3c_p"/>
          <p:cNvPicPr>
            <a:picLocks noChangeAspect="1"/>
          </p:cNvPicPr>
          <p:nvPr/>
        </p:nvPicPr>
        <p:blipFill>
          <a:blip r:embed="rId9" cstate="print">
            <a:extLst/>
          </a:blip>
          <a:stretch>
            <a:fillRect/>
          </a:stretch>
        </p:blipFill>
        <p:spPr>
          <a:xfrm>
            <a:off x="330200" y="5907087"/>
            <a:ext cx="2533650" cy="458788"/>
          </a:xfrm>
          <a:prstGeom prst="rect">
            <a:avLst/>
          </a:prstGeom>
          <a:ln w="12700">
            <a:miter lim="400000"/>
          </a:ln>
        </p:spPr>
      </p:pic>
      <p:sp>
        <p:nvSpPr>
          <p:cNvPr id="3" name="Shape 3"/>
          <p:cNvSpPr>
            <a:spLocks noGrp="1"/>
          </p:cNvSpPr>
          <p:nvPr>
            <p:ph type="sldNum" sz="quarter" idx="2"/>
          </p:nvPr>
        </p:nvSpPr>
        <p:spPr>
          <a:xfrm>
            <a:off x="11054575" y="6012656"/>
            <a:ext cx="145239" cy="165101"/>
          </a:xfrm>
          <a:prstGeom prst="rect">
            <a:avLst/>
          </a:prstGeom>
          <a:ln w="12700">
            <a:miter lim="400000"/>
          </a:ln>
        </p:spPr>
        <p:txBody>
          <a:bodyPr wrap="none" lIns="0" tIns="0" rIns="0" bIns="0" anchor="ctr">
            <a:spAutoFit/>
          </a:bodyPr>
          <a:lstStyle>
            <a:lvl1pPr algn="r">
              <a:lnSpc>
                <a:spcPct val="100000"/>
              </a:lnSpc>
              <a:spcBef>
                <a:spcPts val="0"/>
              </a:spcBef>
              <a:defRPr sz="1100"/>
            </a:lvl1pPr>
          </a:lstStyle>
          <a:p>
            <a:fld id="{86CB4B4D-7CA3-9044-876B-883B54F8677D}" type="slidenum">
              <a:rPr/>
              <a:pPr/>
              <a:t>‹#›</a:t>
            </a:fld>
            <a:endParaRPr/>
          </a:p>
        </p:txBody>
      </p:sp>
      <p:sp>
        <p:nvSpPr>
          <p:cNvPr id="4" name="Shape 4"/>
          <p:cNvSpPr>
            <a:spLocks noGrp="1"/>
          </p:cNvSpPr>
          <p:nvPr>
            <p:ph type="title"/>
          </p:nvPr>
        </p:nvSpPr>
        <p:spPr>
          <a:xfrm>
            <a:off x="575944" y="259379"/>
            <a:ext cx="10367011" cy="12519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Title Text</a:t>
            </a:r>
          </a:p>
        </p:txBody>
      </p:sp>
      <p:sp>
        <p:nvSpPr>
          <p:cNvPr id="5" name="Shape 5"/>
          <p:cNvSpPr>
            <a:spLocks noGrp="1"/>
          </p:cNvSpPr>
          <p:nvPr>
            <p:ph type="body" idx="1"/>
          </p:nvPr>
        </p:nvSpPr>
        <p:spPr>
          <a:xfrm>
            <a:off x="575944" y="1511300"/>
            <a:ext cx="10367011" cy="49657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576262" rtl="0" latinLnBrk="0">
        <a:lnSpc>
          <a:spcPct val="90000"/>
        </a:lnSpc>
        <a:spcBef>
          <a:spcPts val="0"/>
        </a:spcBef>
        <a:spcAft>
          <a:spcPts val="0"/>
        </a:spcAft>
        <a:buClrTx/>
        <a:buSzTx/>
        <a:buFontTx/>
        <a:buNone/>
        <a:tabLst/>
        <a:defRPr sz="3600" b="0" i="0" u="none" strike="noStrike" cap="none" spc="0" baseline="0">
          <a:ln>
            <a:noFill/>
          </a:ln>
          <a:solidFill>
            <a:srgbClr val="E20074"/>
          </a:solidFill>
          <a:uFillTx/>
          <a:latin typeface="Tele-GroteskUlt"/>
          <a:ea typeface="Tele-GroteskUlt"/>
          <a:cs typeface="Tele-GroteskUlt"/>
          <a:sym typeface="Tele-GroteskUlt"/>
        </a:defRPr>
      </a:lvl1pPr>
      <a:lvl2pPr marL="0" marR="0" indent="0" algn="l" defTabSz="576262" rtl="0" latinLnBrk="0">
        <a:lnSpc>
          <a:spcPct val="90000"/>
        </a:lnSpc>
        <a:spcBef>
          <a:spcPts val="0"/>
        </a:spcBef>
        <a:spcAft>
          <a:spcPts val="0"/>
        </a:spcAft>
        <a:buClrTx/>
        <a:buSzTx/>
        <a:buFontTx/>
        <a:buNone/>
        <a:tabLst/>
        <a:defRPr sz="3600" b="0" i="0" u="none" strike="noStrike" cap="none" spc="0" baseline="0">
          <a:ln>
            <a:noFill/>
          </a:ln>
          <a:solidFill>
            <a:srgbClr val="E20074"/>
          </a:solidFill>
          <a:uFillTx/>
          <a:latin typeface="Tele-GroteskUlt"/>
          <a:ea typeface="Tele-GroteskUlt"/>
          <a:cs typeface="Tele-GroteskUlt"/>
          <a:sym typeface="Tele-GroteskUlt"/>
        </a:defRPr>
      </a:lvl2pPr>
      <a:lvl3pPr marL="0" marR="0" indent="0" algn="l" defTabSz="576262" rtl="0" latinLnBrk="0">
        <a:lnSpc>
          <a:spcPct val="90000"/>
        </a:lnSpc>
        <a:spcBef>
          <a:spcPts val="0"/>
        </a:spcBef>
        <a:spcAft>
          <a:spcPts val="0"/>
        </a:spcAft>
        <a:buClrTx/>
        <a:buSzTx/>
        <a:buFontTx/>
        <a:buNone/>
        <a:tabLst/>
        <a:defRPr sz="3600" b="0" i="0" u="none" strike="noStrike" cap="none" spc="0" baseline="0">
          <a:ln>
            <a:noFill/>
          </a:ln>
          <a:solidFill>
            <a:srgbClr val="E20074"/>
          </a:solidFill>
          <a:uFillTx/>
          <a:latin typeface="Tele-GroteskUlt"/>
          <a:ea typeface="Tele-GroteskUlt"/>
          <a:cs typeface="Tele-GroteskUlt"/>
          <a:sym typeface="Tele-GroteskUlt"/>
        </a:defRPr>
      </a:lvl3pPr>
      <a:lvl4pPr marL="0" marR="0" indent="0" algn="l" defTabSz="576262" rtl="0" latinLnBrk="0">
        <a:lnSpc>
          <a:spcPct val="90000"/>
        </a:lnSpc>
        <a:spcBef>
          <a:spcPts val="0"/>
        </a:spcBef>
        <a:spcAft>
          <a:spcPts val="0"/>
        </a:spcAft>
        <a:buClrTx/>
        <a:buSzTx/>
        <a:buFontTx/>
        <a:buNone/>
        <a:tabLst/>
        <a:defRPr sz="3600" b="0" i="0" u="none" strike="noStrike" cap="none" spc="0" baseline="0">
          <a:ln>
            <a:noFill/>
          </a:ln>
          <a:solidFill>
            <a:srgbClr val="E20074"/>
          </a:solidFill>
          <a:uFillTx/>
          <a:latin typeface="Tele-GroteskUlt"/>
          <a:ea typeface="Tele-GroteskUlt"/>
          <a:cs typeface="Tele-GroteskUlt"/>
          <a:sym typeface="Tele-GroteskUlt"/>
        </a:defRPr>
      </a:lvl4pPr>
      <a:lvl5pPr marL="0" marR="0" indent="0" algn="l" defTabSz="576262" rtl="0" latinLnBrk="0">
        <a:lnSpc>
          <a:spcPct val="90000"/>
        </a:lnSpc>
        <a:spcBef>
          <a:spcPts val="0"/>
        </a:spcBef>
        <a:spcAft>
          <a:spcPts val="0"/>
        </a:spcAft>
        <a:buClrTx/>
        <a:buSzTx/>
        <a:buFontTx/>
        <a:buNone/>
        <a:tabLst/>
        <a:defRPr sz="3600" b="0" i="0" u="none" strike="noStrike" cap="none" spc="0" baseline="0">
          <a:ln>
            <a:noFill/>
          </a:ln>
          <a:solidFill>
            <a:srgbClr val="E20074"/>
          </a:solidFill>
          <a:uFillTx/>
          <a:latin typeface="Tele-GroteskUlt"/>
          <a:ea typeface="Tele-GroteskUlt"/>
          <a:cs typeface="Tele-GroteskUlt"/>
          <a:sym typeface="Tele-GroteskUlt"/>
        </a:defRPr>
      </a:lvl5pPr>
      <a:lvl6pPr marL="0" marR="0" indent="457200" algn="l" defTabSz="576262" rtl="0" latinLnBrk="0">
        <a:lnSpc>
          <a:spcPct val="90000"/>
        </a:lnSpc>
        <a:spcBef>
          <a:spcPts val="0"/>
        </a:spcBef>
        <a:spcAft>
          <a:spcPts val="0"/>
        </a:spcAft>
        <a:buClrTx/>
        <a:buSzTx/>
        <a:buFontTx/>
        <a:buNone/>
        <a:tabLst/>
        <a:defRPr sz="3600" b="0" i="0" u="none" strike="noStrike" cap="none" spc="0" baseline="0">
          <a:ln>
            <a:noFill/>
          </a:ln>
          <a:solidFill>
            <a:srgbClr val="E20074"/>
          </a:solidFill>
          <a:uFillTx/>
          <a:latin typeface="Tele-GroteskUlt"/>
          <a:ea typeface="Tele-GroteskUlt"/>
          <a:cs typeface="Tele-GroteskUlt"/>
          <a:sym typeface="Tele-GroteskUlt"/>
        </a:defRPr>
      </a:lvl6pPr>
      <a:lvl7pPr marL="0" marR="0" indent="914400" algn="l" defTabSz="576262" rtl="0" latinLnBrk="0">
        <a:lnSpc>
          <a:spcPct val="90000"/>
        </a:lnSpc>
        <a:spcBef>
          <a:spcPts val="0"/>
        </a:spcBef>
        <a:spcAft>
          <a:spcPts val="0"/>
        </a:spcAft>
        <a:buClrTx/>
        <a:buSzTx/>
        <a:buFontTx/>
        <a:buNone/>
        <a:tabLst/>
        <a:defRPr sz="3600" b="0" i="0" u="none" strike="noStrike" cap="none" spc="0" baseline="0">
          <a:ln>
            <a:noFill/>
          </a:ln>
          <a:solidFill>
            <a:srgbClr val="E20074"/>
          </a:solidFill>
          <a:uFillTx/>
          <a:latin typeface="Tele-GroteskUlt"/>
          <a:ea typeface="Tele-GroteskUlt"/>
          <a:cs typeface="Tele-GroteskUlt"/>
          <a:sym typeface="Tele-GroteskUlt"/>
        </a:defRPr>
      </a:lvl7pPr>
      <a:lvl8pPr marL="0" marR="0" indent="1371600" algn="l" defTabSz="576262" rtl="0" latinLnBrk="0">
        <a:lnSpc>
          <a:spcPct val="90000"/>
        </a:lnSpc>
        <a:spcBef>
          <a:spcPts val="0"/>
        </a:spcBef>
        <a:spcAft>
          <a:spcPts val="0"/>
        </a:spcAft>
        <a:buClrTx/>
        <a:buSzTx/>
        <a:buFontTx/>
        <a:buNone/>
        <a:tabLst/>
        <a:defRPr sz="3600" b="0" i="0" u="none" strike="noStrike" cap="none" spc="0" baseline="0">
          <a:ln>
            <a:noFill/>
          </a:ln>
          <a:solidFill>
            <a:srgbClr val="E20074"/>
          </a:solidFill>
          <a:uFillTx/>
          <a:latin typeface="Tele-GroteskUlt"/>
          <a:ea typeface="Tele-GroteskUlt"/>
          <a:cs typeface="Tele-GroteskUlt"/>
          <a:sym typeface="Tele-GroteskUlt"/>
        </a:defRPr>
      </a:lvl8pPr>
      <a:lvl9pPr marL="0" marR="0" indent="1828800" algn="l" defTabSz="576262" rtl="0" latinLnBrk="0">
        <a:lnSpc>
          <a:spcPct val="90000"/>
        </a:lnSpc>
        <a:spcBef>
          <a:spcPts val="0"/>
        </a:spcBef>
        <a:spcAft>
          <a:spcPts val="0"/>
        </a:spcAft>
        <a:buClrTx/>
        <a:buSzTx/>
        <a:buFontTx/>
        <a:buNone/>
        <a:tabLst/>
        <a:defRPr sz="3600" b="0" i="0" u="none" strike="noStrike" cap="none" spc="0" baseline="0">
          <a:ln>
            <a:noFill/>
          </a:ln>
          <a:solidFill>
            <a:srgbClr val="E20074"/>
          </a:solidFill>
          <a:uFillTx/>
          <a:latin typeface="Tele-GroteskUlt"/>
          <a:ea typeface="Tele-GroteskUlt"/>
          <a:cs typeface="Tele-GroteskUlt"/>
          <a:sym typeface="Tele-GroteskUlt"/>
        </a:defRPr>
      </a:lvl9pPr>
    </p:titleStyle>
    <p:bodyStyle>
      <a:lvl1pPr marL="0" marR="0" indent="0" algn="l" defTabSz="576262" rtl="0" latinLnBrk="0">
        <a:lnSpc>
          <a:spcPct val="90000"/>
        </a:lnSpc>
        <a:spcBef>
          <a:spcPts val="600"/>
        </a:spcBef>
        <a:spcAft>
          <a:spcPts val="0"/>
        </a:spcAft>
        <a:buClrTx/>
        <a:buSzTx/>
        <a:buFontTx/>
        <a:buNone/>
        <a:tabLst/>
        <a:defRPr sz="2000" b="0" i="0" u="none" strike="noStrike" cap="none" spc="0" baseline="0">
          <a:ln>
            <a:noFill/>
          </a:ln>
          <a:solidFill>
            <a:srgbClr val="000000"/>
          </a:solidFill>
          <a:uFillTx/>
          <a:latin typeface="Tele-GroteskFet"/>
          <a:ea typeface="Tele-GroteskFet"/>
          <a:cs typeface="Tele-GroteskFet"/>
          <a:sym typeface="Tele-GroteskFet"/>
        </a:defRPr>
      </a:lvl1pPr>
      <a:lvl2pPr marL="0" marR="0" indent="1587" algn="l" defTabSz="576262" rtl="0" latinLnBrk="0">
        <a:lnSpc>
          <a:spcPct val="90000"/>
        </a:lnSpc>
        <a:spcBef>
          <a:spcPts val="600"/>
        </a:spcBef>
        <a:spcAft>
          <a:spcPts val="0"/>
        </a:spcAft>
        <a:buClrTx/>
        <a:buSzTx/>
        <a:buFontTx/>
        <a:buNone/>
        <a:tabLst/>
        <a:defRPr sz="2000" b="0" i="0" u="none" strike="noStrike" cap="none" spc="0" baseline="0">
          <a:ln>
            <a:noFill/>
          </a:ln>
          <a:solidFill>
            <a:srgbClr val="000000"/>
          </a:solidFill>
          <a:uFillTx/>
          <a:latin typeface="Tele-GroteskFet"/>
          <a:ea typeface="Tele-GroteskFet"/>
          <a:cs typeface="Tele-GroteskFet"/>
          <a:sym typeface="Tele-GroteskFet"/>
        </a:defRPr>
      </a:lvl2pPr>
      <a:lvl3pPr marL="225425" marR="0" indent="-220663" algn="l" defTabSz="576262" rtl="0" latinLnBrk="0">
        <a:lnSpc>
          <a:spcPct val="90000"/>
        </a:lnSpc>
        <a:spcBef>
          <a:spcPts val="600"/>
        </a:spcBef>
        <a:spcAft>
          <a:spcPts val="0"/>
        </a:spcAft>
        <a:buClrTx/>
        <a:buSzPct val="75000"/>
        <a:buFontTx/>
        <a:buChar char="▪"/>
        <a:tabLst/>
        <a:defRPr sz="2000" b="0" i="0" u="none" strike="noStrike" cap="none" spc="0" baseline="0">
          <a:ln>
            <a:noFill/>
          </a:ln>
          <a:solidFill>
            <a:srgbClr val="000000"/>
          </a:solidFill>
          <a:uFillTx/>
          <a:latin typeface="Tele-GroteskFet"/>
          <a:ea typeface="Tele-GroteskFet"/>
          <a:cs typeface="Tele-GroteskFet"/>
          <a:sym typeface="Tele-GroteskFet"/>
        </a:defRPr>
      </a:lvl3pPr>
      <a:lvl4pPr marL="444500" marR="0" indent="-215900" algn="l" defTabSz="576262" rtl="0" latinLnBrk="0">
        <a:lnSpc>
          <a:spcPct val="90000"/>
        </a:lnSpc>
        <a:spcBef>
          <a:spcPts val="600"/>
        </a:spcBef>
        <a:spcAft>
          <a:spcPts val="0"/>
        </a:spcAft>
        <a:buClrTx/>
        <a:buSzPct val="75000"/>
        <a:buFontTx/>
        <a:buChar char="▪"/>
        <a:tabLst/>
        <a:defRPr sz="2000" b="0" i="0" u="none" strike="noStrike" cap="none" spc="0" baseline="0">
          <a:ln>
            <a:noFill/>
          </a:ln>
          <a:solidFill>
            <a:srgbClr val="000000"/>
          </a:solidFill>
          <a:uFillTx/>
          <a:latin typeface="Tele-GroteskFet"/>
          <a:ea typeface="Tele-GroteskFet"/>
          <a:cs typeface="Tele-GroteskFet"/>
          <a:sym typeface="Tele-GroteskFet"/>
        </a:defRPr>
      </a:lvl4pPr>
      <a:lvl5pPr marL="677862" marR="0" indent="-231775" algn="l" defTabSz="576262" rtl="0" latinLnBrk="0">
        <a:lnSpc>
          <a:spcPct val="90000"/>
        </a:lnSpc>
        <a:spcBef>
          <a:spcPts val="600"/>
        </a:spcBef>
        <a:spcAft>
          <a:spcPts val="0"/>
        </a:spcAft>
        <a:buClrTx/>
        <a:buSzPct val="75000"/>
        <a:buFontTx/>
        <a:buChar char="▪"/>
        <a:tabLst/>
        <a:defRPr sz="2000" b="0" i="0" u="none" strike="noStrike" cap="none" spc="0" baseline="0">
          <a:ln>
            <a:noFill/>
          </a:ln>
          <a:solidFill>
            <a:srgbClr val="000000"/>
          </a:solidFill>
          <a:uFillTx/>
          <a:latin typeface="Tele-GroteskFet"/>
          <a:ea typeface="Tele-GroteskFet"/>
          <a:cs typeface="Tele-GroteskFet"/>
          <a:sym typeface="Tele-GroteskFet"/>
        </a:defRPr>
      </a:lvl5pPr>
      <a:lvl6pPr marL="2514600" marR="0" indent="-228600" algn="l" defTabSz="576262" rtl="0" latinLnBrk="0">
        <a:lnSpc>
          <a:spcPct val="90000"/>
        </a:lnSpc>
        <a:spcBef>
          <a:spcPts val="600"/>
        </a:spcBef>
        <a:spcAft>
          <a:spcPts val="0"/>
        </a:spcAft>
        <a:buClrTx/>
        <a:buSzPct val="100000"/>
        <a:buFontTx/>
        <a:buChar char="•"/>
        <a:tabLst/>
        <a:defRPr sz="2000" b="0" i="0" u="none" strike="noStrike" cap="none" spc="0" baseline="0">
          <a:ln>
            <a:noFill/>
          </a:ln>
          <a:solidFill>
            <a:srgbClr val="000000"/>
          </a:solidFill>
          <a:uFillTx/>
          <a:latin typeface="Tele-GroteskFet"/>
          <a:ea typeface="Tele-GroteskFet"/>
          <a:cs typeface="Tele-GroteskFet"/>
          <a:sym typeface="Tele-GroteskFet"/>
        </a:defRPr>
      </a:lvl6pPr>
      <a:lvl7pPr marL="2971800" marR="0" indent="-228600" algn="l" defTabSz="576262" rtl="0" latinLnBrk="0">
        <a:lnSpc>
          <a:spcPct val="90000"/>
        </a:lnSpc>
        <a:spcBef>
          <a:spcPts val="600"/>
        </a:spcBef>
        <a:spcAft>
          <a:spcPts val="0"/>
        </a:spcAft>
        <a:buClrTx/>
        <a:buSzPct val="100000"/>
        <a:buFontTx/>
        <a:buChar char="•"/>
        <a:tabLst/>
        <a:defRPr sz="2000" b="0" i="0" u="none" strike="noStrike" cap="none" spc="0" baseline="0">
          <a:ln>
            <a:noFill/>
          </a:ln>
          <a:solidFill>
            <a:srgbClr val="000000"/>
          </a:solidFill>
          <a:uFillTx/>
          <a:latin typeface="Tele-GroteskFet"/>
          <a:ea typeface="Tele-GroteskFet"/>
          <a:cs typeface="Tele-GroteskFet"/>
          <a:sym typeface="Tele-GroteskFet"/>
        </a:defRPr>
      </a:lvl7pPr>
      <a:lvl8pPr marL="3429000" marR="0" indent="-228600" algn="l" defTabSz="576262" rtl="0" latinLnBrk="0">
        <a:lnSpc>
          <a:spcPct val="90000"/>
        </a:lnSpc>
        <a:spcBef>
          <a:spcPts val="600"/>
        </a:spcBef>
        <a:spcAft>
          <a:spcPts val="0"/>
        </a:spcAft>
        <a:buClrTx/>
        <a:buSzPct val="100000"/>
        <a:buFontTx/>
        <a:buChar char="•"/>
        <a:tabLst/>
        <a:defRPr sz="2000" b="0" i="0" u="none" strike="noStrike" cap="none" spc="0" baseline="0">
          <a:ln>
            <a:noFill/>
          </a:ln>
          <a:solidFill>
            <a:srgbClr val="000000"/>
          </a:solidFill>
          <a:uFillTx/>
          <a:latin typeface="Tele-GroteskFet"/>
          <a:ea typeface="Tele-GroteskFet"/>
          <a:cs typeface="Tele-GroteskFet"/>
          <a:sym typeface="Tele-GroteskFet"/>
        </a:defRPr>
      </a:lvl8pPr>
      <a:lvl9pPr marL="3886200" marR="0" indent="-228600" algn="l" defTabSz="576262" rtl="0" latinLnBrk="0">
        <a:lnSpc>
          <a:spcPct val="90000"/>
        </a:lnSpc>
        <a:spcBef>
          <a:spcPts val="600"/>
        </a:spcBef>
        <a:spcAft>
          <a:spcPts val="0"/>
        </a:spcAft>
        <a:buClrTx/>
        <a:buSzPct val="100000"/>
        <a:buFontTx/>
        <a:buChar char="•"/>
        <a:tabLst/>
        <a:defRPr sz="2000" b="0" i="0" u="none" strike="noStrike" cap="none" spc="0" baseline="0">
          <a:ln>
            <a:noFill/>
          </a:ln>
          <a:solidFill>
            <a:srgbClr val="000000"/>
          </a:solidFill>
          <a:uFillTx/>
          <a:latin typeface="Tele-GroteskFet"/>
          <a:ea typeface="Tele-GroteskFet"/>
          <a:cs typeface="Tele-GroteskFet"/>
          <a:sym typeface="Tele-GroteskFet"/>
        </a:defRPr>
      </a:lvl9pPr>
    </p:bodyStyle>
    <p:otherStyle>
      <a:lvl1pPr marL="0" marR="0" indent="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ele-GroteskNor"/>
        </a:defRPr>
      </a:lvl1pPr>
      <a:lvl2pPr marL="0" marR="0" indent="4572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ele-GroteskNor"/>
        </a:defRPr>
      </a:lvl2pPr>
      <a:lvl3pPr marL="0" marR="0" indent="9144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ele-GroteskNor"/>
        </a:defRPr>
      </a:lvl3pPr>
      <a:lvl4pPr marL="0" marR="0" indent="13716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ele-GroteskNor"/>
        </a:defRPr>
      </a:lvl4pPr>
      <a:lvl5pPr marL="0" marR="0" indent="18288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ele-GroteskNor"/>
        </a:defRPr>
      </a:lvl5pPr>
      <a:lvl6pPr marL="0" marR="0" indent="22860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ele-GroteskNor"/>
        </a:defRPr>
      </a:lvl6pPr>
      <a:lvl7pPr marL="0" marR="0" indent="27432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ele-GroteskNor"/>
        </a:defRPr>
      </a:lvl7pPr>
      <a:lvl8pPr marL="0" marR="0" indent="32004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ele-GroteskNor"/>
        </a:defRPr>
      </a:lvl8pPr>
      <a:lvl9pPr marL="0" marR="0" indent="3657600" algn="r" defTabSz="457200"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Tele-GroteskNo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solnai1gyoc11\Desktop\dia1.jpg"/>
          <p:cNvPicPr>
            <a:picLocks noChangeAspect="1" noChangeArrowheads="1"/>
          </p:cNvPicPr>
          <p:nvPr/>
        </p:nvPicPr>
        <p:blipFill>
          <a:blip r:embed="rId2" cstate="print"/>
          <a:srcRect/>
          <a:stretch>
            <a:fillRect/>
          </a:stretch>
        </p:blipFill>
        <p:spPr bwMode="auto">
          <a:xfrm>
            <a:off x="-15175" y="-428625"/>
            <a:ext cx="12313537" cy="6905625"/>
          </a:xfrm>
          <a:prstGeom prst="rect">
            <a:avLst/>
          </a:prstGeom>
          <a:noFill/>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zsolnai1gyoc11\Desktop\dia10.jpg"/>
          <p:cNvPicPr>
            <a:picLocks noChangeAspect="1" noChangeArrowheads="1"/>
          </p:cNvPicPr>
          <p:nvPr/>
        </p:nvPicPr>
        <p:blipFill>
          <a:blip r:embed="rId2" cstate="print"/>
          <a:srcRect/>
          <a:stretch>
            <a:fillRect/>
          </a:stretch>
        </p:blipFill>
        <p:spPr bwMode="auto">
          <a:xfrm>
            <a:off x="-1" y="1"/>
            <a:ext cx="11538997" cy="6477000"/>
          </a:xfrm>
          <a:prstGeom prst="rect">
            <a:avLst/>
          </a:prstGeom>
          <a:noFill/>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zsolnai1gyoc11\Desktop\dia2b.jpg"/>
          <p:cNvPicPr>
            <a:picLocks noChangeAspect="1" noChangeArrowheads="1"/>
          </p:cNvPicPr>
          <p:nvPr/>
        </p:nvPicPr>
        <p:blipFill>
          <a:blip r:embed="rId3" cstate="print"/>
          <a:srcRect/>
          <a:stretch>
            <a:fillRect/>
          </a:stretch>
        </p:blipFill>
        <p:spPr bwMode="auto">
          <a:xfrm>
            <a:off x="13318" y="-7506"/>
            <a:ext cx="11505582" cy="6484506"/>
          </a:xfrm>
          <a:prstGeom prst="rect">
            <a:avLst/>
          </a:prstGeom>
          <a:noFill/>
        </p:spPr>
      </p:pic>
      <p:pic>
        <p:nvPicPr>
          <p:cNvPr id="83" name="punch-blast_B.png"/>
          <p:cNvPicPr>
            <a:picLocks noChangeAspect="1"/>
          </p:cNvPicPr>
          <p:nvPr/>
        </p:nvPicPr>
        <p:blipFill>
          <a:blip r:embed="rId4" cstate="print">
            <a:extLst/>
          </a:blip>
          <a:stretch>
            <a:fillRect/>
          </a:stretch>
        </p:blipFill>
        <p:spPr>
          <a:xfrm>
            <a:off x="7241540" y="1941895"/>
            <a:ext cx="2555976" cy="2593211"/>
          </a:xfrm>
          <a:prstGeom prst="rect">
            <a:avLst/>
          </a:prstGeom>
          <a:ln w="12700">
            <a:miter lim="400000"/>
          </a:ln>
        </p:spPr>
      </p:pic>
      <p:sp>
        <p:nvSpPr>
          <p:cNvPr id="84" name="Shape 84"/>
          <p:cNvSpPr/>
          <p:nvPr/>
        </p:nvSpPr>
        <p:spPr>
          <a:xfrm rot="5400000" flipH="1">
            <a:off x="-2060013" y="2007176"/>
            <a:ext cx="6542386" cy="24626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3">
              <a:lumOff val="44000"/>
            </a:schemeClr>
          </a:solidFill>
          <a:ln w="12700">
            <a:miter lim="400000"/>
          </a:ln>
        </p:spPr>
        <p:txBody>
          <a:bodyPr lIns="45719" rIns="45719" anchor="ctr"/>
          <a:lstStyle/>
          <a:p>
            <a:endParaRPr/>
          </a:p>
        </p:txBody>
      </p:sp>
      <p:sp>
        <p:nvSpPr>
          <p:cNvPr id="85" name="Shape 85"/>
          <p:cNvSpPr>
            <a:spLocks noGrp="1"/>
          </p:cNvSpPr>
          <p:nvPr>
            <p:ph type="title"/>
          </p:nvPr>
        </p:nvSpPr>
        <p:spPr>
          <a:xfrm>
            <a:off x="393700" y="138113"/>
            <a:ext cx="10869614" cy="512564"/>
          </a:xfrm>
          <a:prstGeom prst="rect">
            <a:avLst/>
          </a:prstGeom>
        </p:spPr>
        <p:txBody>
          <a:bodyPr/>
          <a:lstStyle/>
          <a:p>
            <a:pPr>
              <a:defRPr sz="2800">
                <a:latin typeface="Tele-GroteskEEUlt"/>
                <a:ea typeface="Tele-GroteskEEUlt"/>
                <a:cs typeface="Tele-GroteskEEUlt"/>
                <a:sym typeface="Tele-GroteskEEUlt"/>
              </a:defRPr>
            </a:pPr>
            <a:r>
              <a:t>VAGY-VAGY? I. </a:t>
            </a:r>
            <a:r>
              <a:rPr spc="-77">
                <a:latin typeface="Tele-GroteskEENor"/>
                <a:ea typeface="Tele-GroteskEENor"/>
                <a:cs typeface="Tele-GroteskEENor"/>
                <a:sym typeface="Tele-GroteskEENor"/>
              </a:rPr>
              <a:t>AVAGY UGYANAZ A PROBLÉMA A KÉT VÉGLET NÉZŐPONTJÁBÓL</a:t>
            </a:r>
          </a:p>
        </p:txBody>
      </p:sp>
      <p:pic>
        <p:nvPicPr>
          <p:cNvPr id="86" name="blast_celebrations_carackers_fireworks-512_B.png"/>
          <p:cNvPicPr>
            <a:picLocks noChangeAspect="1"/>
          </p:cNvPicPr>
          <p:nvPr/>
        </p:nvPicPr>
        <p:blipFill>
          <a:blip r:embed="rId5" cstate="print">
            <a:extLst/>
          </a:blip>
          <a:stretch>
            <a:fillRect/>
          </a:stretch>
        </p:blipFill>
        <p:spPr>
          <a:xfrm>
            <a:off x="7573817" y="2600095"/>
            <a:ext cx="1891422" cy="1276810"/>
          </a:xfrm>
          <a:prstGeom prst="rect">
            <a:avLst/>
          </a:prstGeom>
          <a:ln w="12700">
            <a:miter lim="400000"/>
          </a:ln>
        </p:spPr>
      </p:pic>
      <p:pic>
        <p:nvPicPr>
          <p:cNvPr id="87" name="eye-3-xxl copy.png"/>
          <p:cNvPicPr>
            <a:picLocks noChangeAspect="1"/>
          </p:cNvPicPr>
          <p:nvPr/>
        </p:nvPicPr>
        <p:blipFill>
          <a:blip r:embed="rId6" cstate="print">
            <a:extLst/>
          </a:blip>
          <a:stretch>
            <a:fillRect/>
          </a:stretch>
        </p:blipFill>
        <p:spPr>
          <a:xfrm>
            <a:off x="2471656" y="1941895"/>
            <a:ext cx="2593212" cy="2593211"/>
          </a:xfrm>
          <a:prstGeom prst="rect">
            <a:avLst/>
          </a:prstGeom>
          <a:ln w="12700">
            <a:miter lim="400000"/>
          </a:ln>
        </p:spPr>
      </p:pic>
      <p:sp>
        <p:nvSpPr>
          <p:cNvPr id="88" name="Shape 88"/>
          <p:cNvSpPr/>
          <p:nvPr/>
        </p:nvSpPr>
        <p:spPr>
          <a:xfrm>
            <a:off x="3387261" y="2959100"/>
            <a:ext cx="431801" cy="431800"/>
          </a:xfrm>
          <a:prstGeom prst="ellipse">
            <a:avLst/>
          </a:prstGeom>
          <a:solidFill>
            <a:schemeClr val="accent3">
              <a:lumOff val="44000"/>
            </a:schemeClr>
          </a:solidFill>
          <a:ln w="12700">
            <a:miter lim="400000"/>
          </a:ln>
        </p:spPr>
        <p:txBody>
          <a:bodyPr lIns="45719" rIns="45719" anchor="ctr"/>
          <a:lstStyle/>
          <a:p>
            <a:endParaRPr/>
          </a:p>
        </p:txBody>
      </p:sp>
      <p:sp>
        <p:nvSpPr>
          <p:cNvPr id="89" name="Shape 89"/>
          <p:cNvSpPr/>
          <p:nvPr/>
        </p:nvSpPr>
        <p:spPr>
          <a:xfrm>
            <a:off x="8079430" y="3060700"/>
            <a:ext cx="985392" cy="4318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defTabSz="576262">
              <a:spcBef>
                <a:spcPts val="0"/>
              </a:spcBef>
              <a:defRPr sz="2800">
                <a:solidFill>
                  <a:srgbClr val="E20074"/>
                </a:solidFill>
                <a:latin typeface="Tele-GroteskEEUlt"/>
                <a:ea typeface="Tele-GroteskEEUlt"/>
                <a:cs typeface="Tele-GroteskEEUlt"/>
                <a:sym typeface="Tele-GroteskEEUlt"/>
              </a:defRPr>
            </a:lvl1pPr>
          </a:lstStyle>
          <a:p>
            <a:r>
              <a:t>WOOW</a:t>
            </a:r>
          </a:p>
        </p:txBody>
      </p:sp>
      <p:sp>
        <p:nvSpPr>
          <p:cNvPr id="90" name="Shape 90"/>
          <p:cNvSpPr/>
          <p:nvPr/>
        </p:nvSpPr>
        <p:spPr>
          <a:xfrm>
            <a:off x="1271322" y="4032779"/>
            <a:ext cx="8976256" cy="24751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3">
              <a:lumOff val="44000"/>
            </a:schemeClr>
          </a:solidFill>
          <a:ln w="12700">
            <a:miter lim="400000"/>
          </a:ln>
        </p:spPr>
        <p:txBody>
          <a:bodyPr lIns="45719" rIns="45719" anchor="ctr"/>
          <a:lstStyle/>
          <a:p>
            <a:endParaRPr/>
          </a:p>
        </p:txBody>
      </p:sp>
      <p:sp>
        <p:nvSpPr>
          <p:cNvPr id="91" name="Shape 91"/>
          <p:cNvSpPr/>
          <p:nvPr/>
        </p:nvSpPr>
        <p:spPr>
          <a:xfrm rot="14100000">
            <a:off x="4554507" y="5310594"/>
            <a:ext cx="1937525" cy="600803"/>
          </a:xfrm>
          <a:prstGeom prst="rightArrow">
            <a:avLst>
              <a:gd name="adj1" fmla="val 62344"/>
              <a:gd name="adj2" fmla="val 66641"/>
            </a:avLst>
          </a:prstGeom>
          <a:solidFill>
            <a:srgbClr val="E20074"/>
          </a:solidFill>
          <a:ln w="12700">
            <a:miter lim="400000"/>
          </a:ln>
        </p:spPr>
        <p:txBody>
          <a:bodyPr lIns="45719" rIns="45719" anchor="ctr"/>
          <a:lstStyle/>
          <a:p>
            <a:endParaRPr/>
          </a:p>
        </p:txBody>
      </p:sp>
      <p:pic>
        <p:nvPicPr>
          <p:cNvPr id="2051" name="Picture 3" descr="C:\Users\zsolnai1gyoc11\Desktop\dia2a.jpg"/>
          <p:cNvPicPr>
            <a:picLocks noChangeAspect="1" noChangeArrowheads="1"/>
          </p:cNvPicPr>
          <p:nvPr/>
        </p:nvPicPr>
        <p:blipFill>
          <a:blip r:embed="rId7" cstate="print"/>
          <a:srcRect/>
          <a:stretch>
            <a:fillRect/>
          </a:stretch>
        </p:blipFill>
        <p:spPr bwMode="auto">
          <a:xfrm>
            <a:off x="0" y="0"/>
            <a:ext cx="11518900" cy="6477000"/>
          </a:xfrm>
          <a:prstGeom prst="rect">
            <a:avLst/>
          </a:prstGeom>
          <a:noFill/>
        </p:spPr>
      </p:pic>
      <p:pic>
        <p:nvPicPr>
          <p:cNvPr id="2053" name="Picture 5" descr="C:\Users\zsolnai1gyoc11\Desktop\dia2b.jpg"/>
          <p:cNvPicPr>
            <a:picLocks noChangeAspect="1" noChangeArrowheads="1"/>
          </p:cNvPicPr>
          <p:nvPr/>
        </p:nvPicPr>
        <p:blipFill>
          <a:blip r:embed="rId3" cstate="print"/>
          <a:srcRect/>
          <a:stretch>
            <a:fillRect/>
          </a:stretch>
        </p:blipFill>
        <p:spPr bwMode="auto">
          <a:xfrm>
            <a:off x="0" y="-15012"/>
            <a:ext cx="11518900" cy="6492012"/>
          </a:xfrm>
          <a:prstGeom prst="rect">
            <a:avLst/>
          </a:prstGeom>
          <a:noFill/>
        </p:spPr>
      </p:pic>
    </p:spTree>
  </p:cSld>
  <p:clrMapOvr>
    <a:masterClrMapping/>
  </p:clrMapOvr>
  <p:transition spd="slow">
    <p:pull dir="u"/>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1" nodeType="afterEffect">
                                  <p:stCondLst>
                                    <p:cond delay="0"/>
                                  </p:stCondLst>
                                  <p:childTnLst>
                                    <p:animScale>
                                      <p:cBhvr>
                                        <p:cTn id="6" dur="6500" fill="hold"/>
                                        <p:tgtEl>
                                          <p:spTgt spid="86"/>
                                        </p:tgtEl>
                                      </p:cBhvr>
                                      <p:by x="284346" y="284346"/>
                                    </p:animScale>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C 0.001926 -0.009272 0.005946 -0.016694 0.011090 -0.020433 C 0.015973 -0.023983 0.021563 -0.023914 0.025920 -0.018596 C 0.029368 -0.014387 0.031436 -0.007438 0.031457 0.000000" pathEditMode="relative">
                                      <p:cBhvr>
                                        <p:cTn id="9" dur="5750" fill="hold"/>
                                        <p:tgtEl>
                                          <p:spTgt spid="88"/>
                                        </p:tgtEl>
                                        <p:attrNameLst>
                                          <p:attrName>ppt_x</p:attrName>
                                          <p:attrName>ppt_y</p:attrName>
                                        </p:attrNameLst>
                                      </p:cBhvr>
                                    </p:animMotion>
                                  </p:childTnLst>
                                </p:cTn>
                              </p:par>
                            </p:childTnLst>
                          </p:cTn>
                        </p:par>
                        <p:par>
                          <p:cTn id="10" fill="hold">
                            <p:stCondLst>
                              <p:cond delay="0"/>
                            </p:stCondLst>
                            <p:childTnLst>
                              <p:par>
                                <p:cTn id="11" presetID="6" presetClass="emph" presetSubtype="0" accel="50000" decel="50000" fill="hold" grpId="3" nodeType="withEffect">
                                  <p:stCondLst>
                                    <p:cond delay="100"/>
                                  </p:stCondLst>
                                  <p:childTnLst>
                                    <p:animScale>
                                      <p:cBhvr>
                                        <p:cTn id="12" dur="1000" fill="hold"/>
                                        <p:tgtEl>
                                          <p:spTgt spid="89"/>
                                        </p:tgtEl>
                                      </p:cBhvr>
                                      <p:by x="150000" y="150000"/>
                                    </p:animScale>
                                  </p:childTnLst>
                                </p:cTn>
                              </p:par>
                            </p:childTnLst>
                          </p:cTn>
                        </p:par>
                        <p:par>
                          <p:cTn id="13" fill="hold">
                            <p:stCondLst>
                              <p:cond delay="0"/>
                            </p:stCondLst>
                            <p:childTnLst>
                              <p:par>
                                <p:cTn id="14" presetID="8" presetClass="emph" presetSubtype="0" accel="50000" decel="50000" fill="hold" grpId="4" nodeType="withEffect">
                                  <p:stCondLst>
                                    <p:cond delay="2000"/>
                                  </p:stCondLst>
                                  <p:childTnLst>
                                    <p:animRot by="4560000">
                                      <p:cBhvr>
                                        <p:cTn id="15" dur="5250" fill="hold"/>
                                        <p:tgtEl>
                                          <p:spTgt spid="9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blinds(horizontal)">
                                      <p:cBhvr>
                                        <p:cTn id="20"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1" animBg="1" advAuto="0"/>
      <p:bldP spid="89" grpId="3" animBg="1" advAuto="0"/>
      <p:bldP spid="91" grpId="4"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p:nvPr/>
        </p:nvSpPr>
        <p:spPr>
          <a:xfrm>
            <a:off x="313764" y="233639"/>
            <a:ext cx="11313461" cy="431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defTabSz="576262">
              <a:spcBef>
                <a:spcPts val="0"/>
              </a:spcBef>
              <a:defRPr sz="2800">
                <a:solidFill>
                  <a:srgbClr val="E20074"/>
                </a:solidFill>
                <a:latin typeface="Tele-GroteskEEUlt"/>
                <a:ea typeface="Tele-GroteskEEUlt"/>
                <a:cs typeface="Tele-GroteskEEUlt"/>
                <a:sym typeface="Tele-GroteskEEUlt"/>
              </a:defRPr>
            </a:pPr>
            <a:r>
              <a:rPr dirty="0"/>
              <a:t>VAGY-VAGY? II.</a:t>
            </a:r>
            <a:r>
              <a:rPr dirty="0">
                <a:latin typeface="Tele-GroteskUlt"/>
                <a:ea typeface="Tele-GroteskUlt"/>
                <a:cs typeface="Tele-GroteskUlt"/>
                <a:sym typeface="Tele-GroteskUlt"/>
              </a:rPr>
              <a:t> </a:t>
            </a:r>
            <a:r>
              <a:rPr dirty="0">
                <a:latin typeface="Tele-GroteskEENor"/>
                <a:ea typeface="Tele-GroteskEENor"/>
                <a:cs typeface="Tele-GroteskEENor"/>
                <a:sym typeface="Tele-GroteskEENor"/>
              </a:rPr>
              <a:t>AZ ÉREMNEK KÉT OLDALA VAN</a:t>
            </a:r>
          </a:p>
        </p:txBody>
      </p:sp>
      <p:pic>
        <p:nvPicPr>
          <p:cNvPr id="100" name="image2.pdf" descr="TSY_Logo_3c_p"/>
          <p:cNvPicPr>
            <a:picLocks noChangeAspect="1"/>
          </p:cNvPicPr>
          <p:nvPr/>
        </p:nvPicPr>
        <p:blipFill>
          <a:blip r:embed="rId3" cstate="print">
            <a:extLst/>
          </a:blip>
          <a:stretch>
            <a:fillRect/>
          </a:stretch>
        </p:blipFill>
        <p:spPr>
          <a:xfrm>
            <a:off x="313266" y="6110287"/>
            <a:ext cx="1252457" cy="226793"/>
          </a:xfrm>
          <a:prstGeom prst="rect">
            <a:avLst/>
          </a:prstGeom>
          <a:ln w="12700">
            <a:miter lim="400000"/>
          </a:ln>
        </p:spPr>
      </p:pic>
      <p:pic>
        <p:nvPicPr>
          <p:cNvPr id="3076" name="Picture 4" descr="C:\Users\zsolnai1gyoc11\Desktop\dia3a.jpg"/>
          <p:cNvPicPr>
            <a:picLocks noChangeAspect="1" noChangeArrowheads="1"/>
          </p:cNvPicPr>
          <p:nvPr/>
        </p:nvPicPr>
        <p:blipFill>
          <a:blip r:embed="rId4" cstate="print"/>
          <a:srcRect/>
          <a:stretch>
            <a:fillRect/>
          </a:stretch>
        </p:blipFill>
        <p:spPr bwMode="auto">
          <a:xfrm>
            <a:off x="0" y="-219744"/>
            <a:ext cx="11921770" cy="6696744"/>
          </a:xfrm>
          <a:prstGeom prst="rect">
            <a:avLst/>
          </a:prstGeom>
          <a:noFill/>
        </p:spPr>
      </p:pic>
      <p:pic>
        <p:nvPicPr>
          <p:cNvPr id="3077" name="Picture 5" descr="C:\Users\zsolnai1gyoc11\Desktop\dia2cccc.jpg"/>
          <p:cNvPicPr>
            <a:picLocks noChangeAspect="1" noChangeArrowheads="1"/>
          </p:cNvPicPr>
          <p:nvPr/>
        </p:nvPicPr>
        <p:blipFill>
          <a:blip r:embed="rId5" cstate="print"/>
          <a:srcRect/>
          <a:stretch>
            <a:fillRect/>
          </a:stretch>
        </p:blipFill>
        <p:spPr bwMode="auto">
          <a:xfrm>
            <a:off x="0" y="-217883"/>
            <a:ext cx="11892342" cy="669488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advClick="1" p14:dur="2250">
        <p:push dir="u"/>
      </p:transition>
    </mc:Choice>
    <mc:Fallback>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ox(in)">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Szöveg helye 2"/>
          <p:cNvSpPr>
            <a:spLocks noGrp="1"/>
          </p:cNvSpPr>
          <p:nvPr>
            <p:ph type="body" sz="quarter" idx="1"/>
          </p:nvPr>
        </p:nvSpPr>
        <p:spPr/>
        <p:txBody>
          <a:bodyPr/>
          <a:lstStyle/>
          <a:p>
            <a:endParaRPr lang="hu-HU"/>
          </a:p>
        </p:txBody>
      </p:sp>
      <p:pic>
        <p:nvPicPr>
          <p:cNvPr id="1028" name="Picture 4" descr="C:\Users\zsolnai1gyoc11\Desktop\dia3.jpg"/>
          <p:cNvPicPr>
            <a:picLocks noChangeAspect="1" noChangeArrowheads="1"/>
          </p:cNvPicPr>
          <p:nvPr/>
        </p:nvPicPr>
        <p:blipFill>
          <a:blip r:embed="rId3" cstate="print"/>
          <a:srcRect/>
          <a:stretch>
            <a:fillRect/>
          </a:stretch>
        </p:blipFill>
        <p:spPr bwMode="auto">
          <a:xfrm>
            <a:off x="0" y="0"/>
            <a:ext cx="11540836" cy="6477000"/>
          </a:xfrm>
          <a:prstGeom prst="rect">
            <a:avLst/>
          </a:prstGeom>
          <a:noFill/>
        </p:spPr>
      </p:pic>
      <p:pic>
        <p:nvPicPr>
          <p:cNvPr id="1030" name="Picture 6" descr="C:\Users\zsolnai1gyoc11\Desktop\dia4.jpg"/>
          <p:cNvPicPr>
            <a:picLocks noChangeAspect="1" noChangeArrowheads="1"/>
          </p:cNvPicPr>
          <p:nvPr/>
        </p:nvPicPr>
        <p:blipFill>
          <a:blip r:embed="rId4" cstate="print"/>
          <a:srcRect/>
          <a:stretch>
            <a:fillRect/>
          </a:stretch>
        </p:blipFill>
        <p:spPr bwMode="auto">
          <a:xfrm>
            <a:off x="0" y="1"/>
            <a:ext cx="11537156" cy="6477000"/>
          </a:xfrm>
          <a:prstGeom prst="rect">
            <a:avLst/>
          </a:prstGeom>
          <a:noFill/>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solnai1gyoc11\Desktop\dia5.jpg"/>
          <p:cNvPicPr>
            <a:picLocks noChangeAspect="1" noChangeArrowheads="1"/>
          </p:cNvPicPr>
          <p:nvPr/>
        </p:nvPicPr>
        <p:blipFill>
          <a:blip r:embed="rId3" cstate="print"/>
          <a:srcRect/>
          <a:stretch>
            <a:fillRect/>
          </a:stretch>
        </p:blipFill>
        <p:spPr bwMode="auto">
          <a:xfrm>
            <a:off x="0" y="-180863"/>
            <a:ext cx="11824642" cy="6657863"/>
          </a:xfrm>
          <a:prstGeom prst="rect">
            <a:avLst/>
          </a:prstGeo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zsolnai1gyoc11\Desktop\dia6.jpg"/>
          <p:cNvPicPr>
            <a:picLocks noChangeAspect="1" noChangeArrowheads="1"/>
          </p:cNvPicPr>
          <p:nvPr/>
        </p:nvPicPr>
        <p:blipFill>
          <a:blip r:embed="rId3" cstate="print"/>
          <a:srcRect/>
          <a:stretch>
            <a:fillRect/>
          </a:stretch>
        </p:blipFill>
        <p:spPr bwMode="auto">
          <a:xfrm>
            <a:off x="0" y="-288823"/>
            <a:ext cx="12069241" cy="6765823"/>
          </a:xfrm>
          <a:prstGeom prst="rect">
            <a:avLst/>
          </a:prstGeom>
          <a:noFill/>
        </p:spPr>
      </p:pic>
      <p:pic>
        <p:nvPicPr>
          <p:cNvPr id="4099" name="Picture 3" descr="C:\Users\zsolnai1gyoc11\Desktop\dia6b.jpg"/>
          <p:cNvPicPr>
            <a:picLocks noChangeAspect="1" noChangeArrowheads="1"/>
          </p:cNvPicPr>
          <p:nvPr/>
        </p:nvPicPr>
        <p:blipFill>
          <a:blip r:embed="rId4" cstate="print"/>
          <a:srcRect/>
          <a:stretch>
            <a:fillRect/>
          </a:stretch>
        </p:blipFill>
        <p:spPr bwMode="auto">
          <a:xfrm>
            <a:off x="0" y="-431921"/>
            <a:ext cx="12274550" cy="6908921"/>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zsolnai1gyoc11\Desktop\dia7.jpg"/>
          <p:cNvPicPr>
            <a:picLocks noChangeAspect="1" noChangeArrowheads="1"/>
          </p:cNvPicPr>
          <p:nvPr/>
        </p:nvPicPr>
        <p:blipFill>
          <a:blip r:embed="rId3" cstate="print"/>
          <a:srcRect/>
          <a:stretch>
            <a:fillRect/>
          </a:stretch>
        </p:blipFill>
        <p:spPr bwMode="auto">
          <a:xfrm>
            <a:off x="0" y="-6591"/>
            <a:ext cx="11518900" cy="6483591"/>
          </a:xfrm>
          <a:prstGeom prst="rect">
            <a:avLst/>
          </a:prstGeom>
          <a:noFill/>
        </p:spPr>
      </p:pic>
      <p:pic>
        <p:nvPicPr>
          <p:cNvPr id="5123" name="Picture 3" descr="C:\Users\zsolnai1gyoc11\Desktop\dia7b.jpg"/>
          <p:cNvPicPr>
            <a:picLocks noChangeAspect="1" noChangeArrowheads="1"/>
          </p:cNvPicPr>
          <p:nvPr/>
        </p:nvPicPr>
        <p:blipFill>
          <a:blip r:embed="rId4" cstate="print"/>
          <a:srcRect/>
          <a:stretch>
            <a:fillRect/>
          </a:stretch>
        </p:blipFill>
        <p:spPr bwMode="auto">
          <a:xfrm>
            <a:off x="2" y="-16081"/>
            <a:ext cx="11518895" cy="6493081"/>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zsolnai1gyoc11\Desktop\dia8.jpg"/>
          <p:cNvPicPr>
            <a:picLocks noChangeAspect="1" noChangeArrowheads="1"/>
          </p:cNvPicPr>
          <p:nvPr/>
        </p:nvPicPr>
        <p:blipFill>
          <a:blip r:embed="rId3" cstate="print"/>
          <a:srcRect/>
          <a:stretch>
            <a:fillRect/>
          </a:stretch>
        </p:blipFill>
        <p:spPr bwMode="auto">
          <a:xfrm>
            <a:off x="0" y="0"/>
            <a:ext cx="11507190" cy="6477000"/>
          </a:xfrm>
          <a:prstGeom prst="rect">
            <a:avLst/>
          </a:prstGeom>
          <a:noFill/>
        </p:spPr>
      </p:pic>
      <p:pic>
        <p:nvPicPr>
          <p:cNvPr id="6147" name="Picture 3" descr="C:\Users\zsolnai1gyoc11\Desktop\dia8b.jpg"/>
          <p:cNvPicPr>
            <a:picLocks noChangeAspect="1" noChangeArrowheads="1"/>
          </p:cNvPicPr>
          <p:nvPr/>
        </p:nvPicPr>
        <p:blipFill>
          <a:blip r:embed="rId4" cstate="print"/>
          <a:srcRect/>
          <a:stretch>
            <a:fillRect/>
          </a:stretch>
        </p:blipFill>
        <p:spPr bwMode="auto">
          <a:xfrm>
            <a:off x="0" y="-72680"/>
            <a:ext cx="11705629" cy="654968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zsolnai1gyoc11\Desktop\dia9.jpg"/>
          <p:cNvPicPr>
            <a:picLocks noChangeAspect="1" noChangeArrowheads="1"/>
          </p:cNvPicPr>
          <p:nvPr/>
        </p:nvPicPr>
        <p:blipFill>
          <a:blip r:embed="rId3" cstate="print"/>
          <a:srcRect/>
          <a:stretch>
            <a:fillRect/>
          </a:stretch>
        </p:blipFill>
        <p:spPr bwMode="auto">
          <a:xfrm>
            <a:off x="0" y="0"/>
            <a:ext cx="11543753" cy="6477000"/>
          </a:xfrm>
          <a:prstGeom prst="rect">
            <a:avLst/>
          </a:prstGeom>
          <a:noFill/>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SY_PPT_Master_16_9_E">
  <a:themeElements>
    <a:clrScheme name="TSY_PPT_Master_16_9_E">
      <a:dk1>
        <a:srgbClr val="000000"/>
      </a:dk1>
      <a:lt1>
        <a:srgbClr val="FFFFFF"/>
      </a:lt1>
      <a:dk2>
        <a:srgbClr val="A7A7A7"/>
      </a:dk2>
      <a:lt2>
        <a:srgbClr val="535353"/>
      </a:lt2>
      <a:accent1>
        <a:srgbClr val="EDEDED"/>
      </a:accent1>
      <a:accent2>
        <a:srgbClr val="D0D0D0"/>
      </a:accent2>
      <a:accent3>
        <a:srgbClr val="8F8F8F"/>
      </a:accent3>
      <a:accent4>
        <a:srgbClr val="707070"/>
      </a:accent4>
      <a:accent5>
        <a:srgbClr val="F4F4F4"/>
      </a:accent5>
      <a:accent6>
        <a:srgbClr val="BCBCBC"/>
      </a:accent6>
      <a:hlink>
        <a:srgbClr val="0000FF"/>
      </a:hlink>
      <a:folHlink>
        <a:srgbClr val="FF00FF"/>
      </a:folHlink>
    </a:clrScheme>
    <a:fontScheme name="TSY_PPT_Master_16_9_E">
      <a:majorFont>
        <a:latin typeface="Helvetica"/>
        <a:ea typeface="Helvetica"/>
        <a:cs typeface="Helvetica"/>
      </a:majorFont>
      <a:minorFont>
        <a:latin typeface="Tele-GroteskNor"/>
        <a:ea typeface="Tele-GroteskNor"/>
        <a:cs typeface="Tele-GroteskNor"/>
      </a:minorFont>
    </a:fontScheme>
    <a:fmtScheme name="TSY_PPT_Master_16_9_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4">
              <a:lumOff val="48879"/>
            </a:schemeClr>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4">
              <a:lumOff val="48879"/>
            </a:schemeClr>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SY_PPT_Master_16_9_E">
  <a:themeElements>
    <a:clrScheme name="TSY_PPT_Master_16_9_E">
      <a:dk1>
        <a:srgbClr val="000000"/>
      </a:dk1>
      <a:lt1>
        <a:srgbClr val="FFFFFF"/>
      </a:lt1>
      <a:dk2>
        <a:srgbClr val="A7A7A7"/>
      </a:dk2>
      <a:lt2>
        <a:srgbClr val="535353"/>
      </a:lt2>
      <a:accent1>
        <a:srgbClr val="EDEDED"/>
      </a:accent1>
      <a:accent2>
        <a:srgbClr val="D0D0D0"/>
      </a:accent2>
      <a:accent3>
        <a:srgbClr val="8F8F8F"/>
      </a:accent3>
      <a:accent4>
        <a:srgbClr val="707070"/>
      </a:accent4>
      <a:accent5>
        <a:srgbClr val="F4F4F4"/>
      </a:accent5>
      <a:accent6>
        <a:srgbClr val="BCBCBC"/>
      </a:accent6>
      <a:hlink>
        <a:srgbClr val="0000FF"/>
      </a:hlink>
      <a:folHlink>
        <a:srgbClr val="FF00FF"/>
      </a:folHlink>
    </a:clrScheme>
    <a:fontScheme name="TSY_PPT_Master_16_9_E">
      <a:majorFont>
        <a:latin typeface="Helvetica"/>
        <a:ea typeface="Helvetica"/>
        <a:cs typeface="Helvetica"/>
      </a:majorFont>
      <a:minorFont>
        <a:latin typeface="Tele-GroteskNor"/>
        <a:ea typeface="Tele-GroteskNor"/>
        <a:cs typeface="Tele-GroteskNor"/>
      </a:minorFont>
    </a:fontScheme>
    <a:fmtScheme name="TSY_PPT_Master_16_9_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4">
              <a:lumOff val="48879"/>
            </a:schemeClr>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4">
              <a:lumOff val="48879"/>
            </a:schemeClr>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90000"/>
          </a:lnSpc>
          <a:spcBef>
            <a:spcPts val="600"/>
          </a:spcBef>
          <a:spcAft>
            <a:spcPts val="0"/>
          </a:spcAft>
          <a:buClrTx/>
          <a:buSzTx/>
          <a:buFontTx/>
          <a:buNone/>
          <a:tabLst/>
          <a:defRPr kumimoji="0" sz="2300" b="0" i="0" u="none" strike="noStrike" cap="none" spc="0" normalizeH="0" baseline="0">
            <a:ln>
              <a:noFill/>
            </a:ln>
            <a:solidFill>
              <a:srgbClr val="000000"/>
            </a:solidFill>
            <a:effectLst/>
            <a:uFillTx/>
            <a:latin typeface="+mn-lt"/>
            <a:ea typeface="+mn-ea"/>
            <a:cs typeface="+mn-cs"/>
            <a:sym typeface="Tele-GroteskNo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74</TotalTime>
  <Words>1331</Words>
  <Application>Microsoft Office PowerPoint</Application>
  <PresentationFormat>Egyéni</PresentationFormat>
  <Paragraphs>25</Paragraphs>
  <Slides>10</Slides>
  <Notes>8</Notes>
  <HiddenSlides>0</HiddenSlides>
  <MMClips>0</MMClips>
  <ScaleCrop>false</ScaleCrop>
  <HeadingPairs>
    <vt:vector size="4" baseType="variant">
      <vt:variant>
        <vt:lpstr>Téma</vt:lpstr>
      </vt:variant>
      <vt:variant>
        <vt:i4>1</vt:i4>
      </vt:variant>
      <vt:variant>
        <vt:lpstr>Diacímek</vt:lpstr>
      </vt:variant>
      <vt:variant>
        <vt:i4>10</vt:i4>
      </vt:variant>
    </vt:vector>
  </HeadingPairs>
  <TitlesOfParts>
    <vt:vector size="11" baseType="lpstr">
      <vt:lpstr>TSY_PPT_Master_16_9_E</vt:lpstr>
      <vt:lpstr>1. dia</vt:lpstr>
      <vt:lpstr>VAGY-VAGY? I. AVAGY UGYANAZ A PROBLÉMA A KÉT VÉGLET NÉZŐPONTJÁBÓL</vt:lpstr>
      <vt:lpstr>3. dia</vt:lpstr>
      <vt:lpstr>4. dia</vt:lpstr>
      <vt:lpstr>5. dia</vt:lpstr>
      <vt:lpstr>6. dia</vt:lpstr>
      <vt:lpstr>7. dia</vt:lpstr>
      <vt:lpstr>8. dia</vt:lpstr>
      <vt:lpstr>9. dia</vt:lpstr>
      <vt:lpstr>10.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BIZTONSÁG ÉS/VAGY  ÁTLÁTHATÓSÁG?</dc:title>
  <dc:creator>Zsolnai György</dc:creator>
  <cp:lastModifiedBy>zsolnai1gyoc11</cp:lastModifiedBy>
  <cp:revision>10</cp:revision>
  <dcterms:modified xsi:type="dcterms:W3CDTF">2015-11-01T16:54:03Z</dcterms:modified>
</cp:coreProperties>
</file>