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2" r:id="rId4"/>
    <p:sldId id="283" r:id="rId5"/>
    <p:sldId id="258" r:id="rId6"/>
    <p:sldId id="284" r:id="rId7"/>
    <p:sldId id="281" r:id="rId8"/>
    <p:sldId id="285" r:id="rId9"/>
    <p:sldId id="288" r:id="rId10"/>
    <p:sldId id="276" r:id="rId11"/>
    <p:sldId id="286" r:id="rId12"/>
    <p:sldId id="277" r:id="rId13"/>
    <p:sldId id="280" r:id="rId14"/>
    <p:sldId id="287" r:id="rId15"/>
    <p:sldId id="278" r:id="rId16"/>
    <p:sldId id="279" r:id="rId17"/>
    <p:sldId id="260" r:id="rId18"/>
    <p:sldId id="264" r:id="rId19"/>
    <p:sldId id="262" r:id="rId20"/>
    <p:sldId id="270" r:id="rId21"/>
    <p:sldId id="267" r:id="rId22"/>
    <p:sldId id="266" r:id="rId23"/>
    <p:sldId id="268" r:id="rId24"/>
    <p:sldId id="269" r:id="rId25"/>
    <p:sldId id="271" r:id="rId26"/>
    <p:sldId id="272" r:id="rId27"/>
    <p:sldId id="273" r:id="rId28"/>
    <p:sldId id="299" r:id="rId29"/>
    <p:sldId id="265" r:id="rId30"/>
    <p:sldId id="274" r:id="rId31"/>
    <p:sldId id="275" r:id="rId32"/>
    <p:sldId id="291" r:id="rId33"/>
    <p:sldId id="292" r:id="rId34"/>
    <p:sldId id="296" r:id="rId35"/>
    <p:sldId id="297" r:id="rId36"/>
    <p:sldId id="293" r:id="rId37"/>
    <p:sldId id="294" r:id="rId38"/>
    <p:sldId id="298" r:id="rId39"/>
    <p:sldId id="295" r:id="rId40"/>
    <p:sldId id="30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96192499-1EEE-4ED3-A255-21904548D54D}">
          <p14:sldIdLst>
            <p14:sldId id="256"/>
            <p14:sldId id="257"/>
            <p14:sldId id="282"/>
            <p14:sldId id="283"/>
            <p14:sldId id="258"/>
            <p14:sldId id="284"/>
            <p14:sldId id="281"/>
            <p14:sldId id="285"/>
            <p14:sldId id="288"/>
            <p14:sldId id="276"/>
            <p14:sldId id="286"/>
            <p14:sldId id="277"/>
            <p14:sldId id="280"/>
            <p14:sldId id="287"/>
            <p14:sldId id="278"/>
            <p14:sldId id="279"/>
            <p14:sldId id="260"/>
            <p14:sldId id="264"/>
            <p14:sldId id="262"/>
            <p14:sldId id="270"/>
            <p14:sldId id="267"/>
            <p14:sldId id="266"/>
            <p14:sldId id="268"/>
            <p14:sldId id="269"/>
            <p14:sldId id="271"/>
            <p14:sldId id="272"/>
            <p14:sldId id="273"/>
            <p14:sldId id="299"/>
            <p14:sldId id="265"/>
            <p14:sldId id="274"/>
            <p14:sldId id="275"/>
            <p14:sldId id="291"/>
            <p14:sldId id="292"/>
            <p14:sldId id="296"/>
            <p14:sldId id="297"/>
            <p14:sldId id="293"/>
            <p14:sldId id="294"/>
            <p14:sldId id="298"/>
            <p14:sldId id="295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>
        <p:scale>
          <a:sx n="66" d="100"/>
          <a:sy n="66" d="100"/>
        </p:scale>
        <p:origin x="83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76533" y="1380069"/>
            <a:ext cx="9587137" cy="1261532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Akut és </a:t>
            </a:r>
            <a:r>
              <a:rPr lang="hu-HU" dirty="0" smtClean="0"/>
              <a:t>krónikus hepatitisz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15632" y="2641601"/>
            <a:ext cx="6508940" cy="537028"/>
          </a:xfrm>
        </p:spPr>
        <p:txBody>
          <a:bodyPr>
            <a:normAutofit/>
          </a:bodyPr>
          <a:lstStyle/>
          <a:p>
            <a:pPr algn="ctr"/>
            <a:r>
              <a:rPr lang="hu-HU" sz="2400" dirty="0" smtClean="0"/>
              <a:t>Epidemiológia</a:t>
            </a:r>
            <a:r>
              <a:rPr lang="hu-HU" sz="2400" dirty="0"/>
              <a:t>, klinikai kép, diagnosztika, </a:t>
            </a:r>
            <a:r>
              <a:rPr lang="hu-HU" sz="2400" dirty="0" smtClean="0"/>
              <a:t>terápia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026401" y="5718629"/>
            <a:ext cx="3976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 smtClean="0"/>
              <a:t>Dr. Horváth Miklós </a:t>
            </a:r>
          </a:p>
          <a:p>
            <a:pPr algn="r"/>
            <a:endParaRPr lang="hu-HU" sz="1400" dirty="0" smtClean="0"/>
          </a:p>
          <a:p>
            <a:pPr algn="r"/>
            <a:r>
              <a:rPr lang="hu-HU" sz="1400" dirty="0" err="1" smtClean="0"/>
              <a:t>MHEüKp</a:t>
            </a:r>
            <a:r>
              <a:rPr lang="hu-HU" sz="1400" dirty="0" smtClean="0"/>
              <a:t> </a:t>
            </a:r>
            <a:r>
              <a:rPr lang="hu-HU" sz="1400" dirty="0" err="1" smtClean="0"/>
              <a:t>Gasztroenterológiai</a:t>
            </a:r>
            <a:r>
              <a:rPr lang="hu-HU" sz="1400" dirty="0" smtClean="0"/>
              <a:t> Osztály</a:t>
            </a:r>
          </a:p>
          <a:p>
            <a:pPr algn="r"/>
            <a:r>
              <a:rPr lang="hu-HU" sz="1400" dirty="0" smtClean="0"/>
              <a:t>2015.11.11.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860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Krónikus hepatitisz B kezelése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2090057"/>
            <a:ext cx="10533519" cy="4426857"/>
          </a:xfrm>
        </p:spPr>
        <p:txBody>
          <a:bodyPr>
            <a:normAutofit fontScale="92500" lnSpcReduction="10000"/>
          </a:bodyPr>
          <a:lstStyle/>
          <a:p>
            <a:pPr lvl="1"/>
            <a:endParaRPr lang="hu-HU" dirty="0" smtClean="0"/>
          </a:p>
          <a:p>
            <a:pPr marL="457200" lvl="1" indent="0">
              <a:buNone/>
            </a:pPr>
            <a:r>
              <a:rPr lang="hu-HU" b="1" dirty="0" smtClean="0"/>
              <a:t>Cél a vírus szaporodás és így a májbetegség progresszió gátlása</a:t>
            </a:r>
            <a:r>
              <a:rPr lang="hu-HU" dirty="0" smtClean="0"/>
              <a:t>. </a:t>
            </a:r>
          </a:p>
          <a:p>
            <a:pPr marL="457200" lvl="1" indent="0">
              <a:buNone/>
            </a:pPr>
            <a:r>
              <a:rPr lang="hu-HU" dirty="0" smtClean="0"/>
              <a:t>Kezelés tartós GPT emelkedés, 2000 IU/ml feletti vírus DNS szám esetén javasolt.</a:t>
            </a:r>
            <a:endParaRPr lang="hu-HU" dirty="0"/>
          </a:p>
          <a:p>
            <a:pPr lvl="1"/>
            <a:r>
              <a:rPr lang="hu-HU" dirty="0" err="1" smtClean="0"/>
              <a:t>Pegilált</a:t>
            </a:r>
            <a:r>
              <a:rPr lang="hu-HU" dirty="0" smtClean="0"/>
              <a:t> interferon </a:t>
            </a:r>
            <a:r>
              <a:rPr lang="hu-HU" dirty="0"/>
              <a:t>alfa </a:t>
            </a:r>
            <a:r>
              <a:rPr lang="hu-HU" dirty="0" smtClean="0"/>
              <a:t>kezelés</a:t>
            </a:r>
            <a:r>
              <a:rPr lang="hu-HU" dirty="0"/>
              <a:t> </a:t>
            </a:r>
            <a:r>
              <a:rPr lang="hu-HU" dirty="0" smtClean="0"/>
              <a:t>– egy év</a:t>
            </a:r>
            <a:endParaRPr lang="hu-HU" dirty="0"/>
          </a:p>
          <a:p>
            <a:pPr lvl="1"/>
            <a:r>
              <a:rPr lang="hu-HU" dirty="0" err="1"/>
              <a:t>Nukleoz</a:t>
            </a:r>
            <a:r>
              <a:rPr lang="hu-HU" dirty="0"/>
              <a:t>(t)</a:t>
            </a:r>
            <a:r>
              <a:rPr lang="hu-HU" dirty="0" err="1"/>
              <a:t>id</a:t>
            </a:r>
            <a:r>
              <a:rPr lang="hu-HU" dirty="0"/>
              <a:t> analógok (</a:t>
            </a:r>
            <a:r>
              <a:rPr lang="hu-HU" dirty="0" err="1"/>
              <a:t>entecavir</a:t>
            </a:r>
            <a:r>
              <a:rPr lang="hu-HU" dirty="0" smtClean="0"/>
              <a:t>, </a:t>
            </a:r>
            <a:r>
              <a:rPr lang="hu-HU" dirty="0" err="1"/>
              <a:t>lamivudin</a:t>
            </a:r>
            <a:r>
              <a:rPr lang="hu-HU" dirty="0"/>
              <a:t>, </a:t>
            </a:r>
            <a:r>
              <a:rPr lang="hu-HU" dirty="0" err="1" smtClean="0"/>
              <a:t>adefovir</a:t>
            </a:r>
            <a:r>
              <a:rPr lang="hu-HU" dirty="0" smtClean="0"/>
              <a:t>, </a:t>
            </a:r>
            <a:r>
              <a:rPr lang="hu-HU" dirty="0" err="1" smtClean="0"/>
              <a:t>tenofovir</a:t>
            </a:r>
            <a:r>
              <a:rPr lang="hu-HU" dirty="0" smtClean="0"/>
              <a:t>) – határozatlan idő (de rezisztencia, kivéve </a:t>
            </a:r>
            <a:r>
              <a:rPr lang="hu-HU" dirty="0" err="1" smtClean="0"/>
              <a:t>tenofovir</a:t>
            </a:r>
            <a:r>
              <a:rPr lang="hu-HU" dirty="0" smtClean="0"/>
              <a:t>)</a:t>
            </a:r>
            <a:endParaRPr lang="hu-HU" dirty="0"/>
          </a:p>
          <a:p>
            <a:pPr marL="457200" lvl="1" indent="0">
              <a:buNone/>
            </a:pPr>
            <a:r>
              <a:rPr lang="hu-HU" dirty="0" smtClean="0"/>
              <a:t>A </a:t>
            </a:r>
            <a:r>
              <a:rPr lang="hu-HU" dirty="0"/>
              <a:t>kezeléssel &gt;95%-ban meggátolható a HBV szaporodása, megelőzhető a HBV miatti súlyos májbetegség és a </a:t>
            </a:r>
            <a:r>
              <a:rPr lang="hu-HU" dirty="0" smtClean="0"/>
              <a:t>májrák. Sikeres </a:t>
            </a:r>
            <a:r>
              <a:rPr lang="hu-HU" dirty="0"/>
              <a:t>kezeléskor is megmarad az </a:t>
            </a:r>
            <a:r>
              <a:rPr lang="hu-HU" b="1" dirty="0"/>
              <a:t>integrálódott HBV </a:t>
            </a:r>
            <a:r>
              <a:rPr lang="hu-HU" b="1" dirty="0" err="1" smtClean="0"/>
              <a:t>cccDNS</a:t>
            </a:r>
            <a:r>
              <a:rPr lang="hu-HU" b="1" dirty="0" smtClean="0"/>
              <a:t>, ami HCC rizikót jelent.</a:t>
            </a:r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r>
              <a:rPr lang="hu-HU" b="1" u="sng" dirty="0" smtClean="0"/>
              <a:t>Megelőzés</a:t>
            </a:r>
            <a:r>
              <a:rPr lang="hu-HU" dirty="0" smtClean="0"/>
              <a:t>: </a:t>
            </a:r>
            <a:r>
              <a:rPr lang="hu-HU" b="1" dirty="0" err="1" smtClean="0"/>
              <a:t>vakcináció</a:t>
            </a:r>
            <a:r>
              <a:rPr lang="hu-HU" b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rekombináns</a:t>
            </a:r>
            <a:r>
              <a:rPr lang="hu-HU" dirty="0" smtClean="0"/>
              <a:t> </a:t>
            </a:r>
            <a:r>
              <a:rPr lang="hu-HU" dirty="0" err="1" smtClean="0"/>
              <a:t>HBsAG</a:t>
            </a:r>
            <a:r>
              <a:rPr lang="hu-HU" dirty="0" smtClean="0"/>
              <a:t>), 12 éves v. 7. osztályos korban,” </a:t>
            </a:r>
            <a:r>
              <a:rPr lang="hu-HU" dirty="0" err="1" smtClean="0"/>
              <a:t>e.ü</a:t>
            </a:r>
            <a:r>
              <a:rPr lang="hu-HU" dirty="0" smtClean="0"/>
              <a:t>. személyzet” számára kötelező, </a:t>
            </a:r>
            <a:r>
              <a:rPr lang="hu-HU" dirty="0" err="1" smtClean="0"/>
              <a:t>dializáltak</a:t>
            </a:r>
            <a:r>
              <a:rPr lang="hu-HU" dirty="0" smtClean="0"/>
              <a:t>, </a:t>
            </a:r>
            <a:r>
              <a:rPr lang="hu-HU" dirty="0" err="1" smtClean="0"/>
              <a:t>onkohemat</a:t>
            </a:r>
            <a:r>
              <a:rPr lang="hu-HU" dirty="0" smtClean="0"/>
              <a:t>. </a:t>
            </a:r>
            <a:r>
              <a:rPr lang="hu-HU" dirty="0"/>
              <a:t> </a:t>
            </a:r>
            <a:r>
              <a:rPr lang="hu-HU" dirty="0" smtClean="0"/>
              <a:t>betegek, </a:t>
            </a:r>
            <a:r>
              <a:rPr lang="hu-HU" dirty="0" err="1" smtClean="0"/>
              <a:t>i.v</a:t>
            </a:r>
            <a:r>
              <a:rPr lang="hu-HU" dirty="0" smtClean="0"/>
              <a:t>. drog használók, rokonok, partnerek számára javasolt </a:t>
            </a:r>
          </a:p>
        </p:txBody>
      </p:sp>
    </p:spTree>
    <p:extLst>
      <p:ext uri="{BB962C8B-B14F-4D97-AF65-F5344CB8AC3E}">
        <p14:creationId xmlns:p14="http://schemas.microsoft.com/office/powerpoint/2010/main" val="314203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HDV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Defektív vírus</a:t>
            </a:r>
          </a:p>
          <a:p>
            <a:r>
              <a:rPr lang="hu-HU" dirty="0" err="1" smtClean="0"/>
              <a:t>Koinfekció</a:t>
            </a:r>
            <a:r>
              <a:rPr lang="hu-HU" dirty="0" smtClean="0"/>
              <a:t> </a:t>
            </a:r>
            <a:r>
              <a:rPr lang="hu-HU" dirty="0" err="1" smtClean="0"/>
              <a:t>HBV-vel</a:t>
            </a:r>
            <a:r>
              <a:rPr lang="hu-HU" dirty="0" smtClean="0"/>
              <a:t>: gyakori gyógyulás</a:t>
            </a:r>
          </a:p>
          <a:p>
            <a:r>
              <a:rPr lang="hu-HU" dirty="0" smtClean="0"/>
              <a:t>Szuperinfekció: gyakori a fulmináns és krónikus hepatitisz</a:t>
            </a:r>
          </a:p>
          <a:p>
            <a:r>
              <a:rPr lang="hu-HU" dirty="0" smtClean="0"/>
              <a:t>Nincs specifikus kezelése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726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HCV epidemiológiája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2173513"/>
            <a:ext cx="10018713" cy="41547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smtClean="0"/>
              <a:t>Világszerte kb. 185 </a:t>
            </a:r>
            <a:r>
              <a:rPr lang="hu-HU" dirty="0" err="1" smtClean="0"/>
              <a:t>milló</a:t>
            </a:r>
            <a:r>
              <a:rPr lang="hu-HU" dirty="0" smtClean="0"/>
              <a:t> ember érintett (</a:t>
            </a:r>
            <a:r>
              <a:rPr lang="hu-HU" dirty="0" err="1" smtClean="0"/>
              <a:t>prevalencia</a:t>
            </a:r>
            <a:r>
              <a:rPr lang="hu-HU" dirty="0" smtClean="0"/>
              <a:t> 0,1-25%-Egyiptom)</a:t>
            </a:r>
          </a:p>
          <a:p>
            <a:pPr marL="0" indent="0">
              <a:buNone/>
            </a:pPr>
            <a:r>
              <a:rPr lang="hu-HU" b="1" dirty="0" smtClean="0"/>
              <a:t>Magyarországi </a:t>
            </a:r>
            <a:r>
              <a:rPr lang="hu-HU" b="1" dirty="0" err="1" smtClean="0"/>
              <a:t>prevalencia</a:t>
            </a:r>
            <a:r>
              <a:rPr lang="hu-HU" b="1" dirty="0" smtClean="0"/>
              <a:t> kb. 0,7 % </a:t>
            </a:r>
            <a:r>
              <a:rPr lang="hu-HU" dirty="0" smtClean="0"/>
              <a:t>(</a:t>
            </a:r>
            <a:r>
              <a:rPr lang="hu-HU" dirty="0" err="1" smtClean="0"/>
              <a:t>e.ü.-i</a:t>
            </a:r>
            <a:r>
              <a:rPr lang="hu-HU" dirty="0" smtClean="0"/>
              <a:t> dolgozók 3x, egészségügyi ellátott 2x gyakoribb), de </a:t>
            </a:r>
            <a:r>
              <a:rPr lang="hu-HU" dirty="0" err="1"/>
              <a:t>M.o.-on</a:t>
            </a:r>
            <a:r>
              <a:rPr lang="hu-HU" dirty="0"/>
              <a:t> az </a:t>
            </a:r>
            <a:r>
              <a:rPr lang="hu-HU" dirty="0" err="1"/>
              <a:t>iv</a:t>
            </a:r>
            <a:r>
              <a:rPr lang="hu-HU" dirty="0"/>
              <a:t>. droghasználók száma nő (akár  180000 fő is lehet</a:t>
            </a:r>
            <a:r>
              <a:rPr lang="hu-HU" dirty="0" smtClean="0"/>
              <a:t>). A HCV </a:t>
            </a:r>
            <a:r>
              <a:rPr lang="hu-HU" dirty="0" err="1"/>
              <a:t>prevalencia</a:t>
            </a:r>
            <a:r>
              <a:rPr lang="hu-HU" dirty="0"/>
              <a:t> közöttük 25%-ról 50%-ra </a:t>
            </a:r>
            <a:r>
              <a:rPr lang="hu-HU" dirty="0" smtClean="0"/>
              <a:t>nőtt, így lehet, hogy a valós </a:t>
            </a:r>
            <a:r>
              <a:rPr lang="hu-HU" dirty="0" err="1" smtClean="0"/>
              <a:t>prevalencia</a:t>
            </a:r>
            <a:r>
              <a:rPr lang="hu-HU" dirty="0" smtClean="0"/>
              <a:t> érték akár a duplája !</a:t>
            </a:r>
          </a:p>
          <a:p>
            <a:endParaRPr lang="hu-HU" b="1" dirty="0" smtClean="0"/>
          </a:p>
          <a:p>
            <a:r>
              <a:rPr lang="hu-HU" dirty="0" smtClean="0"/>
              <a:t>Fertőzés forrás: </a:t>
            </a:r>
            <a:r>
              <a:rPr lang="hu-HU" dirty="0" err="1" smtClean="0"/>
              <a:t>iatrogén</a:t>
            </a:r>
            <a:r>
              <a:rPr lang="hu-HU" dirty="0" smtClean="0"/>
              <a:t> (orvosi beavatkozás, </a:t>
            </a:r>
            <a:r>
              <a:rPr lang="hu-HU" dirty="0" err="1" smtClean="0"/>
              <a:t>tanszfúzió</a:t>
            </a:r>
            <a:r>
              <a:rPr lang="hu-HU" dirty="0" smtClean="0"/>
              <a:t>…stb.), </a:t>
            </a:r>
            <a:r>
              <a:rPr lang="hu-HU" dirty="0" err="1" smtClean="0"/>
              <a:t>i.v</a:t>
            </a:r>
            <a:r>
              <a:rPr lang="hu-HU" dirty="0" smtClean="0"/>
              <a:t>. droghasználók, foglalkozás során szerzett (tűszúrásos baleset), szexuális út („alternatív”), ismeretlen (kb. 30-40%: tetoválás, akupunktúra, testékszer…stb.)</a:t>
            </a:r>
          </a:p>
          <a:p>
            <a:r>
              <a:rPr lang="hu-HU" dirty="0" smtClean="0"/>
              <a:t>1991 óta véradó szűrés </a:t>
            </a:r>
            <a:r>
              <a:rPr lang="hu-HU" dirty="0" err="1" smtClean="0"/>
              <a:t>M.o.-on</a:t>
            </a:r>
            <a:r>
              <a:rPr lang="hu-HU" dirty="0" smtClean="0"/>
              <a:t> (átviteli rizikó &lt;1:1000000)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err="1" smtClean="0"/>
              <a:t>Májcirrhosis</a:t>
            </a:r>
            <a:r>
              <a:rPr lang="hu-HU" dirty="0" smtClean="0"/>
              <a:t> 11-61%, májrák 18-64%-ért felelős, HCV okozta HCC gyakorisága 4x lett elmúlt 25 év alatt.</a:t>
            </a:r>
          </a:p>
          <a:p>
            <a:endParaRPr lang="hu-HU" dirty="0" smtClean="0"/>
          </a:p>
          <a:p>
            <a:r>
              <a:rPr lang="hu-HU" dirty="0" err="1" smtClean="0"/>
              <a:t>Májtranszplantáció</a:t>
            </a:r>
            <a:r>
              <a:rPr lang="hu-HU" dirty="0" smtClean="0"/>
              <a:t> leggyakoribb oka</a:t>
            </a:r>
          </a:p>
        </p:txBody>
      </p:sp>
    </p:spTree>
    <p:extLst>
      <p:ext uri="{BB962C8B-B14F-4D97-AF65-F5344CB8AC3E}">
        <p14:creationId xmlns:p14="http://schemas.microsoft.com/office/powerpoint/2010/main" val="3391929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Akut HCV fertőzés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1915887"/>
            <a:ext cx="10018713" cy="38753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 err="1" smtClean="0"/>
              <a:t>Klinikum</a:t>
            </a:r>
            <a:r>
              <a:rPr lang="hu-HU" dirty="0" smtClean="0"/>
              <a:t>:</a:t>
            </a:r>
          </a:p>
          <a:p>
            <a:r>
              <a:rPr lang="hu-HU" dirty="0" smtClean="0"/>
              <a:t>Lappangás: 2-24 hét</a:t>
            </a:r>
          </a:p>
          <a:p>
            <a:r>
              <a:rPr lang="hu-HU" dirty="0" smtClean="0"/>
              <a:t>10-15</a:t>
            </a:r>
            <a:r>
              <a:rPr lang="hu-HU" dirty="0"/>
              <a:t>%-ban </a:t>
            </a:r>
            <a:r>
              <a:rPr lang="hu-HU" dirty="0" smtClean="0"/>
              <a:t>jelentkezik akut hepatitisz</a:t>
            </a:r>
          </a:p>
          <a:p>
            <a:r>
              <a:rPr lang="hu-HU" dirty="0" smtClean="0"/>
              <a:t>Fulmináns hepatitisz ritka</a:t>
            </a:r>
          </a:p>
          <a:p>
            <a:r>
              <a:rPr lang="hu-HU" dirty="0" err="1" smtClean="0"/>
              <a:t>Extrahepaticus</a:t>
            </a:r>
            <a:r>
              <a:rPr lang="hu-HU" dirty="0" smtClean="0"/>
              <a:t> tünetek: ízületi, bőrtünetek, hematológiai eltérések</a:t>
            </a:r>
          </a:p>
          <a:p>
            <a:r>
              <a:rPr lang="hu-HU" dirty="0" smtClean="0"/>
              <a:t>Csak </a:t>
            </a:r>
            <a:r>
              <a:rPr lang="hu-HU" dirty="0"/>
              <a:t>10-20% és </a:t>
            </a:r>
            <a:r>
              <a:rPr lang="hu-HU" dirty="0" smtClean="0"/>
              <a:t>gyógyul meg és a </a:t>
            </a:r>
            <a:r>
              <a:rPr lang="hu-HU" dirty="0"/>
              <a:t>fertőzöttek akár negyedénél nincs </a:t>
            </a:r>
            <a:r>
              <a:rPr lang="hu-HU" dirty="0" err="1"/>
              <a:t>transzamináz</a:t>
            </a:r>
            <a:r>
              <a:rPr lang="hu-HU" dirty="0"/>
              <a:t> emelkedés. </a:t>
            </a:r>
          </a:p>
          <a:p>
            <a:pPr marL="0" indent="0">
              <a:buNone/>
            </a:pPr>
            <a:r>
              <a:rPr lang="hu-HU" b="1" dirty="0" smtClean="0"/>
              <a:t>Diagnózis</a:t>
            </a:r>
            <a:r>
              <a:rPr lang="hu-HU" dirty="0" smtClean="0"/>
              <a:t>: </a:t>
            </a:r>
          </a:p>
          <a:p>
            <a:r>
              <a:rPr lang="hu-HU" dirty="0" err="1" smtClean="0"/>
              <a:t>a-HCV</a:t>
            </a:r>
            <a:r>
              <a:rPr lang="hu-HU" dirty="0" smtClean="0"/>
              <a:t> 4-6 hét múlva jelenik meg (csökkent immunkompetencia esetén, és ritkán normális esetben is hiányozhat)</a:t>
            </a:r>
          </a:p>
          <a:p>
            <a:r>
              <a:rPr lang="hu-HU" dirty="0" smtClean="0"/>
              <a:t>HCV RNS 2 hét múlva kimutatható</a:t>
            </a:r>
          </a:p>
          <a:p>
            <a:pPr marL="0" indent="0">
              <a:buNone/>
            </a:pPr>
            <a:r>
              <a:rPr lang="hu-HU" dirty="0" smtClean="0"/>
              <a:t>Kezelés: ha 3 hónap múlva kimutatható HCV RNS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428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Krónikus HCV fertőzés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2075543"/>
            <a:ext cx="10018713" cy="37156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 err="1" smtClean="0"/>
              <a:t>Klinikum</a:t>
            </a:r>
            <a:r>
              <a:rPr lang="hu-HU" dirty="0" smtClean="0"/>
              <a:t>: </a:t>
            </a:r>
          </a:p>
          <a:p>
            <a:r>
              <a:rPr lang="hu-HU" dirty="0" smtClean="0"/>
              <a:t>Általában tünetmentes</a:t>
            </a:r>
          </a:p>
          <a:p>
            <a:r>
              <a:rPr lang="hu-HU" dirty="0" smtClean="0"/>
              <a:t>Esetenként </a:t>
            </a:r>
            <a:r>
              <a:rPr lang="hu-HU" dirty="0" err="1" smtClean="0"/>
              <a:t>transzamináz</a:t>
            </a:r>
            <a:r>
              <a:rPr lang="hu-HU" dirty="0" smtClean="0"/>
              <a:t> emelkedés sincs jelen</a:t>
            </a:r>
          </a:p>
          <a:p>
            <a:r>
              <a:rPr lang="hu-HU" dirty="0" smtClean="0"/>
              <a:t>Idült gyulladás </a:t>
            </a:r>
            <a:r>
              <a:rPr lang="hu-HU" dirty="0" err="1" smtClean="0"/>
              <a:t>fibrosist</a:t>
            </a:r>
            <a:r>
              <a:rPr lang="hu-HU" dirty="0"/>
              <a:t>,</a:t>
            </a:r>
            <a:r>
              <a:rPr lang="hu-HU" dirty="0" smtClean="0"/>
              <a:t> májcirrózist okoz, HCC alakulhat ki</a:t>
            </a:r>
          </a:p>
          <a:p>
            <a:r>
              <a:rPr lang="hu-HU" dirty="0" err="1" smtClean="0"/>
              <a:t>Extrahepatikus</a:t>
            </a:r>
            <a:r>
              <a:rPr lang="hu-HU" dirty="0" smtClean="0"/>
              <a:t> manifesztációk (bizonyított: </a:t>
            </a:r>
            <a:r>
              <a:rPr lang="hu-HU" dirty="0" err="1" smtClean="0"/>
              <a:t>cryoglobulinaemia</a:t>
            </a:r>
            <a:r>
              <a:rPr lang="hu-HU" dirty="0" smtClean="0"/>
              <a:t>, </a:t>
            </a:r>
            <a:r>
              <a:rPr lang="hu-HU" dirty="0" err="1" smtClean="0"/>
              <a:t>glumerulonephritis</a:t>
            </a:r>
            <a:r>
              <a:rPr lang="hu-HU" dirty="0" smtClean="0"/>
              <a:t>, </a:t>
            </a:r>
            <a:r>
              <a:rPr lang="hu-HU" dirty="0" err="1" smtClean="0"/>
              <a:t>non-Hodgkin</a:t>
            </a:r>
            <a:r>
              <a:rPr lang="hu-HU" dirty="0" smtClean="0"/>
              <a:t> </a:t>
            </a:r>
            <a:r>
              <a:rPr lang="hu-HU" dirty="0" err="1" smtClean="0"/>
              <a:t>lymphoma</a:t>
            </a:r>
            <a:r>
              <a:rPr lang="hu-HU" dirty="0" smtClean="0"/>
              <a:t>, </a:t>
            </a:r>
            <a:r>
              <a:rPr lang="hu-HU" dirty="0" err="1" smtClean="0"/>
              <a:t>porfyria</a:t>
            </a:r>
            <a:r>
              <a:rPr lang="hu-HU" dirty="0" smtClean="0"/>
              <a:t> </a:t>
            </a:r>
            <a:r>
              <a:rPr lang="hu-HU" dirty="0" err="1" smtClean="0"/>
              <a:t>cutanea</a:t>
            </a:r>
            <a:r>
              <a:rPr lang="hu-HU" dirty="0" smtClean="0"/>
              <a:t> </a:t>
            </a:r>
            <a:r>
              <a:rPr lang="hu-HU" dirty="0" err="1" smtClean="0"/>
              <a:t>tarda</a:t>
            </a:r>
            <a:r>
              <a:rPr lang="hu-HU" dirty="0" smtClean="0"/>
              <a:t>, </a:t>
            </a:r>
            <a:r>
              <a:rPr lang="hu-HU" dirty="0" err="1" smtClean="0"/>
              <a:t>Lichen</a:t>
            </a:r>
            <a:r>
              <a:rPr lang="hu-HU" dirty="0" smtClean="0"/>
              <a:t> </a:t>
            </a:r>
            <a:r>
              <a:rPr lang="hu-HU" dirty="0" err="1" smtClean="0"/>
              <a:t>planus</a:t>
            </a:r>
            <a:r>
              <a:rPr lang="hu-HU" dirty="0" smtClean="0"/>
              <a:t>, keringő antitestek; feltételezett: számos hematológiai, bőrgyógyászati, endokrin, szemészeti, immunológiai rendellenesség)</a:t>
            </a:r>
          </a:p>
          <a:p>
            <a:pPr marL="0" indent="0">
              <a:buNone/>
            </a:pPr>
            <a:r>
              <a:rPr lang="hu-HU" b="1" dirty="0" smtClean="0"/>
              <a:t>Diagnózis</a:t>
            </a:r>
            <a:r>
              <a:rPr lang="hu-HU" dirty="0" smtClean="0"/>
              <a:t>: </a:t>
            </a:r>
          </a:p>
          <a:p>
            <a:r>
              <a:rPr lang="hu-HU" dirty="0" err="1" smtClean="0"/>
              <a:t>a-HCV</a:t>
            </a:r>
            <a:r>
              <a:rPr lang="hu-HU" dirty="0" smtClean="0"/>
              <a:t>, HCV RNS PCR, </a:t>
            </a:r>
            <a:r>
              <a:rPr lang="hu-HU" dirty="0" err="1" smtClean="0"/>
              <a:t>Fibrosis-FibroScan</a:t>
            </a:r>
            <a:endParaRPr lang="hu-HU" dirty="0" smtClean="0"/>
          </a:p>
          <a:p>
            <a:r>
              <a:rPr lang="hu-HU" dirty="0" smtClean="0"/>
              <a:t>egyéb </a:t>
            </a:r>
            <a:r>
              <a:rPr lang="hu-HU" dirty="0"/>
              <a:t>krónikus májbetegséget okozó tényezők tisztázása (alkohol, </a:t>
            </a:r>
            <a:r>
              <a:rPr lang="hu-HU" dirty="0" smtClean="0"/>
              <a:t>HBV</a:t>
            </a:r>
            <a:r>
              <a:rPr lang="hu-HU" dirty="0"/>
              <a:t>, vas, inzulin </a:t>
            </a:r>
            <a:r>
              <a:rPr lang="hu-HU" dirty="0" err="1"/>
              <a:t>reziszt</a:t>
            </a:r>
            <a:r>
              <a:rPr lang="hu-HU" dirty="0"/>
              <a:t>., </a:t>
            </a:r>
            <a:r>
              <a:rPr lang="hu-HU" dirty="0" err="1"/>
              <a:t>sz.e</a:t>
            </a:r>
            <a:r>
              <a:rPr lang="hu-HU" dirty="0"/>
              <a:t> egyéb)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9813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HCV kezelése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2017487"/>
            <a:ext cx="10018714" cy="43575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 smtClean="0"/>
              <a:t>I</a:t>
            </a:r>
            <a:r>
              <a:rPr lang="hu-HU" b="1" dirty="0" smtClean="0"/>
              <a:t>ndikáció</a:t>
            </a:r>
            <a:r>
              <a:rPr lang="hu-HU" dirty="0" smtClean="0"/>
              <a:t>: HCV RNS pozitivitás, igazolt hepatitis (GPT emelkedés, szövettanilag vagy nem </a:t>
            </a:r>
            <a:r>
              <a:rPr lang="hu-HU" dirty="0" err="1" smtClean="0"/>
              <a:t>invazív</a:t>
            </a:r>
            <a:r>
              <a:rPr lang="hu-HU" dirty="0" smtClean="0"/>
              <a:t> módos igazolt </a:t>
            </a:r>
            <a:r>
              <a:rPr lang="hu-HU" dirty="0" err="1" smtClean="0"/>
              <a:t>fibrosis</a:t>
            </a:r>
            <a:r>
              <a:rPr lang="hu-HU" dirty="0" smtClean="0"/>
              <a:t>), </a:t>
            </a:r>
            <a:r>
              <a:rPr lang="hu-HU" dirty="0" err="1" smtClean="0"/>
              <a:t>kontraindikáció</a:t>
            </a:r>
            <a:r>
              <a:rPr lang="hu-HU" dirty="0" smtClean="0"/>
              <a:t> hiánya. </a:t>
            </a:r>
            <a:r>
              <a:rPr lang="hu-HU" b="1" u="sng" dirty="0" smtClean="0"/>
              <a:t>Cél a teljes gyógyulás!</a:t>
            </a:r>
            <a:endParaRPr lang="hu-HU" b="1" u="sng" dirty="0"/>
          </a:p>
          <a:p>
            <a:pPr marL="0" indent="0">
              <a:buNone/>
            </a:pPr>
            <a:r>
              <a:rPr lang="hu-HU" b="1" dirty="0" smtClean="0"/>
              <a:t>PEG-IFN</a:t>
            </a:r>
            <a:r>
              <a:rPr lang="el-GR" b="1" dirty="0" smtClean="0"/>
              <a:t>α</a:t>
            </a:r>
            <a:r>
              <a:rPr lang="hu-HU" b="1" dirty="0" smtClean="0"/>
              <a:t>+</a:t>
            </a:r>
            <a:r>
              <a:rPr lang="hu-HU" b="1" dirty="0" err="1" smtClean="0"/>
              <a:t>ribavirin</a:t>
            </a:r>
            <a:r>
              <a:rPr lang="hu-HU" b="1" dirty="0" smtClean="0"/>
              <a:t> 48 hétig</a:t>
            </a:r>
          </a:p>
          <a:p>
            <a:r>
              <a:rPr lang="hu-HU" dirty="0" smtClean="0"/>
              <a:t>tartós vírusmentesség csak 40-50%, gyógyulás kedvezőtlen prognózis esetén&lt;30% (kedvező esetben </a:t>
            </a:r>
            <a:r>
              <a:rPr lang="hu-HU" dirty="0" err="1" smtClean="0"/>
              <a:t>max</a:t>
            </a:r>
            <a:r>
              <a:rPr lang="hu-HU" dirty="0" smtClean="0"/>
              <a:t>. 70-80%). </a:t>
            </a:r>
          </a:p>
          <a:p>
            <a:r>
              <a:rPr lang="hu-HU" dirty="0" smtClean="0"/>
              <a:t>Mellékhatások, hosszú kezelés, dekompenzált májbeteg nem kezelhető</a:t>
            </a:r>
          </a:p>
          <a:p>
            <a:r>
              <a:rPr lang="hu-HU" dirty="0" smtClean="0"/>
              <a:t>3-as kombináció +</a:t>
            </a:r>
            <a:r>
              <a:rPr lang="hu-HU" dirty="0" err="1" smtClean="0"/>
              <a:t>boceprevir</a:t>
            </a:r>
            <a:r>
              <a:rPr lang="hu-HU" dirty="0"/>
              <a:t>, </a:t>
            </a:r>
            <a:r>
              <a:rPr lang="hu-HU" dirty="0" err="1" smtClean="0"/>
              <a:t>simeprevir</a:t>
            </a:r>
            <a:r>
              <a:rPr lang="hu-HU" dirty="0"/>
              <a:t>,</a:t>
            </a:r>
            <a:r>
              <a:rPr lang="hu-HU" dirty="0" smtClean="0"/>
              <a:t> </a:t>
            </a:r>
            <a:r>
              <a:rPr lang="hu-HU" dirty="0" err="1" smtClean="0"/>
              <a:t>telaprevir</a:t>
            </a:r>
            <a:r>
              <a:rPr lang="hu-HU" dirty="0"/>
              <a:t>:</a:t>
            </a:r>
            <a:r>
              <a:rPr lang="hu-HU" dirty="0" smtClean="0"/>
              <a:t> már nem elfogadott, drága, még több mellékhatás, nem sokkal hatékonyabb, </a:t>
            </a:r>
            <a:r>
              <a:rPr lang="hu-HU" dirty="0" err="1" smtClean="0"/>
              <a:t>max</a:t>
            </a:r>
            <a:r>
              <a:rPr lang="hu-HU" dirty="0" smtClean="0"/>
              <a:t> .50%)</a:t>
            </a:r>
          </a:p>
          <a:p>
            <a:pPr marL="0" indent="0">
              <a:buNone/>
            </a:pPr>
            <a:r>
              <a:rPr lang="hu-HU" b="1" dirty="0" smtClean="0"/>
              <a:t>Direkt ható </a:t>
            </a:r>
            <a:r>
              <a:rPr lang="hu-HU" b="1" dirty="0" err="1" smtClean="0"/>
              <a:t>antivirális</a:t>
            </a:r>
            <a:r>
              <a:rPr lang="hu-HU" b="1" dirty="0" smtClean="0"/>
              <a:t> készítmények (DAA</a:t>
            </a:r>
            <a:r>
              <a:rPr lang="hu-HU" dirty="0" smtClean="0"/>
              <a:t>):</a:t>
            </a:r>
          </a:p>
          <a:p>
            <a:r>
              <a:rPr lang="hu-HU" dirty="0" err="1" smtClean="0"/>
              <a:t>Sofosbuvir-</a:t>
            </a:r>
            <a:r>
              <a:rPr lang="hu-HU" dirty="0" smtClean="0"/>
              <a:t> HCV RNS </a:t>
            </a:r>
            <a:r>
              <a:rPr lang="hu-HU" dirty="0" err="1" smtClean="0"/>
              <a:t>dependens</a:t>
            </a:r>
            <a:r>
              <a:rPr lang="hu-HU" dirty="0" smtClean="0"/>
              <a:t> RNS </a:t>
            </a:r>
            <a:r>
              <a:rPr lang="hu-HU" dirty="0" err="1" smtClean="0"/>
              <a:t>polimeráz</a:t>
            </a:r>
            <a:r>
              <a:rPr lang="hu-HU" dirty="0" smtClean="0"/>
              <a:t> inhibitor </a:t>
            </a:r>
            <a:r>
              <a:rPr lang="hu-HU" dirty="0" err="1" smtClean="0"/>
              <a:t>nukleotid</a:t>
            </a:r>
            <a:r>
              <a:rPr lang="hu-HU" dirty="0" smtClean="0"/>
              <a:t> analóg</a:t>
            </a:r>
          </a:p>
          <a:p>
            <a:r>
              <a:rPr lang="hu-HU" dirty="0" err="1" smtClean="0"/>
              <a:t>Simeprevir</a:t>
            </a:r>
            <a:r>
              <a:rPr lang="hu-HU" dirty="0" smtClean="0"/>
              <a:t> NS3-4A </a:t>
            </a:r>
            <a:r>
              <a:rPr lang="hu-HU" dirty="0" err="1" smtClean="0"/>
              <a:t>proteáz</a:t>
            </a:r>
            <a:r>
              <a:rPr lang="hu-HU" dirty="0" smtClean="0"/>
              <a:t> inhibitor (1,4-es genotípus) </a:t>
            </a:r>
            <a:r>
              <a:rPr lang="hu-HU" b="1" dirty="0" smtClean="0"/>
              <a:t>(OLYSIO)</a:t>
            </a:r>
          </a:p>
          <a:p>
            <a:r>
              <a:rPr lang="hu-HU" dirty="0" err="1" smtClean="0"/>
              <a:t>Daclatasvir</a:t>
            </a:r>
            <a:r>
              <a:rPr lang="hu-HU" dirty="0" smtClean="0"/>
              <a:t> NS5A </a:t>
            </a:r>
            <a:r>
              <a:rPr lang="hu-HU" dirty="0" err="1" smtClean="0"/>
              <a:t>proteáz</a:t>
            </a:r>
            <a:r>
              <a:rPr lang="hu-HU" dirty="0" smtClean="0"/>
              <a:t> inhibitor </a:t>
            </a:r>
            <a:r>
              <a:rPr lang="hu-HU" b="1" dirty="0" smtClean="0"/>
              <a:t>(DAKLINZA)</a:t>
            </a:r>
          </a:p>
          <a:p>
            <a:r>
              <a:rPr lang="hu-HU" dirty="0" err="1" smtClean="0"/>
              <a:t>Ledipasvir</a:t>
            </a:r>
            <a:r>
              <a:rPr lang="hu-HU" dirty="0" smtClean="0"/>
              <a:t>+</a:t>
            </a:r>
            <a:r>
              <a:rPr lang="hu-HU" dirty="0" err="1" smtClean="0"/>
              <a:t>sofosbuvir</a:t>
            </a:r>
            <a:r>
              <a:rPr lang="hu-HU" dirty="0" smtClean="0"/>
              <a:t> </a:t>
            </a:r>
            <a:r>
              <a:rPr lang="hu-HU" b="1" dirty="0" smtClean="0"/>
              <a:t>(HARVONI)</a:t>
            </a:r>
          </a:p>
          <a:p>
            <a:r>
              <a:rPr lang="hu-HU" dirty="0" err="1" smtClean="0"/>
              <a:t>Paritaprevir</a:t>
            </a:r>
            <a:r>
              <a:rPr lang="hu-HU" dirty="0" smtClean="0"/>
              <a:t> (NS3-4A </a:t>
            </a:r>
            <a:r>
              <a:rPr lang="hu-HU" dirty="0" err="1" smtClean="0"/>
              <a:t>proteáz</a:t>
            </a:r>
            <a:r>
              <a:rPr lang="hu-HU" dirty="0" smtClean="0"/>
              <a:t> gátló)+ </a:t>
            </a:r>
            <a:r>
              <a:rPr lang="hu-HU" dirty="0" err="1" smtClean="0"/>
              <a:t>ritonavir</a:t>
            </a:r>
            <a:r>
              <a:rPr lang="hu-HU" dirty="0" smtClean="0"/>
              <a:t> (CYP3A </a:t>
            </a:r>
            <a:r>
              <a:rPr lang="hu-HU" dirty="0" err="1" smtClean="0"/>
              <a:t>inhib</a:t>
            </a:r>
            <a:r>
              <a:rPr lang="hu-HU" dirty="0" smtClean="0"/>
              <a:t>)+ </a:t>
            </a:r>
            <a:r>
              <a:rPr lang="hu-HU" dirty="0" err="1" smtClean="0"/>
              <a:t>ombitasvir</a:t>
            </a:r>
            <a:r>
              <a:rPr lang="hu-HU" dirty="0" smtClean="0"/>
              <a:t> (NS5A </a:t>
            </a:r>
            <a:r>
              <a:rPr lang="hu-HU" dirty="0" err="1" smtClean="0"/>
              <a:t>inhib</a:t>
            </a:r>
            <a:r>
              <a:rPr lang="hu-HU" dirty="0" smtClean="0"/>
              <a:t>.) (</a:t>
            </a:r>
            <a:r>
              <a:rPr lang="hu-HU" b="1" dirty="0" smtClean="0"/>
              <a:t>VEIKIRAX)</a:t>
            </a:r>
            <a:r>
              <a:rPr lang="hu-HU" dirty="0" smtClean="0"/>
              <a:t> +</a:t>
            </a:r>
            <a:r>
              <a:rPr lang="hu-HU" dirty="0" err="1" smtClean="0"/>
              <a:t>dasabuvir</a:t>
            </a:r>
            <a:r>
              <a:rPr lang="hu-HU" dirty="0" smtClean="0"/>
              <a:t> (nem </a:t>
            </a:r>
            <a:r>
              <a:rPr lang="hu-HU" dirty="0" err="1" smtClean="0"/>
              <a:t>nukleozid</a:t>
            </a:r>
            <a:r>
              <a:rPr lang="hu-HU" dirty="0" smtClean="0"/>
              <a:t> analóg HCV RNS </a:t>
            </a:r>
            <a:r>
              <a:rPr lang="hu-HU" dirty="0" err="1" smtClean="0"/>
              <a:t>dependens</a:t>
            </a:r>
            <a:r>
              <a:rPr lang="hu-HU" dirty="0" smtClean="0"/>
              <a:t> </a:t>
            </a:r>
            <a:r>
              <a:rPr lang="hu-HU" dirty="0" err="1" smtClean="0"/>
              <a:t>RNS</a:t>
            </a:r>
            <a:r>
              <a:rPr lang="hu-HU" dirty="0" smtClean="0"/>
              <a:t> </a:t>
            </a:r>
            <a:r>
              <a:rPr lang="hu-HU" dirty="0" err="1" smtClean="0"/>
              <a:t>polimeráz</a:t>
            </a:r>
            <a:r>
              <a:rPr lang="hu-HU" dirty="0" smtClean="0"/>
              <a:t> inhibitor) </a:t>
            </a:r>
            <a:r>
              <a:rPr lang="hu-HU" b="1" dirty="0" smtClean="0"/>
              <a:t>EXVIERA</a:t>
            </a:r>
          </a:p>
          <a:p>
            <a:r>
              <a:rPr lang="hu-HU" dirty="0" smtClean="0"/>
              <a:t>Kettős, IFN mentes </a:t>
            </a:r>
            <a:r>
              <a:rPr lang="hu-HU" dirty="0" err="1" smtClean="0"/>
              <a:t>kombinciók</a:t>
            </a:r>
            <a:r>
              <a:rPr lang="hu-HU" dirty="0" smtClean="0"/>
              <a:t> (</a:t>
            </a:r>
            <a:r>
              <a:rPr lang="hu-HU" dirty="0" err="1" smtClean="0"/>
              <a:t>Sof</a:t>
            </a:r>
            <a:r>
              <a:rPr lang="hu-HU" dirty="0" smtClean="0"/>
              <a:t>+Dac/</a:t>
            </a:r>
            <a:r>
              <a:rPr lang="hu-HU" dirty="0" err="1" smtClean="0"/>
              <a:t>Sof</a:t>
            </a:r>
            <a:r>
              <a:rPr lang="hu-HU" dirty="0" smtClean="0"/>
              <a:t>+</a:t>
            </a:r>
            <a:r>
              <a:rPr lang="hu-HU" dirty="0" err="1" smtClean="0"/>
              <a:t>Sim</a:t>
            </a:r>
            <a:r>
              <a:rPr lang="hu-HU" dirty="0" smtClean="0"/>
              <a:t>) </a:t>
            </a:r>
            <a:r>
              <a:rPr lang="hu-HU" dirty="0" err="1" smtClean="0"/>
              <a:t>hatákonyásága</a:t>
            </a:r>
            <a:r>
              <a:rPr lang="hu-HU" dirty="0" smtClean="0"/>
              <a:t> csaknem 100%</a:t>
            </a:r>
          </a:p>
          <a:p>
            <a:r>
              <a:rPr lang="hu-HU" dirty="0" smtClean="0"/>
              <a:t>Kevés mellékhatás, dekompenzált májbetegségben is adható, 12 hetes kezelés (</a:t>
            </a:r>
            <a:r>
              <a:rPr lang="hu-HU" dirty="0" err="1" smtClean="0"/>
              <a:t>cirrhosisban</a:t>
            </a:r>
            <a:r>
              <a:rPr lang="hu-HU" dirty="0" smtClean="0"/>
              <a:t> 24 hetes)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286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HCV kezelés Magyarországon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484310" y="2438399"/>
                <a:ext cx="10018713" cy="409303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hu-HU" dirty="0" smtClean="0"/>
                  <a:t>Hepatitis regiszter (Hepatitis Terápiás Bizottság+Májbetegekért Alapítvány)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u-HU" dirty="0" smtClean="0"/>
                  <a:t>Prioritási Index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u-HU" dirty="0" smtClean="0"/>
                  <a:t>OEP kezelési engedély. </a:t>
                </a:r>
              </a:p>
              <a:p>
                <a:r>
                  <a:rPr lang="hu-HU" dirty="0" smtClean="0"/>
                  <a:t>Naiv beteg: </a:t>
                </a:r>
                <a:r>
                  <a:rPr lang="hu-HU" dirty="0"/>
                  <a:t>kettős </a:t>
                </a:r>
                <a:r>
                  <a:rPr lang="hu-HU" dirty="0" err="1"/>
                  <a:t>kombinánció</a:t>
                </a:r>
                <a:r>
                  <a:rPr lang="hu-HU" dirty="0"/>
                  <a:t> (PEG-IFN+</a:t>
                </a:r>
                <a:r>
                  <a:rPr lang="hu-HU" dirty="0" err="1"/>
                  <a:t>ribavirin</a:t>
                </a:r>
                <a:r>
                  <a:rPr lang="hu-HU" dirty="0"/>
                  <a:t> 48 hétig), de a tartós vírusmentesség csak 40-50%, gyógyulás kedvezőtlen prognózis esetén&lt;30% (kedvező esetben </a:t>
                </a:r>
                <a:r>
                  <a:rPr lang="hu-HU" dirty="0" err="1"/>
                  <a:t>max</a:t>
                </a:r>
                <a:r>
                  <a:rPr lang="hu-HU" dirty="0"/>
                  <a:t>. 70-80%)</a:t>
                </a:r>
              </a:p>
              <a:p>
                <a:r>
                  <a:rPr lang="hu-HU" dirty="0" smtClean="0"/>
                  <a:t>40%-uk hatástalan vagy mellékhatás miatt leállításra kerül, 20-25%-uk </a:t>
                </a:r>
                <a:r>
                  <a:rPr lang="hu-HU" dirty="0" err="1" smtClean="0"/>
                  <a:t>relabál</a:t>
                </a:r>
                <a:endParaRPr lang="hu-HU" dirty="0"/>
              </a:p>
              <a:p>
                <a:r>
                  <a:rPr lang="hu-HU" dirty="0" smtClean="0"/>
                  <a:t>2013-2014-ben 1000 beteg részesült </a:t>
                </a:r>
                <a:r>
                  <a:rPr lang="hu-HU" dirty="0" err="1" smtClean="0"/>
                  <a:t>boceprevir</a:t>
                </a:r>
                <a:r>
                  <a:rPr lang="hu-HU" dirty="0" smtClean="0"/>
                  <a:t> vagy </a:t>
                </a:r>
                <a:r>
                  <a:rPr lang="hu-HU" dirty="0" err="1" smtClean="0"/>
                  <a:t>telapravir</a:t>
                </a:r>
                <a:r>
                  <a:rPr lang="hu-HU" dirty="0" smtClean="0"/>
                  <a:t> 3-as kombinációjú kezelésben (40-50%-ban volt </a:t>
                </a:r>
                <a:r>
                  <a:rPr lang="hu-HU" dirty="0" err="1" smtClean="0"/>
                  <a:t>hatákony</a:t>
                </a:r>
                <a:r>
                  <a:rPr lang="hu-HU" dirty="0" smtClean="0"/>
                  <a:t>)</a:t>
                </a:r>
              </a:p>
              <a:p>
                <a:r>
                  <a:rPr lang="hu-HU" dirty="0" smtClean="0"/>
                  <a:t>A jelenleg elérhető interferon mentes kezelésben 290 beteg részesült (kb. 2000 beteg vár)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hu-HU" dirty="0" smtClean="0"/>
                  <a:t> évente kb. 2000 új fertőzés </a:t>
                </a:r>
              </a:p>
              <a:p>
                <a:endParaRPr lang="hu-HU" dirty="0"/>
              </a:p>
              <a:p>
                <a:r>
                  <a:rPr lang="hu-HU" b="1" dirty="0"/>
                  <a:t>Nemzeti Program A Hepatitis C vírus Fertőzés Magyarországi Felszámolásának </a:t>
                </a:r>
                <a:r>
                  <a:rPr lang="hu-HU" b="1" dirty="0" smtClean="0"/>
                  <a:t>Előkészítésére</a:t>
                </a:r>
              </a:p>
              <a:p>
                <a:r>
                  <a:rPr lang="hu-HU" b="1" dirty="0" smtClean="0"/>
                  <a:t>Tájékoztatás, oktatás, szűrés, kezelés, ellátórendszer</a:t>
                </a:r>
                <a:endParaRPr lang="hu-HU" b="1" dirty="0"/>
              </a:p>
              <a:p>
                <a:endParaRPr lang="hu-HU" dirty="0" smtClean="0"/>
              </a:p>
              <a:p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2438399"/>
                <a:ext cx="10018713" cy="4093030"/>
              </a:xfrm>
              <a:blipFill rotWithShape="0">
                <a:blip r:embed="rId2"/>
                <a:stretch>
                  <a:fillRect l="-852" t="-223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210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Alkohol - Epidemiológia (WHO)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2090057"/>
            <a:ext cx="10018713" cy="409484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Az alkohol fogyasztás az előrehaladott májkárosodás leggyakoribb oka</a:t>
            </a:r>
          </a:p>
          <a:p>
            <a:r>
              <a:rPr lang="hu-HU" dirty="0"/>
              <a:t>V</a:t>
            </a:r>
            <a:r>
              <a:rPr lang="hu-HU" dirty="0" smtClean="0"/>
              <a:t>ilágszerte a 15 év felettiek abszolút alkohol fogyasztása </a:t>
            </a:r>
            <a:r>
              <a:rPr lang="hu-HU" b="1" dirty="0" smtClean="0"/>
              <a:t>2010-ben 6,2 liter/év </a:t>
            </a:r>
            <a:r>
              <a:rPr lang="hu-HU" dirty="0" smtClean="0"/>
              <a:t>= napi 13,5 g/nap volt</a:t>
            </a:r>
          </a:p>
          <a:p>
            <a:r>
              <a:rPr lang="hu-HU" dirty="0" smtClean="0"/>
              <a:t>Magyarországon a 15 év felettiek abszolút alkohol fogyasztása </a:t>
            </a:r>
            <a:r>
              <a:rPr lang="hu-HU" b="1" dirty="0" smtClean="0"/>
              <a:t>2003-2005 között 17,1</a:t>
            </a:r>
            <a:r>
              <a:rPr lang="hu-HU" dirty="0" smtClean="0"/>
              <a:t>, liter/év</a:t>
            </a:r>
            <a:r>
              <a:rPr lang="hu-HU" b="1" dirty="0" smtClean="0"/>
              <a:t>, 2008-2010 között 13,3 liter/év</a:t>
            </a:r>
            <a:r>
              <a:rPr lang="hu-HU" dirty="0" smtClean="0"/>
              <a:t> volt</a:t>
            </a:r>
          </a:p>
          <a:p>
            <a:r>
              <a:rPr lang="hu-HU" b="1" dirty="0" err="1" smtClean="0"/>
              <a:t>Mo.-on</a:t>
            </a:r>
            <a:r>
              <a:rPr lang="hu-HU" b="1" dirty="0" smtClean="0"/>
              <a:t> 2010-ben a  alkohol fogyasztók 16,3 liter/év =  napi </a:t>
            </a:r>
            <a:r>
              <a:rPr lang="hu-HU" b="1" dirty="0" smtClean="0"/>
              <a:t>36</a:t>
            </a:r>
            <a:r>
              <a:rPr lang="hu-HU" b="1" dirty="0" smtClean="0"/>
              <a:t> </a:t>
            </a:r>
            <a:r>
              <a:rPr lang="hu-HU" b="1" dirty="0" smtClean="0"/>
              <a:t>g /fő</a:t>
            </a:r>
            <a:r>
              <a:rPr lang="hu-HU" dirty="0" smtClean="0"/>
              <a:t> abszolút alkoholt fogyasztottak</a:t>
            </a:r>
          </a:p>
          <a:p>
            <a:r>
              <a:rPr lang="hu-HU" b="1" dirty="0" smtClean="0"/>
              <a:t>2010-ben az alkohol függőség </a:t>
            </a:r>
            <a:r>
              <a:rPr lang="hu-HU" b="1" dirty="0" err="1" smtClean="0"/>
              <a:t>prevalenciája</a:t>
            </a:r>
            <a:r>
              <a:rPr lang="hu-HU" b="1" dirty="0" smtClean="0"/>
              <a:t> 9,4% </a:t>
            </a:r>
            <a:r>
              <a:rPr lang="hu-HU" dirty="0" smtClean="0"/>
              <a:t>volt (Európa: 4%)</a:t>
            </a:r>
          </a:p>
          <a:p>
            <a:r>
              <a:rPr lang="hu-HU" dirty="0" err="1" smtClean="0"/>
              <a:t>Mo.-on</a:t>
            </a:r>
            <a:r>
              <a:rPr lang="hu-HU" dirty="0" smtClean="0"/>
              <a:t> a 15 év feletti népesség esetén a májcirrózis okozta halálozás gyakorisága kb. 74 /100000 fő (3/4-e ffi), ezen esetek kb. 72%-ában az alkoholnak szerepe van.</a:t>
            </a:r>
          </a:p>
        </p:txBody>
      </p:sp>
    </p:spTree>
    <p:extLst>
      <p:ext uri="{BB962C8B-B14F-4D97-AF65-F5344CB8AC3E}">
        <p14:creationId xmlns:p14="http://schemas.microsoft.com/office/powerpoint/2010/main" val="4660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Alkohol - Epidemiológia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08545" y="2027875"/>
            <a:ext cx="4895055" cy="4333393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1 egység alkohol=10 ml=8 g alkohol (1 pohár sör, 1 dl bor, 3 cl égetett szesz)</a:t>
            </a:r>
          </a:p>
          <a:p>
            <a:r>
              <a:rPr lang="hu-HU" b="1" dirty="0" smtClean="0"/>
              <a:t>Férfiakban </a:t>
            </a:r>
            <a:r>
              <a:rPr lang="hu-HU" b="1" dirty="0"/>
              <a:t>80-120 </a:t>
            </a:r>
            <a:r>
              <a:rPr lang="hu-HU" b="1" dirty="0" smtClean="0"/>
              <a:t>g (10-12 egység), </a:t>
            </a:r>
            <a:r>
              <a:rPr lang="hu-HU" b="1" dirty="0"/>
              <a:t>nőkben 40-60 g </a:t>
            </a:r>
            <a:r>
              <a:rPr lang="hu-HU" b="1" dirty="0" smtClean="0"/>
              <a:t>alkohol </a:t>
            </a:r>
            <a:r>
              <a:rPr lang="hu-HU" b="1" dirty="0"/>
              <a:t>napi fogyasztása 10 éven keresztül májcirrózist okozhat. </a:t>
            </a:r>
            <a:endParaRPr lang="hu-HU" b="1" dirty="0" smtClean="0"/>
          </a:p>
          <a:p>
            <a:r>
              <a:rPr lang="hu-HU" b="1" dirty="0" smtClean="0"/>
              <a:t>EASL: &gt; 21 egység/hét= (ffi) és 14 egység/hét (nő) alkohol fogyasztás jelentősnek minősül</a:t>
            </a:r>
          </a:p>
          <a:p>
            <a:r>
              <a:rPr lang="hu-HU" b="1" dirty="0" smtClean="0"/>
              <a:t>Korábbi vélemények: férfiakban </a:t>
            </a:r>
            <a:r>
              <a:rPr lang="hu-HU" b="1" dirty="0"/>
              <a:t>napi 30 g, nők esetén 20 g </a:t>
            </a:r>
            <a:r>
              <a:rPr lang="hu-HU" b="1" dirty="0" smtClean="0"/>
              <a:t>alkohol napi  fogyasztása (</a:t>
            </a:r>
            <a:r>
              <a:rPr lang="hu-HU" dirty="0" smtClean="0"/>
              <a:t>kb</a:t>
            </a:r>
            <a:r>
              <a:rPr lang="hu-HU" dirty="0"/>
              <a:t>. </a:t>
            </a:r>
            <a:r>
              <a:rPr lang="hu-HU" dirty="0" smtClean="0"/>
              <a:t>2,5-4 </a:t>
            </a:r>
            <a:r>
              <a:rPr lang="hu-HU" dirty="0"/>
              <a:t>dl bornak, </a:t>
            </a:r>
            <a:r>
              <a:rPr lang="hu-HU" dirty="0" smtClean="0"/>
              <a:t>5-8 </a:t>
            </a:r>
            <a:r>
              <a:rPr lang="hu-HU" dirty="0"/>
              <a:t>dl sörnek, </a:t>
            </a:r>
            <a:r>
              <a:rPr lang="hu-HU" dirty="0" smtClean="0"/>
              <a:t>6-9 </a:t>
            </a:r>
            <a:r>
              <a:rPr lang="hu-HU" dirty="0"/>
              <a:t>cl égetett </a:t>
            </a:r>
            <a:r>
              <a:rPr lang="hu-HU" dirty="0" smtClean="0"/>
              <a:t>szesz),  </a:t>
            </a:r>
            <a:r>
              <a:rPr lang="hu-HU" b="1" dirty="0"/>
              <a:t>önmagában nem </a:t>
            </a:r>
            <a:r>
              <a:rPr lang="hu-HU" b="1" dirty="0" smtClean="0"/>
              <a:t>okoz feltétlenül májkárosodást</a:t>
            </a:r>
            <a:r>
              <a:rPr lang="hu-HU" dirty="0"/>
              <a:t>, </a:t>
            </a:r>
            <a:r>
              <a:rPr lang="hu-HU" dirty="0" smtClean="0"/>
              <a:t>de újabb adatok alapján 12-24 g/nap fogyasztás esetén is emelkedik a </a:t>
            </a:r>
            <a:r>
              <a:rPr lang="hu-HU" dirty="0" err="1" smtClean="0"/>
              <a:t>cirrózis</a:t>
            </a:r>
            <a:r>
              <a:rPr lang="hu-HU" dirty="0" smtClean="0"/>
              <a:t> okozta halálozás (nők esetén már 12 g/nap!)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8681" y="3856814"/>
            <a:ext cx="5124500" cy="250445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944199" y="4115999"/>
            <a:ext cx="15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Magyarország (WHO)</a:t>
            </a:r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698681" y="2027875"/>
            <a:ext cx="5123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Folyamatos </a:t>
            </a:r>
            <a:r>
              <a:rPr lang="hu-HU" dirty="0" smtClean="0"/>
              <a:t>vs. időszakos alkohol fogyasztás hatása?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60 </a:t>
            </a:r>
            <a:r>
              <a:rPr lang="hu-HU" dirty="0"/>
              <a:t>g/nap feletti alkohol tartós fogyasztása </a:t>
            </a:r>
            <a:r>
              <a:rPr lang="hu-HU" dirty="0" smtClean="0"/>
              <a:t>zsírmájat </a:t>
            </a:r>
            <a:r>
              <a:rPr lang="hu-HU" dirty="0"/>
              <a:t>okoz, de „csak” 10-20%-ban alakul ki májcirrózis </a:t>
            </a:r>
            <a:r>
              <a:rPr lang="hu-HU" dirty="0" smtClean="0"/>
              <a:t>(genetikai, környezeti faktorok…)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3507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Klinikum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8354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Alkoholos májbetegség formái:</a:t>
            </a:r>
          </a:p>
          <a:p>
            <a:r>
              <a:rPr lang="hu-HU" dirty="0" smtClean="0"/>
              <a:t>Alkoholos zsírmáj </a:t>
            </a:r>
          </a:p>
          <a:p>
            <a:r>
              <a:rPr lang="hu-HU" dirty="0" smtClean="0"/>
              <a:t>Alkoholos hepatitis</a:t>
            </a:r>
          </a:p>
          <a:p>
            <a:r>
              <a:rPr lang="hu-HU" dirty="0" smtClean="0"/>
              <a:t>Májzsugor</a:t>
            </a:r>
          </a:p>
          <a:p>
            <a:pPr marL="0" indent="0">
              <a:buNone/>
            </a:pPr>
            <a:r>
              <a:rPr lang="hu-HU" b="1" dirty="0" smtClean="0"/>
              <a:t>Jellegzetes labor eltérések:</a:t>
            </a:r>
          </a:p>
          <a:p>
            <a:r>
              <a:rPr lang="hu-HU" dirty="0" smtClean="0"/>
              <a:t>GOT/GPT hányados&gt;1; emelkedett GGT (BMI, </a:t>
            </a:r>
            <a:r>
              <a:rPr lang="hu-HU" dirty="0" err="1" smtClean="0"/>
              <a:t>fibrosis</a:t>
            </a:r>
            <a:r>
              <a:rPr lang="hu-HU" dirty="0" smtClean="0"/>
              <a:t> befolyásol); emelkedet MCV</a:t>
            </a:r>
          </a:p>
          <a:p>
            <a:r>
              <a:rPr lang="hu-HU" dirty="0" smtClean="0"/>
              <a:t>CDT (</a:t>
            </a:r>
            <a:r>
              <a:rPr lang="hu-HU" dirty="0" err="1" smtClean="0"/>
              <a:t>Carbohydrate</a:t>
            </a:r>
            <a:r>
              <a:rPr lang="hu-HU" dirty="0" smtClean="0"/>
              <a:t> </a:t>
            </a:r>
            <a:r>
              <a:rPr lang="hu-HU" dirty="0" err="1" smtClean="0"/>
              <a:t>Deficient</a:t>
            </a:r>
            <a:r>
              <a:rPr lang="hu-HU" dirty="0" smtClean="0"/>
              <a:t> </a:t>
            </a:r>
            <a:r>
              <a:rPr lang="hu-HU" dirty="0" err="1" smtClean="0"/>
              <a:t>Transferrin</a:t>
            </a:r>
            <a:r>
              <a:rPr lang="hu-HU" dirty="0" smtClean="0"/>
              <a:t>) specifikusabb</a:t>
            </a:r>
          </a:p>
          <a:p>
            <a:pPr marL="0" indent="0">
              <a:buNone/>
            </a:pPr>
            <a:r>
              <a:rPr lang="hu-HU" b="1" dirty="0" smtClean="0"/>
              <a:t>Tartós alkohol fogyasztás </a:t>
            </a:r>
            <a:r>
              <a:rPr lang="hu-HU" b="1" dirty="0" smtClean="0"/>
              <a:t>lehetséges </a:t>
            </a:r>
            <a:r>
              <a:rPr lang="hu-HU" b="1" dirty="0" smtClean="0"/>
              <a:t>fizikális jelei:</a:t>
            </a:r>
          </a:p>
          <a:p>
            <a:r>
              <a:rPr lang="hu-HU" dirty="0" err="1" smtClean="0"/>
              <a:t>Parotis</a:t>
            </a:r>
            <a:r>
              <a:rPr lang="hu-HU" dirty="0" smtClean="0"/>
              <a:t> </a:t>
            </a:r>
            <a:r>
              <a:rPr lang="hu-HU" dirty="0" err="1" smtClean="0"/>
              <a:t>megnaggyobodás</a:t>
            </a:r>
            <a:r>
              <a:rPr lang="hu-HU" dirty="0" smtClean="0"/>
              <a:t>, izomvesztés, </a:t>
            </a:r>
            <a:r>
              <a:rPr lang="hu-HU" dirty="0" err="1" smtClean="0"/>
              <a:t>Dupuytren</a:t>
            </a:r>
            <a:r>
              <a:rPr lang="hu-HU" dirty="0" smtClean="0"/>
              <a:t> </a:t>
            </a:r>
            <a:r>
              <a:rPr lang="hu-HU" dirty="0" err="1" smtClean="0"/>
              <a:t>kontraktúra</a:t>
            </a:r>
            <a:r>
              <a:rPr lang="hu-HU" dirty="0" smtClean="0"/>
              <a:t>, perifériás </a:t>
            </a:r>
            <a:r>
              <a:rPr lang="hu-HU" dirty="0" err="1" smtClean="0"/>
              <a:t>neuropathia</a:t>
            </a:r>
            <a:endParaRPr lang="hu-HU" dirty="0" smtClean="0"/>
          </a:p>
          <a:p>
            <a:r>
              <a:rPr lang="hu-HU" dirty="0" err="1" smtClean="0"/>
              <a:t>Póknaevus</a:t>
            </a:r>
            <a:r>
              <a:rPr lang="hu-HU" dirty="0" smtClean="0"/>
              <a:t>, </a:t>
            </a:r>
            <a:r>
              <a:rPr lang="hu-HU" dirty="0" err="1" smtClean="0"/>
              <a:t>gynecomastia</a:t>
            </a:r>
            <a:r>
              <a:rPr lang="hu-HU" dirty="0" smtClean="0"/>
              <a:t> (</a:t>
            </a:r>
            <a:r>
              <a:rPr lang="hu-HU" dirty="0" err="1" smtClean="0"/>
              <a:t>cirrózis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60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Hepatitisz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Klinikai szindróma</a:t>
            </a:r>
            <a:r>
              <a:rPr lang="hu-HU" dirty="0" smtClean="0"/>
              <a:t>, melyet számos </a:t>
            </a:r>
            <a:r>
              <a:rPr lang="hu-HU" dirty="0" err="1"/>
              <a:t>etiológiai</a:t>
            </a:r>
            <a:r>
              <a:rPr lang="hu-HU" dirty="0"/>
              <a:t> tényező </a:t>
            </a:r>
            <a:r>
              <a:rPr lang="hu-HU" dirty="0" smtClean="0"/>
              <a:t>okozhat:</a:t>
            </a:r>
          </a:p>
          <a:p>
            <a:r>
              <a:rPr lang="hu-HU" b="1" dirty="0" smtClean="0"/>
              <a:t>Vírusok</a:t>
            </a:r>
            <a:r>
              <a:rPr lang="hu-HU" dirty="0" smtClean="0"/>
              <a:t>, baktériumok</a:t>
            </a:r>
          </a:p>
          <a:p>
            <a:r>
              <a:rPr lang="hu-HU" b="1" dirty="0" smtClean="0"/>
              <a:t>Alkohol</a:t>
            </a:r>
            <a:r>
              <a:rPr lang="hu-HU" dirty="0" smtClean="0"/>
              <a:t>, </a:t>
            </a:r>
            <a:r>
              <a:rPr lang="hu-HU" b="1" dirty="0" smtClean="0"/>
              <a:t>gyógyszer</a:t>
            </a:r>
            <a:r>
              <a:rPr lang="hu-HU" dirty="0"/>
              <a:t>, direkt </a:t>
            </a:r>
            <a:r>
              <a:rPr lang="hu-HU" dirty="0" smtClean="0"/>
              <a:t>májmérgek</a:t>
            </a:r>
          </a:p>
          <a:p>
            <a:r>
              <a:rPr lang="hu-HU" b="1" dirty="0" smtClean="0"/>
              <a:t>Anyagcsere betegség</a:t>
            </a:r>
          </a:p>
          <a:p>
            <a:r>
              <a:rPr lang="hu-HU" b="1" dirty="0" smtClean="0"/>
              <a:t>Autoimmun betegség</a:t>
            </a:r>
          </a:p>
          <a:p>
            <a:r>
              <a:rPr lang="hu-HU" b="1" dirty="0" smtClean="0"/>
              <a:t>Keringési zavar</a:t>
            </a:r>
          </a:p>
          <a:p>
            <a:r>
              <a:rPr lang="hu-HU" b="1" dirty="0" smtClean="0"/>
              <a:t>Epeúti eredet</a:t>
            </a:r>
          </a:p>
          <a:p>
            <a:pPr marL="0" indent="0">
              <a:buNone/>
            </a:pPr>
            <a:r>
              <a:rPr lang="hu-HU" dirty="0" smtClean="0"/>
              <a:t>Akut és krónikus formája ismert. Az akut </a:t>
            </a:r>
            <a:r>
              <a:rPr lang="hu-HU" dirty="0" smtClean="0"/>
              <a:t>májgyulladás krónikussá válik, ha 6 hónap túl is fennáll.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69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975" y="685800"/>
            <a:ext cx="5633383" cy="571769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168830" y="6403494"/>
            <a:ext cx="5023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EASL </a:t>
            </a:r>
            <a:r>
              <a:rPr lang="hu-HU" dirty="0" err="1"/>
              <a:t>Clinical</a:t>
            </a:r>
            <a:r>
              <a:rPr lang="hu-HU" dirty="0"/>
              <a:t> </a:t>
            </a:r>
            <a:r>
              <a:rPr lang="hu-HU" dirty="0" err="1"/>
              <a:t>Practice</a:t>
            </a:r>
            <a:r>
              <a:rPr lang="hu-HU" dirty="0"/>
              <a:t> </a:t>
            </a:r>
            <a:r>
              <a:rPr lang="hu-HU" dirty="0" err="1"/>
              <a:t>Guidlines</a:t>
            </a:r>
            <a:r>
              <a:rPr lang="hu-HU" dirty="0"/>
              <a:t>: </a:t>
            </a:r>
            <a:r>
              <a:rPr lang="hu-HU" dirty="0" err="1"/>
              <a:t>Alcoholic</a:t>
            </a:r>
            <a:r>
              <a:rPr lang="hu-HU" dirty="0"/>
              <a:t> hepatitis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25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Alkoholos zsírmáj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Szövettan</a:t>
            </a:r>
            <a:r>
              <a:rPr lang="hu-HU" dirty="0" smtClean="0"/>
              <a:t>: nagycseppes </a:t>
            </a:r>
            <a:r>
              <a:rPr lang="hu-HU" dirty="0" err="1" smtClean="0"/>
              <a:t>steatosis</a:t>
            </a:r>
            <a:endParaRPr lang="hu-HU" dirty="0" smtClean="0"/>
          </a:p>
          <a:p>
            <a:pPr marL="0" indent="0">
              <a:buNone/>
            </a:pPr>
            <a:r>
              <a:rPr lang="hu-HU" b="1" dirty="0" err="1" smtClean="0"/>
              <a:t>Klinikum</a:t>
            </a:r>
            <a:r>
              <a:rPr lang="hu-HU" dirty="0" smtClean="0"/>
              <a:t>: </a:t>
            </a:r>
          </a:p>
          <a:p>
            <a:r>
              <a:rPr lang="hu-HU" dirty="0" smtClean="0"/>
              <a:t>tünetszegény </a:t>
            </a:r>
            <a:endParaRPr lang="hu-HU" dirty="0" smtClean="0"/>
          </a:p>
          <a:p>
            <a:r>
              <a:rPr lang="hu-HU" dirty="0" smtClean="0"/>
              <a:t>Fizikálisan nagyobb, lekerekített szélű, puha máj tapintható</a:t>
            </a:r>
          </a:p>
          <a:p>
            <a:pPr marL="0" indent="0">
              <a:buNone/>
            </a:pPr>
            <a:r>
              <a:rPr lang="hu-HU" dirty="0" smtClean="0"/>
              <a:t>Diagnosztika:</a:t>
            </a:r>
          </a:p>
          <a:p>
            <a:r>
              <a:rPr lang="hu-HU" dirty="0" smtClean="0"/>
              <a:t>UH</a:t>
            </a:r>
            <a:r>
              <a:rPr lang="hu-HU" dirty="0" smtClean="0"/>
              <a:t>: </a:t>
            </a:r>
            <a:r>
              <a:rPr lang="hu-HU" dirty="0" err="1" smtClean="0"/>
              <a:t>hepatomegalia</a:t>
            </a:r>
            <a:r>
              <a:rPr lang="hu-HU" dirty="0" smtClean="0"/>
              <a:t>, </a:t>
            </a:r>
            <a:r>
              <a:rPr lang="hu-HU" dirty="0" smtClean="0"/>
              <a:t>fokozott </a:t>
            </a:r>
            <a:r>
              <a:rPr lang="hu-HU" dirty="0" err="1" smtClean="0"/>
              <a:t>echogenitás</a:t>
            </a:r>
            <a:endParaRPr lang="hu-HU" dirty="0" smtClean="0"/>
          </a:p>
          <a:p>
            <a:r>
              <a:rPr lang="hu-HU" dirty="0" smtClean="0"/>
              <a:t>Labor: nincs vagy GOT, GPT, GGT, Tg, Koleszterin kissé </a:t>
            </a:r>
            <a:r>
              <a:rPr lang="hu-HU" dirty="0" smtClean="0"/>
              <a:t>magasabb</a:t>
            </a:r>
          </a:p>
          <a:p>
            <a:r>
              <a:rPr lang="hu-HU" dirty="0" err="1" smtClean="0"/>
              <a:t>FibroScan</a:t>
            </a:r>
            <a:r>
              <a:rPr lang="hu-HU" dirty="0" smtClean="0"/>
              <a:t>: </a:t>
            </a:r>
            <a:r>
              <a:rPr lang="hu-HU" dirty="0" err="1" smtClean="0"/>
              <a:t>fibrosis</a:t>
            </a:r>
            <a:r>
              <a:rPr lang="hu-HU" dirty="0" smtClean="0"/>
              <a:t> mértéke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Reverzibilis, de 10,5 év után leírtak májcirrózist (gyulladás? </a:t>
            </a:r>
            <a:r>
              <a:rPr lang="hu-HU" dirty="0" err="1"/>
              <a:t>f</a:t>
            </a:r>
            <a:r>
              <a:rPr lang="hu-HU" dirty="0" err="1" smtClean="0"/>
              <a:t>ibrosis</a:t>
            </a:r>
            <a:r>
              <a:rPr lang="hu-HU" dirty="0" smtClean="0"/>
              <a:t>?)</a:t>
            </a:r>
          </a:p>
          <a:p>
            <a:pPr marL="0" indent="0">
              <a:buNone/>
            </a:pPr>
            <a:r>
              <a:rPr lang="hu-HU" b="1" dirty="0" smtClean="0"/>
              <a:t>Terápia</a:t>
            </a:r>
            <a:r>
              <a:rPr lang="hu-HU" dirty="0" smtClean="0"/>
              <a:t>: alkohol megvonás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5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Alkoholos (</a:t>
            </a:r>
            <a:r>
              <a:rPr lang="hu-HU" dirty="0" err="1" smtClean="0"/>
              <a:t>steato</a:t>
            </a:r>
            <a:r>
              <a:rPr lang="hu-HU" dirty="0" smtClean="0"/>
              <a:t>)hepatitis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Sokáig tünetmentes az alkoholos </a:t>
            </a:r>
            <a:r>
              <a:rPr lang="hu-HU" dirty="0" smtClean="0"/>
              <a:t>(</a:t>
            </a:r>
            <a:r>
              <a:rPr lang="hu-HU" dirty="0" err="1" smtClean="0"/>
              <a:t>steato</a:t>
            </a:r>
            <a:r>
              <a:rPr lang="hu-HU" dirty="0" smtClean="0"/>
              <a:t>)hepatitis.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„Klasszikus” alkoholos hepatitis definíciója: folyamatos</a:t>
            </a:r>
            <a:r>
              <a:rPr lang="hu-HU" dirty="0"/>
              <a:t>, túlzott alkohol fogyasztáshoz társuló idült májbetegség „</a:t>
            </a:r>
            <a:r>
              <a:rPr lang="hu-HU" dirty="0" err="1"/>
              <a:t>exacerbációja</a:t>
            </a:r>
            <a:r>
              <a:rPr lang="hu-HU" dirty="0"/>
              <a:t>” melyet bármilyen tényező kiválthat (leggyakrabban maga az alkohol)</a:t>
            </a:r>
          </a:p>
          <a:p>
            <a:pPr marL="0" indent="0">
              <a:buNone/>
            </a:pPr>
            <a:r>
              <a:rPr lang="hu-HU" b="1" dirty="0" smtClean="0"/>
              <a:t>Szövettan</a:t>
            </a:r>
            <a:r>
              <a:rPr lang="hu-HU" dirty="0" smtClean="0"/>
              <a:t>: zsírmáj+ gyulladásos sejtes infiltráció</a:t>
            </a:r>
          </a:p>
          <a:p>
            <a:r>
              <a:rPr lang="hu-HU" dirty="0" smtClean="0"/>
              <a:t>Tünetek </a:t>
            </a:r>
            <a:r>
              <a:rPr lang="hu-HU" dirty="0" err="1" smtClean="0"/>
              <a:t>progrediáló</a:t>
            </a:r>
            <a:r>
              <a:rPr lang="hu-HU" dirty="0" smtClean="0"/>
              <a:t> </a:t>
            </a:r>
            <a:r>
              <a:rPr lang="hu-HU" dirty="0" err="1" smtClean="0"/>
              <a:t>icterus</a:t>
            </a:r>
            <a:r>
              <a:rPr lang="hu-HU" dirty="0" smtClean="0"/>
              <a:t> továbbá </a:t>
            </a:r>
            <a:r>
              <a:rPr lang="hu-HU" dirty="0" err="1" smtClean="0"/>
              <a:t>ascites</a:t>
            </a:r>
            <a:r>
              <a:rPr lang="hu-HU" dirty="0" smtClean="0"/>
              <a:t>, láz, tudatzavar, GI vérzés</a:t>
            </a:r>
          </a:p>
          <a:p>
            <a:r>
              <a:rPr lang="hu-HU" dirty="0" smtClean="0"/>
              <a:t>Labor: GOT, GPT 2-6x emelkedése (</a:t>
            </a:r>
            <a:r>
              <a:rPr lang="hu-HU" dirty="0" err="1" smtClean="0"/>
              <a:t>max</a:t>
            </a:r>
            <a:r>
              <a:rPr lang="hu-HU" dirty="0" smtClean="0"/>
              <a:t>. 400 U/l), magas </a:t>
            </a:r>
            <a:r>
              <a:rPr lang="hu-HU" dirty="0" err="1" smtClean="0"/>
              <a:t>bilirubin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Alb</a:t>
            </a:r>
            <a:r>
              <a:rPr lang="hu-HU" dirty="0" smtClean="0"/>
              <a:t>, INR súlyos esetben változik), </a:t>
            </a:r>
            <a:r>
              <a:rPr lang="hu-HU" dirty="0" err="1" smtClean="0"/>
              <a:t>neutrophilia</a:t>
            </a:r>
            <a:endParaRPr lang="hu-HU" dirty="0" smtClean="0"/>
          </a:p>
          <a:p>
            <a:r>
              <a:rPr lang="hu-HU" dirty="0" smtClean="0"/>
              <a:t>Rossz prognózis: </a:t>
            </a:r>
            <a:r>
              <a:rPr lang="hu-HU" dirty="0" err="1" smtClean="0"/>
              <a:t>Alb</a:t>
            </a:r>
            <a:r>
              <a:rPr lang="hu-HU" dirty="0" smtClean="0"/>
              <a:t>&lt; 25 g/l, </a:t>
            </a:r>
            <a:r>
              <a:rPr lang="hu-HU" dirty="0" err="1" smtClean="0"/>
              <a:t>Bi</a:t>
            </a:r>
            <a:r>
              <a:rPr lang="hu-HU" dirty="0" smtClean="0"/>
              <a:t>&gt;137 </a:t>
            </a:r>
            <a:r>
              <a:rPr lang="hu-HU" dirty="0" err="1" smtClean="0"/>
              <a:t>µmol</a:t>
            </a:r>
            <a:r>
              <a:rPr lang="hu-HU" dirty="0" smtClean="0"/>
              <a:t>/l, veseelégtelenség, </a:t>
            </a:r>
            <a:r>
              <a:rPr lang="hu-HU" dirty="0" err="1" smtClean="0"/>
              <a:t>anaemia</a:t>
            </a:r>
            <a:r>
              <a:rPr lang="hu-HU" dirty="0" smtClean="0"/>
              <a:t>, nem javuló </a:t>
            </a:r>
            <a:r>
              <a:rPr lang="hu-HU" dirty="0" err="1" smtClean="0"/>
              <a:t>transzamináz</a:t>
            </a:r>
            <a:r>
              <a:rPr lang="hu-HU" dirty="0" smtClean="0"/>
              <a:t> szintek</a:t>
            </a:r>
          </a:p>
          <a:p>
            <a:r>
              <a:rPr lang="hu-HU" dirty="0" err="1"/>
              <a:t>Maddrey</a:t>
            </a:r>
            <a:r>
              <a:rPr lang="hu-HU" dirty="0"/>
              <a:t> </a:t>
            </a:r>
            <a:r>
              <a:rPr lang="hu-HU" dirty="0" err="1"/>
              <a:t>discriminant</a:t>
            </a:r>
            <a:r>
              <a:rPr lang="hu-HU" dirty="0"/>
              <a:t> </a:t>
            </a:r>
            <a:r>
              <a:rPr lang="hu-HU" dirty="0" err="1"/>
              <a:t>function</a:t>
            </a:r>
            <a:r>
              <a:rPr lang="hu-HU" dirty="0"/>
              <a:t> (DF</a:t>
            </a:r>
            <a:r>
              <a:rPr lang="hu-HU" dirty="0" smtClean="0"/>
              <a:t>), MELD, GASH, ABIC, Lille </a:t>
            </a:r>
            <a:r>
              <a:rPr lang="hu-HU" dirty="0" err="1" smtClean="0"/>
              <a:t>score</a:t>
            </a:r>
            <a:r>
              <a:rPr lang="hu-HU" dirty="0" smtClean="0"/>
              <a:t> várható túlélés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49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5401" y="316468"/>
            <a:ext cx="5003578" cy="610590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168830" y="6422369"/>
            <a:ext cx="502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EASL </a:t>
            </a:r>
            <a:r>
              <a:rPr lang="hu-HU" dirty="0" err="1" smtClean="0"/>
              <a:t>Clinical</a:t>
            </a:r>
            <a:r>
              <a:rPr lang="hu-HU" dirty="0" smtClean="0"/>
              <a:t> </a:t>
            </a:r>
            <a:r>
              <a:rPr lang="hu-HU" dirty="0" err="1" smtClean="0"/>
              <a:t>Practice</a:t>
            </a:r>
            <a:r>
              <a:rPr lang="hu-HU" dirty="0" smtClean="0"/>
              <a:t> </a:t>
            </a:r>
            <a:r>
              <a:rPr lang="hu-HU" dirty="0" err="1" smtClean="0"/>
              <a:t>Guidlines</a:t>
            </a:r>
            <a:r>
              <a:rPr lang="hu-HU" dirty="0" smtClean="0"/>
              <a:t>: </a:t>
            </a:r>
            <a:r>
              <a:rPr lang="hu-HU" dirty="0" err="1" smtClean="0"/>
              <a:t>Alcoholic</a:t>
            </a:r>
            <a:r>
              <a:rPr lang="hu-HU" dirty="0" smtClean="0"/>
              <a:t> hepatitis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41850" y="5083175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(szepszis)</a:t>
            </a:r>
            <a:endParaRPr lang="hu-HU" sz="1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381876" y="4067175"/>
            <a:ext cx="1469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smtClean="0"/>
              <a:t>B-vitamin komplex, ADEK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smtClean="0"/>
              <a:t>1,5 g/</a:t>
            </a:r>
            <a:r>
              <a:rPr lang="hu-HU" sz="1200" dirty="0" err="1" smtClean="0"/>
              <a:t>ttkg</a:t>
            </a:r>
            <a:r>
              <a:rPr lang="hu-HU" sz="1200" dirty="0" smtClean="0"/>
              <a:t> fehérje bevitel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smtClean="0"/>
              <a:t>folyadékbevitel</a:t>
            </a:r>
            <a:endParaRPr lang="hu-HU" sz="1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7267575" y="5469319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+ </a:t>
            </a:r>
            <a:r>
              <a:rPr lang="hu-HU" sz="1000" dirty="0" err="1" smtClean="0"/>
              <a:t>N-acetilcisztein</a:t>
            </a:r>
            <a:endParaRPr lang="hu-HU" sz="1000" dirty="0" smtClean="0"/>
          </a:p>
          <a:p>
            <a:r>
              <a:rPr lang="hu-HU" sz="1000" dirty="0" smtClean="0"/>
              <a:t> 100-150 mg/</a:t>
            </a:r>
            <a:r>
              <a:rPr lang="hu-HU" sz="1000" dirty="0" err="1" smtClean="0"/>
              <a:t>ttkg</a:t>
            </a:r>
            <a:r>
              <a:rPr lang="hu-HU" sz="1000" dirty="0" smtClean="0"/>
              <a:t>?</a:t>
            </a:r>
            <a:endParaRPr lang="hu-HU" sz="1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523345" y="2698789"/>
            <a:ext cx="168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Alkohol tilalom!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Alkoholos </a:t>
            </a:r>
            <a:r>
              <a:rPr lang="hu-HU" dirty="0" smtClean="0"/>
              <a:t>májcirrózis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hu-HU" dirty="0" smtClean="0"/>
                  <a:t>Csak 1/3-uk kerül a dekompenzáció előtt felismerésre</a:t>
                </a:r>
              </a:p>
              <a:p>
                <a:r>
                  <a:rPr lang="hu-HU" dirty="0" smtClean="0"/>
                  <a:t>Első tünete leggyakrabban az </a:t>
                </a:r>
                <a:r>
                  <a:rPr lang="hu-HU" dirty="0" err="1" smtClean="0"/>
                  <a:t>ascites</a:t>
                </a:r>
                <a:endParaRPr lang="hu-HU" dirty="0" smtClean="0"/>
              </a:p>
              <a:p>
                <a:pPr marL="0" indent="0">
                  <a:buNone/>
                </a:pPr>
                <a:r>
                  <a:rPr lang="hu-HU" b="1" dirty="0" smtClean="0"/>
                  <a:t>Terápia</a:t>
                </a:r>
                <a:r>
                  <a:rPr lang="hu-HU" dirty="0" smtClean="0"/>
                  <a:t>: </a:t>
                </a:r>
              </a:p>
              <a:p>
                <a:r>
                  <a:rPr lang="hu-HU" dirty="0" smtClean="0"/>
                  <a:t>alkohol megvonás+szövődmény ellátás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u-HU" dirty="0" smtClean="0"/>
                  <a:t> LT</a:t>
                </a:r>
              </a:p>
              <a:p>
                <a:r>
                  <a:rPr lang="hu-HU" dirty="0" err="1" smtClean="0"/>
                  <a:t>Ascites</a:t>
                </a:r>
                <a:r>
                  <a:rPr lang="hu-HU" dirty="0" smtClean="0"/>
                  <a:t>: só szegény diéta, </a:t>
                </a:r>
                <a:r>
                  <a:rPr lang="hu-HU" dirty="0" err="1" smtClean="0"/>
                  <a:t>verospiron</a:t>
                </a:r>
                <a:r>
                  <a:rPr lang="hu-HU" dirty="0" smtClean="0"/>
                  <a:t>, </a:t>
                </a:r>
                <a:r>
                  <a:rPr lang="hu-HU" dirty="0" err="1" smtClean="0"/>
                  <a:t>furosemid</a:t>
                </a:r>
                <a:r>
                  <a:rPr lang="hu-HU" dirty="0" smtClean="0"/>
                  <a:t>, </a:t>
                </a:r>
                <a:r>
                  <a:rPr lang="hu-HU" dirty="0" err="1" smtClean="0"/>
                  <a:t>parecentesis</a:t>
                </a:r>
                <a:r>
                  <a:rPr lang="hu-HU" dirty="0" smtClean="0"/>
                  <a:t>, albumin, TIPS</a:t>
                </a:r>
              </a:p>
              <a:p>
                <a:r>
                  <a:rPr lang="hu-HU" dirty="0" err="1" smtClean="0"/>
                  <a:t>Varix</a:t>
                </a:r>
                <a:r>
                  <a:rPr lang="hu-HU" dirty="0" smtClean="0"/>
                  <a:t>: </a:t>
                </a:r>
                <a:r>
                  <a:rPr lang="hu-HU" dirty="0" err="1" smtClean="0"/>
                  <a:t>propranolol</a:t>
                </a:r>
                <a:r>
                  <a:rPr lang="hu-HU" dirty="0" smtClean="0"/>
                  <a:t>, </a:t>
                </a:r>
                <a:r>
                  <a:rPr lang="hu-HU" dirty="0" err="1" smtClean="0"/>
                  <a:t>terlipressin</a:t>
                </a:r>
                <a:r>
                  <a:rPr lang="hu-HU" dirty="0" smtClean="0"/>
                  <a:t>, </a:t>
                </a:r>
                <a:r>
                  <a:rPr lang="hu-HU" dirty="0" err="1" smtClean="0"/>
                  <a:t>ligáció</a:t>
                </a:r>
                <a:r>
                  <a:rPr lang="hu-HU" dirty="0" smtClean="0"/>
                  <a:t>, </a:t>
                </a:r>
                <a:r>
                  <a:rPr lang="hu-HU" dirty="0" err="1" smtClean="0"/>
                  <a:t>szkleroth</a:t>
                </a:r>
                <a:r>
                  <a:rPr lang="hu-HU" dirty="0" smtClean="0"/>
                  <a:t>., </a:t>
                </a:r>
                <a:r>
                  <a:rPr lang="hu-HU" dirty="0" err="1" smtClean="0"/>
                  <a:t>cianoakrilát</a:t>
                </a:r>
                <a:r>
                  <a:rPr lang="hu-HU" dirty="0" smtClean="0"/>
                  <a:t>, TIPS/</a:t>
                </a:r>
                <a:r>
                  <a:rPr lang="hu-HU" dirty="0" err="1" smtClean="0"/>
                  <a:t>embolizáció</a:t>
                </a:r>
                <a:endParaRPr lang="hu-HU" dirty="0" smtClean="0"/>
              </a:p>
              <a:p>
                <a:r>
                  <a:rPr lang="hu-HU" dirty="0" err="1" smtClean="0"/>
                  <a:t>Encephalopathia</a:t>
                </a:r>
                <a:r>
                  <a:rPr lang="hu-HU" dirty="0" smtClean="0"/>
                  <a:t>: </a:t>
                </a:r>
                <a:r>
                  <a:rPr lang="hu-HU" dirty="0" err="1" smtClean="0"/>
                  <a:t>lactulose</a:t>
                </a:r>
                <a:r>
                  <a:rPr lang="hu-HU" dirty="0" smtClean="0"/>
                  <a:t> + </a:t>
                </a:r>
                <a:r>
                  <a:rPr lang="hu-HU" dirty="0" err="1" smtClean="0"/>
                  <a:t>rifaximin</a:t>
                </a:r>
                <a:r>
                  <a:rPr lang="hu-HU" dirty="0" smtClean="0"/>
                  <a:t>/</a:t>
                </a:r>
                <a:r>
                  <a:rPr lang="hu-HU" dirty="0" err="1" smtClean="0"/>
                  <a:t>neomycin</a:t>
                </a:r>
                <a:r>
                  <a:rPr lang="hu-HU" dirty="0" smtClean="0"/>
                  <a:t>/</a:t>
                </a:r>
                <a:r>
                  <a:rPr lang="hu-HU" dirty="0" err="1" smtClean="0"/>
                  <a:t>spec</a:t>
                </a:r>
                <a:r>
                  <a:rPr lang="hu-HU" dirty="0" smtClean="0"/>
                  <a:t>. AS</a:t>
                </a:r>
              </a:p>
              <a:p>
                <a:r>
                  <a:rPr lang="hu-HU" dirty="0" smtClean="0"/>
                  <a:t>SBP: AB –profilaxis is</a:t>
                </a: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6" t="-4483" b="-389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1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Alkoholos májcirrózis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 smtClean="0"/>
              <a:t>Szűrés</a:t>
            </a:r>
          </a:p>
          <a:p>
            <a:r>
              <a:rPr lang="hu-HU" dirty="0" smtClean="0"/>
              <a:t>Egyéb </a:t>
            </a:r>
            <a:r>
              <a:rPr lang="hu-HU" dirty="0" err="1" smtClean="0"/>
              <a:t>kofaktorok</a:t>
            </a:r>
            <a:r>
              <a:rPr lang="hu-HU" dirty="0" smtClean="0"/>
              <a:t>: </a:t>
            </a:r>
            <a:r>
              <a:rPr lang="hu-HU" dirty="0" err="1" smtClean="0"/>
              <a:t>obesitas</a:t>
            </a:r>
            <a:r>
              <a:rPr lang="hu-HU" dirty="0" smtClean="0"/>
              <a:t>, inzulin rezisztencia, vas status, vírus hepatitis</a:t>
            </a:r>
          </a:p>
          <a:p>
            <a:r>
              <a:rPr lang="hu-HU" dirty="0" err="1" smtClean="0"/>
              <a:t>Malnutríció</a:t>
            </a:r>
            <a:r>
              <a:rPr lang="hu-HU" dirty="0" smtClean="0"/>
              <a:t> (</a:t>
            </a:r>
            <a:r>
              <a:rPr lang="hu-HU" dirty="0"/>
              <a:t>CH dús kalorizálás, fehérje (</a:t>
            </a:r>
            <a:r>
              <a:rPr lang="hu-HU" dirty="0" err="1"/>
              <a:t>spec</a:t>
            </a:r>
            <a:r>
              <a:rPr lang="hu-HU" dirty="0"/>
              <a:t>. tápszer), vitamin </a:t>
            </a:r>
            <a:r>
              <a:rPr lang="hu-HU" dirty="0" smtClean="0"/>
              <a:t>bevitel)</a:t>
            </a:r>
          </a:p>
          <a:p>
            <a:r>
              <a:rPr lang="hu-HU" dirty="0" err="1" smtClean="0"/>
              <a:t>Cardiomyopathia</a:t>
            </a:r>
            <a:r>
              <a:rPr lang="hu-HU" dirty="0" smtClean="0"/>
              <a:t>, </a:t>
            </a:r>
            <a:r>
              <a:rPr lang="hu-HU" dirty="0" err="1" smtClean="0"/>
              <a:t>neuropahia</a:t>
            </a:r>
            <a:r>
              <a:rPr lang="hu-HU" dirty="0" smtClean="0"/>
              <a:t>, </a:t>
            </a:r>
            <a:r>
              <a:rPr lang="hu-HU" dirty="0" err="1" smtClean="0"/>
              <a:t>nephropathia</a:t>
            </a: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Gondozás</a:t>
            </a:r>
            <a:r>
              <a:rPr lang="hu-HU" dirty="0" smtClean="0"/>
              <a:t>:</a:t>
            </a:r>
          </a:p>
          <a:p>
            <a:r>
              <a:rPr lang="hu-HU" dirty="0" smtClean="0"/>
              <a:t>HCC </a:t>
            </a:r>
            <a:r>
              <a:rPr lang="hu-HU" dirty="0" smtClean="0"/>
              <a:t>szűrés</a:t>
            </a:r>
            <a:endParaRPr lang="hu-HU" dirty="0" smtClean="0"/>
          </a:p>
          <a:p>
            <a:r>
              <a:rPr lang="hu-HU" dirty="0" smtClean="0"/>
              <a:t>Szövődmény ellátás (</a:t>
            </a:r>
            <a:r>
              <a:rPr lang="hu-HU" dirty="0" err="1" smtClean="0"/>
              <a:t>varix</a:t>
            </a:r>
            <a:r>
              <a:rPr lang="hu-HU" dirty="0" smtClean="0"/>
              <a:t> szűrés, </a:t>
            </a:r>
            <a:r>
              <a:rPr lang="hu-HU" dirty="0" err="1" smtClean="0"/>
              <a:t>ascites</a:t>
            </a:r>
            <a:r>
              <a:rPr lang="hu-HU" dirty="0" smtClean="0"/>
              <a:t>, </a:t>
            </a:r>
            <a:r>
              <a:rPr lang="hu-HU" dirty="0" err="1" smtClean="0"/>
              <a:t>encephalopathia</a:t>
            </a:r>
            <a:r>
              <a:rPr lang="hu-HU" dirty="0" smtClean="0"/>
              <a:t>, SBP)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2369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HCC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Szűrés:</a:t>
            </a:r>
          </a:p>
          <a:p>
            <a:r>
              <a:rPr lang="hu-HU" dirty="0" err="1" smtClean="0"/>
              <a:t>Cirrózisos</a:t>
            </a:r>
            <a:r>
              <a:rPr lang="hu-HU" dirty="0" smtClean="0"/>
              <a:t> </a:t>
            </a:r>
            <a:r>
              <a:rPr lang="hu-HU" dirty="0" smtClean="0"/>
              <a:t>betegnél fél évente </a:t>
            </a:r>
            <a:r>
              <a:rPr lang="hu-HU" dirty="0" smtClean="0"/>
              <a:t>UH (AFP </a:t>
            </a:r>
            <a:r>
              <a:rPr lang="hu-HU" dirty="0" smtClean="0"/>
              <a:t>nem javasolt)</a:t>
            </a:r>
          </a:p>
          <a:p>
            <a:r>
              <a:rPr lang="hu-HU" dirty="0" smtClean="0"/>
              <a:t>&lt; 1 cm </a:t>
            </a:r>
            <a:r>
              <a:rPr lang="hu-HU" dirty="0" err="1" smtClean="0"/>
              <a:t>nodulus</a:t>
            </a:r>
            <a:r>
              <a:rPr lang="hu-HU" dirty="0" smtClean="0"/>
              <a:t>: 4 havonta 1 év után 6 havonta UH kontroll</a:t>
            </a:r>
          </a:p>
          <a:p>
            <a:r>
              <a:rPr lang="hu-HU" dirty="0" smtClean="0"/>
              <a:t>1-2 cm-es </a:t>
            </a:r>
            <a:r>
              <a:rPr lang="hu-HU" dirty="0" err="1" smtClean="0"/>
              <a:t>nodulus</a:t>
            </a:r>
            <a:r>
              <a:rPr lang="hu-HU" dirty="0" smtClean="0"/>
              <a:t>: egyéb képalkotó vagy UH vezérelt </a:t>
            </a:r>
            <a:r>
              <a:rPr lang="hu-HU" dirty="0" err="1" smtClean="0"/>
              <a:t>biposzia</a:t>
            </a:r>
            <a:endParaRPr lang="hu-HU" dirty="0" smtClean="0"/>
          </a:p>
          <a:p>
            <a:r>
              <a:rPr lang="hu-HU" dirty="0" smtClean="0"/>
              <a:t>&gt;2 cm-es </a:t>
            </a:r>
            <a:r>
              <a:rPr lang="hu-HU" dirty="0" err="1" smtClean="0"/>
              <a:t>nodulus</a:t>
            </a:r>
            <a:r>
              <a:rPr lang="hu-HU" dirty="0" smtClean="0"/>
              <a:t>: egyéb képalkotó vagy </a:t>
            </a:r>
            <a:r>
              <a:rPr lang="hu-HU" dirty="0" err="1" smtClean="0"/>
              <a:t>biopszia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84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346" y="685800"/>
            <a:ext cx="8274641" cy="51054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641" y="6052457"/>
            <a:ext cx="3404346" cy="29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78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DILI (mindig gondolni kell rá)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1484311" y="2438400"/>
            <a:ext cx="4895056" cy="35528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Akut fulmináns </a:t>
            </a:r>
            <a:r>
              <a:rPr lang="hu-HU" b="1" dirty="0" smtClean="0"/>
              <a:t>májelégtelenség</a:t>
            </a:r>
            <a:r>
              <a:rPr lang="hu-HU" dirty="0" smtClean="0"/>
              <a:t>: </a:t>
            </a:r>
            <a:r>
              <a:rPr lang="hu-HU" dirty="0" err="1" smtClean="0"/>
              <a:t>acetaminophen</a:t>
            </a:r>
            <a:endParaRPr lang="hu-HU" dirty="0"/>
          </a:p>
          <a:p>
            <a:pPr marL="0" indent="0">
              <a:buNone/>
            </a:pPr>
            <a:r>
              <a:rPr lang="hu-HU" b="1" dirty="0"/>
              <a:t>Akut hepatitis </a:t>
            </a:r>
            <a:r>
              <a:rPr lang="hu-HU" b="1" dirty="0" smtClean="0"/>
              <a:t>szindróma:</a:t>
            </a:r>
            <a:r>
              <a:rPr lang="hu-HU" dirty="0"/>
              <a:t>	</a:t>
            </a:r>
            <a:r>
              <a:rPr lang="hu-HU" dirty="0" smtClean="0"/>
              <a:t>Gyulladás </a:t>
            </a:r>
            <a:r>
              <a:rPr lang="hu-HU" dirty="0"/>
              <a:t>nekrózissal: </a:t>
            </a:r>
            <a:r>
              <a:rPr lang="hu-HU" dirty="0" err="1"/>
              <a:t>acetaminophen</a:t>
            </a:r>
            <a:r>
              <a:rPr lang="hu-HU" dirty="0"/>
              <a:t>, </a:t>
            </a:r>
            <a:r>
              <a:rPr lang="hu-HU" dirty="0" err="1"/>
              <a:t>halothan</a:t>
            </a:r>
            <a:endParaRPr lang="hu-HU" dirty="0"/>
          </a:p>
          <a:p>
            <a:pPr marL="0" indent="0">
              <a:buNone/>
            </a:pPr>
            <a:r>
              <a:rPr lang="hu-HU" b="1" dirty="0" err="1"/>
              <a:t>Cholestasissal</a:t>
            </a:r>
            <a:r>
              <a:rPr lang="hu-HU" dirty="0"/>
              <a:t>: </a:t>
            </a:r>
            <a:r>
              <a:rPr lang="hu-HU" dirty="0" err="1"/>
              <a:t>chlorpromazin</a:t>
            </a:r>
            <a:r>
              <a:rPr lang="hu-HU" dirty="0"/>
              <a:t>, </a:t>
            </a:r>
            <a:r>
              <a:rPr lang="hu-HU" dirty="0" err="1"/>
              <a:t>erythromycin</a:t>
            </a:r>
            <a:r>
              <a:rPr lang="hu-HU" dirty="0"/>
              <a:t>, </a:t>
            </a:r>
            <a:r>
              <a:rPr lang="hu-HU" dirty="0" err="1"/>
              <a:t>amoxicillin-klavulánsav</a:t>
            </a:r>
            <a:r>
              <a:rPr lang="hu-HU" dirty="0"/>
              <a:t>, szulfonamid</a:t>
            </a:r>
          </a:p>
          <a:p>
            <a:pPr marL="0" indent="0">
              <a:buNone/>
            </a:pPr>
            <a:r>
              <a:rPr lang="hu-HU" b="1" dirty="0" err="1"/>
              <a:t>Cholangitisse</a:t>
            </a:r>
            <a:r>
              <a:rPr lang="hu-HU" dirty="0" err="1"/>
              <a:t>l</a:t>
            </a:r>
            <a:r>
              <a:rPr lang="hu-HU" dirty="0"/>
              <a:t>: </a:t>
            </a:r>
            <a:r>
              <a:rPr lang="hu-HU" dirty="0" err="1"/>
              <a:t>carbamazepin</a:t>
            </a:r>
            <a:endParaRPr lang="hu-HU" dirty="0"/>
          </a:p>
          <a:p>
            <a:pPr marL="0" indent="0">
              <a:buNone/>
            </a:pPr>
            <a:r>
              <a:rPr lang="hu-HU" b="1" dirty="0" err="1"/>
              <a:t>Granulómáva</a:t>
            </a:r>
            <a:r>
              <a:rPr lang="hu-HU" dirty="0" err="1"/>
              <a:t>l</a:t>
            </a:r>
            <a:r>
              <a:rPr lang="hu-HU" dirty="0"/>
              <a:t>: </a:t>
            </a:r>
            <a:r>
              <a:rPr lang="hu-HU" dirty="0" err="1"/>
              <a:t>allopurinol</a:t>
            </a:r>
            <a:r>
              <a:rPr lang="hu-HU" dirty="0"/>
              <a:t>, </a:t>
            </a:r>
            <a:r>
              <a:rPr lang="hu-HU" dirty="0" err="1"/>
              <a:t>chinidin</a:t>
            </a:r>
            <a:endParaRPr lang="hu-HU" dirty="0"/>
          </a:p>
          <a:p>
            <a:pPr marL="0" indent="0">
              <a:buNone/>
            </a:pPr>
            <a:r>
              <a:rPr lang="hu-HU" b="1" dirty="0"/>
              <a:t>Krónikus hepatitis </a:t>
            </a:r>
            <a:r>
              <a:rPr lang="hu-HU" b="1" dirty="0" smtClean="0"/>
              <a:t>szindróma: </a:t>
            </a:r>
            <a:r>
              <a:rPr lang="hu-HU" dirty="0" err="1" smtClean="0"/>
              <a:t>isonicid</a:t>
            </a:r>
            <a:r>
              <a:rPr lang="hu-HU" dirty="0"/>
              <a:t>, </a:t>
            </a:r>
            <a:r>
              <a:rPr lang="hu-HU" dirty="0" err="1"/>
              <a:t>nitrofurantoin</a:t>
            </a:r>
            <a:r>
              <a:rPr lang="hu-HU" dirty="0"/>
              <a:t>, </a:t>
            </a:r>
            <a:r>
              <a:rPr lang="hu-HU" dirty="0" err="1"/>
              <a:t>amiodaron</a:t>
            </a:r>
            <a:r>
              <a:rPr lang="hu-HU" dirty="0"/>
              <a:t>, </a:t>
            </a:r>
            <a:r>
              <a:rPr lang="hu-HU" dirty="0" err="1"/>
              <a:t>aspirin</a:t>
            </a:r>
            <a:r>
              <a:rPr lang="hu-HU" dirty="0"/>
              <a:t>, </a:t>
            </a:r>
            <a:r>
              <a:rPr lang="hu-HU" dirty="0" err="1"/>
              <a:t>oxyphenizatin</a:t>
            </a:r>
            <a:r>
              <a:rPr lang="hu-HU" dirty="0"/>
              <a:t>, </a:t>
            </a:r>
            <a:r>
              <a:rPr lang="hu-HU" dirty="0" err="1"/>
              <a:t>methyldopa</a:t>
            </a:r>
            <a:r>
              <a:rPr lang="hu-HU" dirty="0"/>
              <a:t>, </a:t>
            </a:r>
            <a:r>
              <a:rPr lang="hu-HU" dirty="0" err="1"/>
              <a:t>acetaminophen</a:t>
            </a:r>
            <a:r>
              <a:rPr lang="hu-HU" dirty="0"/>
              <a:t>, </a:t>
            </a:r>
            <a:r>
              <a:rPr lang="hu-HU" dirty="0" err="1"/>
              <a:t>busuplhan</a:t>
            </a:r>
            <a:r>
              <a:rPr lang="hu-HU" dirty="0"/>
              <a:t>, </a:t>
            </a:r>
            <a:r>
              <a:rPr lang="hu-HU" dirty="0" err="1"/>
              <a:t>cholrambucil</a:t>
            </a:r>
            <a:r>
              <a:rPr lang="hu-HU" dirty="0"/>
              <a:t>, NSAID, alkohol</a:t>
            </a:r>
          </a:p>
          <a:p>
            <a:pPr marL="0" indent="0">
              <a:buNone/>
            </a:pPr>
            <a:r>
              <a:rPr lang="hu-HU" b="1" dirty="0" err="1" smtClean="0"/>
              <a:t>Steatosis</a:t>
            </a:r>
            <a:r>
              <a:rPr lang="hu-HU" b="1" dirty="0" smtClean="0"/>
              <a:t>: </a:t>
            </a:r>
            <a:r>
              <a:rPr lang="hu-HU" dirty="0" err="1" smtClean="0"/>
              <a:t>teracyclinek</a:t>
            </a:r>
            <a:r>
              <a:rPr lang="hu-HU" dirty="0"/>
              <a:t>, </a:t>
            </a:r>
            <a:r>
              <a:rPr lang="hu-HU" dirty="0" err="1"/>
              <a:t>coricosteroidok</a:t>
            </a:r>
            <a:r>
              <a:rPr lang="hu-HU" dirty="0"/>
              <a:t>, </a:t>
            </a:r>
            <a:r>
              <a:rPr lang="hu-HU" dirty="0" err="1"/>
              <a:t>methotrexát</a:t>
            </a:r>
            <a:r>
              <a:rPr lang="hu-HU" dirty="0"/>
              <a:t>, alkohol, </a:t>
            </a:r>
            <a:r>
              <a:rPr lang="hu-HU" dirty="0" err="1"/>
              <a:t>amiodaron</a:t>
            </a:r>
            <a:endParaRPr lang="hu-HU" dirty="0"/>
          </a:p>
          <a:p>
            <a:pPr marL="0" indent="0">
              <a:buNone/>
            </a:pPr>
            <a:r>
              <a:rPr lang="hu-HU" b="1" dirty="0" err="1" smtClean="0"/>
              <a:t>Cholestasi</a:t>
            </a:r>
            <a:r>
              <a:rPr lang="hu-HU" dirty="0" err="1" smtClean="0"/>
              <a:t>s</a:t>
            </a:r>
            <a:r>
              <a:rPr lang="hu-HU" dirty="0" smtClean="0"/>
              <a:t>: 17-a-szubsztituált </a:t>
            </a:r>
            <a:r>
              <a:rPr lang="hu-HU" dirty="0" err="1"/>
              <a:t>androgének</a:t>
            </a:r>
            <a:r>
              <a:rPr lang="hu-HU" dirty="0"/>
              <a:t>, </a:t>
            </a:r>
            <a:r>
              <a:rPr lang="hu-HU" dirty="0" err="1"/>
              <a:t>chlorpromazin</a:t>
            </a:r>
            <a:r>
              <a:rPr lang="hu-HU" dirty="0"/>
              <a:t>, arzénvegyületek, </a:t>
            </a:r>
            <a:r>
              <a:rPr lang="hu-HU" dirty="0" err="1"/>
              <a:t>cimetidin</a:t>
            </a:r>
            <a:r>
              <a:rPr lang="hu-HU" dirty="0"/>
              <a:t>, </a:t>
            </a:r>
            <a:r>
              <a:rPr lang="hu-HU" dirty="0" err="1"/>
              <a:t>phenitoin</a:t>
            </a:r>
            <a:r>
              <a:rPr lang="hu-HU" dirty="0"/>
              <a:t>, </a:t>
            </a:r>
            <a:r>
              <a:rPr lang="hu-HU" dirty="0" err="1"/>
              <a:t>clarythromycin</a:t>
            </a:r>
            <a:r>
              <a:rPr lang="hu-HU" dirty="0"/>
              <a:t>, </a:t>
            </a:r>
            <a:r>
              <a:rPr lang="hu-HU" dirty="0" err="1"/>
              <a:t>captopril</a:t>
            </a:r>
            <a:r>
              <a:rPr lang="hu-HU" dirty="0"/>
              <a:t>, </a:t>
            </a:r>
            <a:r>
              <a:rPr lang="hu-HU" dirty="0" err="1"/>
              <a:t>carbamazepin</a:t>
            </a:r>
            <a:r>
              <a:rPr lang="hu-HU" dirty="0"/>
              <a:t>, </a:t>
            </a:r>
            <a:r>
              <a:rPr lang="hu-HU" dirty="0" err="1"/>
              <a:t>triciklikus</a:t>
            </a:r>
            <a:r>
              <a:rPr lang="hu-HU" dirty="0"/>
              <a:t> antidepresszánsok, </a:t>
            </a:r>
            <a:r>
              <a:rPr lang="hu-HU" dirty="0" err="1"/>
              <a:t>piroxicam</a:t>
            </a:r>
            <a:r>
              <a:rPr lang="hu-HU" dirty="0"/>
              <a:t>, </a:t>
            </a:r>
            <a:r>
              <a:rPr lang="hu-HU" dirty="0" err="1"/>
              <a:t>amoxicillin-clavulánsav</a:t>
            </a:r>
            <a:r>
              <a:rPr lang="hu-HU" dirty="0"/>
              <a:t>, </a:t>
            </a:r>
            <a:r>
              <a:rPr lang="hu-HU" dirty="0" err="1"/>
              <a:t>haloperidon</a:t>
            </a:r>
            <a:endParaRPr lang="hu-HU" dirty="0"/>
          </a:p>
          <a:p>
            <a:pPr marL="0" indent="0">
              <a:buNone/>
            </a:pPr>
            <a:r>
              <a:rPr lang="hu-HU" b="1" dirty="0" err="1" smtClean="0"/>
              <a:t>Granuloma</a:t>
            </a:r>
            <a:r>
              <a:rPr lang="hu-HU" b="1" dirty="0" smtClean="0"/>
              <a:t>: </a:t>
            </a:r>
            <a:r>
              <a:rPr lang="hu-HU" dirty="0" err="1" smtClean="0"/>
              <a:t>halothan</a:t>
            </a:r>
            <a:r>
              <a:rPr lang="hu-HU" dirty="0"/>
              <a:t>, papaverin, INH, </a:t>
            </a:r>
            <a:r>
              <a:rPr lang="hu-HU" dirty="0" err="1"/>
              <a:t>carbamazepin</a:t>
            </a:r>
            <a:r>
              <a:rPr lang="hu-HU" dirty="0"/>
              <a:t>, </a:t>
            </a:r>
            <a:r>
              <a:rPr lang="hu-HU" dirty="0" err="1"/>
              <a:t>allopurinol</a:t>
            </a:r>
            <a:r>
              <a:rPr lang="hu-HU" dirty="0"/>
              <a:t>, </a:t>
            </a:r>
            <a:r>
              <a:rPr lang="hu-HU" dirty="0" err="1"/>
              <a:t>aspirin</a:t>
            </a:r>
            <a:r>
              <a:rPr lang="hu-HU" dirty="0"/>
              <a:t>, </a:t>
            </a:r>
            <a:r>
              <a:rPr lang="hu-HU" dirty="0" err="1"/>
              <a:t>methyldopa</a:t>
            </a:r>
            <a:r>
              <a:rPr lang="hu-HU" dirty="0"/>
              <a:t>, </a:t>
            </a:r>
            <a:r>
              <a:rPr lang="hu-HU" dirty="0" err="1"/>
              <a:t>aranysók</a:t>
            </a:r>
            <a:r>
              <a:rPr lang="hu-HU" dirty="0"/>
              <a:t>, </a:t>
            </a:r>
            <a:r>
              <a:rPr lang="hu-HU" dirty="0" err="1"/>
              <a:t>quinidin</a:t>
            </a:r>
            <a:r>
              <a:rPr lang="hu-HU" dirty="0"/>
              <a:t>, </a:t>
            </a:r>
            <a:r>
              <a:rPr lang="hu-HU" dirty="0" err="1"/>
              <a:t>procainamid</a:t>
            </a:r>
            <a:r>
              <a:rPr lang="hu-HU" dirty="0"/>
              <a:t>, </a:t>
            </a:r>
            <a:r>
              <a:rPr lang="hu-HU" dirty="0" err="1"/>
              <a:t>diltiazem</a:t>
            </a:r>
            <a:r>
              <a:rPr lang="hu-HU" dirty="0"/>
              <a:t>, </a:t>
            </a:r>
            <a:r>
              <a:rPr lang="hu-HU" dirty="0" err="1" smtClean="0"/>
              <a:t>phenitoin</a:t>
            </a:r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4"/>
          </p:nvPr>
        </p:nvSpPr>
        <p:spPr>
          <a:xfrm>
            <a:off x="6607967" y="2438399"/>
            <a:ext cx="4895056" cy="35528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 err="1" smtClean="0"/>
              <a:t>Cirrózis</a:t>
            </a:r>
            <a:r>
              <a:rPr lang="hu-HU" b="1" dirty="0" smtClean="0"/>
              <a:t>: </a:t>
            </a:r>
            <a:r>
              <a:rPr lang="hu-HU" dirty="0" err="1" smtClean="0"/>
              <a:t>methotrexát</a:t>
            </a:r>
            <a:r>
              <a:rPr lang="hu-HU" dirty="0"/>
              <a:t>, A-vitamin túladagolás, </a:t>
            </a:r>
            <a:r>
              <a:rPr lang="hu-HU" dirty="0" err="1"/>
              <a:t>methyldopa</a:t>
            </a:r>
            <a:endParaRPr lang="hu-HU" dirty="0"/>
          </a:p>
          <a:p>
            <a:pPr marL="0" indent="0">
              <a:buNone/>
            </a:pPr>
            <a:r>
              <a:rPr lang="hu-HU" b="1" dirty="0" err="1"/>
              <a:t>Vascularis</a:t>
            </a:r>
            <a:r>
              <a:rPr lang="hu-HU" b="1" dirty="0"/>
              <a:t> </a:t>
            </a:r>
            <a:r>
              <a:rPr lang="hu-HU" b="1" dirty="0" smtClean="0"/>
              <a:t>elváltozások: </a:t>
            </a:r>
          </a:p>
          <a:p>
            <a:r>
              <a:rPr lang="hu-HU" b="1" dirty="0" err="1" smtClean="0"/>
              <a:t>Vena</a:t>
            </a:r>
            <a:r>
              <a:rPr lang="hu-HU" b="1" dirty="0" smtClean="0"/>
              <a:t> </a:t>
            </a:r>
            <a:r>
              <a:rPr lang="hu-HU" b="1" dirty="0" err="1"/>
              <a:t>portae</a:t>
            </a:r>
            <a:r>
              <a:rPr lang="hu-HU" b="1" dirty="0"/>
              <a:t> </a:t>
            </a:r>
            <a:r>
              <a:rPr lang="hu-HU" b="1" dirty="0" err="1"/>
              <a:t>thrombosis</a:t>
            </a:r>
            <a:r>
              <a:rPr lang="hu-HU" dirty="0"/>
              <a:t>: </a:t>
            </a:r>
            <a:r>
              <a:rPr lang="hu-HU" dirty="0" err="1"/>
              <a:t>oralis</a:t>
            </a:r>
            <a:r>
              <a:rPr lang="hu-HU" dirty="0"/>
              <a:t> </a:t>
            </a:r>
            <a:r>
              <a:rPr lang="hu-HU" dirty="0" err="1"/>
              <a:t>contraceptívumok</a:t>
            </a:r>
            <a:r>
              <a:rPr lang="hu-HU" dirty="0"/>
              <a:t>, arzénvegyületek</a:t>
            </a:r>
          </a:p>
          <a:p>
            <a:r>
              <a:rPr lang="hu-HU" b="1" dirty="0" err="1"/>
              <a:t>Perisinusoid</a:t>
            </a:r>
            <a:r>
              <a:rPr lang="hu-HU" b="1" dirty="0"/>
              <a:t> </a:t>
            </a:r>
            <a:r>
              <a:rPr lang="hu-HU" b="1" dirty="0" err="1"/>
              <a:t>fibrosis</a:t>
            </a:r>
            <a:r>
              <a:rPr lang="hu-HU" dirty="0"/>
              <a:t>: A-vitamin, /</a:t>
            </a:r>
            <a:r>
              <a:rPr lang="hu-HU" dirty="0" err="1"/>
              <a:t>-mercaptopurin</a:t>
            </a:r>
            <a:endParaRPr lang="hu-HU" dirty="0"/>
          </a:p>
          <a:p>
            <a:r>
              <a:rPr lang="hu-HU" b="1" dirty="0" err="1"/>
              <a:t>Venoocclusiv</a:t>
            </a:r>
            <a:r>
              <a:rPr lang="hu-HU" b="1" dirty="0"/>
              <a:t> betegség</a:t>
            </a:r>
            <a:r>
              <a:rPr lang="hu-HU" dirty="0"/>
              <a:t>: </a:t>
            </a:r>
            <a:r>
              <a:rPr lang="hu-HU" dirty="0" err="1"/>
              <a:t>pyrrolizidin</a:t>
            </a:r>
            <a:r>
              <a:rPr lang="hu-HU" dirty="0"/>
              <a:t> alkaloidák, </a:t>
            </a:r>
            <a:r>
              <a:rPr lang="hu-HU" dirty="0" err="1"/>
              <a:t>azathioprin</a:t>
            </a:r>
            <a:r>
              <a:rPr lang="hu-HU" dirty="0"/>
              <a:t>, 6-mercaptopurin, </a:t>
            </a:r>
            <a:r>
              <a:rPr lang="hu-HU" dirty="0" err="1"/>
              <a:t>doxorubicin</a:t>
            </a:r>
            <a:r>
              <a:rPr lang="hu-HU" dirty="0"/>
              <a:t>, </a:t>
            </a:r>
            <a:r>
              <a:rPr lang="hu-HU" dirty="0" err="1"/>
              <a:t>vincristin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b="1" dirty="0" err="1"/>
              <a:t>Peliosis</a:t>
            </a:r>
            <a:r>
              <a:rPr lang="hu-HU" b="1" dirty="0"/>
              <a:t> </a:t>
            </a:r>
            <a:r>
              <a:rPr lang="hu-HU" b="1" dirty="0" err="1" smtClean="0"/>
              <a:t>hepatis</a:t>
            </a:r>
            <a:r>
              <a:rPr lang="hu-HU" b="1" dirty="0" smtClean="0"/>
              <a:t>: </a:t>
            </a:r>
            <a:r>
              <a:rPr lang="hu-HU" dirty="0" smtClean="0"/>
              <a:t>androgén </a:t>
            </a:r>
            <a:r>
              <a:rPr lang="hu-HU" dirty="0"/>
              <a:t>hormonok</a:t>
            </a:r>
          </a:p>
          <a:p>
            <a:pPr marL="0" indent="0">
              <a:buNone/>
            </a:pPr>
            <a:r>
              <a:rPr lang="hu-HU" b="1" dirty="0" smtClean="0"/>
              <a:t>Daganatok:</a:t>
            </a:r>
          </a:p>
          <a:p>
            <a:r>
              <a:rPr lang="hu-HU" b="1" dirty="0" err="1" smtClean="0"/>
              <a:t>Adenoma</a:t>
            </a:r>
            <a:r>
              <a:rPr lang="hu-HU" dirty="0"/>
              <a:t>: orális </a:t>
            </a:r>
            <a:r>
              <a:rPr lang="hu-HU" dirty="0" err="1"/>
              <a:t>kontraceptívumok</a:t>
            </a:r>
            <a:r>
              <a:rPr lang="hu-HU" dirty="0"/>
              <a:t>, anabolikus androgén szteroidok</a:t>
            </a:r>
          </a:p>
          <a:p>
            <a:r>
              <a:rPr lang="hu-HU" b="1" dirty="0" err="1"/>
              <a:t>Angiosarcoma</a:t>
            </a:r>
            <a:r>
              <a:rPr lang="hu-HU" dirty="0"/>
              <a:t>: anabolikus szteroidok, </a:t>
            </a:r>
            <a:r>
              <a:rPr lang="hu-HU" dirty="0" err="1"/>
              <a:t>thórium</a:t>
            </a:r>
            <a:r>
              <a:rPr lang="hu-HU" dirty="0"/>
              <a:t>, arzén</a:t>
            </a:r>
          </a:p>
          <a:p>
            <a:r>
              <a:rPr lang="hu-HU" b="1" dirty="0" err="1"/>
              <a:t>Carcinoma</a:t>
            </a:r>
            <a:r>
              <a:rPr lang="hu-HU" dirty="0"/>
              <a:t>: </a:t>
            </a:r>
            <a:r>
              <a:rPr lang="hu-HU" dirty="0" err="1"/>
              <a:t>methotrexát</a:t>
            </a:r>
            <a:r>
              <a:rPr lang="hu-HU" dirty="0"/>
              <a:t>, orális </a:t>
            </a:r>
            <a:r>
              <a:rPr lang="hu-HU" dirty="0" err="1"/>
              <a:t>kontraceptívumok</a:t>
            </a:r>
            <a:r>
              <a:rPr lang="hu-HU" dirty="0"/>
              <a:t>, alkohol (krónikus)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 err="1"/>
              <a:t>statinok</a:t>
            </a:r>
            <a:r>
              <a:rPr lang="hu-HU" dirty="0"/>
              <a:t> hatására fellépő háromszoros </a:t>
            </a:r>
            <a:r>
              <a:rPr lang="hu-HU" dirty="0" err="1"/>
              <a:t>transzamináz</a:t>
            </a:r>
            <a:r>
              <a:rPr lang="hu-HU" dirty="0"/>
              <a:t> emelkedés elfogadható, mely általában spontán csökken.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48343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4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 alkoholos zsírmáj betegség (NAFLD)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484311" y="2206171"/>
                <a:ext cx="10018713" cy="37737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1200" b="1" dirty="0" err="1" smtClean="0"/>
                  <a:t>Definció</a:t>
                </a:r>
                <a:r>
                  <a:rPr lang="hu-HU" sz="1200" b="1" dirty="0" smtClean="0"/>
                  <a:t>: </a:t>
                </a:r>
                <a:r>
                  <a:rPr lang="hu-HU" sz="1200" dirty="0" smtClean="0"/>
                  <a:t>képalkotóval, vagy szövettanilag igazolt zsírmáj, egyértelmű másodlagos kiváltó tényező nélkül (pl.: alkohol, gyógyszer, örökletes betegségek).</a:t>
                </a:r>
              </a:p>
              <a:p>
                <a:pPr marL="0" indent="0">
                  <a:buNone/>
                </a:pPr>
                <a:r>
                  <a:rPr lang="hu-HU" sz="1200" dirty="0" smtClean="0"/>
                  <a:t>Elfogadott alkohol </a:t>
                </a:r>
                <a:r>
                  <a:rPr lang="hu-HU" sz="1200" dirty="0" smtClean="0"/>
                  <a:t>fogyasztás &lt;14-21 egység/hét  (nő:ffi)</a:t>
                </a:r>
                <a:endParaRPr lang="hu-HU" sz="1200" dirty="0" smtClean="0"/>
              </a:p>
              <a:p>
                <a:pPr marL="0" indent="0">
                  <a:buNone/>
                </a:pPr>
                <a:r>
                  <a:rPr lang="hu-HU" sz="1200" b="1" dirty="0" err="1"/>
                  <a:t>Prevalencia</a:t>
                </a:r>
                <a:r>
                  <a:rPr lang="hu-HU" sz="1200" b="1" dirty="0"/>
                  <a:t>: </a:t>
                </a:r>
              </a:p>
              <a:p>
                <a:r>
                  <a:rPr lang="hu-HU" sz="1200" dirty="0"/>
                  <a:t>NAFLD 6,3-33% (átlag 20%)</a:t>
                </a:r>
              </a:p>
              <a:p>
                <a:r>
                  <a:rPr lang="hu-HU" sz="1200" dirty="0" err="1" smtClean="0"/>
                  <a:t>NAFLD-s</a:t>
                </a:r>
                <a:r>
                  <a:rPr lang="hu-HU" sz="1200" dirty="0" smtClean="0"/>
                  <a:t> betegekben a NASH </a:t>
                </a:r>
                <a:r>
                  <a:rPr lang="hu-HU" sz="1200" dirty="0"/>
                  <a:t>3-5% (20</a:t>
                </a:r>
                <a:r>
                  <a:rPr lang="hu-HU" sz="1200" dirty="0" smtClean="0"/>
                  <a:t>%?)</a:t>
                </a:r>
                <a:r>
                  <a:rPr lang="hu-HU" sz="1200" dirty="0" err="1" smtClean="0"/>
                  <a:t>-ban</a:t>
                </a:r>
                <a:r>
                  <a:rPr lang="hu-HU" sz="1200" dirty="0" smtClean="0"/>
                  <a:t> fordul elő</a:t>
                </a:r>
                <a:endParaRPr lang="hu-HU" sz="1200" dirty="0"/>
              </a:p>
              <a:p>
                <a:r>
                  <a:rPr lang="hu-HU" sz="1200" dirty="0" err="1"/>
                  <a:t>Cirrózis</a:t>
                </a:r>
                <a:r>
                  <a:rPr lang="hu-HU" sz="1200" dirty="0"/>
                  <a:t> aránya nem ismert (HCC gyakorisága: ellentmondásos adatok</a:t>
                </a:r>
                <a:r>
                  <a:rPr lang="hu-HU" sz="1200" dirty="0" smtClean="0"/>
                  <a:t>)</a:t>
                </a:r>
              </a:p>
              <a:p>
                <a:pPr marL="0" indent="0">
                  <a:buNone/>
                </a:pPr>
                <a:endParaRPr lang="hu-HU" sz="1200" b="1" dirty="0"/>
              </a:p>
              <a:p>
                <a:pPr marL="0" indent="0">
                  <a:buNone/>
                </a:pPr>
                <a:r>
                  <a:rPr lang="hu-HU" sz="1200" b="1" dirty="0" smtClean="0"/>
                  <a:t>Megjelenési </a:t>
                </a:r>
                <a:r>
                  <a:rPr lang="hu-HU" sz="1200" b="1" dirty="0" smtClean="0"/>
                  <a:t>formái: </a:t>
                </a:r>
              </a:p>
              <a:p>
                <a:r>
                  <a:rPr lang="hu-HU" sz="1200" dirty="0" smtClean="0"/>
                  <a:t>Nem alkoholos zsírmáj (NAFL) ~ tünetszegény</a:t>
                </a:r>
              </a:p>
              <a:p>
                <a:r>
                  <a:rPr lang="hu-HU" sz="1200" dirty="0" smtClean="0"/>
                  <a:t>Nem alkoholos </a:t>
                </a:r>
                <a:r>
                  <a:rPr lang="hu-HU" sz="1200" dirty="0" err="1" smtClean="0"/>
                  <a:t>steatophepatitis</a:t>
                </a:r>
                <a:r>
                  <a:rPr lang="hu-HU" sz="1200" dirty="0" smtClean="0"/>
                  <a:t> (NASH): zsírmáj+gyulladás ~ tünetszegény</a:t>
                </a:r>
              </a:p>
              <a:p>
                <a:r>
                  <a:rPr lang="hu-HU" sz="1200" dirty="0" smtClean="0"/>
                  <a:t>Májcirrózis </a:t>
                </a:r>
                <a14:m>
                  <m:oMath xmlns:m="http://schemas.openxmlformats.org/officeDocument/2006/math">
                    <m:r>
                      <a:rPr lang="hu-HU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u-HU" sz="1200" dirty="0" smtClean="0"/>
                  <a:t> HCC </a:t>
                </a:r>
              </a:p>
              <a:p>
                <a:pPr marL="0" indent="0">
                  <a:buNone/>
                </a:pPr>
                <a:r>
                  <a:rPr lang="hu-HU" sz="1200" b="1" dirty="0" smtClean="0"/>
                  <a:t>Mortalitás</a:t>
                </a:r>
                <a:r>
                  <a:rPr lang="hu-HU" sz="1200" dirty="0" smtClean="0"/>
                  <a:t> leggyakoribb oka a szívérrendszeri megbetegedés. A májbetegséghez társuló mortalitás csak </a:t>
                </a:r>
                <a:r>
                  <a:rPr lang="hu-HU" sz="1200" dirty="0" err="1" smtClean="0"/>
                  <a:t>NASH-ben</a:t>
                </a:r>
                <a:r>
                  <a:rPr lang="hu-HU" sz="1200" dirty="0" smtClean="0"/>
                  <a:t> magasabb.</a:t>
                </a:r>
                <a:endParaRPr lang="hu-HU" sz="1200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1" y="2206171"/>
                <a:ext cx="10018713" cy="3773715"/>
              </a:xfrm>
              <a:blipFill rotWithShape="0">
                <a:blip r:embed="rId2"/>
                <a:stretch>
                  <a:fillRect l="-36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1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Akut vírus hepatitiszek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Primer</a:t>
            </a:r>
          </a:p>
          <a:p>
            <a:r>
              <a:rPr lang="hu-HU" dirty="0" smtClean="0"/>
              <a:t>HAV (50%), HBV (30-35%), HCV (10-15%), HEV ritka</a:t>
            </a:r>
          </a:p>
          <a:p>
            <a:r>
              <a:rPr lang="hu-HU" dirty="0" smtClean="0"/>
              <a:t>HDV csak HBV </a:t>
            </a:r>
            <a:r>
              <a:rPr lang="hu-HU" dirty="0" err="1" smtClean="0"/>
              <a:t>ko-</a:t>
            </a:r>
            <a:r>
              <a:rPr lang="hu-HU" dirty="0" smtClean="0"/>
              <a:t> és szuperinfekció esetén okoz májgyulladást</a:t>
            </a:r>
          </a:p>
          <a:p>
            <a:r>
              <a:rPr lang="hu-HU" dirty="0" smtClean="0"/>
              <a:t>HGV, TTV, SEN</a:t>
            </a:r>
          </a:p>
          <a:p>
            <a:pPr marL="0" indent="0">
              <a:buNone/>
            </a:pPr>
            <a:r>
              <a:rPr lang="hu-HU" dirty="0" smtClean="0"/>
              <a:t>Szekunder (</a:t>
            </a:r>
            <a:r>
              <a:rPr lang="hu-HU" dirty="0" err="1" smtClean="0"/>
              <a:t>herpes-</a:t>
            </a:r>
            <a:r>
              <a:rPr lang="hu-HU" dirty="0" smtClean="0"/>
              <a:t>, </a:t>
            </a:r>
            <a:r>
              <a:rPr lang="hu-HU" dirty="0" err="1" smtClean="0"/>
              <a:t>toga-</a:t>
            </a:r>
            <a:r>
              <a:rPr lang="hu-HU" dirty="0" smtClean="0"/>
              <a:t>, </a:t>
            </a:r>
            <a:r>
              <a:rPr lang="hu-HU" dirty="0" err="1" smtClean="0"/>
              <a:t>adeno</a:t>
            </a:r>
            <a:r>
              <a:rPr lang="hu-HU" dirty="0" smtClean="0"/>
              <a:t>…stb.)</a:t>
            </a:r>
          </a:p>
        </p:txBody>
      </p:sp>
    </p:spTree>
    <p:extLst>
      <p:ext uri="{BB962C8B-B14F-4D97-AF65-F5344CB8AC3E}">
        <p14:creationId xmlns:p14="http://schemas.microsoft.com/office/powerpoint/2010/main" val="35034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Rizikó faktorok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hu-HU" dirty="0" smtClean="0"/>
                  <a:t>Egyértelmű rizikó faktorok: </a:t>
                </a:r>
                <a:r>
                  <a:rPr lang="hu-HU" dirty="0" err="1"/>
                  <a:t>O</a:t>
                </a:r>
                <a:r>
                  <a:rPr lang="hu-HU" dirty="0" err="1" smtClean="0"/>
                  <a:t>bezitás</a:t>
                </a:r>
                <a:r>
                  <a:rPr lang="hu-HU" dirty="0" smtClean="0"/>
                  <a:t>, 2-es típusú DM, </a:t>
                </a:r>
                <a:r>
                  <a:rPr lang="hu-HU" dirty="0" err="1"/>
                  <a:t>D</a:t>
                </a:r>
                <a:r>
                  <a:rPr lang="hu-HU" dirty="0" err="1" smtClean="0"/>
                  <a:t>yslipideamia</a:t>
                </a:r>
                <a:r>
                  <a:rPr lang="hu-HU" dirty="0" smtClean="0"/>
                  <a:t>, Metabolikus szindróma</a:t>
                </a:r>
              </a:p>
              <a:p>
                <a:r>
                  <a:rPr lang="hu-HU" dirty="0" smtClean="0"/>
                  <a:t>Valószínűsíthető független rizikó faktorok: </a:t>
                </a:r>
                <a:r>
                  <a:rPr lang="hu-HU" dirty="0" err="1"/>
                  <a:t>H</a:t>
                </a:r>
                <a:r>
                  <a:rPr lang="hu-HU" dirty="0" err="1" smtClean="0"/>
                  <a:t>ypothyreosis</a:t>
                </a:r>
                <a:r>
                  <a:rPr lang="hu-HU" dirty="0" smtClean="0"/>
                  <a:t>, </a:t>
                </a:r>
                <a:r>
                  <a:rPr lang="hu-HU" dirty="0" err="1" smtClean="0"/>
                  <a:t>Policisztás</a:t>
                </a:r>
                <a:r>
                  <a:rPr lang="hu-HU" dirty="0" smtClean="0"/>
                  <a:t> ovárium, </a:t>
                </a:r>
                <a:r>
                  <a:rPr lang="hu-HU" dirty="0" err="1" smtClean="0"/>
                  <a:t>Obstruktív</a:t>
                </a:r>
                <a:r>
                  <a:rPr lang="hu-HU" dirty="0" smtClean="0"/>
                  <a:t> alvási apnoe, </a:t>
                </a:r>
                <a:r>
                  <a:rPr lang="hu-HU" dirty="0" err="1" smtClean="0"/>
                  <a:t>Hipopituitarizmus</a:t>
                </a:r>
                <a:r>
                  <a:rPr lang="hu-HU" dirty="0" smtClean="0"/>
                  <a:t>, </a:t>
                </a:r>
                <a:r>
                  <a:rPr lang="hu-HU" dirty="0" err="1" smtClean="0"/>
                  <a:t>Hipogonádizmus</a:t>
                </a:r>
                <a:r>
                  <a:rPr lang="hu-HU" dirty="0" smtClean="0"/>
                  <a:t>, </a:t>
                </a:r>
                <a:r>
                  <a:rPr lang="hu-HU" dirty="0" err="1" smtClean="0"/>
                  <a:t>Pancreato-duodenalis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rezekció</a:t>
                </a:r>
                <a:endParaRPr lang="hu-HU" dirty="0" smtClean="0"/>
              </a:p>
              <a:p>
                <a:endParaRPr lang="hu-HU" dirty="0"/>
              </a:p>
              <a:p>
                <a:pPr marL="0" indent="0">
                  <a:buNone/>
                </a:pPr>
                <a:r>
                  <a:rPr lang="hu-HU" dirty="0" smtClean="0"/>
                  <a:t>Szűrés a diagnosztikus eszközök, terápiás lehetőségek és </a:t>
                </a:r>
                <a:r>
                  <a:rPr lang="hu-HU" dirty="0" err="1" smtClean="0"/>
                  <a:t>hosszútávú</a:t>
                </a:r>
                <a:r>
                  <a:rPr lang="hu-HU" dirty="0" smtClean="0"/>
                  <a:t> eredmények hiányában jelenleg nem javasolt. </a:t>
                </a:r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r>
                  <a:rPr lang="hu-HU" b="1" dirty="0" smtClean="0"/>
                  <a:t>Diagnosztika</a:t>
                </a:r>
                <a:r>
                  <a:rPr lang="hu-HU" dirty="0" smtClean="0"/>
                  <a:t>: </a:t>
                </a:r>
              </a:p>
              <a:p>
                <a:r>
                  <a:rPr lang="hu-HU" dirty="0" err="1" smtClean="0"/>
                  <a:t>Etiolgia</a:t>
                </a:r>
                <a:r>
                  <a:rPr lang="hu-HU" dirty="0" smtClean="0"/>
                  <a:t>: egyéb tényezők kizárása, </a:t>
                </a:r>
                <a:r>
                  <a:rPr lang="hu-HU" dirty="0" err="1" smtClean="0"/>
                  <a:t>sze</a:t>
                </a:r>
                <a:r>
                  <a:rPr lang="hu-HU" dirty="0" smtClean="0"/>
                  <a:t>. </a:t>
                </a:r>
                <a:r>
                  <a:rPr lang="hu-HU" dirty="0" err="1" smtClean="0"/>
                  <a:t>májbiopszia</a:t>
                </a:r>
                <a:endParaRPr lang="hu-HU" dirty="0" smtClean="0"/>
              </a:p>
              <a:p>
                <a:r>
                  <a:rPr lang="hu-HU" dirty="0" err="1" smtClean="0"/>
                  <a:t>Fibrosis</a:t>
                </a:r>
                <a:r>
                  <a:rPr lang="hu-HU" dirty="0" smtClean="0"/>
                  <a:t>: NAFLD </a:t>
                </a:r>
                <a:r>
                  <a:rPr lang="hu-HU" dirty="0" err="1" smtClean="0"/>
                  <a:t>Fibrosis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score</a:t>
                </a:r>
                <a:r>
                  <a:rPr lang="hu-HU" dirty="0" smtClean="0"/>
                  <a:t> (tranziens </a:t>
                </a:r>
                <a:r>
                  <a:rPr lang="hu-HU" dirty="0" err="1" smtClean="0"/>
                  <a:t>elasztográfia</a:t>
                </a:r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hu-HU" dirty="0" smtClean="0"/>
                  <a:t> magas BMI; </a:t>
                </a:r>
                <a:r>
                  <a:rPr lang="hu-HU" dirty="0" err="1" smtClean="0"/>
                  <a:t>serum</a:t>
                </a:r>
                <a:r>
                  <a:rPr lang="hu-HU" dirty="0" smtClean="0"/>
                  <a:t> CK18) </a:t>
                </a:r>
                <a:r>
                  <a:rPr lang="hu-HU" dirty="0" err="1" smtClean="0"/>
                  <a:t>sz.e</a:t>
                </a:r>
                <a:r>
                  <a:rPr lang="hu-HU" dirty="0" smtClean="0"/>
                  <a:t>. </a:t>
                </a:r>
                <a:r>
                  <a:rPr lang="hu-HU" dirty="0" err="1" smtClean="0"/>
                  <a:t>biopszia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2" t="-4094" b="-37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NAFLD kezelése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Testsúlycsökkentés legalább 3-5%, </a:t>
            </a:r>
            <a:r>
              <a:rPr lang="hu-HU" dirty="0" err="1" smtClean="0"/>
              <a:t>NASH-ben</a:t>
            </a:r>
            <a:r>
              <a:rPr lang="hu-HU" dirty="0" smtClean="0"/>
              <a:t> 10%</a:t>
            </a:r>
          </a:p>
          <a:p>
            <a:r>
              <a:rPr lang="hu-HU" dirty="0" err="1" smtClean="0"/>
              <a:t>Pioglitazon</a:t>
            </a:r>
            <a:r>
              <a:rPr lang="hu-HU" dirty="0" smtClean="0"/>
              <a:t> (nem </a:t>
            </a:r>
            <a:r>
              <a:rPr lang="hu-HU" dirty="0" err="1" smtClean="0"/>
              <a:t>DM-es</a:t>
            </a:r>
            <a:r>
              <a:rPr lang="hu-HU" dirty="0" smtClean="0"/>
              <a:t> NASH)</a:t>
            </a:r>
          </a:p>
          <a:p>
            <a:r>
              <a:rPr lang="hu-HU" dirty="0" smtClean="0"/>
              <a:t>E-vitamin 800 U/nap (nem </a:t>
            </a:r>
            <a:r>
              <a:rPr lang="hu-HU" dirty="0" err="1" smtClean="0"/>
              <a:t>DM-es</a:t>
            </a:r>
            <a:r>
              <a:rPr lang="hu-HU" dirty="0" smtClean="0"/>
              <a:t> NASH)</a:t>
            </a:r>
          </a:p>
          <a:p>
            <a:r>
              <a:rPr lang="hu-HU" dirty="0" smtClean="0"/>
              <a:t>Omega-3 zsírsavak: </a:t>
            </a:r>
            <a:r>
              <a:rPr lang="hu-HU" dirty="0" err="1" smtClean="0"/>
              <a:t>hypertrigliceridaemia</a:t>
            </a:r>
            <a:r>
              <a:rPr lang="hu-HU" dirty="0" smtClean="0"/>
              <a:t> kezelésére </a:t>
            </a:r>
            <a:r>
              <a:rPr lang="hu-HU" dirty="0" err="1" smtClean="0"/>
              <a:t>NAFLD-ben</a:t>
            </a:r>
            <a:endParaRPr lang="hu-HU" dirty="0" smtClean="0"/>
          </a:p>
          <a:p>
            <a:r>
              <a:rPr lang="hu-HU" dirty="0" err="1" smtClean="0"/>
              <a:t>Statin</a:t>
            </a:r>
            <a:r>
              <a:rPr lang="hu-HU" dirty="0" smtClean="0"/>
              <a:t>: </a:t>
            </a:r>
            <a:r>
              <a:rPr lang="hu-HU" dirty="0" err="1" smtClean="0"/>
              <a:t>dyspipidaemia</a:t>
            </a:r>
            <a:r>
              <a:rPr lang="hu-HU" dirty="0" smtClean="0"/>
              <a:t> kezelésére</a:t>
            </a:r>
          </a:p>
          <a:p>
            <a:r>
              <a:rPr lang="hu-HU" dirty="0" err="1" smtClean="0"/>
              <a:t>Bariátriai</a:t>
            </a:r>
            <a:r>
              <a:rPr lang="hu-HU" dirty="0" smtClean="0"/>
              <a:t> műtét: nem javasolt </a:t>
            </a:r>
            <a:r>
              <a:rPr lang="hu-HU" dirty="0" err="1" smtClean="0"/>
              <a:t>cirrózisban</a:t>
            </a:r>
            <a:endParaRPr lang="hu-HU" dirty="0" smtClean="0"/>
          </a:p>
          <a:p>
            <a:r>
              <a:rPr lang="hu-HU" dirty="0" smtClean="0"/>
              <a:t>Egyéb </a:t>
            </a:r>
            <a:r>
              <a:rPr lang="hu-HU" dirty="0" err="1" smtClean="0"/>
              <a:t>etiológia</a:t>
            </a:r>
            <a:r>
              <a:rPr lang="hu-HU" dirty="0" smtClean="0"/>
              <a:t>+NAFLD: fenti kezelésekre nincs elég </a:t>
            </a:r>
            <a:r>
              <a:rPr lang="hu-HU" dirty="0" smtClean="0"/>
              <a:t>adat</a:t>
            </a:r>
          </a:p>
          <a:p>
            <a:r>
              <a:rPr lang="hu-HU" dirty="0" err="1" smtClean="0"/>
              <a:t>Obethicolic</a:t>
            </a:r>
            <a:r>
              <a:rPr lang="hu-HU" dirty="0" smtClean="0"/>
              <a:t> sav (de </a:t>
            </a:r>
            <a:r>
              <a:rPr lang="hu-HU" dirty="0" err="1" smtClean="0"/>
              <a:t>lipid</a:t>
            </a:r>
            <a:r>
              <a:rPr lang="hu-HU" dirty="0" smtClean="0"/>
              <a:t> emelkedik)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63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Autoimmun hepatitisz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2100328"/>
            <a:ext cx="10018713" cy="4133047"/>
          </a:xfrm>
        </p:spPr>
        <p:txBody>
          <a:bodyPr>
            <a:normAutofit fontScale="55000" lnSpcReduction="20000"/>
          </a:bodyPr>
          <a:lstStyle/>
          <a:p>
            <a:r>
              <a:rPr lang="hu-HU" dirty="0" err="1" smtClean="0"/>
              <a:t>Prevalencia</a:t>
            </a:r>
            <a:r>
              <a:rPr lang="hu-HU" dirty="0" smtClean="0"/>
              <a:t> 10-20/100000 lakos. </a:t>
            </a:r>
          </a:p>
          <a:p>
            <a:r>
              <a:rPr lang="hu-HU" dirty="0" smtClean="0"/>
              <a:t>Krónikus májbetegségek 10%-ért felelősek, Májtranszplantáltak 4%-a</a:t>
            </a:r>
          </a:p>
          <a:p>
            <a:r>
              <a:rPr lang="hu-HU" dirty="0" err="1" smtClean="0"/>
              <a:t>Etiológia</a:t>
            </a:r>
            <a:r>
              <a:rPr lang="hu-HU" dirty="0" smtClean="0"/>
              <a:t>: Genetikai </a:t>
            </a:r>
            <a:r>
              <a:rPr lang="hu-HU" dirty="0" err="1" smtClean="0"/>
              <a:t>predispozíció</a:t>
            </a:r>
            <a:r>
              <a:rPr lang="hu-HU" dirty="0" smtClean="0"/>
              <a:t> (HLA DR3, HLA DR4), környezeti tényezők (vírusinfekció, gyógyszer)</a:t>
            </a:r>
          </a:p>
          <a:p>
            <a:pPr marL="0" indent="0">
              <a:buNone/>
            </a:pPr>
            <a:r>
              <a:rPr lang="hu-HU" b="1" dirty="0" err="1" smtClean="0"/>
              <a:t>Klinikum</a:t>
            </a:r>
            <a:r>
              <a:rPr lang="hu-HU" dirty="0" smtClean="0"/>
              <a:t>:</a:t>
            </a:r>
          </a:p>
          <a:p>
            <a:r>
              <a:rPr lang="hu-HU" dirty="0" smtClean="0"/>
              <a:t>Női dominancia, </a:t>
            </a:r>
            <a:r>
              <a:rPr lang="hu-HU" dirty="0" err="1" smtClean="0"/>
              <a:t>transzamináz</a:t>
            </a:r>
            <a:r>
              <a:rPr lang="hu-HU" dirty="0" smtClean="0"/>
              <a:t> emelkedés, </a:t>
            </a:r>
            <a:r>
              <a:rPr lang="hu-HU" dirty="0" err="1" smtClean="0"/>
              <a:t>hypergammaglubulinaemia</a:t>
            </a:r>
            <a:r>
              <a:rPr lang="hu-HU" dirty="0" smtClean="0"/>
              <a:t>, keringő </a:t>
            </a:r>
            <a:r>
              <a:rPr lang="hu-HU" dirty="0" err="1" smtClean="0"/>
              <a:t>autoantitestek</a:t>
            </a:r>
            <a:r>
              <a:rPr lang="hu-HU" dirty="0" smtClean="0"/>
              <a:t>, </a:t>
            </a:r>
            <a:r>
              <a:rPr lang="hu-HU" dirty="0" err="1" smtClean="0"/>
              <a:t>immunszupresszív</a:t>
            </a:r>
            <a:r>
              <a:rPr lang="hu-HU" dirty="0" smtClean="0"/>
              <a:t> kezelése reagál</a:t>
            </a:r>
          </a:p>
          <a:p>
            <a:r>
              <a:rPr lang="hu-HU" dirty="0" smtClean="0"/>
              <a:t>Társuló autoimmunbetegségek </a:t>
            </a:r>
          </a:p>
          <a:p>
            <a:r>
              <a:rPr lang="hu-HU" dirty="0" smtClean="0"/>
              <a:t>Akut, krónikus hepatitisz, </a:t>
            </a:r>
            <a:r>
              <a:rPr lang="hu-HU" dirty="0" err="1" smtClean="0"/>
              <a:t>cirrózis</a:t>
            </a:r>
            <a:r>
              <a:rPr lang="hu-HU" dirty="0" smtClean="0"/>
              <a:t>, ritkán HCC, </a:t>
            </a:r>
          </a:p>
          <a:p>
            <a:pPr marL="0" indent="0">
              <a:buNone/>
            </a:pPr>
            <a:r>
              <a:rPr lang="hu-HU" dirty="0" smtClean="0"/>
              <a:t>1-es típus: krónikus májgyulladás jellemzi. </a:t>
            </a:r>
            <a:r>
              <a:rPr lang="hu-HU" dirty="0" err="1" smtClean="0"/>
              <a:t>Thyreoiditis</a:t>
            </a:r>
            <a:r>
              <a:rPr lang="hu-HU" dirty="0"/>
              <a:t>, </a:t>
            </a:r>
            <a:r>
              <a:rPr lang="hu-HU" dirty="0" err="1"/>
              <a:t>coeliakia</a:t>
            </a:r>
            <a:r>
              <a:rPr lang="hu-HU" dirty="0"/>
              <a:t>, DM, ITP, CU, </a:t>
            </a:r>
            <a:r>
              <a:rPr lang="hu-HU" dirty="0" err="1"/>
              <a:t>alveolitis</a:t>
            </a:r>
            <a:r>
              <a:rPr lang="hu-HU" dirty="0"/>
              <a:t>…stb</a:t>
            </a:r>
            <a:r>
              <a:rPr lang="hu-HU" dirty="0" smtClean="0"/>
              <a:t>. társulhat. Szerológia: ANA, SMA pozitivitás</a:t>
            </a:r>
          </a:p>
          <a:p>
            <a:pPr marL="0" indent="0">
              <a:buNone/>
            </a:pPr>
            <a:r>
              <a:rPr lang="hu-HU" dirty="0" smtClean="0"/>
              <a:t>2-es típus: 2-14 éves kor jellemző, gyors progresszió. </a:t>
            </a:r>
            <a:r>
              <a:rPr lang="hu-HU" dirty="0" err="1" smtClean="0"/>
              <a:t>Autoimun</a:t>
            </a:r>
            <a:r>
              <a:rPr lang="hu-HU" dirty="0" smtClean="0"/>
              <a:t> </a:t>
            </a:r>
            <a:r>
              <a:rPr lang="hu-HU" dirty="0" err="1" smtClean="0"/>
              <a:t>polyendokrinopthia</a:t>
            </a:r>
            <a:r>
              <a:rPr lang="hu-HU" dirty="0" smtClean="0"/>
              <a:t> (APECED), IDDM, </a:t>
            </a:r>
            <a:r>
              <a:rPr lang="hu-HU" dirty="0" err="1" smtClean="0"/>
              <a:t>tyhreoiditis</a:t>
            </a:r>
            <a:r>
              <a:rPr lang="hu-HU" dirty="0" smtClean="0"/>
              <a:t>… társulhat. Szerológia: LKM-1</a:t>
            </a:r>
          </a:p>
          <a:p>
            <a:pPr marL="0" indent="0">
              <a:buNone/>
            </a:pPr>
            <a:r>
              <a:rPr lang="hu-HU" dirty="0" smtClean="0"/>
              <a:t>3-as típus: ~1-es típus, de súlyosabb. Szerológia: </a:t>
            </a:r>
            <a:r>
              <a:rPr lang="hu-HU" dirty="0" err="1" smtClean="0"/>
              <a:t>a-SLA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Kezelés: (</a:t>
            </a:r>
            <a:r>
              <a:rPr lang="hu-HU" dirty="0"/>
              <a:t>metil)</a:t>
            </a:r>
            <a:r>
              <a:rPr lang="hu-HU" dirty="0" err="1"/>
              <a:t>prednizolon</a:t>
            </a:r>
            <a:r>
              <a:rPr lang="hu-HU" dirty="0"/>
              <a:t>, </a:t>
            </a:r>
            <a:r>
              <a:rPr lang="hu-HU" dirty="0" err="1"/>
              <a:t>budesonid</a:t>
            </a:r>
            <a:r>
              <a:rPr lang="hu-HU" dirty="0"/>
              <a:t>, </a:t>
            </a:r>
            <a:r>
              <a:rPr lang="hu-HU" dirty="0" err="1" smtClean="0"/>
              <a:t>azathioprin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Overlap </a:t>
            </a:r>
            <a:r>
              <a:rPr lang="hu-HU" dirty="0" err="1" smtClean="0"/>
              <a:t>szindromák</a:t>
            </a:r>
            <a:r>
              <a:rPr lang="hu-HU" dirty="0" smtClean="0"/>
              <a:t> (PBC, PSC)</a:t>
            </a:r>
          </a:p>
          <a:p>
            <a:r>
              <a:rPr lang="hu-HU" dirty="0" err="1" smtClean="0"/>
              <a:t>Diff</a:t>
            </a:r>
            <a:r>
              <a:rPr lang="hu-HU" dirty="0" smtClean="0"/>
              <a:t> dg., komplex kezelés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3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PBC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2859314"/>
            <a:ext cx="10518800" cy="3554365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7-15 fő/100000 lakos, 9:1 nő:ffi, 30-65 éves kor</a:t>
            </a:r>
          </a:p>
          <a:p>
            <a:r>
              <a:rPr lang="hu-HU" b="1" dirty="0" err="1" smtClean="0"/>
              <a:t>Klinikum</a:t>
            </a:r>
            <a:r>
              <a:rPr lang="hu-HU" dirty="0" smtClean="0"/>
              <a:t>: bőrviszketés, mely évekkel megelőzi a májbetegség tünetit!, </a:t>
            </a:r>
            <a:r>
              <a:rPr lang="hu-HU" dirty="0" err="1" smtClean="0"/>
              <a:t>xanthomák</a:t>
            </a:r>
            <a:r>
              <a:rPr lang="hu-HU" dirty="0" smtClean="0"/>
              <a:t>, </a:t>
            </a:r>
            <a:r>
              <a:rPr lang="hu-HU" dirty="0" err="1" smtClean="0"/>
              <a:t>xantelasmák</a:t>
            </a:r>
            <a:r>
              <a:rPr lang="hu-HU" dirty="0" smtClean="0"/>
              <a:t>, az </a:t>
            </a:r>
            <a:r>
              <a:rPr lang="hu-HU" dirty="0"/>
              <a:t>esetek felében többek között SLE, </a:t>
            </a:r>
            <a:r>
              <a:rPr lang="hu-HU" dirty="0" err="1"/>
              <a:t>Sicca-</a:t>
            </a:r>
            <a:r>
              <a:rPr lang="hu-HU" dirty="0"/>
              <a:t>, </a:t>
            </a:r>
            <a:r>
              <a:rPr lang="hu-HU" dirty="0" err="1"/>
              <a:t>Sjögren-</a:t>
            </a:r>
            <a:r>
              <a:rPr lang="hu-HU" dirty="0"/>
              <a:t>, </a:t>
            </a:r>
            <a:r>
              <a:rPr lang="hu-HU" dirty="0" err="1"/>
              <a:t>Raynaud</a:t>
            </a:r>
            <a:r>
              <a:rPr lang="hu-HU" dirty="0"/>
              <a:t>, CREST szindróma is társul. </a:t>
            </a:r>
            <a:r>
              <a:rPr lang="hu-HU" dirty="0" err="1" smtClean="0"/>
              <a:t>Steatorrhea</a:t>
            </a:r>
            <a:r>
              <a:rPr lang="hu-HU" dirty="0" smtClean="0"/>
              <a:t>. Osteoporosis. Végstádiuma a </a:t>
            </a:r>
            <a:r>
              <a:rPr lang="hu-HU" dirty="0" err="1" smtClean="0"/>
              <a:t>biliáris</a:t>
            </a:r>
            <a:r>
              <a:rPr lang="hu-HU" dirty="0" smtClean="0"/>
              <a:t> </a:t>
            </a:r>
            <a:r>
              <a:rPr lang="hu-HU" dirty="0" err="1" smtClean="0"/>
              <a:t>cirrózis</a:t>
            </a:r>
            <a:r>
              <a:rPr lang="hu-HU" dirty="0" smtClean="0"/>
              <a:t>. Szerológia: AMA M2. Labor: GGT, ALP, </a:t>
            </a:r>
            <a:r>
              <a:rPr lang="hu-HU" dirty="0" err="1" smtClean="0"/>
              <a:t>IgM</a:t>
            </a:r>
            <a:r>
              <a:rPr lang="hu-HU" dirty="0"/>
              <a:t> </a:t>
            </a:r>
            <a:r>
              <a:rPr lang="hu-HU" dirty="0" smtClean="0"/>
              <a:t>emelkedés. </a:t>
            </a:r>
          </a:p>
          <a:p>
            <a:r>
              <a:rPr lang="hu-HU" b="1" dirty="0" smtClean="0"/>
              <a:t>Diagnózis</a:t>
            </a:r>
            <a:r>
              <a:rPr lang="hu-HU" dirty="0" smtClean="0"/>
              <a:t>: labor, szerológia, </a:t>
            </a:r>
            <a:r>
              <a:rPr lang="hu-HU" dirty="0" err="1" smtClean="0"/>
              <a:t>extrahepatikus</a:t>
            </a:r>
            <a:r>
              <a:rPr lang="hu-HU" dirty="0" smtClean="0"/>
              <a:t> epeúti elzáródás kizárása (UH, MRCP, ERCP), szövettan</a:t>
            </a:r>
          </a:p>
          <a:p>
            <a:r>
              <a:rPr lang="hu-HU" b="1" dirty="0" smtClean="0"/>
              <a:t>Kezelés</a:t>
            </a:r>
            <a:r>
              <a:rPr lang="hu-HU" dirty="0" smtClean="0"/>
              <a:t>: UDCA 13-15 mg/</a:t>
            </a:r>
            <a:r>
              <a:rPr lang="hu-HU" dirty="0" err="1" smtClean="0"/>
              <a:t>ttkg</a:t>
            </a:r>
            <a:r>
              <a:rPr lang="hu-HU" dirty="0" smtClean="0"/>
              <a:t>/nap; UDCA+</a:t>
            </a:r>
            <a:r>
              <a:rPr lang="hu-HU" dirty="0" err="1" smtClean="0"/>
              <a:t>budesonid</a:t>
            </a:r>
            <a:r>
              <a:rPr lang="hu-HU" dirty="0" smtClean="0"/>
              <a:t> 6-9 mg (ha nem reagál </a:t>
            </a:r>
            <a:r>
              <a:rPr lang="hu-HU" dirty="0" err="1" smtClean="0"/>
              <a:t>UDCA-ra</a:t>
            </a:r>
            <a:r>
              <a:rPr lang="hu-HU" dirty="0" smtClean="0"/>
              <a:t> és nincs </a:t>
            </a:r>
            <a:r>
              <a:rPr lang="hu-HU" dirty="0" err="1" smtClean="0"/>
              <a:t>cirrózis</a:t>
            </a:r>
            <a:r>
              <a:rPr lang="hu-HU" dirty="0" smtClean="0"/>
              <a:t>). ADEK, </a:t>
            </a:r>
            <a:r>
              <a:rPr lang="hu-HU" dirty="0" err="1" smtClean="0"/>
              <a:t>Calcium</a:t>
            </a:r>
            <a:r>
              <a:rPr lang="hu-HU" dirty="0" smtClean="0"/>
              <a:t>. Bőrviszketés: </a:t>
            </a:r>
            <a:r>
              <a:rPr lang="hu-HU" dirty="0" err="1" smtClean="0"/>
              <a:t>cholesztiramin</a:t>
            </a:r>
            <a:r>
              <a:rPr lang="hu-HU" dirty="0" smtClean="0"/>
              <a:t>, </a:t>
            </a:r>
            <a:r>
              <a:rPr lang="hu-HU" dirty="0" err="1" smtClean="0"/>
              <a:t>fenobarbitál</a:t>
            </a:r>
            <a:r>
              <a:rPr lang="hu-HU" dirty="0" smtClean="0"/>
              <a:t>. </a:t>
            </a:r>
            <a:r>
              <a:rPr lang="hu-HU" dirty="0" err="1" smtClean="0"/>
              <a:t>Májtranszplantáció</a:t>
            </a:r>
            <a:r>
              <a:rPr lang="hu-HU" dirty="0" smtClean="0"/>
              <a:t> (</a:t>
            </a:r>
            <a:r>
              <a:rPr lang="hu-HU" dirty="0" err="1" smtClean="0"/>
              <a:t>kuratív</a:t>
            </a:r>
            <a:r>
              <a:rPr lang="hu-HU" dirty="0" smtClean="0"/>
              <a:t>).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3213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PSC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516087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Ázsia</a:t>
            </a:r>
            <a:r>
              <a:rPr lang="hu-HU" dirty="0"/>
              <a:t>, Dél-Európa&lt;1,3 fő/100000 lakos, USA 8-14 fő/100000 lakos. Magyarországon CU: 1,6%, CD: 0,8%. 2:1 ffi:nő. </a:t>
            </a:r>
          </a:p>
          <a:p>
            <a:r>
              <a:rPr lang="hu-HU" b="1" dirty="0" err="1"/>
              <a:t>Klinikum</a:t>
            </a:r>
            <a:r>
              <a:rPr lang="hu-HU" dirty="0"/>
              <a:t>: </a:t>
            </a:r>
            <a:r>
              <a:rPr lang="hu-HU" dirty="0" err="1"/>
              <a:t>gyakan</a:t>
            </a:r>
            <a:r>
              <a:rPr lang="hu-HU" dirty="0"/>
              <a:t> tünetmentest. Bőrviszketés, </a:t>
            </a:r>
            <a:r>
              <a:rPr lang="hu-HU" dirty="0" err="1"/>
              <a:t>iIcterus</a:t>
            </a:r>
            <a:r>
              <a:rPr lang="hu-HU" dirty="0"/>
              <a:t>, bakteriális </a:t>
            </a:r>
            <a:r>
              <a:rPr lang="hu-HU" dirty="0" err="1"/>
              <a:t>cholangitis</a:t>
            </a:r>
            <a:r>
              <a:rPr lang="hu-HU" dirty="0"/>
              <a:t>, </a:t>
            </a:r>
            <a:r>
              <a:rPr lang="hu-HU" dirty="0" err="1"/>
              <a:t>cirrózis</a:t>
            </a:r>
            <a:r>
              <a:rPr lang="hu-HU" dirty="0"/>
              <a:t>, </a:t>
            </a:r>
            <a:r>
              <a:rPr lang="hu-HU" dirty="0" err="1"/>
              <a:t>cholalngio-</a:t>
            </a:r>
            <a:r>
              <a:rPr lang="hu-HU" dirty="0"/>
              <a:t>, </a:t>
            </a:r>
            <a:r>
              <a:rPr lang="hu-HU" dirty="0" err="1"/>
              <a:t>cholecysta-</a:t>
            </a:r>
            <a:r>
              <a:rPr lang="hu-HU" dirty="0"/>
              <a:t>, colon </a:t>
            </a:r>
            <a:r>
              <a:rPr lang="hu-HU" dirty="0" err="1"/>
              <a:t>cc</a:t>
            </a:r>
            <a:r>
              <a:rPr lang="hu-HU" dirty="0"/>
              <a:t>.. </a:t>
            </a:r>
            <a:r>
              <a:rPr lang="hu-HU" dirty="0" err="1"/>
              <a:t>Steatorrhea</a:t>
            </a:r>
            <a:r>
              <a:rPr lang="hu-HU" dirty="0"/>
              <a:t>. Osteoporosis. 80%-ban gyulladásos bélbetegekben jelentkezik.  Szerológia: </a:t>
            </a:r>
            <a:r>
              <a:rPr lang="hu-HU" dirty="0" err="1"/>
              <a:t>atípusus</a:t>
            </a:r>
            <a:r>
              <a:rPr lang="hu-HU" dirty="0"/>
              <a:t> </a:t>
            </a:r>
            <a:r>
              <a:rPr lang="hu-HU" dirty="0" err="1"/>
              <a:t>p-ANCA</a:t>
            </a:r>
            <a:r>
              <a:rPr lang="hu-HU" dirty="0"/>
              <a:t>, de ANA, SMA is </a:t>
            </a:r>
            <a:r>
              <a:rPr lang="hu-HU" dirty="0" err="1"/>
              <a:t>poz</a:t>
            </a:r>
            <a:r>
              <a:rPr lang="hu-HU" dirty="0"/>
              <a:t>. lehet. Labor: ALP, </a:t>
            </a:r>
            <a:r>
              <a:rPr lang="hu-HU" dirty="0" err="1"/>
              <a:t>transzmináz</a:t>
            </a:r>
            <a:r>
              <a:rPr lang="hu-HU" dirty="0"/>
              <a:t>, </a:t>
            </a:r>
            <a:r>
              <a:rPr lang="hu-HU" dirty="0" err="1"/>
              <a:t>IgG</a:t>
            </a:r>
            <a:r>
              <a:rPr lang="hu-HU" dirty="0"/>
              <a:t>, </a:t>
            </a:r>
            <a:r>
              <a:rPr lang="hu-HU" dirty="0" err="1"/>
              <a:t>IgM</a:t>
            </a:r>
            <a:r>
              <a:rPr lang="hu-HU" dirty="0"/>
              <a:t> emelkedés. </a:t>
            </a:r>
          </a:p>
          <a:p>
            <a:r>
              <a:rPr lang="hu-HU" b="1" dirty="0"/>
              <a:t>Diagnózis</a:t>
            </a:r>
            <a:r>
              <a:rPr lang="hu-HU" dirty="0"/>
              <a:t>:  labor eltérés, </a:t>
            </a:r>
            <a:r>
              <a:rPr lang="hu-HU" dirty="0" err="1"/>
              <a:t>cholangiográfia</a:t>
            </a:r>
            <a:r>
              <a:rPr lang="hu-HU" dirty="0"/>
              <a:t>, szekunder ok kizárása, </a:t>
            </a:r>
            <a:r>
              <a:rPr lang="hu-HU" dirty="0" err="1"/>
              <a:t>sz.e</a:t>
            </a:r>
            <a:r>
              <a:rPr lang="hu-HU" dirty="0"/>
              <a:t>. </a:t>
            </a:r>
            <a:r>
              <a:rPr lang="hu-HU" dirty="0" err="1"/>
              <a:t>szövetten</a:t>
            </a:r>
            <a:r>
              <a:rPr lang="hu-HU" dirty="0"/>
              <a:t> (kis </a:t>
            </a:r>
            <a:r>
              <a:rPr lang="hu-HU" dirty="0" err="1"/>
              <a:t>epeutak</a:t>
            </a:r>
            <a:r>
              <a:rPr lang="hu-HU" dirty="0"/>
              <a:t> betegsége)</a:t>
            </a:r>
          </a:p>
          <a:p>
            <a:r>
              <a:rPr lang="hu-HU" b="1" dirty="0"/>
              <a:t>Kezelés</a:t>
            </a:r>
            <a:r>
              <a:rPr lang="hu-HU" dirty="0"/>
              <a:t>: UDCA 15-20 mg/</a:t>
            </a:r>
            <a:r>
              <a:rPr lang="hu-HU" dirty="0" err="1"/>
              <a:t>ttkg</a:t>
            </a:r>
            <a:r>
              <a:rPr lang="hu-HU" dirty="0"/>
              <a:t> (colon </a:t>
            </a:r>
            <a:r>
              <a:rPr lang="hu-HU" dirty="0" err="1"/>
              <a:t>cc</a:t>
            </a:r>
            <a:r>
              <a:rPr lang="hu-HU" dirty="0"/>
              <a:t>. rizikó csökkentés célcsoportban), ERCP/műtét (szűkület megoldás), ADEK, </a:t>
            </a:r>
            <a:r>
              <a:rPr lang="hu-HU" dirty="0" err="1"/>
              <a:t>calcium</a:t>
            </a:r>
            <a:r>
              <a:rPr lang="hu-HU" dirty="0"/>
              <a:t>. </a:t>
            </a:r>
            <a:r>
              <a:rPr lang="hu-HU" dirty="0" err="1"/>
              <a:t>Májtranszplantáció</a:t>
            </a:r>
            <a:r>
              <a:rPr lang="hu-HU" dirty="0"/>
              <a:t> (</a:t>
            </a:r>
            <a:r>
              <a:rPr lang="hu-HU" dirty="0" err="1"/>
              <a:t>kuratív</a:t>
            </a:r>
            <a:r>
              <a:rPr lang="hu-HU" dirty="0"/>
              <a:t>)</a:t>
            </a:r>
          </a:p>
          <a:p>
            <a:r>
              <a:rPr lang="hu-HU" b="1" dirty="0"/>
              <a:t>Követés</a:t>
            </a:r>
            <a:r>
              <a:rPr lang="hu-HU" dirty="0"/>
              <a:t>: </a:t>
            </a:r>
            <a:r>
              <a:rPr lang="hu-HU" dirty="0" err="1"/>
              <a:t>colonoscopia</a:t>
            </a:r>
            <a:r>
              <a:rPr lang="hu-HU" dirty="0"/>
              <a:t> (colon </a:t>
            </a:r>
            <a:r>
              <a:rPr lang="hu-HU" dirty="0" err="1"/>
              <a:t>cc</a:t>
            </a:r>
            <a:r>
              <a:rPr lang="hu-HU" dirty="0"/>
              <a:t>.), UH (epehólyag), ERCP (</a:t>
            </a:r>
            <a:r>
              <a:rPr lang="hu-HU" dirty="0" err="1"/>
              <a:t>cholangio</a:t>
            </a:r>
            <a:r>
              <a:rPr lang="hu-HU" dirty="0"/>
              <a:t> </a:t>
            </a:r>
            <a:r>
              <a:rPr lang="hu-HU" dirty="0" err="1"/>
              <a:t>cc</a:t>
            </a:r>
            <a:r>
              <a:rPr lang="hu-HU" dirty="0"/>
              <a:t>. gyanúja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5516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IAC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Immunglobulin G4 Asszociált </a:t>
            </a:r>
            <a:r>
              <a:rPr lang="hu-HU" dirty="0" err="1"/>
              <a:t>Cholangitis</a:t>
            </a:r>
            <a:r>
              <a:rPr lang="hu-HU" dirty="0"/>
              <a:t> (IAC)</a:t>
            </a:r>
          </a:p>
          <a:p>
            <a:r>
              <a:rPr lang="hu-HU" dirty="0"/>
              <a:t>Az újonnan felismert IgG4 asszociálta </a:t>
            </a:r>
            <a:r>
              <a:rPr lang="hu-HU" dirty="0" err="1"/>
              <a:t>cholangitis</a:t>
            </a:r>
            <a:r>
              <a:rPr lang="hu-HU" dirty="0"/>
              <a:t> hasonló képet mutathat, de szteroidra jól reagál.</a:t>
            </a:r>
          </a:p>
          <a:p>
            <a:r>
              <a:rPr lang="hu-HU" b="1" dirty="0"/>
              <a:t>Diagnózis</a:t>
            </a:r>
            <a:r>
              <a:rPr lang="hu-HU" dirty="0"/>
              <a:t>: epeúti szűkület és 1. magas IG4 szint + AIP (képalkotó), v.2.  </a:t>
            </a:r>
            <a:r>
              <a:rPr lang="hu-HU" dirty="0" err="1"/>
              <a:t>szövttanilag</a:t>
            </a:r>
            <a:r>
              <a:rPr lang="hu-HU" dirty="0"/>
              <a:t> igazolt AIP vagy 3. szövettanilag igazolt IgG4 </a:t>
            </a:r>
            <a:r>
              <a:rPr lang="hu-HU" dirty="0" err="1"/>
              <a:t>lymphocyt</a:t>
            </a:r>
            <a:r>
              <a:rPr lang="hu-HU" dirty="0"/>
              <a:t> infiltráció (</a:t>
            </a:r>
            <a:r>
              <a:rPr lang="hu-HU" dirty="0" err="1"/>
              <a:t>pancreas</a:t>
            </a:r>
            <a:r>
              <a:rPr lang="hu-HU" dirty="0"/>
              <a:t>, tápcsatorna, hasi </a:t>
            </a:r>
            <a:r>
              <a:rPr lang="hu-HU" dirty="0" err="1"/>
              <a:t>ny.cs.-k</a:t>
            </a:r>
            <a:r>
              <a:rPr lang="hu-HU" dirty="0"/>
              <a:t>, </a:t>
            </a:r>
            <a:r>
              <a:rPr lang="hu-HU" dirty="0" err="1"/>
              <a:t>szklerotizáló</a:t>
            </a:r>
            <a:r>
              <a:rPr lang="hu-HU" dirty="0"/>
              <a:t> </a:t>
            </a:r>
            <a:r>
              <a:rPr lang="hu-HU" dirty="0" err="1"/>
              <a:t>sialoadenitis</a:t>
            </a:r>
            <a:r>
              <a:rPr lang="hu-HU" dirty="0"/>
              <a:t>, </a:t>
            </a:r>
            <a:r>
              <a:rPr lang="hu-HU" dirty="0" err="1"/>
              <a:t>retroperitonealis</a:t>
            </a:r>
            <a:r>
              <a:rPr lang="hu-HU" dirty="0"/>
              <a:t> </a:t>
            </a:r>
            <a:r>
              <a:rPr lang="hu-HU" dirty="0" err="1"/>
              <a:t>fibrózis</a:t>
            </a:r>
            <a:r>
              <a:rPr lang="hu-HU" dirty="0"/>
              <a:t>) + komplex klinikai javulás 4 hetes szteroid kezelésre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1963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Haemochromatosis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2002971"/>
            <a:ext cx="10018713" cy="4078515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A HFE génhez okozza 80-90%-ban . Leggyakoribb </a:t>
            </a:r>
            <a:r>
              <a:rPr lang="hu-HU" dirty="0" err="1" smtClean="0"/>
              <a:t>autoszomális</a:t>
            </a:r>
            <a:r>
              <a:rPr lang="hu-HU" dirty="0" smtClean="0"/>
              <a:t> recesszív betegség (É-Európa: heterozigóták 1:10, homozigóták 1:200), de csak 10-33%-ban jelentkezik vasanyagcsere zavar okozta morbiditás és 30%-ban nincs vasanyagcsere zavar.</a:t>
            </a:r>
          </a:p>
          <a:p>
            <a:r>
              <a:rPr lang="hu-HU" dirty="0" smtClean="0"/>
              <a:t>Ffi: nő 5-10:1</a:t>
            </a:r>
          </a:p>
          <a:p>
            <a:pPr marL="0" indent="0">
              <a:buNone/>
            </a:pPr>
            <a:r>
              <a:rPr lang="hu-HU" b="1" dirty="0" err="1" smtClean="0"/>
              <a:t>Klinikum</a:t>
            </a:r>
            <a:r>
              <a:rPr lang="hu-HU" dirty="0" smtClean="0"/>
              <a:t>:</a:t>
            </a:r>
          </a:p>
          <a:p>
            <a:r>
              <a:rPr lang="hu-HU" dirty="0" smtClean="0"/>
              <a:t>Hasi fájdalom, fáradékonyság, bőrelszíneződés</a:t>
            </a:r>
          </a:p>
          <a:p>
            <a:r>
              <a:rPr lang="hu-HU" dirty="0" smtClean="0"/>
              <a:t>Máj (95%-ban érintett): </a:t>
            </a:r>
            <a:r>
              <a:rPr lang="hu-HU" dirty="0" err="1" smtClean="0"/>
              <a:t>hepatomegalia</a:t>
            </a:r>
            <a:r>
              <a:rPr lang="hu-HU" dirty="0" smtClean="0"/>
              <a:t>, </a:t>
            </a:r>
            <a:r>
              <a:rPr lang="hu-HU" dirty="0" err="1" smtClean="0"/>
              <a:t>cirrózis</a:t>
            </a:r>
            <a:r>
              <a:rPr lang="hu-HU" dirty="0"/>
              <a:t> </a:t>
            </a:r>
            <a:r>
              <a:rPr lang="hu-HU" dirty="0" smtClean="0"/>
              <a:t>(HCC 30%); Diabetes (65%); </a:t>
            </a:r>
            <a:r>
              <a:rPr lang="hu-HU" dirty="0" err="1" smtClean="0"/>
              <a:t>Artropathia</a:t>
            </a:r>
            <a:r>
              <a:rPr lang="hu-HU" dirty="0" smtClean="0"/>
              <a:t> (25-50%): 2-3. MCP, progresszív </a:t>
            </a:r>
            <a:r>
              <a:rPr lang="hu-HU" dirty="0" err="1" smtClean="0"/>
              <a:t>polyarthritis</a:t>
            </a:r>
            <a:r>
              <a:rPr lang="hu-HU" dirty="0" smtClean="0"/>
              <a:t>, </a:t>
            </a:r>
            <a:r>
              <a:rPr lang="hu-HU" dirty="0" err="1" smtClean="0"/>
              <a:t>synovitis</a:t>
            </a:r>
            <a:r>
              <a:rPr lang="hu-HU" dirty="0" smtClean="0"/>
              <a:t>; Bőr </a:t>
            </a:r>
            <a:r>
              <a:rPr lang="hu-HU" dirty="0" err="1" smtClean="0"/>
              <a:t>elszineződés</a:t>
            </a:r>
            <a:r>
              <a:rPr lang="hu-HU" dirty="0" smtClean="0"/>
              <a:t> (vas és pigment lerakódás); Szív (15%): </a:t>
            </a:r>
            <a:r>
              <a:rPr lang="hu-HU" dirty="0" err="1" smtClean="0"/>
              <a:t>cardiomyopathia</a:t>
            </a:r>
            <a:r>
              <a:rPr lang="hu-HU" dirty="0" smtClean="0"/>
              <a:t>; Endokrin mirigyek: </a:t>
            </a:r>
            <a:r>
              <a:rPr lang="hu-HU" dirty="0" err="1" smtClean="0"/>
              <a:t>hypogonadizmus</a:t>
            </a:r>
            <a:r>
              <a:rPr lang="hu-HU" dirty="0" smtClean="0"/>
              <a:t>, </a:t>
            </a:r>
            <a:r>
              <a:rPr lang="hu-HU" dirty="0" err="1" smtClean="0"/>
              <a:t>hypothreosis</a:t>
            </a:r>
            <a:r>
              <a:rPr lang="hu-HU" dirty="0" smtClean="0"/>
              <a:t>, </a:t>
            </a:r>
            <a:r>
              <a:rPr lang="hu-HU" dirty="0" err="1" smtClean="0"/>
              <a:t>hypoparathyreosis</a:t>
            </a: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Diagnózis</a:t>
            </a:r>
            <a:r>
              <a:rPr lang="hu-HU" dirty="0" smtClean="0"/>
              <a:t>: genetikai vizsgálat (</a:t>
            </a:r>
            <a:r>
              <a:rPr lang="hu-HU" dirty="0" err="1" smtClean="0"/>
              <a:t>Trf</a:t>
            </a:r>
            <a:r>
              <a:rPr lang="hu-HU" dirty="0" smtClean="0"/>
              <a:t> </a:t>
            </a:r>
            <a:r>
              <a:rPr lang="hu-HU" dirty="0" err="1" smtClean="0"/>
              <a:t>szat</a:t>
            </a:r>
            <a:r>
              <a:rPr lang="hu-HU" dirty="0" smtClean="0"/>
              <a:t>&gt;45-50%+ tisztázatlan májbetegség+/- 200-300 </a:t>
            </a:r>
            <a:r>
              <a:rPr lang="hu-HU" dirty="0" err="1" smtClean="0"/>
              <a:t>µg</a:t>
            </a:r>
            <a:r>
              <a:rPr lang="hu-HU" dirty="0" smtClean="0"/>
              <a:t>/l Ferritin szint)</a:t>
            </a:r>
          </a:p>
          <a:p>
            <a:pPr marL="0" indent="0">
              <a:buNone/>
            </a:pPr>
            <a:r>
              <a:rPr lang="hu-HU" b="1" dirty="0" smtClean="0"/>
              <a:t>Kezelés</a:t>
            </a:r>
            <a:r>
              <a:rPr lang="hu-HU" dirty="0" smtClean="0"/>
              <a:t>:</a:t>
            </a:r>
          </a:p>
          <a:p>
            <a:r>
              <a:rPr lang="hu-HU" dirty="0" smtClean="0"/>
              <a:t>Véna </a:t>
            </a:r>
            <a:r>
              <a:rPr lang="hu-HU" dirty="0" err="1" smtClean="0"/>
              <a:t>sectio</a:t>
            </a:r>
            <a:r>
              <a:rPr lang="hu-HU" dirty="0" smtClean="0"/>
              <a:t> 1-2 hetente (Ferritin szint 50-100 </a:t>
            </a:r>
            <a:r>
              <a:rPr lang="hu-HU" dirty="0" err="1" smtClean="0"/>
              <a:t>µg</a:t>
            </a:r>
            <a:r>
              <a:rPr lang="hu-HU" dirty="0" smtClean="0"/>
              <a:t>/l), </a:t>
            </a:r>
            <a:r>
              <a:rPr lang="hu-HU" dirty="0" err="1"/>
              <a:t>desferroxamin</a:t>
            </a:r>
            <a:r>
              <a:rPr lang="hu-HU" dirty="0"/>
              <a:t>, intolerancia okán </a:t>
            </a:r>
            <a:r>
              <a:rPr lang="hu-HU" dirty="0" err="1" smtClean="0"/>
              <a:t>deferiprone</a:t>
            </a:r>
            <a:r>
              <a:rPr lang="hu-HU" dirty="0" smtClean="0"/>
              <a:t>. </a:t>
            </a:r>
            <a:r>
              <a:rPr lang="hu-HU" dirty="0" err="1" smtClean="0"/>
              <a:t>Májtranszplantáció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2902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Wilson kór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1:400000 a gyakorisága (</a:t>
            </a:r>
            <a:r>
              <a:rPr lang="hu-HU" dirty="0" err="1" smtClean="0"/>
              <a:t>autoszomális</a:t>
            </a:r>
            <a:r>
              <a:rPr lang="hu-HU" dirty="0" smtClean="0"/>
              <a:t> </a:t>
            </a:r>
            <a:r>
              <a:rPr lang="hu-HU" dirty="0"/>
              <a:t>recesszív </a:t>
            </a:r>
            <a:r>
              <a:rPr lang="hu-HU" dirty="0" smtClean="0"/>
              <a:t>öröklődés)</a:t>
            </a:r>
            <a:endParaRPr lang="hu-HU" dirty="0"/>
          </a:p>
          <a:p>
            <a:pPr marL="0" indent="0">
              <a:buNone/>
            </a:pPr>
            <a:r>
              <a:rPr lang="hu-HU" b="1" dirty="0" err="1" smtClean="0"/>
              <a:t>Klinikum</a:t>
            </a:r>
            <a:r>
              <a:rPr lang="hu-HU" dirty="0" smtClean="0"/>
              <a:t>:</a:t>
            </a:r>
          </a:p>
          <a:p>
            <a:r>
              <a:rPr lang="hu-HU" dirty="0" smtClean="0"/>
              <a:t>Máj: bármilyen formában jelentkezhet</a:t>
            </a:r>
          </a:p>
          <a:p>
            <a:r>
              <a:rPr lang="hu-HU" dirty="0"/>
              <a:t>v</a:t>
            </a:r>
            <a:r>
              <a:rPr lang="hu-HU" dirty="0" smtClean="0"/>
              <a:t>isszatérő </a:t>
            </a:r>
            <a:r>
              <a:rPr lang="hu-HU" dirty="0" err="1" smtClean="0"/>
              <a:t>Coombs</a:t>
            </a:r>
            <a:r>
              <a:rPr lang="hu-HU" dirty="0" smtClean="0"/>
              <a:t> negatív </a:t>
            </a:r>
            <a:r>
              <a:rPr lang="hu-HU" dirty="0" err="1" smtClean="0"/>
              <a:t>hemolízis</a:t>
            </a:r>
            <a:r>
              <a:rPr lang="hu-HU" dirty="0" smtClean="0"/>
              <a:t>;</a:t>
            </a:r>
          </a:p>
          <a:p>
            <a:r>
              <a:rPr lang="hu-HU" dirty="0" err="1" smtClean="0"/>
              <a:t>neuropszichiátriai</a:t>
            </a:r>
            <a:r>
              <a:rPr lang="hu-HU" dirty="0" smtClean="0"/>
              <a:t> eltérések: </a:t>
            </a:r>
            <a:r>
              <a:rPr lang="hu-HU" dirty="0" err="1" smtClean="0"/>
              <a:t>parkinson</a:t>
            </a:r>
            <a:r>
              <a:rPr lang="hu-HU" dirty="0" smtClean="0"/>
              <a:t> </a:t>
            </a:r>
            <a:r>
              <a:rPr lang="hu-HU" dirty="0"/>
              <a:t>kórra, sclerosis multiplexre jellemző </a:t>
            </a:r>
            <a:r>
              <a:rPr lang="hu-HU" dirty="0" smtClean="0"/>
              <a:t>eltérések, személyiség fejlődési zavar, depresszió, agitáltság  </a:t>
            </a:r>
          </a:p>
          <a:p>
            <a:r>
              <a:rPr lang="hu-HU" dirty="0"/>
              <a:t>s</a:t>
            </a:r>
            <a:r>
              <a:rPr lang="hu-HU" dirty="0" smtClean="0"/>
              <a:t>zem, vese, csont, ízületi, szív, bőr, endokrin mirigy érintettség</a:t>
            </a:r>
          </a:p>
          <a:p>
            <a:pPr marL="0" indent="0">
              <a:buNone/>
            </a:pPr>
            <a:r>
              <a:rPr lang="hu-HU" b="1" dirty="0" smtClean="0"/>
              <a:t>Kezelés</a:t>
            </a:r>
            <a:r>
              <a:rPr lang="hu-HU" dirty="0" smtClean="0"/>
              <a:t>: D-penicillinamin+B6 </a:t>
            </a:r>
            <a:r>
              <a:rPr lang="hu-HU" dirty="0"/>
              <a:t>vitamin </a:t>
            </a:r>
            <a:r>
              <a:rPr lang="hu-HU" dirty="0" smtClean="0"/>
              <a:t>pótlás; </a:t>
            </a:r>
            <a:r>
              <a:rPr lang="hu-HU" dirty="0" err="1" smtClean="0"/>
              <a:t>cinksók</a:t>
            </a:r>
            <a:r>
              <a:rPr lang="hu-HU" dirty="0" smtClean="0"/>
              <a:t> </a:t>
            </a:r>
            <a:r>
              <a:rPr lang="hu-HU" dirty="0"/>
              <a:t>és egyéb kelátképzők is alkalmazhatók.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55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Wilson kór diagnózisa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2517568" y="2070159"/>
            <a:ext cx="8421598" cy="442685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820" y="6497016"/>
            <a:ext cx="3404346" cy="24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Krónikus hepatitisz egyéb okai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Alfa-1-antitripszin hiány</a:t>
            </a:r>
          </a:p>
          <a:p>
            <a:r>
              <a:rPr lang="hu-HU" dirty="0" err="1" smtClean="0"/>
              <a:t>Coeliakia</a:t>
            </a:r>
            <a:endParaRPr lang="hu-HU" dirty="0" smtClean="0"/>
          </a:p>
          <a:p>
            <a:r>
              <a:rPr lang="hu-HU" dirty="0" err="1" smtClean="0"/>
              <a:t>Vasculáris</a:t>
            </a:r>
            <a:r>
              <a:rPr lang="hu-HU" dirty="0" smtClean="0"/>
              <a:t> betegségek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06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HAV fertőzés </a:t>
            </a:r>
            <a:r>
              <a:rPr lang="hu-HU" dirty="0" err="1" smtClean="0"/>
              <a:t>klinikuma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2191657"/>
            <a:ext cx="10018713" cy="39333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err="1" smtClean="0"/>
              <a:t>Fekoorális</a:t>
            </a:r>
            <a:r>
              <a:rPr lang="hu-HU" dirty="0" smtClean="0"/>
              <a:t> úton terjed.</a:t>
            </a:r>
          </a:p>
          <a:p>
            <a:pPr marL="0" indent="0">
              <a:buNone/>
            </a:pPr>
            <a:r>
              <a:rPr lang="hu-HU" b="1" dirty="0" err="1" smtClean="0"/>
              <a:t>Klinikum</a:t>
            </a:r>
            <a:r>
              <a:rPr lang="hu-HU" dirty="0" smtClean="0"/>
              <a:t>: </a:t>
            </a:r>
          </a:p>
          <a:p>
            <a:r>
              <a:rPr lang="hu-HU" dirty="0" smtClean="0"/>
              <a:t>Fázisok: </a:t>
            </a:r>
          </a:p>
          <a:p>
            <a:pPr lvl="1"/>
            <a:r>
              <a:rPr lang="hu-HU" dirty="0" smtClean="0"/>
              <a:t>2-7 hetes inkubációs idő: gyengeség, étvágytalanság, fáradékonyság, láz, bőrkiütések</a:t>
            </a:r>
          </a:p>
          <a:p>
            <a:pPr lvl="1"/>
            <a:r>
              <a:rPr lang="hu-HU" dirty="0" smtClean="0"/>
              <a:t>1-2 hét </a:t>
            </a:r>
            <a:r>
              <a:rPr lang="hu-HU" dirty="0" err="1" smtClean="0"/>
              <a:t>subicterus-icterus</a:t>
            </a:r>
            <a:r>
              <a:rPr lang="hu-HU" dirty="0" smtClean="0"/>
              <a:t> (</a:t>
            </a:r>
            <a:r>
              <a:rPr lang="hu-HU" dirty="0" err="1" smtClean="0"/>
              <a:t>transzamináz</a:t>
            </a:r>
            <a:r>
              <a:rPr lang="hu-HU" dirty="0" smtClean="0"/>
              <a:t> emelkedés, GOT/GPT- De </a:t>
            </a:r>
            <a:r>
              <a:rPr lang="hu-HU" dirty="0" err="1" smtClean="0"/>
              <a:t>Ritis</a:t>
            </a:r>
            <a:r>
              <a:rPr lang="hu-HU" dirty="0" smtClean="0"/>
              <a:t> hányados&lt; 1)</a:t>
            </a:r>
          </a:p>
          <a:p>
            <a:pPr lvl="1"/>
            <a:r>
              <a:rPr lang="hu-HU" dirty="0" err="1" smtClean="0"/>
              <a:t>Rekonvaleszcencia</a:t>
            </a:r>
            <a:endParaRPr lang="hu-HU" dirty="0" smtClean="0"/>
          </a:p>
          <a:p>
            <a:r>
              <a:rPr lang="hu-HU" dirty="0" smtClean="0"/>
              <a:t>10-15%-ban atípusos forma: </a:t>
            </a:r>
            <a:r>
              <a:rPr lang="hu-HU" dirty="0" err="1" smtClean="0"/>
              <a:t>cholestaticus</a:t>
            </a:r>
            <a:r>
              <a:rPr lang="hu-HU" dirty="0"/>
              <a:t> ,</a:t>
            </a:r>
            <a:r>
              <a:rPr lang="hu-HU" dirty="0" err="1" smtClean="0"/>
              <a:t>recidíváló</a:t>
            </a:r>
            <a:r>
              <a:rPr lang="hu-HU" dirty="0" smtClean="0"/>
              <a:t>, elhúzódó</a:t>
            </a:r>
          </a:p>
          <a:p>
            <a:r>
              <a:rPr lang="hu-HU" dirty="0" err="1" smtClean="0"/>
              <a:t>Extrahepaticus</a:t>
            </a:r>
            <a:r>
              <a:rPr lang="hu-HU" dirty="0" smtClean="0"/>
              <a:t> eltérések: </a:t>
            </a:r>
            <a:r>
              <a:rPr lang="hu-HU" dirty="0" err="1" smtClean="0"/>
              <a:t>cervicalis</a:t>
            </a:r>
            <a:r>
              <a:rPr lang="hu-HU" dirty="0" smtClean="0"/>
              <a:t> </a:t>
            </a:r>
            <a:r>
              <a:rPr lang="hu-HU" dirty="0" err="1" smtClean="0"/>
              <a:t>ny.cs</a:t>
            </a:r>
            <a:r>
              <a:rPr lang="hu-HU" dirty="0" smtClean="0"/>
              <a:t>. </a:t>
            </a:r>
            <a:r>
              <a:rPr lang="hu-HU" dirty="0"/>
              <a:t>m</a:t>
            </a:r>
            <a:r>
              <a:rPr lang="hu-HU" dirty="0" smtClean="0"/>
              <a:t>egnagyobbodás, </a:t>
            </a:r>
            <a:r>
              <a:rPr lang="hu-HU" dirty="0" err="1" smtClean="0"/>
              <a:t>vasculitis</a:t>
            </a:r>
            <a:r>
              <a:rPr lang="hu-HU" dirty="0" smtClean="0"/>
              <a:t>, </a:t>
            </a:r>
            <a:r>
              <a:rPr lang="hu-HU" dirty="0" err="1" smtClean="0"/>
              <a:t>neuroptahia</a:t>
            </a:r>
            <a:endParaRPr lang="hu-HU" dirty="0" smtClean="0"/>
          </a:p>
          <a:p>
            <a:r>
              <a:rPr lang="hu-HU" dirty="0" smtClean="0"/>
              <a:t>Fulmináns hepatitisz idült májbetegekben jellemző, de nem okoz idült hepatitist.</a:t>
            </a:r>
          </a:p>
          <a:p>
            <a:pPr marL="0" indent="0">
              <a:buNone/>
            </a:pPr>
            <a:r>
              <a:rPr lang="hu-HU" b="1" dirty="0" smtClean="0"/>
              <a:t>Diagnosztika</a:t>
            </a:r>
            <a:r>
              <a:rPr lang="hu-HU" dirty="0" smtClean="0"/>
              <a:t>: </a:t>
            </a:r>
            <a:r>
              <a:rPr lang="hu-HU" dirty="0" err="1" smtClean="0"/>
              <a:t>a-HAV</a:t>
            </a:r>
            <a:r>
              <a:rPr lang="hu-HU" dirty="0" smtClean="0"/>
              <a:t> </a:t>
            </a:r>
            <a:r>
              <a:rPr lang="hu-HU" dirty="0" err="1" smtClean="0"/>
              <a:t>IgM</a:t>
            </a:r>
            <a:r>
              <a:rPr lang="hu-HU" dirty="0" smtClean="0"/>
              <a:t>, </a:t>
            </a:r>
            <a:r>
              <a:rPr lang="hu-HU" dirty="0" err="1" smtClean="0"/>
              <a:t>IgG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Nincs specifikus kezelése, cél a megelőzés (</a:t>
            </a:r>
            <a:r>
              <a:rPr lang="hu-HU" dirty="0" err="1" smtClean="0"/>
              <a:t>higénia</a:t>
            </a:r>
            <a:r>
              <a:rPr lang="hu-HU" dirty="0" smtClean="0"/>
              <a:t>, </a:t>
            </a:r>
            <a:r>
              <a:rPr lang="hu-HU" dirty="0" err="1" smtClean="0"/>
              <a:t>vakcináció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54833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/>
              <a:t>„ I </a:t>
            </a:r>
            <a:r>
              <a:rPr lang="hu-HU" sz="4800" dirty="0" err="1"/>
              <a:t>did</a:t>
            </a:r>
            <a:r>
              <a:rPr lang="hu-HU" sz="4800" dirty="0"/>
              <a:t> </a:t>
            </a:r>
            <a:r>
              <a:rPr lang="hu-HU" sz="4800" dirty="0" err="1"/>
              <a:t>it</a:t>
            </a:r>
            <a:r>
              <a:rPr lang="hu-HU" sz="4800" dirty="0"/>
              <a:t> </a:t>
            </a:r>
            <a:r>
              <a:rPr lang="hu-HU" sz="4800" b="1" dirty="0"/>
              <a:t>máj</a:t>
            </a:r>
            <a:r>
              <a:rPr lang="hu-HU" sz="4800" dirty="0"/>
              <a:t> </a:t>
            </a:r>
            <a:r>
              <a:rPr lang="hu-HU" sz="4800" dirty="0" err="1"/>
              <a:t>way</a:t>
            </a:r>
            <a:r>
              <a:rPr lang="hu-HU" sz="4800" dirty="0"/>
              <a:t>”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hu-HU" sz="3600" dirty="0" smtClean="0"/>
          </a:p>
          <a:p>
            <a:pPr marL="0" indent="0" algn="r">
              <a:buNone/>
            </a:pPr>
            <a:endParaRPr lang="hu-HU" sz="3600" dirty="0"/>
          </a:p>
          <a:p>
            <a:pPr marL="0" indent="0" algn="r">
              <a:buNone/>
            </a:pPr>
            <a:endParaRPr lang="hu-HU" sz="3600" dirty="0" smtClean="0"/>
          </a:p>
          <a:p>
            <a:pPr marL="0" indent="0" algn="r">
              <a:buNone/>
            </a:pPr>
            <a:r>
              <a:rPr lang="hu-HU" sz="3600" dirty="0" smtClean="0"/>
              <a:t>Frank Sinatra</a:t>
            </a:r>
          </a:p>
          <a:p>
            <a:pPr marL="0" indent="0" algn="ctr">
              <a:buNone/>
            </a:pP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325495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979" y="685800"/>
            <a:ext cx="7359375" cy="488967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360229" y="68580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EPINFO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66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2090057"/>
            <a:ext cx="10018713" cy="3701143"/>
          </a:xfrm>
        </p:spPr>
        <p:txBody>
          <a:bodyPr>
            <a:normAutofit fontScale="77500" lnSpcReduction="20000"/>
          </a:bodyPr>
          <a:lstStyle/>
          <a:p>
            <a:r>
              <a:rPr lang="hu-HU" dirty="0" err="1" smtClean="0"/>
              <a:t>Fekoorális</a:t>
            </a:r>
            <a:r>
              <a:rPr lang="hu-HU" dirty="0" smtClean="0"/>
              <a:t> út mellett vér útján is terjedhet</a:t>
            </a:r>
          </a:p>
          <a:p>
            <a:r>
              <a:rPr lang="hu-HU" dirty="0" err="1" smtClean="0"/>
              <a:t>M.o.-on</a:t>
            </a:r>
            <a:r>
              <a:rPr lang="hu-HU" dirty="0" smtClean="0"/>
              <a:t> ritkán fordul elő.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Klinikum</a:t>
            </a:r>
            <a:r>
              <a:rPr lang="hu-HU" dirty="0" smtClean="0"/>
              <a:t> (~HAV)</a:t>
            </a:r>
            <a:endParaRPr lang="hu-HU" dirty="0"/>
          </a:p>
          <a:p>
            <a:r>
              <a:rPr lang="hu-HU" dirty="0" smtClean="0"/>
              <a:t>Akut hepatitist okoz</a:t>
            </a:r>
          </a:p>
          <a:p>
            <a:r>
              <a:rPr lang="hu-HU" dirty="0" err="1" smtClean="0"/>
              <a:t>Prodromális</a:t>
            </a:r>
            <a:r>
              <a:rPr lang="hu-HU" dirty="0" smtClean="0"/>
              <a:t> időszak: 5-6 hét</a:t>
            </a:r>
          </a:p>
          <a:p>
            <a:r>
              <a:rPr lang="hu-HU" dirty="0" smtClean="0"/>
              <a:t>Ritkább az </a:t>
            </a:r>
            <a:r>
              <a:rPr lang="hu-HU" dirty="0" err="1" smtClean="0"/>
              <a:t>extraintestinalis</a:t>
            </a:r>
            <a:r>
              <a:rPr lang="hu-HU" dirty="0" smtClean="0"/>
              <a:t> manifesztáció</a:t>
            </a:r>
          </a:p>
          <a:p>
            <a:r>
              <a:rPr lang="hu-HU" dirty="0" smtClean="0"/>
              <a:t>Gyakoribb a fulmináns hepatitisz (0,5-3%), főleg terhesekben (15-20%)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Nincs specifikus kezelés és oltás, cél a higiénia, élelmiszerbiztonság betartása.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994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HBV epidemiológia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A világon 350-400 millió </a:t>
            </a:r>
            <a:r>
              <a:rPr lang="hu-HU" dirty="0" err="1" smtClean="0"/>
              <a:t>HBsAG</a:t>
            </a:r>
            <a:r>
              <a:rPr lang="hu-HU" dirty="0" smtClean="0"/>
              <a:t> hordozó van. A betegség évente 0,5-1 </a:t>
            </a:r>
            <a:r>
              <a:rPr lang="hu-HU" dirty="0" err="1" smtClean="0"/>
              <a:t>milló</a:t>
            </a:r>
            <a:r>
              <a:rPr lang="hu-HU" dirty="0" smtClean="0"/>
              <a:t> ember halálát okozza. </a:t>
            </a:r>
          </a:p>
          <a:p>
            <a:pPr marL="0" indent="0">
              <a:buNone/>
            </a:pPr>
            <a:r>
              <a:rPr lang="hu-HU" dirty="0" smtClean="0"/>
              <a:t>Magyarországon 0,5-0,7% a </a:t>
            </a:r>
            <a:r>
              <a:rPr lang="hu-HU" dirty="0" err="1" smtClean="0"/>
              <a:t>HBsAg</a:t>
            </a:r>
            <a:r>
              <a:rPr lang="hu-HU" dirty="0" smtClean="0"/>
              <a:t> pozitivitás </a:t>
            </a:r>
            <a:r>
              <a:rPr lang="hu-HU" dirty="0" err="1" smtClean="0"/>
              <a:t>prevalenciája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5-10%-a a májtranszplantáltaknak.</a:t>
            </a:r>
          </a:p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akut fertőzés okozta tünet </a:t>
            </a:r>
            <a:r>
              <a:rPr lang="hu-HU" dirty="0" smtClean="0"/>
              <a:t>hepatitisz </a:t>
            </a:r>
            <a:r>
              <a:rPr lang="hu-HU" dirty="0"/>
              <a:t>B-ben kb. 30%-</a:t>
            </a:r>
            <a:r>
              <a:rPr lang="hu-HU" dirty="0" smtClean="0"/>
              <a:t>ban jelentkezik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HBV fertőzött betegek 90%-a </a:t>
            </a:r>
            <a:r>
              <a:rPr lang="hu-HU" dirty="0" smtClean="0"/>
              <a:t>meggyógyul</a:t>
            </a:r>
          </a:p>
        </p:txBody>
      </p:sp>
    </p:spTree>
    <p:extLst>
      <p:ext uri="{BB962C8B-B14F-4D97-AF65-F5344CB8AC3E}">
        <p14:creationId xmlns:p14="http://schemas.microsoft.com/office/powerpoint/2010/main" val="313466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Akut HBV infekció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2598057"/>
            <a:ext cx="10018713" cy="37011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 err="1" smtClean="0"/>
              <a:t>Klinikum</a:t>
            </a:r>
            <a:r>
              <a:rPr lang="hu-HU" dirty="0" smtClean="0"/>
              <a:t>: tünetmentes fertőzéstől az akut májelégtelenségig (1%) tart.</a:t>
            </a:r>
          </a:p>
          <a:p>
            <a:r>
              <a:rPr lang="hu-HU" dirty="0" smtClean="0"/>
              <a:t>Fázisok ~ HAV;Inkubációs időszak: 1-5 hónap</a:t>
            </a:r>
          </a:p>
          <a:p>
            <a:r>
              <a:rPr lang="hu-HU" dirty="0" smtClean="0"/>
              <a:t>Tünetmentes forma esetén gyakoribb a krónikus hepatitisz</a:t>
            </a:r>
          </a:p>
          <a:p>
            <a:pPr marL="0" indent="0">
              <a:buNone/>
            </a:pPr>
            <a:r>
              <a:rPr lang="hu-HU" dirty="0" err="1" smtClean="0"/>
              <a:t>Extrahepatikus</a:t>
            </a:r>
            <a:r>
              <a:rPr lang="hu-HU" dirty="0" smtClean="0"/>
              <a:t> tünetek (</a:t>
            </a:r>
            <a:r>
              <a:rPr lang="hu-HU" dirty="0" err="1" smtClean="0"/>
              <a:t>immunkomplex</a:t>
            </a:r>
            <a:r>
              <a:rPr lang="hu-HU" dirty="0" smtClean="0"/>
              <a:t>): ízület, bőr, hematológiai, szív-érrendszer, vese, </a:t>
            </a:r>
            <a:r>
              <a:rPr lang="hu-HU" dirty="0" err="1" smtClean="0"/>
              <a:t>légzőrendszer</a:t>
            </a:r>
            <a:r>
              <a:rPr lang="hu-HU" dirty="0" smtClean="0"/>
              <a:t>, KIR</a:t>
            </a:r>
          </a:p>
          <a:p>
            <a:pPr marL="0" indent="0">
              <a:buNone/>
            </a:pPr>
            <a:r>
              <a:rPr lang="hu-HU" b="1" dirty="0" smtClean="0"/>
              <a:t>Diagnózis</a:t>
            </a:r>
            <a:r>
              <a:rPr lang="hu-HU" dirty="0" smtClean="0"/>
              <a:t>: </a:t>
            </a:r>
            <a:r>
              <a:rPr lang="hu-HU" dirty="0" err="1" smtClean="0"/>
              <a:t>HBsAg</a:t>
            </a:r>
            <a:r>
              <a:rPr lang="hu-HU" dirty="0" smtClean="0"/>
              <a:t>, </a:t>
            </a:r>
            <a:r>
              <a:rPr lang="hu-HU" dirty="0" err="1" smtClean="0"/>
              <a:t>HBeAg</a:t>
            </a:r>
            <a:r>
              <a:rPr lang="hu-HU" dirty="0" smtClean="0"/>
              <a:t>, HBV DNS(inkubáció), </a:t>
            </a:r>
            <a:r>
              <a:rPr lang="hu-HU" dirty="0" err="1" smtClean="0"/>
              <a:t>a-HBc</a:t>
            </a:r>
            <a:r>
              <a:rPr lang="hu-HU" dirty="0" smtClean="0"/>
              <a:t>, </a:t>
            </a:r>
            <a:r>
              <a:rPr lang="hu-HU" dirty="0" err="1" smtClean="0"/>
              <a:t>a-HBe</a:t>
            </a:r>
            <a:r>
              <a:rPr lang="hu-HU" dirty="0" smtClean="0"/>
              <a:t>, </a:t>
            </a:r>
            <a:r>
              <a:rPr lang="hu-HU" dirty="0" err="1" smtClean="0"/>
              <a:t>a-HBs</a:t>
            </a: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Kezelés</a:t>
            </a:r>
            <a:r>
              <a:rPr lang="hu-HU" dirty="0" smtClean="0"/>
              <a:t>: </a:t>
            </a:r>
          </a:p>
          <a:p>
            <a:pPr lvl="2"/>
            <a:r>
              <a:rPr lang="hu-HU" dirty="0" smtClean="0"/>
              <a:t>nem specifikus  (90%-a betegeknek meggyógyul)</a:t>
            </a:r>
          </a:p>
          <a:p>
            <a:pPr lvl="2"/>
            <a:r>
              <a:rPr lang="hu-HU" dirty="0" err="1" smtClean="0"/>
              <a:t>extrahepaticus</a:t>
            </a:r>
            <a:r>
              <a:rPr lang="hu-HU" dirty="0" smtClean="0"/>
              <a:t> tünetek (</a:t>
            </a:r>
            <a:r>
              <a:rPr lang="hu-HU" dirty="0" err="1" smtClean="0"/>
              <a:t>plazmaferezis</a:t>
            </a:r>
            <a:r>
              <a:rPr lang="hu-HU" dirty="0" smtClean="0"/>
              <a:t>)</a:t>
            </a:r>
          </a:p>
          <a:p>
            <a:pPr lvl="2"/>
            <a:r>
              <a:rPr lang="hu-HU" dirty="0" smtClean="0"/>
              <a:t>Májelégtelenség (ITO, agy </a:t>
            </a:r>
            <a:r>
              <a:rPr lang="hu-HU" dirty="0" err="1" smtClean="0"/>
              <a:t>oedema</a:t>
            </a:r>
            <a:r>
              <a:rPr lang="hu-HU" dirty="0" smtClean="0"/>
              <a:t>, MARS/Prometheus)</a:t>
            </a:r>
          </a:p>
          <a:p>
            <a:pPr lvl="2"/>
            <a:r>
              <a:rPr lang="hu-HU" dirty="0" err="1" smtClean="0"/>
              <a:t>Májtranszplantáció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023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Krónikus hepatitis B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6176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 err="1" smtClean="0"/>
              <a:t>Klinikum</a:t>
            </a:r>
            <a:r>
              <a:rPr lang="hu-HU" b="1" dirty="0"/>
              <a:t> </a:t>
            </a:r>
            <a:r>
              <a:rPr lang="hu-HU" b="1" dirty="0" smtClean="0"/>
              <a:t>és diagnosztika</a:t>
            </a:r>
            <a:r>
              <a:rPr lang="hu-HU" dirty="0" smtClean="0"/>
              <a:t>:</a:t>
            </a:r>
          </a:p>
          <a:p>
            <a:r>
              <a:rPr lang="hu-HU" dirty="0" smtClean="0"/>
              <a:t>Gyakran tünetmentes, sokszor csak a </a:t>
            </a:r>
            <a:r>
              <a:rPr lang="hu-HU" dirty="0" err="1" smtClean="0"/>
              <a:t>transzamináz</a:t>
            </a:r>
            <a:r>
              <a:rPr lang="hu-HU" dirty="0" smtClean="0"/>
              <a:t> </a:t>
            </a:r>
            <a:r>
              <a:rPr lang="hu-HU" dirty="0"/>
              <a:t>emelkedés </a:t>
            </a:r>
            <a:r>
              <a:rPr lang="hu-HU" dirty="0" smtClean="0"/>
              <a:t>hívja fel a figyelmet</a:t>
            </a:r>
          </a:p>
          <a:p>
            <a:r>
              <a:rPr lang="hu-HU" dirty="0" err="1" smtClean="0"/>
              <a:t>Extraintestinalis</a:t>
            </a:r>
            <a:r>
              <a:rPr lang="hu-HU" dirty="0" smtClean="0"/>
              <a:t> manifesztációk: </a:t>
            </a:r>
            <a:r>
              <a:rPr lang="hu-HU" dirty="0" err="1" smtClean="0"/>
              <a:t>polyarteritis</a:t>
            </a:r>
            <a:r>
              <a:rPr lang="hu-HU" dirty="0" smtClean="0"/>
              <a:t> </a:t>
            </a:r>
            <a:r>
              <a:rPr lang="hu-HU" dirty="0" err="1" smtClean="0"/>
              <a:t>nodosa</a:t>
            </a:r>
            <a:r>
              <a:rPr lang="hu-HU" dirty="0" smtClean="0"/>
              <a:t>, </a:t>
            </a:r>
            <a:r>
              <a:rPr lang="hu-HU" dirty="0" err="1" smtClean="0"/>
              <a:t>membranosus</a:t>
            </a:r>
            <a:r>
              <a:rPr lang="hu-HU" dirty="0" smtClean="0"/>
              <a:t> </a:t>
            </a:r>
            <a:r>
              <a:rPr lang="hu-HU" dirty="0" err="1" smtClean="0"/>
              <a:t>glomerulonephritis</a:t>
            </a:r>
            <a:endParaRPr lang="hu-HU" dirty="0" smtClean="0"/>
          </a:p>
          <a:p>
            <a:r>
              <a:rPr lang="hu-HU" dirty="0"/>
              <a:t>Idült gyulladás </a:t>
            </a:r>
            <a:r>
              <a:rPr lang="hu-HU" dirty="0" err="1" smtClean="0"/>
              <a:t>fibrosist</a:t>
            </a:r>
            <a:r>
              <a:rPr lang="hu-HU" dirty="0" smtClean="0"/>
              <a:t> (</a:t>
            </a:r>
            <a:r>
              <a:rPr lang="hu-HU" dirty="0" err="1" smtClean="0"/>
              <a:t>FibroScan</a:t>
            </a:r>
            <a:r>
              <a:rPr lang="hu-HU" dirty="0" smtClean="0"/>
              <a:t>), májcirrózist okoz, </a:t>
            </a:r>
            <a:r>
              <a:rPr lang="hu-HU" dirty="0"/>
              <a:t>HCC alakulhat </a:t>
            </a:r>
            <a:r>
              <a:rPr lang="hu-HU" dirty="0" smtClean="0"/>
              <a:t>ki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Egyéb krónikus májbetegséget okozó tényezők tisztázása (alkohol, HCV, vas, inzulin </a:t>
            </a:r>
            <a:r>
              <a:rPr lang="hu-HU" dirty="0" err="1" smtClean="0"/>
              <a:t>reziszt</a:t>
            </a:r>
            <a:r>
              <a:rPr lang="hu-HU" dirty="0" smtClean="0"/>
              <a:t>., </a:t>
            </a:r>
            <a:r>
              <a:rPr lang="hu-HU" dirty="0" err="1" smtClean="0"/>
              <a:t>sz.e</a:t>
            </a:r>
            <a:r>
              <a:rPr lang="hu-HU" dirty="0" smtClean="0"/>
              <a:t> egyéb)</a:t>
            </a:r>
          </a:p>
          <a:p>
            <a:r>
              <a:rPr lang="hu-HU" dirty="0" err="1" smtClean="0"/>
              <a:t>HBsAG</a:t>
            </a:r>
            <a:r>
              <a:rPr lang="hu-HU" dirty="0" smtClean="0"/>
              <a:t> pozitív (ha eltűnik, spontán gyógyult, évi 1%)</a:t>
            </a:r>
          </a:p>
          <a:p>
            <a:r>
              <a:rPr lang="hu-HU" dirty="0" smtClean="0"/>
              <a:t>Stádiumok: Immuntolerancia (</a:t>
            </a:r>
            <a:r>
              <a:rPr lang="hu-HU" dirty="0" err="1" smtClean="0"/>
              <a:t>perinatalis</a:t>
            </a:r>
            <a:r>
              <a:rPr lang="hu-HU" dirty="0" smtClean="0"/>
              <a:t> fertőzés; </a:t>
            </a:r>
            <a:r>
              <a:rPr lang="hu-HU" dirty="0" err="1" smtClean="0"/>
              <a:t>HBeAg</a:t>
            </a:r>
            <a:r>
              <a:rPr lang="hu-HU" dirty="0" smtClean="0"/>
              <a:t> </a:t>
            </a:r>
            <a:r>
              <a:rPr lang="hu-HU" dirty="0" err="1" smtClean="0"/>
              <a:t>poz</a:t>
            </a:r>
            <a:r>
              <a:rPr lang="hu-HU" dirty="0" smtClean="0"/>
              <a:t>.), </a:t>
            </a:r>
            <a:r>
              <a:rPr lang="hu-HU" dirty="0" err="1" smtClean="0"/>
              <a:t>immunaktív</a:t>
            </a:r>
            <a:r>
              <a:rPr lang="hu-HU" dirty="0" smtClean="0"/>
              <a:t> fázis (</a:t>
            </a:r>
            <a:r>
              <a:rPr lang="hu-HU" dirty="0" err="1" smtClean="0"/>
              <a:t>a-HBeAg</a:t>
            </a:r>
            <a:r>
              <a:rPr lang="hu-HU" dirty="0" smtClean="0"/>
              <a:t> </a:t>
            </a:r>
            <a:r>
              <a:rPr lang="hu-HU" dirty="0" err="1" smtClean="0"/>
              <a:t>poz</a:t>
            </a:r>
            <a:r>
              <a:rPr lang="hu-HU" dirty="0" smtClean="0"/>
              <a:t>), inaktív hordozó, </a:t>
            </a:r>
            <a:r>
              <a:rPr lang="hu-HU" dirty="0" err="1" smtClean="0"/>
              <a:t>reaktiváció</a:t>
            </a:r>
            <a:endParaRPr lang="hu-HU" dirty="0" smtClean="0"/>
          </a:p>
          <a:p>
            <a:r>
              <a:rPr lang="hu-HU" dirty="0" err="1" smtClean="0"/>
              <a:t>HBeAg</a:t>
            </a:r>
            <a:r>
              <a:rPr lang="hu-HU" dirty="0" smtClean="0"/>
              <a:t> </a:t>
            </a:r>
            <a:r>
              <a:rPr lang="hu-HU" dirty="0" err="1" smtClean="0"/>
              <a:t>neg</a:t>
            </a:r>
            <a:r>
              <a:rPr lang="hu-HU" dirty="0" smtClean="0"/>
              <a:t>. mutáció alakulhat ki </a:t>
            </a:r>
            <a:r>
              <a:rPr lang="hu-HU" dirty="0" err="1" smtClean="0"/>
              <a:t>immunaktív</a:t>
            </a:r>
            <a:r>
              <a:rPr lang="hu-HU" dirty="0" smtClean="0"/>
              <a:t> fázis után, azonban aktív gyulladás zajlik, bár HBV DNS kisebb számban van jelen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5223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is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10351</TotalTime>
  <Words>3045</Words>
  <Application>Microsoft Office PowerPoint</Application>
  <PresentationFormat>Szélesvásznú</PresentationFormat>
  <Paragraphs>332</Paragraphs>
  <Slides>40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4" baseType="lpstr">
      <vt:lpstr>Arial</vt:lpstr>
      <vt:lpstr>Cambria Math</vt:lpstr>
      <vt:lpstr>Corbel</vt:lpstr>
      <vt:lpstr>Parallaxis</vt:lpstr>
      <vt:lpstr>Akut és krónikus hepatitisz</vt:lpstr>
      <vt:lpstr>Hepatitisz</vt:lpstr>
      <vt:lpstr>Akut vírus hepatitiszek</vt:lpstr>
      <vt:lpstr>HAV fertőzés klinikuma</vt:lpstr>
      <vt:lpstr>PowerPoint bemutató</vt:lpstr>
      <vt:lpstr>HEV</vt:lpstr>
      <vt:lpstr>HBV epidemiológia</vt:lpstr>
      <vt:lpstr>Akut HBV infekció</vt:lpstr>
      <vt:lpstr>Krónikus hepatitis B</vt:lpstr>
      <vt:lpstr>Krónikus hepatitisz B kezelése</vt:lpstr>
      <vt:lpstr>HDV</vt:lpstr>
      <vt:lpstr>HCV epidemiológiája</vt:lpstr>
      <vt:lpstr>Akut HCV fertőzés </vt:lpstr>
      <vt:lpstr>Krónikus HCV fertőzés</vt:lpstr>
      <vt:lpstr>HCV kezelése</vt:lpstr>
      <vt:lpstr>HCV kezelés Magyarországon</vt:lpstr>
      <vt:lpstr>Alkohol - Epidemiológia (WHO) </vt:lpstr>
      <vt:lpstr>Alkohol - Epidemiológia</vt:lpstr>
      <vt:lpstr>Klinikum</vt:lpstr>
      <vt:lpstr>PowerPoint bemutató</vt:lpstr>
      <vt:lpstr>Alkoholos zsírmáj</vt:lpstr>
      <vt:lpstr>Alkoholos (steato)hepatitis</vt:lpstr>
      <vt:lpstr>PowerPoint bemutató</vt:lpstr>
      <vt:lpstr>Alkoholos májcirrózis</vt:lpstr>
      <vt:lpstr>Alkoholos májcirrózis</vt:lpstr>
      <vt:lpstr>HCC</vt:lpstr>
      <vt:lpstr>PowerPoint bemutató</vt:lpstr>
      <vt:lpstr>DILI (mindig gondolni kell rá)</vt:lpstr>
      <vt:lpstr>Nem alkoholos zsírmáj betegség (NAFLD)</vt:lpstr>
      <vt:lpstr>Rizikó faktorok</vt:lpstr>
      <vt:lpstr>NAFLD kezelése</vt:lpstr>
      <vt:lpstr>Autoimmun hepatitisz</vt:lpstr>
      <vt:lpstr>PBC </vt:lpstr>
      <vt:lpstr>PSC</vt:lpstr>
      <vt:lpstr>IAC</vt:lpstr>
      <vt:lpstr>Haemochromatosis</vt:lpstr>
      <vt:lpstr>Wilson kór</vt:lpstr>
      <vt:lpstr>Wilson kór diagnózisa</vt:lpstr>
      <vt:lpstr>Krónikus hepatitisz egyéb okai</vt:lpstr>
      <vt:lpstr>„ I did it máj way”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Akut és chronicus hepatitis</dc:title>
  <dc:creator>Miklós</dc:creator>
  <cp:lastModifiedBy>Miklós</cp:lastModifiedBy>
  <cp:revision>162</cp:revision>
  <dcterms:created xsi:type="dcterms:W3CDTF">2015-10-30T10:18:44Z</dcterms:created>
  <dcterms:modified xsi:type="dcterms:W3CDTF">2015-11-11T10:15:22Z</dcterms:modified>
</cp:coreProperties>
</file>