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tags/tag12.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tags/tag7.xml" ContentType="application/vnd.openxmlformats-officedocument.presentationml.tags+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tags/tag3.xml" ContentType="application/vnd.openxmlformats-officedocument.presentationml.tags+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tags/tag11.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6" r:id="rId2"/>
    <p:sldId id="331" r:id="rId3"/>
    <p:sldId id="348" r:id="rId4"/>
    <p:sldId id="260" r:id="rId5"/>
    <p:sldId id="326" r:id="rId6"/>
    <p:sldId id="325" r:id="rId7"/>
    <p:sldId id="257" r:id="rId8"/>
    <p:sldId id="259" r:id="rId9"/>
    <p:sldId id="286" r:id="rId10"/>
    <p:sldId id="293" r:id="rId11"/>
    <p:sldId id="287" r:id="rId12"/>
    <p:sldId id="294" r:id="rId13"/>
    <p:sldId id="258" r:id="rId14"/>
    <p:sldId id="292" r:id="rId15"/>
    <p:sldId id="333" r:id="rId16"/>
    <p:sldId id="350" r:id="rId17"/>
    <p:sldId id="338" r:id="rId18"/>
    <p:sldId id="262" r:id="rId19"/>
    <p:sldId id="263" r:id="rId20"/>
    <p:sldId id="264" r:id="rId21"/>
    <p:sldId id="266" r:id="rId22"/>
    <p:sldId id="345" r:id="rId23"/>
    <p:sldId id="268" r:id="rId24"/>
    <p:sldId id="271" r:id="rId25"/>
    <p:sldId id="272" r:id="rId26"/>
    <p:sldId id="339" r:id="rId27"/>
    <p:sldId id="340" r:id="rId28"/>
    <p:sldId id="342" r:id="rId29"/>
    <p:sldId id="273" r:id="rId30"/>
    <p:sldId id="349" r:id="rId31"/>
    <p:sldId id="347" r:id="rId32"/>
    <p:sldId id="346" r:id="rId33"/>
    <p:sldId id="351" r:id="rId34"/>
    <p:sldId id="309" r:id="rId35"/>
    <p:sldId id="305" r:id="rId36"/>
    <p:sldId id="311" r:id="rId37"/>
    <p:sldId id="327" r:id="rId38"/>
    <p:sldId id="312" r:id="rId39"/>
    <p:sldId id="314" r:id="rId40"/>
    <p:sldId id="316" r:id="rId41"/>
    <p:sldId id="315" r:id="rId42"/>
    <p:sldId id="310" r:id="rId43"/>
    <p:sldId id="318" r:id="rId44"/>
    <p:sldId id="324" r:id="rId45"/>
    <p:sldId id="320" r:id="rId46"/>
    <p:sldId id="321" r:id="rId47"/>
    <p:sldId id="332" r:id="rId48"/>
    <p:sldId id="344" r:id="rId49"/>
    <p:sldId id="343" r:id="rId50"/>
    <p:sldId id="322" r:id="rId51"/>
    <p:sldId id="328" r:id="rId52"/>
    <p:sldId id="329" r:id="rId53"/>
    <p:sldId id="330" r:id="rId54"/>
    <p:sldId id="277" r:id="rId55"/>
    <p:sldId id="278" r:id="rId56"/>
    <p:sldId id="279" r:id="rId57"/>
    <p:sldId id="280" r:id="rId58"/>
    <p:sldId id="281" r:id="rId59"/>
    <p:sldId id="282" r:id="rId60"/>
    <p:sldId id="283" r:id="rId61"/>
    <p:sldId id="284" r:id="rId62"/>
    <p:sldId id="275" r:id="rId63"/>
    <p:sldId id="352" r:id="rId64"/>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966" autoAdjust="0"/>
  </p:normalViewPr>
  <p:slideViewPr>
    <p:cSldViewPr>
      <p:cViewPr varScale="1">
        <p:scale>
          <a:sx n="68" d="100"/>
          <a:sy n="68" d="100"/>
        </p:scale>
        <p:origin x="-666" y="-90"/>
      </p:cViewPr>
      <p:guideLst>
        <p:guide orient="horz" pos="2160"/>
        <p:guide pos="2880"/>
      </p:guideLst>
    </p:cSldViewPr>
  </p:slideViewPr>
  <p:notesTextViewPr>
    <p:cViewPr>
      <p:scale>
        <a:sx n="100" d="100"/>
        <a:sy n="100" d="100"/>
      </p:scale>
      <p:origin x="0" y="0"/>
    </p:cViewPr>
  </p:notesTextViewPr>
  <p:sorterViewPr>
    <p:cViewPr>
      <p:scale>
        <a:sx n="90" d="100"/>
        <a:sy n="9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11B98A-B826-433F-A5D7-CCCAB42EDD52}" type="datetimeFigureOut">
              <a:rPr lang="hu-HU" smtClean="0"/>
              <a:pPr/>
              <a:t>2015.11.10.</a:t>
            </a:fld>
            <a:endParaRPr lang="hu-HU"/>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1978A4-6485-4DC0-9F49-6A2428F3CA36}" type="slidenum">
              <a:rPr lang="hu-HU" smtClean="0"/>
              <a:pPr/>
              <a:t>‹#›</a:t>
            </a:fld>
            <a:endParaRPr lang="hu-HU"/>
          </a:p>
        </p:txBody>
      </p:sp>
    </p:spTree>
    <p:extLst>
      <p:ext uri="{BB962C8B-B14F-4D97-AF65-F5344CB8AC3E}">
        <p14:creationId xmlns:p14="http://schemas.microsoft.com/office/powerpoint/2010/main" xmlns="" val="1057011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539A81-CC4A-45CF-B82D-3D70EEFFCDE1}" type="slidenum">
              <a:rPr lang="hu-HU"/>
              <a:pPr/>
              <a:t>4</a:t>
            </a:fld>
            <a:endParaRPr lang="hu-HU"/>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hu-H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81930E-D737-4D87-A9E2-42042C3C3BF5}" type="slidenum">
              <a:rPr lang="hu-HU"/>
              <a:pPr/>
              <a:t>23</a:t>
            </a:fld>
            <a:endParaRPr lang="hu-HU"/>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endParaRPr lang="hu-H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fontScale="92500" lnSpcReduction="10000"/>
          </a:bodyPr>
          <a:lstStyle/>
          <a:p>
            <a:r>
              <a:rPr lang="en-US" sz="1200" kern="1200" baseline="0" dirty="0" smtClean="0">
                <a:solidFill>
                  <a:schemeClr val="tx1"/>
                </a:solidFill>
                <a:latin typeface="+mn-lt"/>
                <a:ea typeface="+mn-ea"/>
                <a:cs typeface="+mn-cs"/>
              </a:rPr>
              <a:t>The peripheral arterial </a:t>
            </a:r>
            <a:r>
              <a:rPr lang="en-US" sz="1200" kern="1200" baseline="0" dirty="0" err="1" smtClean="0">
                <a:solidFill>
                  <a:schemeClr val="tx1"/>
                </a:solidFill>
                <a:latin typeface="+mn-lt"/>
                <a:ea typeface="+mn-ea"/>
                <a:cs typeface="+mn-cs"/>
              </a:rPr>
              <a:t>vasodilation</a:t>
            </a:r>
            <a:r>
              <a:rPr lang="en-US" sz="1200" kern="1200" baseline="0" dirty="0" smtClean="0">
                <a:solidFill>
                  <a:schemeClr val="tx1"/>
                </a:solidFill>
                <a:latin typeface="+mn-lt"/>
                <a:ea typeface="+mn-ea"/>
                <a:cs typeface="+mn-cs"/>
              </a:rPr>
              <a:t> theory is the most</a:t>
            </a:r>
            <a:r>
              <a:rPr lang="hu-H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widely accepted explanation for the </a:t>
            </a:r>
            <a:r>
              <a:rPr lang="en-US" sz="1200" kern="1200" baseline="0" dirty="0" err="1" smtClean="0">
                <a:solidFill>
                  <a:schemeClr val="tx1"/>
                </a:solidFill>
                <a:latin typeface="+mn-lt"/>
                <a:ea typeface="+mn-ea"/>
                <a:cs typeface="+mn-cs"/>
              </a:rPr>
              <a:t>pathophysiology</a:t>
            </a:r>
            <a:r>
              <a:rPr lang="en-US" sz="1200" kern="1200" baseline="0" dirty="0" smtClean="0">
                <a:solidFill>
                  <a:schemeClr val="tx1"/>
                </a:solidFill>
                <a:latin typeface="+mn-lt"/>
                <a:ea typeface="+mn-ea"/>
                <a:cs typeface="+mn-cs"/>
              </a:rPr>
              <a:t> of HRS</a:t>
            </a:r>
            <a:r>
              <a:rPr lang="hu-H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(Figure 1) [1], which proposes that </a:t>
            </a:r>
            <a:r>
              <a:rPr lang="en-US" sz="1200" kern="1200" baseline="0" dirty="0" err="1" smtClean="0">
                <a:solidFill>
                  <a:schemeClr val="tx1"/>
                </a:solidFill>
                <a:latin typeface="+mn-lt"/>
                <a:ea typeface="+mn-ea"/>
                <a:cs typeface="+mn-cs"/>
              </a:rPr>
              <a:t>splanchnic</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vasodilation</a:t>
            </a:r>
            <a:r>
              <a:rPr lang="hu-H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that occurs as a consequence of portal hypertension with</a:t>
            </a:r>
            <a:r>
              <a:rPr lang="hu-H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cirrhosis is the inciting factor for the development of HRS.</a:t>
            </a:r>
          </a:p>
          <a:p>
            <a:r>
              <a:rPr lang="en-US" sz="1200" kern="1200" baseline="0" dirty="0" err="1" smtClean="0">
                <a:solidFill>
                  <a:schemeClr val="tx1"/>
                </a:solidFill>
                <a:latin typeface="+mn-lt"/>
                <a:ea typeface="+mn-ea"/>
                <a:cs typeface="+mn-cs"/>
              </a:rPr>
              <a:t>Splanchnic</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vasodilation</a:t>
            </a:r>
            <a:r>
              <a:rPr lang="en-US" sz="1200" kern="1200" baseline="0" dirty="0" smtClean="0">
                <a:solidFill>
                  <a:schemeClr val="tx1"/>
                </a:solidFill>
                <a:latin typeface="+mn-lt"/>
                <a:ea typeface="+mn-ea"/>
                <a:cs typeface="+mn-cs"/>
              </a:rPr>
              <a:t> is mediated principally by nitric</a:t>
            </a:r>
            <a:r>
              <a:rPr lang="hu-H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oxide but also to a lesser extent by other vasodilator substances</a:t>
            </a:r>
            <a:r>
              <a:rPr lang="hu-H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such as carbon monoxide, glucagon, vasodilator peptides,</a:t>
            </a:r>
            <a:r>
              <a:rPr lang="hu-H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and others. </a:t>
            </a:r>
            <a:r>
              <a:rPr lang="en-US" sz="1200" kern="1200" baseline="0" dirty="0" err="1" smtClean="0">
                <a:solidFill>
                  <a:schemeClr val="tx1"/>
                </a:solidFill>
                <a:latin typeface="+mn-lt"/>
                <a:ea typeface="+mn-ea"/>
                <a:cs typeface="+mn-cs"/>
              </a:rPr>
              <a:t>Splanchnic</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vasodilation</a:t>
            </a:r>
            <a:r>
              <a:rPr lang="en-US" sz="1200" kern="1200" baseline="0" dirty="0" smtClean="0">
                <a:solidFill>
                  <a:schemeClr val="tx1"/>
                </a:solidFill>
                <a:latin typeface="+mn-lt"/>
                <a:ea typeface="+mn-ea"/>
                <a:cs typeface="+mn-cs"/>
              </a:rPr>
              <a:t> sequesters blood</a:t>
            </a:r>
            <a:r>
              <a:rPr lang="hu-H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in the </a:t>
            </a:r>
            <a:r>
              <a:rPr lang="en-US" sz="1200" kern="1200" baseline="0" dirty="0" err="1" smtClean="0">
                <a:solidFill>
                  <a:schemeClr val="tx1"/>
                </a:solidFill>
                <a:latin typeface="+mn-lt"/>
                <a:ea typeface="+mn-ea"/>
                <a:cs typeface="+mn-cs"/>
              </a:rPr>
              <a:t>splanchnic</a:t>
            </a:r>
            <a:r>
              <a:rPr lang="en-US" sz="1200" kern="1200" baseline="0" dirty="0" smtClean="0">
                <a:solidFill>
                  <a:schemeClr val="tx1"/>
                </a:solidFill>
                <a:latin typeface="+mn-lt"/>
                <a:ea typeface="+mn-ea"/>
                <a:cs typeface="+mn-cs"/>
              </a:rPr>
              <a:t> vascular bed leading to a reduced effective</a:t>
            </a:r>
          </a:p>
          <a:p>
            <a:r>
              <a:rPr lang="en-US" sz="1200" kern="1200" baseline="0" dirty="0" smtClean="0">
                <a:solidFill>
                  <a:schemeClr val="tx1"/>
                </a:solidFill>
                <a:latin typeface="+mn-lt"/>
                <a:ea typeface="+mn-ea"/>
                <a:cs typeface="+mn-cs"/>
              </a:rPr>
              <a:t>arterial blood volume (“</a:t>
            </a:r>
            <a:r>
              <a:rPr lang="en-US" sz="1200" i="1" kern="1200" baseline="0" dirty="0" smtClean="0">
                <a:solidFill>
                  <a:schemeClr val="tx1"/>
                </a:solidFill>
                <a:latin typeface="+mn-lt"/>
                <a:ea typeface="+mn-ea"/>
                <a:cs typeface="+mn-cs"/>
              </a:rPr>
              <a:t>arterial </a:t>
            </a:r>
            <a:r>
              <a:rPr lang="en-US" sz="1200" i="1" kern="1200" baseline="0" dirty="0" err="1" smtClean="0">
                <a:solidFill>
                  <a:schemeClr val="tx1"/>
                </a:solidFill>
                <a:latin typeface="+mn-lt"/>
                <a:ea typeface="+mn-ea"/>
                <a:cs typeface="+mn-cs"/>
              </a:rPr>
              <a:t>underfilling</a:t>
            </a:r>
            <a:r>
              <a:rPr lang="en-US" sz="1200" i="1" kern="1200" baseline="0" dirty="0" smtClean="0">
                <a:solidFill>
                  <a:schemeClr val="tx1"/>
                </a:solidFill>
                <a:latin typeface="+mn-lt"/>
                <a:ea typeface="+mn-ea"/>
                <a:cs typeface="+mn-cs"/>
              </a:rPr>
              <a:t>”). In compensated</a:t>
            </a:r>
            <a:r>
              <a:rPr lang="hu-HU" sz="1200" i="1"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cirrhosis, cardiac contractility and cardiac output</a:t>
            </a:r>
            <a:r>
              <a:rPr lang="hu-H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increase to counterbalance the reduction in systemic vascular</a:t>
            </a:r>
            <a:r>
              <a:rPr lang="hu-H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resistance. This temporarily maintains the effective arterial</a:t>
            </a:r>
            <a:r>
              <a:rPr lang="hu-H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blood volume. However, as the </a:t>
            </a:r>
            <a:r>
              <a:rPr lang="en-US" sz="1200" kern="1200" baseline="0" dirty="0" err="1" smtClean="0">
                <a:solidFill>
                  <a:schemeClr val="tx1"/>
                </a:solidFill>
                <a:latin typeface="+mn-lt"/>
                <a:ea typeface="+mn-ea"/>
                <a:cs typeface="+mn-cs"/>
              </a:rPr>
              <a:t>splanchnic</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vasodilation</a:t>
            </a:r>
            <a:r>
              <a:rPr lang="en-US" sz="1200" kern="1200" baseline="0" dirty="0" smtClean="0">
                <a:solidFill>
                  <a:schemeClr val="tx1"/>
                </a:solidFill>
                <a:latin typeface="+mn-lt"/>
                <a:ea typeface="+mn-ea"/>
                <a:cs typeface="+mn-cs"/>
              </a:rPr>
              <a:t> progresses</a:t>
            </a:r>
            <a:r>
              <a:rPr lang="hu-H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the effective arterial blood volume ultimately declines.</a:t>
            </a:r>
            <a:r>
              <a:rPr lang="hu-H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At a late stage, the cardiac output may also fall due to the</a:t>
            </a:r>
            <a:r>
              <a:rPr lang="hu-H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development of cirrhotic </a:t>
            </a:r>
            <a:r>
              <a:rPr lang="en-US" sz="1200" kern="1200" baseline="0" dirty="0" err="1" smtClean="0">
                <a:solidFill>
                  <a:schemeClr val="tx1"/>
                </a:solidFill>
                <a:latin typeface="+mn-lt"/>
                <a:ea typeface="+mn-ea"/>
                <a:cs typeface="+mn-cs"/>
              </a:rPr>
              <a:t>cardiomyopathy</a:t>
            </a:r>
            <a:r>
              <a:rPr lang="en-US" sz="1200" kern="1200" baseline="0" dirty="0" smtClean="0">
                <a:solidFill>
                  <a:schemeClr val="tx1"/>
                </a:solidFill>
                <a:latin typeface="+mn-lt"/>
                <a:ea typeface="+mn-ea"/>
                <a:cs typeface="+mn-cs"/>
              </a:rPr>
              <a:t>. As the effective</a:t>
            </a:r>
            <a:r>
              <a:rPr lang="hu-HU" sz="1200" kern="1200" baseline="0" dirty="0" smtClean="0">
                <a:solidFill>
                  <a:schemeClr val="tx1"/>
                </a:solidFill>
                <a:latin typeface="+mn-lt"/>
                <a:ea typeface="+mn-ea"/>
                <a:cs typeface="+mn-cs"/>
              </a:rPr>
              <a:t> </a:t>
            </a:r>
            <a:r>
              <a:rPr lang="hu-HU" sz="1200" kern="1200" baseline="0" dirty="0" err="1" smtClean="0">
                <a:solidFill>
                  <a:schemeClr val="tx1"/>
                </a:solidFill>
                <a:latin typeface="+mn-lt"/>
                <a:ea typeface="+mn-ea"/>
                <a:cs typeface="+mn-cs"/>
              </a:rPr>
              <a:t>arterial</a:t>
            </a:r>
            <a:r>
              <a:rPr lang="hu-HU" sz="1200" kern="1200" baseline="0" dirty="0" smtClean="0">
                <a:solidFill>
                  <a:schemeClr val="tx1"/>
                </a:solidFill>
                <a:latin typeface="+mn-lt"/>
                <a:ea typeface="+mn-ea"/>
                <a:cs typeface="+mn-cs"/>
              </a:rPr>
              <a:t> </a:t>
            </a:r>
            <a:r>
              <a:rPr lang="hu-HU" sz="1200" kern="1200" baseline="0" dirty="0" err="1" smtClean="0">
                <a:solidFill>
                  <a:schemeClr val="tx1"/>
                </a:solidFill>
                <a:latin typeface="+mn-lt"/>
                <a:ea typeface="+mn-ea"/>
                <a:cs typeface="+mn-cs"/>
              </a:rPr>
              <a:t>blood</a:t>
            </a:r>
            <a:r>
              <a:rPr lang="hu-HU" sz="1200" kern="1200" baseline="0" dirty="0" smtClean="0">
                <a:solidFill>
                  <a:schemeClr val="tx1"/>
                </a:solidFill>
                <a:latin typeface="+mn-lt"/>
                <a:ea typeface="+mn-ea"/>
                <a:cs typeface="+mn-cs"/>
              </a:rPr>
              <a:t> </a:t>
            </a:r>
            <a:r>
              <a:rPr lang="hu-HU" sz="1200" kern="1200" baseline="0" dirty="0" err="1" smtClean="0">
                <a:solidFill>
                  <a:schemeClr val="tx1"/>
                </a:solidFill>
                <a:latin typeface="+mn-lt"/>
                <a:ea typeface="+mn-ea"/>
                <a:cs typeface="+mn-cs"/>
              </a:rPr>
              <a:t>volume</a:t>
            </a:r>
            <a:r>
              <a:rPr lang="hu-HU" sz="1200" kern="1200" baseline="0" dirty="0" smtClean="0">
                <a:solidFill>
                  <a:schemeClr val="tx1"/>
                </a:solidFill>
                <a:latin typeface="+mn-lt"/>
                <a:ea typeface="+mn-ea"/>
                <a:cs typeface="+mn-cs"/>
              </a:rPr>
              <a:t> </a:t>
            </a:r>
            <a:r>
              <a:rPr lang="hu-HU" sz="1200" kern="1200" baseline="0" dirty="0" err="1" smtClean="0">
                <a:solidFill>
                  <a:schemeClr val="tx1"/>
                </a:solidFill>
                <a:latin typeface="+mn-lt"/>
                <a:ea typeface="+mn-ea"/>
                <a:cs typeface="+mn-cs"/>
              </a:rPr>
              <a:t>declines</a:t>
            </a:r>
            <a:r>
              <a:rPr lang="hu-HU" sz="1200" kern="1200" baseline="0" dirty="0" smtClean="0">
                <a:solidFill>
                  <a:schemeClr val="tx1"/>
                </a:solidFill>
                <a:latin typeface="+mn-lt"/>
                <a:ea typeface="+mn-ea"/>
                <a:cs typeface="+mn-cs"/>
              </a:rPr>
              <a:t>, </a:t>
            </a:r>
            <a:r>
              <a:rPr lang="hu-HU" sz="1200" kern="1200" baseline="0" dirty="0" err="1" smtClean="0">
                <a:solidFill>
                  <a:schemeClr val="tx1"/>
                </a:solidFill>
                <a:latin typeface="+mn-lt"/>
                <a:ea typeface="+mn-ea"/>
                <a:cs typeface="+mn-cs"/>
              </a:rPr>
              <a:t>compensatory</a:t>
            </a:r>
            <a:r>
              <a:rPr lang="hu-HU" sz="1200" kern="1200" baseline="0" dirty="0" smtClean="0">
                <a:solidFill>
                  <a:schemeClr val="tx1"/>
                </a:solidFill>
                <a:latin typeface="+mn-lt"/>
                <a:ea typeface="+mn-ea"/>
                <a:cs typeface="+mn-cs"/>
              </a:rPr>
              <a:t> </a:t>
            </a:r>
            <a:r>
              <a:rPr lang="hu-HU" sz="1200" kern="1200" baseline="0" dirty="0" err="1" smtClean="0">
                <a:solidFill>
                  <a:schemeClr val="tx1"/>
                </a:solidFill>
                <a:latin typeface="+mn-lt"/>
                <a:ea typeface="+mn-ea"/>
                <a:cs typeface="+mn-cs"/>
              </a:rPr>
              <a:t>neurohormonal</a:t>
            </a:r>
            <a:r>
              <a:rPr lang="hu-H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vasoconstrictor systems such as the </a:t>
            </a:r>
            <a:r>
              <a:rPr lang="en-US" sz="1200" kern="1200" baseline="0" dirty="0" err="1" smtClean="0">
                <a:solidFill>
                  <a:schemeClr val="tx1"/>
                </a:solidFill>
                <a:latin typeface="+mn-lt"/>
                <a:ea typeface="+mn-ea"/>
                <a:cs typeface="+mn-cs"/>
              </a:rPr>
              <a:t>renin-angiotensin-aldosterone</a:t>
            </a:r>
            <a:r>
              <a:rPr lang="en-US" sz="1200" kern="1200" baseline="0" dirty="0" smtClean="0">
                <a:solidFill>
                  <a:schemeClr val="tx1"/>
                </a:solidFill>
                <a:latin typeface="+mn-lt"/>
                <a:ea typeface="+mn-ea"/>
                <a:cs typeface="+mn-cs"/>
              </a:rPr>
              <a:t> system (RAAS), the sympathetic nervous</a:t>
            </a:r>
            <a:r>
              <a:rPr lang="hu-H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system (SNS), and </a:t>
            </a:r>
            <a:r>
              <a:rPr lang="en-US" sz="1200" kern="1200" baseline="0" dirty="0" err="1" smtClean="0">
                <a:solidFill>
                  <a:schemeClr val="tx1"/>
                </a:solidFill>
                <a:latin typeface="+mn-lt"/>
                <a:ea typeface="+mn-ea"/>
                <a:cs typeface="+mn-cs"/>
              </a:rPr>
              <a:t>arginine</a:t>
            </a:r>
            <a:r>
              <a:rPr lang="en-US" sz="1200" kern="1200" baseline="0" dirty="0" smtClean="0">
                <a:solidFill>
                  <a:schemeClr val="tx1"/>
                </a:solidFill>
                <a:latin typeface="+mn-lt"/>
                <a:ea typeface="+mn-ea"/>
                <a:cs typeface="+mn-cs"/>
              </a:rPr>
              <a:t> vasopressin are stimulated.</a:t>
            </a:r>
            <a:r>
              <a:rPr lang="hu-H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This causes sodium and water retention, leading in turn to</a:t>
            </a:r>
            <a:r>
              <a:rPr lang="hu-HU"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ascites</a:t>
            </a:r>
            <a:r>
              <a:rPr lang="en-US" sz="1200" kern="1200" baseline="0" dirty="0" smtClean="0">
                <a:solidFill>
                  <a:schemeClr val="tx1"/>
                </a:solidFill>
                <a:latin typeface="+mn-lt"/>
                <a:ea typeface="+mn-ea"/>
                <a:cs typeface="+mn-cs"/>
              </a:rPr>
              <a:t> and </a:t>
            </a:r>
            <a:r>
              <a:rPr lang="en-US" sz="1200" kern="1200" baseline="0" dirty="0" err="1" smtClean="0">
                <a:solidFill>
                  <a:schemeClr val="tx1"/>
                </a:solidFill>
                <a:latin typeface="+mn-lt"/>
                <a:ea typeface="+mn-ea"/>
                <a:cs typeface="+mn-cs"/>
              </a:rPr>
              <a:t>hyponatraemia</a:t>
            </a:r>
            <a:r>
              <a:rPr lang="en-US" sz="1200" kern="1200" baseline="0" dirty="0" smtClean="0">
                <a:solidFill>
                  <a:schemeClr val="tx1"/>
                </a:solidFill>
                <a:latin typeface="+mn-lt"/>
                <a:ea typeface="+mn-ea"/>
                <a:cs typeface="+mn-cs"/>
              </a:rPr>
              <a:t>, as well as vasoconstriction of the</a:t>
            </a:r>
            <a:r>
              <a:rPr lang="hu-H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renal, cerebral, and peripheral vascular beds. In the kidneys,</a:t>
            </a:r>
            <a:r>
              <a:rPr lang="hu-H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local renal vasodilators such as prostaglandins are initially</a:t>
            </a:r>
            <a:r>
              <a:rPr lang="hu-H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able to counterbalance the effects of the </a:t>
            </a:r>
            <a:r>
              <a:rPr lang="en-US" sz="1200" kern="1200" baseline="0" dirty="0" err="1" smtClean="0">
                <a:solidFill>
                  <a:schemeClr val="tx1"/>
                </a:solidFill>
                <a:latin typeface="+mn-lt"/>
                <a:ea typeface="+mn-ea"/>
                <a:cs typeface="+mn-cs"/>
              </a:rPr>
              <a:t>neurohormonal</a:t>
            </a:r>
            <a:r>
              <a:rPr lang="en-US" sz="1200" kern="1200" baseline="0" dirty="0" smtClean="0">
                <a:solidFill>
                  <a:schemeClr val="tx1"/>
                </a:solidFill>
                <a:latin typeface="+mn-lt"/>
                <a:ea typeface="+mn-ea"/>
                <a:cs typeface="+mn-cs"/>
              </a:rPr>
              <a:t> vasoconstrictor</a:t>
            </a:r>
          </a:p>
          <a:p>
            <a:r>
              <a:rPr lang="en-US" sz="1200" kern="1200" baseline="0" dirty="0" smtClean="0">
                <a:solidFill>
                  <a:schemeClr val="tx1"/>
                </a:solidFill>
                <a:latin typeface="+mn-lt"/>
                <a:ea typeface="+mn-ea"/>
                <a:cs typeface="+mn-cs"/>
              </a:rPr>
              <a:t>systems. Ultimately, this proves inadequate, as</a:t>
            </a:r>
            <a:r>
              <a:rPr lang="hu-H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renal vasoconstrictor tone predominates. The end result of</a:t>
            </a:r>
            <a:r>
              <a:rPr lang="hu-H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this process is a severe decline in renal blood flow leading</a:t>
            </a:r>
            <a:r>
              <a:rPr lang="hu-H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to reduced </a:t>
            </a:r>
            <a:r>
              <a:rPr lang="en-US" sz="1200" kern="1200" baseline="0" dirty="0" err="1" smtClean="0">
                <a:solidFill>
                  <a:schemeClr val="tx1"/>
                </a:solidFill>
                <a:latin typeface="+mn-lt"/>
                <a:ea typeface="+mn-ea"/>
                <a:cs typeface="+mn-cs"/>
              </a:rPr>
              <a:t>glomerular</a:t>
            </a:r>
            <a:r>
              <a:rPr lang="en-US" sz="1200" kern="1200" baseline="0" dirty="0" smtClean="0">
                <a:solidFill>
                  <a:schemeClr val="tx1"/>
                </a:solidFill>
                <a:latin typeface="+mn-lt"/>
                <a:ea typeface="+mn-ea"/>
                <a:cs typeface="+mn-cs"/>
              </a:rPr>
              <a:t> filtration rate (GFR) and the development</a:t>
            </a:r>
            <a:r>
              <a:rPr lang="hu-HU" sz="1200" kern="1200" baseline="0" dirty="0" smtClean="0">
                <a:solidFill>
                  <a:schemeClr val="tx1"/>
                </a:solidFill>
                <a:latin typeface="+mn-lt"/>
                <a:ea typeface="+mn-ea"/>
                <a:cs typeface="+mn-cs"/>
              </a:rPr>
              <a:t> of HRS.</a:t>
            </a:r>
            <a:endParaRPr lang="hu-HU" dirty="0"/>
          </a:p>
        </p:txBody>
      </p:sp>
      <p:sp>
        <p:nvSpPr>
          <p:cNvPr id="4" name="Dia számának helye 3"/>
          <p:cNvSpPr>
            <a:spLocks noGrp="1"/>
          </p:cNvSpPr>
          <p:nvPr>
            <p:ph type="sldNum" sz="quarter" idx="10"/>
          </p:nvPr>
        </p:nvSpPr>
        <p:spPr/>
        <p:txBody>
          <a:bodyPr/>
          <a:lstStyle/>
          <a:p>
            <a:fld id="{C21978A4-6485-4DC0-9F49-6A2428F3CA36}" type="slidenum">
              <a:rPr lang="hu-HU" smtClean="0"/>
              <a:pPr/>
              <a:t>34</a:t>
            </a:fld>
            <a:endParaRPr lang="hu-H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4BFB3BEF-F45C-4420-B34A-D081FD88926E}" type="slidenum">
              <a:rPr lang="hu-HU">
                <a:latin typeface="Arial" pitchFamily="34" charset="0"/>
              </a:rPr>
              <a:pPr/>
              <a:t>35</a:t>
            </a:fld>
            <a:endParaRPr lang="hu-HU">
              <a:latin typeface="Arial"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lnSpcReduction="10000"/>
          </a:bodyPr>
          <a:lstStyle/>
          <a:p>
            <a:r>
              <a:rPr lang="en-US" sz="1200" kern="1200" baseline="0" dirty="0" smtClean="0">
                <a:solidFill>
                  <a:schemeClr val="tx1"/>
                </a:solidFill>
                <a:latin typeface="+mn-lt"/>
                <a:ea typeface="+mn-ea"/>
                <a:cs typeface="+mn-cs"/>
              </a:rPr>
              <a:t>The peripheral arterial </a:t>
            </a:r>
            <a:r>
              <a:rPr lang="en-US" sz="1200" kern="1200" baseline="0" dirty="0" err="1" smtClean="0">
                <a:solidFill>
                  <a:schemeClr val="tx1"/>
                </a:solidFill>
                <a:latin typeface="+mn-lt"/>
                <a:ea typeface="+mn-ea"/>
                <a:cs typeface="+mn-cs"/>
              </a:rPr>
              <a:t>vasodilation</a:t>
            </a:r>
            <a:r>
              <a:rPr lang="en-US" sz="1200" kern="1200" baseline="0" dirty="0" smtClean="0">
                <a:solidFill>
                  <a:schemeClr val="tx1"/>
                </a:solidFill>
                <a:latin typeface="+mn-lt"/>
                <a:ea typeface="+mn-ea"/>
                <a:cs typeface="+mn-cs"/>
              </a:rPr>
              <a:t> theory is the most</a:t>
            </a:r>
            <a:r>
              <a:rPr lang="hu-H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widely accepted explanation for the </a:t>
            </a:r>
            <a:r>
              <a:rPr lang="en-US" sz="1200" kern="1200" baseline="0" dirty="0" err="1" smtClean="0">
                <a:solidFill>
                  <a:schemeClr val="tx1"/>
                </a:solidFill>
                <a:latin typeface="+mn-lt"/>
                <a:ea typeface="+mn-ea"/>
                <a:cs typeface="+mn-cs"/>
              </a:rPr>
              <a:t>pathophysiology</a:t>
            </a:r>
            <a:r>
              <a:rPr lang="en-US" sz="1200" kern="1200" baseline="0" dirty="0" smtClean="0">
                <a:solidFill>
                  <a:schemeClr val="tx1"/>
                </a:solidFill>
                <a:latin typeface="+mn-lt"/>
                <a:ea typeface="+mn-ea"/>
                <a:cs typeface="+mn-cs"/>
              </a:rPr>
              <a:t> of HRS</a:t>
            </a:r>
            <a:r>
              <a:rPr lang="hu-H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(Figure 1) [1], which proposes that </a:t>
            </a:r>
            <a:r>
              <a:rPr lang="en-US" sz="1200" kern="1200" baseline="0" dirty="0" err="1" smtClean="0">
                <a:solidFill>
                  <a:schemeClr val="tx1"/>
                </a:solidFill>
                <a:latin typeface="+mn-lt"/>
                <a:ea typeface="+mn-ea"/>
                <a:cs typeface="+mn-cs"/>
              </a:rPr>
              <a:t>splanchnic</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vasodilation</a:t>
            </a:r>
            <a:r>
              <a:rPr lang="hu-H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that occurs as a consequence of portal hypertension with</a:t>
            </a:r>
            <a:r>
              <a:rPr lang="hu-H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cirrhosis is the inciting factor for the development of HRS.</a:t>
            </a:r>
          </a:p>
          <a:p>
            <a:r>
              <a:rPr lang="en-US" sz="1200" kern="1200" baseline="0" dirty="0" err="1" smtClean="0">
                <a:solidFill>
                  <a:schemeClr val="tx1"/>
                </a:solidFill>
                <a:latin typeface="+mn-lt"/>
                <a:ea typeface="+mn-ea"/>
                <a:cs typeface="+mn-cs"/>
              </a:rPr>
              <a:t>Splanchnic</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vasodilation</a:t>
            </a:r>
            <a:r>
              <a:rPr lang="en-US" sz="1200" kern="1200" baseline="0" dirty="0" smtClean="0">
                <a:solidFill>
                  <a:schemeClr val="tx1"/>
                </a:solidFill>
                <a:latin typeface="+mn-lt"/>
                <a:ea typeface="+mn-ea"/>
                <a:cs typeface="+mn-cs"/>
              </a:rPr>
              <a:t> is mediated principally by nitric</a:t>
            </a:r>
            <a:r>
              <a:rPr lang="hu-H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oxide but also to a lesser extent by other vasodilator substances</a:t>
            </a:r>
            <a:r>
              <a:rPr lang="hu-H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such as carbon monoxide, glucagon, vasodilator peptides,</a:t>
            </a:r>
            <a:r>
              <a:rPr lang="hu-H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and others. </a:t>
            </a:r>
            <a:r>
              <a:rPr lang="en-US" sz="1200" kern="1200" baseline="0" dirty="0" err="1" smtClean="0">
                <a:solidFill>
                  <a:schemeClr val="tx1"/>
                </a:solidFill>
                <a:latin typeface="+mn-lt"/>
                <a:ea typeface="+mn-ea"/>
                <a:cs typeface="+mn-cs"/>
              </a:rPr>
              <a:t>Splanchnic</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vasodilation</a:t>
            </a:r>
            <a:r>
              <a:rPr lang="en-US" sz="1200" kern="1200" baseline="0" dirty="0" smtClean="0">
                <a:solidFill>
                  <a:schemeClr val="tx1"/>
                </a:solidFill>
                <a:latin typeface="+mn-lt"/>
                <a:ea typeface="+mn-ea"/>
                <a:cs typeface="+mn-cs"/>
              </a:rPr>
              <a:t> sequesters blood</a:t>
            </a:r>
            <a:r>
              <a:rPr lang="hu-H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in the </a:t>
            </a:r>
            <a:r>
              <a:rPr lang="en-US" sz="1200" kern="1200" baseline="0" dirty="0" err="1" smtClean="0">
                <a:solidFill>
                  <a:schemeClr val="tx1"/>
                </a:solidFill>
                <a:latin typeface="+mn-lt"/>
                <a:ea typeface="+mn-ea"/>
                <a:cs typeface="+mn-cs"/>
              </a:rPr>
              <a:t>splanchnic</a:t>
            </a:r>
            <a:r>
              <a:rPr lang="en-US" sz="1200" kern="1200" baseline="0" dirty="0" smtClean="0">
                <a:solidFill>
                  <a:schemeClr val="tx1"/>
                </a:solidFill>
                <a:latin typeface="+mn-lt"/>
                <a:ea typeface="+mn-ea"/>
                <a:cs typeface="+mn-cs"/>
              </a:rPr>
              <a:t> vascular bed leading to a reduced effective</a:t>
            </a:r>
          </a:p>
          <a:p>
            <a:r>
              <a:rPr lang="en-US" sz="1200" kern="1200" baseline="0" dirty="0" smtClean="0">
                <a:solidFill>
                  <a:schemeClr val="tx1"/>
                </a:solidFill>
                <a:latin typeface="+mn-lt"/>
                <a:ea typeface="+mn-ea"/>
                <a:cs typeface="+mn-cs"/>
              </a:rPr>
              <a:t>arterial blood volume (“</a:t>
            </a:r>
            <a:r>
              <a:rPr lang="en-US" sz="1200" i="1" kern="1200" baseline="0" dirty="0" smtClean="0">
                <a:solidFill>
                  <a:schemeClr val="tx1"/>
                </a:solidFill>
                <a:latin typeface="+mn-lt"/>
                <a:ea typeface="+mn-ea"/>
                <a:cs typeface="+mn-cs"/>
              </a:rPr>
              <a:t>arterial </a:t>
            </a:r>
            <a:r>
              <a:rPr lang="en-US" sz="1200" i="1" kern="1200" baseline="0" dirty="0" err="1" smtClean="0">
                <a:solidFill>
                  <a:schemeClr val="tx1"/>
                </a:solidFill>
                <a:latin typeface="+mn-lt"/>
                <a:ea typeface="+mn-ea"/>
                <a:cs typeface="+mn-cs"/>
              </a:rPr>
              <a:t>underfilling</a:t>
            </a:r>
            <a:r>
              <a:rPr lang="en-US" sz="1200" i="1" kern="1200" baseline="0" dirty="0" smtClean="0">
                <a:solidFill>
                  <a:schemeClr val="tx1"/>
                </a:solidFill>
                <a:latin typeface="+mn-lt"/>
                <a:ea typeface="+mn-ea"/>
                <a:cs typeface="+mn-cs"/>
              </a:rPr>
              <a:t>”). In compensated</a:t>
            </a:r>
            <a:r>
              <a:rPr lang="hu-HU" sz="1200" i="1"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cirrhosis, cardiac contractility and cardiac output</a:t>
            </a:r>
            <a:r>
              <a:rPr lang="hu-H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increase to counterbalance the reduction in systemic vascular</a:t>
            </a:r>
            <a:r>
              <a:rPr lang="hu-H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resistance. This temporarily maintains the effective arterial</a:t>
            </a:r>
            <a:r>
              <a:rPr lang="hu-H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blood volume. However, as the </a:t>
            </a:r>
            <a:r>
              <a:rPr lang="en-US" sz="1200" kern="1200" baseline="0" dirty="0" err="1" smtClean="0">
                <a:solidFill>
                  <a:schemeClr val="tx1"/>
                </a:solidFill>
                <a:latin typeface="+mn-lt"/>
                <a:ea typeface="+mn-ea"/>
                <a:cs typeface="+mn-cs"/>
              </a:rPr>
              <a:t>splanchnic</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vasodilation</a:t>
            </a:r>
            <a:r>
              <a:rPr lang="en-US" sz="1200" kern="1200" baseline="0" dirty="0" smtClean="0">
                <a:solidFill>
                  <a:schemeClr val="tx1"/>
                </a:solidFill>
                <a:latin typeface="+mn-lt"/>
                <a:ea typeface="+mn-ea"/>
                <a:cs typeface="+mn-cs"/>
              </a:rPr>
              <a:t> progresses</a:t>
            </a:r>
            <a:r>
              <a:rPr lang="hu-H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the effective arterial blood volume ultimately declines.</a:t>
            </a:r>
            <a:r>
              <a:rPr lang="hu-H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At a late stage, the cardiac output may also fall due to the</a:t>
            </a:r>
            <a:r>
              <a:rPr lang="hu-H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development of cirrhotic </a:t>
            </a:r>
            <a:r>
              <a:rPr lang="en-US" sz="1200" kern="1200" baseline="0" dirty="0" err="1" smtClean="0">
                <a:solidFill>
                  <a:schemeClr val="tx1"/>
                </a:solidFill>
                <a:latin typeface="+mn-lt"/>
                <a:ea typeface="+mn-ea"/>
                <a:cs typeface="+mn-cs"/>
              </a:rPr>
              <a:t>cardiomyopathy</a:t>
            </a:r>
            <a:r>
              <a:rPr lang="en-US" sz="1200" kern="1200" baseline="0" dirty="0" smtClean="0">
                <a:solidFill>
                  <a:schemeClr val="tx1"/>
                </a:solidFill>
                <a:latin typeface="+mn-lt"/>
                <a:ea typeface="+mn-ea"/>
                <a:cs typeface="+mn-cs"/>
              </a:rPr>
              <a:t>. As the effective</a:t>
            </a:r>
            <a:r>
              <a:rPr lang="hu-HU" sz="1200" kern="1200" baseline="0" dirty="0" smtClean="0">
                <a:solidFill>
                  <a:schemeClr val="tx1"/>
                </a:solidFill>
                <a:latin typeface="+mn-lt"/>
                <a:ea typeface="+mn-ea"/>
                <a:cs typeface="+mn-cs"/>
              </a:rPr>
              <a:t> </a:t>
            </a:r>
            <a:r>
              <a:rPr lang="hu-HU" sz="1200" kern="1200" baseline="0" dirty="0" err="1" smtClean="0">
                <a:solidFill>
                  <a:schemeClr val="tx1"/>
                </a:solidFill>
                <a:latin typeface="+mn-lt"/>
                <a:ea typeface="+mn-ea"/>
                <a:cs typeface="+mn-cs"/>
              </a:rPr>
              <a:t>arterial</a:t>
            </a:r>
            <a:r>
              <a:rPr lang="hu-HU" sz="1200" kern="1200" baseline="0" dirty="0" smtClean="0">
                <a:solidFill>
                  <a:schemeClr val="tx1"/>
                </a:solidFill>
                <a:latin typeface="+mn-lt"/>
                <a:ea typeface="+mn-ea"/>
                <a:cs typeface="+mn-cs"/>
              </a:rPr>
              <a:t> </a:t>
            </a:r>
            <a:r>
              <a:rPr lang="hu-HU" sz="1200" kern="1200" baseline="0" dirty="0" err="1" smtClean="0">
                <a:solidFill>
                  <a:schemeClr val="tx1"/>
                </a:solidFill>
                <a:latin typeface="+mn-lt"/>
                <a:ea typeface="+mn-ea"/>
                <a:cs typeface="+mn-cs"/>
              </a:rPr>
              <a:t>blood</a:t>
            </a:r>
            <a:r>
              <a:rPr lang="hu-HU" sz="1200" kern="1200" baseline="0" dirty="0" smtClean="0">
                <a:solidFill>
                  <a:schemeClr val="tx1"/>
                </a:solidFill>
                <a:latin typeface="+mn-lt"/>
                <a:ea typeface="+mn-ea"/>
                <a:cs typeface="+mn-cs"/>
              </a:rPr>
              <a:t> </a:t>
            </a:r>
            <a:r>
              <a:rPr lang="hu-HU" sz="1200" kern="1200" baseline="0" dirty="0" err="1" smtClean="0">
                <a:solidFill>
                  <a:schemeClr val="tx1"/>
                </a:solidFill>
                <a:latin typeface="+mn-lt"/>
                <a:ea typeface="+mn-ea"/>
                <a:cs typeface="+mn-cs"/>
              </a:rPr>
              <a:t>volume</a:t>
            </a:r>
            <a:r>
              <a:rPr lang="hu-HU" sz="1200" kern="1200" baseline="0" dirty="0" smtClean="0">
                <a:solidFill>
                  <a:schemeClr val="tx1"/>
                </a:solidFill>
                <a:latin typeface="+mn-lt"/>
                <a:ea typeface="+mn-ea"/>
                <a:cs typeface="+mn-cs"/>
              </a:rPr>
              <a:t> </a:t>
            </a:r>
            <a:r>
              <a:rPr lang="hu-HU" sz="1200" kern="1200" baseline="0" dirty="0" err="1" smtClean="0">
                <a:solidFill>
                  <a:schemeClr val="tx1"/>
                </a:solidFill>
                <a:latin typeface="+mn-lt"/>
                <a:ea typeface="+mn-ea"/>
                <a:cs typeface="+mn-cs"/>
              </a:rPr>
              <a:t>declines</a:t>
            </a:r>
            <a:r>
              <a:rPr lang="hu-HU" sz="1200" kern="1200" baseline="0" dirty="0" smtClean="0">
                <a:solidFill>
                  <a:schemeClr val="tx1"/>
                </a:solidFill>
                <a:latin typeface="+mn-lt"/>
                <a:ea typeface="+mn-ea"/>
                <a:cs typeface="+mn-cs"/>
              </a:rPr>
              <a:t>, </a:t>
            </a:r>
            <a:r>
              <a:rPr lang="hu-HU" sz="1200" kern="1200" baseline="0" dirty="0" err="1" smtClean="0">
                <a:solidFill>
                  <a:schemeClr val="tx1"/>
                </a:solidFill>
                <a:latin typeface="+mn-lt"/>
                <a:ea typeface="+mn-ea"/>
                <a:cs typeface="+mn-cs"/>
              </a:rPr>
              <a:t>compensatory</a:t>
            </a:r>
            <a:r>
              <a:rPr lang="hu-HU" sz="1200" kern="1200" baseline="0" dirty="0" smtClean="0">
                <a:solidFill>
                  <a:schemeClr val="tx1"/>
                </a:solidFill>
                <a:latin typeface="+mn-lt"/>
                <a:ea typeface="+mn-ea"/>
                <a:cs typeface="+mn-cs"/>
              </a:rPr>
              <a:t> </a:t>
            </a:r>
            <a:r>
              <a:rPr lang="hu-HU" sz="1200" kern="1200" baseline="0" dirty="0" err="1" smtClean="0">
                <a:solidFill>
                  <a:schemeClr val="tx1"/>
                </a:solidFill>
                <a:latin typeface="+mn-lt"/>
                <a:ea typeface="+mn-ea"/>
                <a:cs typeface="+mn-cs"/>
              </a:rPr>
              <a:t>neurohormonal</a:t>
            </a:r>
            <a:r>
              <a:rPr lang="hu-H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vasoconstrictor systems such as the </a:t>
            </a:r>
            <a:r>
              <a:rPr lang="en-US" sz="1200" kern="1200" baseline="0" dirty="0" err="1" smtClean="0">
                <a:solidFill>
                  <a:schemeClr val="tx1"/>
                </a:solidFill>
                <a:latin typeface="+mn-lt"/>
                <a:ea typeface="+mn-ea"/>
                <a:cs typeface="+mn-cs"/>
              </a:rPr>
              <a:t>renin-angiotensin-aldosterone</a:t>
            </a:r>
            <a:r>
              <a:rPr lang="en-US" sz="1200" kern="1200" baseline="0" dirty="0" smtClean="0">
                <a:solidFill>
                  <a:schemeClr val="tx1"/>
                </a:solidFill>
                <a:latin typeface="+mn-lt"/>
                <a:ea typeface="+mn-ea"/>
                <a:cs typeface="+mn-cs"/>
              </a:rPr>
              <a:t> system (RAAS), the sympathetic nervous</a:t>
            </a:r>
            <a:r>
              <a:rPr lang="hu-H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system (SNS), and </a:t>
            </a:r>
            <a:r>
              <a:rPr lang="en-US" sz="1200" kern="1200" baseline="0" dirty="0" err="1" smtClean="0">
                <a:solidFill>
                  <a:schemeClr val="tx1"/>
                </a:solidFill>
                <a:latin typeface="+mn-lt"/>
                <a:ea typeface="+mn-ea"/>
                <a:cs typeface="+mn-cs"/>
              </a:rPr>
              <a:t>arginine</a:t>
            </a:r>
            <a:r>
              <a:rPr lang="en-US" sz="1200" kern="1200" baseline="0" dirty="0" smtClean="0">
                <a:solidFill>
                  <a:schemeClr val="tx1"/>
                </a:solidFill>
                <a:latin typeface="+mn-lt"/>
                <a:ea typeface="+mn-ea"/>
                <a:cs typeface="+mn-cs"/>
              </a:rPr>
              <a:t> vasopressin are stimulated.</a:t>
            </a:r>
            <a:r>
              <a:rPr lang="hu-H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This causes sodium and water retention, leading in turn to</a:t>
            </a:r>
            <a:r>
              <a:rPr lang="hu-HU"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ascites</a:t>
            </a:r>
            <a:r>
              <a:rPr lang="en-US" sz="1200" kern="1200" baseline="0" dirty="0" smtClean="0">
                <a:solidFill>
                  <a:schemeClr val="tx1"/>
                </a:solidFill>
                <a:latin typeface="+mn-lt"/>
                <a:ea typeface="+mn-ea"/>
                <a:cs typeface="+mn-cs"/>
              </a:rPr>
              <a:t> and </a:t>
            </a:r>
            <a:r>
              <a:rPr lang="en-US" sz="1200" kern="1200" baseline="0" dirty="0" err="1" smtClean="0">
                <a:solidFill>
                  <a:schemeClr val="tx1"/>
                </a:solidFill>
                <a:latin typeface="+mn-lt"/>
                <a:ea typeface="+mn-ea"/>
                <a:cs typeface="+mn-cs"/>
              </a:rPr>
              <a:t>hyponatraemia</a:t>
            </a:r>
            <a:r>
              <a:rPr lang="en-US" sz="1200" kern="1200" baseline="0" dirty="0" smtClean="0">
                <a:solidFill>
                  <a:schemeClr val="tx1"/>
                </a:solidFill>
                <a:latin typeface="+mn-lt"/>
                <a:ea typeface="+mn-ea"/>
                <a:cs typeface="+mn-cs"/>
              </a:rPr>
              <a:t>, as well as vasoconstriction of the</a:t>
            </a:r>
            <a:r>
              <a:rPr lang="hu-H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renal, cerebral, and peripheral vascular beds. In the kidneys,</a:t>
            </a:r>
            <a:r>
              <a:rPr lang="hu-H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local renal vasodilators such as prostaglandins are initially</a:t>
            </a:r>
            <a:r>
              <a:rPr lang="hu-H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able to counterbalance the effects of the </a:t>
            </a:r>
            <a:r>
              <a:rPr lang="en-US" sz="1200" kern="1200" baseline="0" dirty="0" err="1" smtClean="0">
                <a:solidFill>
                  <a:schemeClr val="tx1"/>
                </a:solidFill>
                <a:latin typeface="+mn-lt"/>
                <a:ea typeface="+mn-ea"/>
                <a:cs typeface="+mn-cs"/>
              </a:rPr>
              <a:t>neurohormonal</a:t>
            </a:r>
            <a:r>
              <a:rPr lang="en-US" sz="1200" kern="1200" baseline="0" dirty="0" smtClean="0">
                <a:solidFill>
                  <a:schemeClr val="tx1"/>
                </a:solidFill>
                <a:latin typeface="+mn-lt"/>
                <a:ea typeface="+mn-ea"/>
                <a:cs typeface="+mn-cs"/>
              </a:rPr>
              <a:t> vasoconstrictor</a:t>
            </a:r>
          </a:p>
          <a:p>
            <a:r>
              <a:rPr lang="en-US" sz="1200" kern="1200" baseline="0" dirty="0" smtClean="0">
                <a:solidFill>
                  <a:schemeClr val="tx1"/>
                </a:solidFill>
                <a:latin typeface="+mn-lt"/>
                <a:ea typeface="+mn-ea"/>
                <a:cs typeface="+mn-cs"/>
              </a:rPr>
              <a:t>systems. Ultimately, this proves inadequate, as</a:t>
            </a:r>
            <a:r>
              <a:rPr lang="hu-H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renal vasoconstrictor tone predominates. The end result of</a:t>
            </a:r>
            <a:r>
              <a:rPr lang="hu-H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this process is a severe decline in renal blood flow leading</a:t>
            </a:r>
            <a:r>
              <a:rPr lang="hu-H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to reduced </a:t>
            </a:r>
            <a:r>
              <a:rPr lang="en-US" sz="1200" kern="1200" baseline="0" dirty="0" err="1" smtClean="0">
                <a:solidFill>
                  <a:schemeClr val="tx1"/>
                </a:solidFill>
                <a:latin typeface="+mn-lt"/>
                <a:ea typeface="+mn-ea"/>
                <a:cs typeface="+mn-cs"/>
              </a:rPr>
              <a:t>glomerular</a:t>
            </a:r>
            <a:r>
              <a:rPr lang="en-US" sz="1200" kern="1200" baseline="0" dirty="0" smtClean="0">
                <a:solidFill>
                  <a:schemeClr val="tx1"/>
                </a:solidFill>
                <a:latin typeface="+mn-lt"/>
                <a:ea typeface="+mn-ea"/>
                <a:cs typeface="+mn-cs"/>
              </a:rPr>
              <a:t> filtration rate (GFR) and the development</a:t>
            </a:r>
            <a:r>
              <a:rPr lang="hu-HU" sz="1200" kern="1200" baseline="0" dirty="0" smtClean="0">
                <a:solidFill>
                  <a:schemeClr val="tx1"/>
                </a:solidFill>
                <a:latin typeface="+mn-lt"/>
                <a:ea typeface="+mn-ea"/>
                <a:cs typeface="+mn-cs"/>
              </a:rPr>
              <a:t> of HRS.</a:t>
            </a:r>
            <a:endParaRPr lang="hu-HU" dirty="0" smtClean="0"/>
          </a:p>
          <a:p>
            <a:endParaRPr lang="hu-HU" dirty="0"/>
          </a:p>
        </p:txBody>
      </p:sp>
      <p:sp>
        <p:nvSpPr>
          <p:cNvPr id="4" name="Dia számának helye 3"/>
          <p:cNvSpPr>
            <a:spLocks noGrp="1"/>
          </p:cNvSpPr>
          <p:nvPr>
            <p:ph type="sldNum" sz="quarter" idx="10"/>
          </p:nvPr>
        </p:nvSpPr>
        <p:spPr/>
        <p:txBody>
          <a:bodyPr/>
          <a:lstStyle/>
          <a:p>
            <a:fld id="{C21978A4-6485-4DC0-9F49-6A2428F3CA36}" type="slidenum">
              <a:rPr lang="hu-HU" smtClean="0"/>
              <a:pPr/>
              <a:t>36</a:t>
            </a:fld>
            <a:endParaRPr lang="hu-H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endParaRPr lang="hu-HU"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p:spPr>
        <p:txBody>
          <a:bodyPr/>
          <a:lstStyle/>
          <a:p>
            <a:r>
              <a:rPr lang="hu-HU" sz="1000" dirty="0" err="1" smtClean="0">
                <a:latin typeface="Arial" pitchFamily="34" charset="0"/>
              </a:rPr>
              <a:t>Aldosterone</a:t>
            </a:r>
            <a:r>
              <a:rPr lang="hu-HU" sz="1000" dirty="0" smtClean="0">
                <a:latin typeface="Arial" pitchFamily="34" charset="0"/>
              </a:rPr>
              <a:t>, </a:t>
            </a:r>
            <a:r>
              <a:rPr lang="hu-HU" sz="1000" dirty="0" err="1" smtClean="0">
                <a:latin typeface="Arial" pitchFamily="34" charset="0"/>
              </a:rPr>
              <a:t>one</a:t>
            </a:r>
            <a:r>
              <a:rPr lang="hu-HU" sz="1000" dirty="0" smtClean="0">
                <a:latin typeface="Arial" pitchFamily="34" charset="0"/>
              </a:rPr>
              <a:t> of </a:t>
            </a:r>
            <a:r>
              <a:rPr lang="hu-HU" sz="1000" dirty="0" err="1" smtClean="0">
                <a:latin typeface="Arial" pitchFamily="34" charset="0"/>
              </a:rPr>
              <a:t>the</a:t>
            </a:r>
            <a:r>
              <a:rPr lang="hu-HU" sz="1000" dirty="0" smtClean="0">
                <a:latin typeface="Arial" pitchFamily="34" charset="0"/>
              </a:rPr>
              <a:t> main </a:t>
            </a:r>
            <a:r>
              <a:rPr lang="hu-HU" sz="1000" dirty="0" err="1" smtClean="0">
                <a:latin typeface="Arial" pitchFamily="34" charset="0"/>
              </a:rPr>
              <a:t>peptides</a:t>
            </a:r>
            <a:r>
              <a:rPr lang="hu-HU" sz="1000" dirty="0" smtClean="0">
                <a:latin typeface="Arial" pitchFamily="34" charset="0"/>
              </a:rPr>
              <a:t> </a:t>
            </a:r>
            <a:r>
              <a:rPr lang="hu-HU" sz="1000" dirty="0" err="1" smtClean="0">
                <a:latin typeface="Arial" pitchFamily="34" charset="0"/>
              </a:rPr>
              <a:t>in</a:t>
            </a:r>
            <a:r>
              <a:rPr lang="hu-HU" sz="1000" dirty="0" smtClean="0">
                <a:latin typeface="Arial" pitchFamily="34" charset="0"/>
              </a:rPr>
              <a:t> </a:t>
            </a:r>
            <a:r>
              <a:rPr lang="hu-HU" sz="1000" dirty="0" err="1" smtClean="0">
                <a:latin typeface="Arial" pitchFamily="34" charset="0"/>
              </a:rPr>
              <a:t>renin</a:t>
            </a:r>
            <a:r>
              <a:rPr lang="hu-HU" sz="1000" dirty="0" smtClean="0">
                <a:latin typeface="Arial" pitchFamily="34" charset="0"/>
              </a:rPr>
              <a:t> </a:t>
            </a:r>
            <a:r>
              <a:rPr lang="hu-HU" sz="1000" dirty="0" err="1" smtClean="0">
                <a:latin typeface="Arial" pitchFamily="34" charset="0"/>
              </a:rPr>
              <a:t>angiotensin</a:t>
            </a:r>
            <a:r>
              <a:rPr lang="hu-HU" sz="1000" dirty="0" smtClean="0">
                <a:latin typeface="Arial" pitchFamily="34" charset="0"/>
              </a:rPr>
              <a:t> </a:t>
            </a:r>
            <a:r>
              <a:rPr lang="hu-HU" sz="1000" dirty="0" err="1" smtClean="0">
                <a:latin typeface="Arial" pitchFamily="34" charset="0"/>
              </a:rPr>
              <a:t>aldosterone</a:t>
            </a:r>
            <a:r>
              <a:rPr lang="hu-HU" sz="1000" dirty="0" smtClean="0">
                <a:latin typeface="Arial" pitchFamily="34" charset="0"/>
              </a:rPr>
              <a:t> </a:t>
            </a:r>
            <a:r>
              <a:rPr lang="hu-HU" sz="1000" dirty="0" err="1" smtClean="0">
                <a:latin typeface="Arial" pitchFamily="34" charset="0"/>
              </a:rPr>
              <a:t>system</a:t>
            </a:r>
            <a:r>
              <a:rPr lang="hu-HU" sz="1000" dirty="0" smtClean="0">
                <a:latin typeface="Arial" pitchFamily="34" charset="0"/>
              </a:rPr>
              <a:t> (RAAS), has </a:t>
            </a:r>
            <a:r>
              <a:rPr lang="hu-HU" sz="1000" dirty="0" err="1" smtClean="0">
                <a:latin typeface="Arial" pitchFamily="34" charset="0"/>
              </a:rPr>
              <a:t>been</a:t>
            </a:r>
            <a:r>
              <a:rPr lang="hu-HU" sz="1000" dirty="0" smtClean="0">
                <a:latin typeface="Arial" pitchFamily="34" charset="0"/>
              </a:rPr>
              <a:t> </a:t>
            </a:r>
            <a:r>
              <a:rPr lang="hu-HU" sz="1000" dirty="0" err="1" smtClean="0">
                <a:latin typeface="Arial" pitchFamily="34" charset="0"/>
              </a:rPr>
              <a:t>suggested</a:t>
            </a:r>
            <a:r>
              <a:rPr lang="hu-HU" sz="1000" dirty="0" smtClean="0">
                <a:latin typeface="Arial" pitchFamily="34" charset="0"/>
              </a:rPr>
              <a:t> </a:t>
            </a:r>
            <a:r>
              <a:rPr lang="hu-HU" sz="1000" dirty="0" err="1" smtClean="0">
                <a:latin typeface="Arial" pitchFamily="34" charset="0"/>
              </a:rPr>
              <a:t>to</a:t>
            </a:r>
            <a:r>
              <a:rPr lang="hu-HU" sz="1000" dirty="0" smtClean="0">
                <a:latin typeface="Arial" pitchFamily="34" charset="0"/>
              </a:rPr>
              <a:t> </a:t>
            </a:r>
            <a:r>
              <a:rPr lang="hu-HU" sz="1000" dirty="0" err="1" smtClean="0">
                <a:latin typeface="Arial" pitchFamily="34" charset="0"/>
              </a:rPr>
              <a:t>mediate</a:t>
            </a:r>
            <a:r>
              <a:rPr lang="hu-HU" sz="1000" dirty="0" smtClean="0">
                <a:latin typeface="Arial" pitchFamily="34" charset="0"/>
              </a:rPr>
              <a:t> </a:t>
            </a:r>
            <a:r>
              <a:rPr lang="hu-HU" sz="1000" dirty="0" err="1" smtClean="0">
                <a:latin typeface="Arial" pitchFamily="34" charset="0"/>
              </a:rPr>
              <a:t>liver</a:t>
            </a:r>
            <a:r>
              <a:rPr lang="hu-HU" sz="1000" dirty="0" smtClean="0">
                <a:latin typeface="Arial" pitchFamily="34" charset="0"/>
              </a:rPr>
              <a:t> </a:t>
            </a:r>
            <a:r>
              <a:rPr lang="hu-HU" sz="1000" dirty="0" err="1" smtClean="0">
                <a:latin typeface="Arial" pitchFamily="34" charset="0"/>
              </a:rPr>
              <a:t>fibrosis</a:t>
            </a:r>
            <a:r>
              <a:rPr lang="hu-HU" sz="1000" dirty="0" smtClean="0">
                <a:latin typeface="Arial" pitchFamily="34" charset="0"/>
              </a:rPr>
              <a:t> and </a:t>
            </a:r>
            <a:r>
              <a:rPr lang="hu-HU" sz="1000" dirty="0" err="1" smtClean="0">
                <a:latin typeface="Arial" pitchFamily="34" charset="0"/>
              </a:rPr>
              <a:t>portal</a:t>
            </a:r>
            <a:r>
              <a:rPr lang="hu-HU" sz="1000" dirty="0" smtClean="0">
                <a:latin typeface="Arial" pitchFamily="34" charset="0"/>
              </a:rPr>
              <a:t> </a:t>
            </a:r>
            <a:r>
              <a:rPr lang="hu-HU" sz="1000" dirty="0" err="1" smtClean="0">
                <a:latin typeface="Arial" pitchFamily="34" charset="0"/>
              </a:rPr>
              <a:t>hypertension</a:t>
            </a:r>
            <a:r>
              <a:rPr lang="hu-HU" sz="1000" dirty="0" smtClean="0">
                <a:latin typeface="Arial" pitchFamily="34" charset="0"/>
              </a:rPr>
              <a:t>. </a:t>
            </a:r>
            <a:r>
              <a:rPr lang="hu-HU" sz="1000" dirty="0" err="1" smtClean="0">
                <a:latin typeface="Arial" pitchFamily="34" charset="0"/>
              </a:rPr>
              <a:t>Spironolactone</a:t>
            </a:r>
            <a:r>
              <a:rPr lang="hu-HU" sz="1000" dirty="0" smtClean="0">
                <a:latin typeface="Arial" pitchFamily="34" charset="0"/>
              </a:rPr>
              <a:t>, an </a:t>
            </a:r>
            <a:r>
              <a:rPr lang="hu-HU" sz="1000" dirty="0" err="1" smtClean="0">
                <a:latin typeface="Arial" pitchFamily="34" charset="0"/>
              </a:rPr>
              <a:t>aldosterone</a:t>
            </a:r>
            <a:r>
              <a:rPr lang="hu-HU" sz="1000" dirty="0" smtClean="0">
                <a:latin typeface="Arial" pitchFamily="34" charset="0"/>
              </a:rPr>
              <a:t> </a:t>
            </a:r>
            <a:r>
              <a:rPr lang="hu-HU" sz="1000" dirty="0" err="1" smtClean="0">
                <a:latin typeface="Arial" pitchFamily="34" charset="0"/>
              </a:rPr>
              <a:t>antagonist</a:t>
            </a:r>
            <a:r>
              <a:rPr lang="hu-HU" sz="1000" dirty="0" smtClean="0">
                <a:latin typeface="Arial" pitchFamily="34" charset="0"/>
              </a:rPr>
              <a:t>, has </a:t>
            </a:r>
            <a:r>
              <a:rPr lang="hu-HU" sz="1000" dirty="0" err="1" smtClean="0">
                <a:latin typeface="Arial" pitchFamily="34" charset="0"/>
              </a:rPr>
              <a:t>beneficial</a:t>
            </a:r>
            <a:r>
              <a:rPr lang="hu-HU" sz="1000" dirty="0" smtClean="0">
                <a:latin typeface="Arial" pitchFamily="34" charset="0"/>
              </a:rPr>
              <a:t> </a:t>
            </a:r>
            <a:r>
              <a:rPr lang="hu-HU" sz="1000" dirty="0" err="1" smtClean="0">
                <a:latin typeface="Arial" pitchFamily="34" charset="0"/>
              </a:rPr>
              <a:t>effect</a:t>
            </a:r>
            <a:r>
              <a:rPr lang="hu-HU" sz="1000" dirty="0" smtClean="0">
                <a:latin typeface="Arial" pitchFamily="34" charset="0"/>
              </a:rPr>
              <a:t> </a:t>
            </a:r>
            <a:r>
              <a:rPr lang="hu-HU" sz="1000" dirty="0" err="1" smtClean="0">
                <a:latin typeface="Arial" pitchFamily="34" charset="0"/>
              </a:rPr>
              <a:t>on</a:t>
            </a:r>
            <a:r>
              <a:rPr lang="hu-HU" sz="1000" dirty="0" smtClean="0">
                <a:latin typeface="Arial" pitchFamily="34" charset="0"/>
              </a:rPr>
              <a:t> </a:t>
            </a:r>
            <a:r>
              <a:rPr lang="hu-HU" sz="1000" dirty="0" err="1" smtClean="0">
                <a:latin typeface="Arial" pitchFamily="34" charset="0"/>
              </a:rPr>
              <a:t>hyperdynamic</a:t>
            </a:r>
            <a:r>
              <a:rPr lang="hu-HU" sz="1000" dirty="0" smtClean="0">
                <a:latin typeface="Arial" pitchFamily="34" charset="0"/>
              </a:rPr>
              <a:t> </a:t>
            </a:r>
            <a:r>
              <a:rPr lang="hu-HU" sz="1000" dirty="0" err="1" smtClean="0">
                <a:latin typeface="Arial" pitchFamily="34" charset="0"/>
              </a:rPr>
              <a:t>circulation</a:t>
            </a:r>
            <a:r>
              <a:rPr lang="hu-HU" sz="1000" dirty="0" smtClean="0">
                <a:latin typeface="Arial" pitchFamily="34" charset="0"/>
              </a:rPr>
              <a:t> </a:t>
            </a:r>
            <a:r>
              <a:rPr lang="hu-HU" sz="1000" dirty="0" err="1" smtClean="0">
                <a:latin typeface="Arial" pitchFamily="34" charset="0"/>
              </a:rPr>
              <a:t>in</a:t>
            </a:r>
            <a:r>
              <a:rPr lang="hu-HU" sz="1000" dirty="0" smtClean="0">
                <a:latin typeface="Arial" pitchFamily="34" charset="0"/>
              </a:rPr>
              <a:t> </a:t>
            </a:r>
            <a:r>
              <a:rPr lang="hu-HU" sz="1000" dirty="0" err="1" smtClean="0">
                <a:latin typeface="Arial" pitchFamily="34" charset="0"/>
              </a:rPr>
              <a:t>clinical</a:t>
            </a:r>
            <a:r>
              <a:rPr lang="hu-HU" sz="1000" dirty="0" smtClean="0">
                <a:latin typeface="Arial" pitchFamily="34" charset="0"/>
              </a:rPr>
              <a:t> </a:t>
            </a:r>
            <a:r>
              <a:rPr lang="hu-HU" sz="1000" dirty="0" err="1" smtClean="0">
                <a:latin typeface="Arial" pitchFamily="34" charset="0"/>
              </a:rPr>
              <a:t>practice</a:t>
            </a:r>
            <a:r>
              <a:rPr lang="hu-HU" sz="1000" dirty="0" smtClean="0">
                <a:latin typeface="Arial" pitchFamily="34" charset="0"/>
              </a:rPr>
              <a:t>. </a:t>
            </a:r>
            <a:r>
              <a:rPr lang="hu-HU" sz="1000" dirty="0" err="1" smtClean="0">
                <a:latin typeface="Arial" pitchFamily="34" charset="0"/>
              </a:rPr>
              <a:t>However</a:t>
            </a:r>
            <a:r>
              <a:rPr lang="hu-HU" sz="1000" dirty="0" smtClean="0">
                <a:latin typeface="Arial" pitchFamily="34" charset="0"/>
              </a:rPr>
              <a:t>, </a:t>
            </a:r>
            <a:r>
              <a:rPr lang="hu-HU" sz="1000" dirty="0" err="1" smtClean="0">
                <a:latin typeface="Arial" pitchFamily="34" charset="0"/>
              </a:rPr>
              <a:t>the</a:t>
            </a:r>
            <a:r>
              <a:rPr lang="hu-HU" sz="1000" dirty="0" smtClean="0">
                <a:latin typeface="Arial" pitchFamily="34" charset="0"/>
              </a:rPr>
              <a:t> </a:t>
            </a:r>
            <a:r>
              <a:rPr lang="hu-HU" sz="1000" dirty="0" err="1" smtClean="0">
                <a:latin typeface="Arial" pitchFamily="34" charset="0"/>
              </a:rPr>
              <a:t>mechanisms</a:t>
            </a:r>
            <a:r>
              <a:rPr lang="hu-HU" sz="1000" dirty="0" smtClean="0">
                <a:latin typeface="Arial" pitchFamily="34" charset="0"/>
              </a:rPr>
              <a:t> </a:t>
            </a:r>
            <a:r>
              <a:rPr lang="hu-HU" sz="1000" dirty="0" err="1" smtClean="0">
                <a:latin typeface="Arial" pitchFamily="34" charset="0"/>
              </a:rPr>
              <a:t>remain</a:t>
            </a:r>
            <a:r>
              <a:rPr lang="hu-HU" sz="1000" dirty="0" smtClean="0">
                <a:latin typeface="Arial" pitchFamily="34" charset="0"/>
              </a:rPr>
              <a:t> </a:t>
            </a:r>
            <a:r>
              <a:rPr lang="hu-HU" sz="1000" dirty="0" err="1" smtClean="0">
                <a:latin typeface="Arial" pitchFamily="34" charset="0"/>
              </a:rPr>
              <a:t>unclear</a:t>
            </a:r>
            <a:r>
              <a:rPr lang="hu-HU" sz="1000" dirty="0" smtClean="0">
                <a:latin typeface="Arial" pitchFamily="34" charset="0"/>
              </a:rPr>
              <a:t>. The </a:t>
            </a:r>
            <a:r>
              <a:rPr lang="hu-HU" sz="1000" dirty="0" err="1" smtClean="0">
                <a:latin typeface="Arial" pitchFamily="34" charset="0"/>
              </a:rPr>
              <a:t>present</a:t>
            </a:r>
            <a:r>
              <a:rPr lang="hu-HU" sz="1000" dirty="0" smtClean="0">
                <a:latin typeface="Arial" pitchFamily="34" charset="0"/>
              </a:rPr>
              <a:t> </a:t>
            </a:r>
            <a:r>
              <a:rPr lang="hu-HU" sz="1000" dirty="0" err="1" smtClean="0">
                <a:latin typeface="Arial" pitchFamily="34" charset="0"/>
              </a:rPr>
              <a:t>study</a:t>
            </a:r>
            <a:r>
              <a:rPr lang="hu-HU" sz="1000" dirty="0" smtClean="0">
                <a:latin typeface="Arial" pitchFamily="34" charset="0"/>
              </a:rPr>
              <a:t> </a:t>
            </a:r>
            <a:r>
              <a:rPr lang="hu-HU" sz="1000" dirty="0" err="1" smtClean="0">
                <a:latin typeface="Arial" pitchFamily="34" charset="0"/>
              </a:rPr>
              <a:t>aimed</a:t>
            </a:r>
            <a:r>
              <a:rPr lang="hu-HU" sz="1000" dirty="0" smtClean="0">
                <a:latin typeface="Arial" pitchFamily="34" charset="0"/>
              </a:rPr>
              <a:t> </a:t>
            </a:r>
            <a:r>
              <a:rPr lang="hu-HU" sz="1000" dirty="0" err="1" smtClean="0">
                <a:latin typeface="Arial" pitchFamily="34" charset="0"/>
              </a:rPr>
              <a:t>to</a:t>
            </a:r>
            <a:r>
              <a:rPr lang="hu-HU" sz="1000" dirty="0" smtClean="0">
                <a:latin typeface="Arial" pitchFamily="34" charset="0"/>
              </a:rPr>
              <a:t> </a:t>
            </a:r>
            <a:r>
              <a:rPr lang="hu-HU" sz="1000" dirty="0" err="1" smtClean="0">
                <a:latin typeface="Arial" pitchFamily="34" charset="0"/>
              </a:rPr>
              <a:t>investigate</a:t>
            </a:r>
            <a:r>
              <a:rPr lang="hu-HU" sz="1000" dirty="0" smtClean="0">
                <a:latin typeface="Arial" pitchFamily="34" charset="0"/>
              </a:rPr>
              <a:t> </a:t>
            </a:r>
            <a:r>
              <a:rPr lang="hu-HU" sz="1000" dirty="0" err="1" smtClean="0">
                <a:latin typeface="Arial" pitchFamily="34" charset="0"/>
              </a:rPr>
              <a:t>the</a:t>
            </a:r>
            <a:r>
              <a:rPr lang="hu-HU" sz="1000" dirty="0" smtClean="0">
                <a:latin typeface="Arial" pitchFamily="34" charset="0"/>
              </a:rPr>
              <a:t> </a:t>
            </a:r>
            <a:r>
              <a:rPr lang="hu-HU" sz="1000" dirty="0" err="1" smtClean="0">
                <a:latin typeface="Arial" pitchFamily="34" charset="0"/>
              </a:rPr>
              <a:t>role</a:t>
            </a:r>
            <a:r>
              <a:rPr lang="hu-HU" sz="1000" dirty="0" smtClean="0">
                <a:latin typeface="Arial" pitchFamily="34" charset="0"/>
              </a:rPr>
              <a:t> of </a:t>
            </a:r>
            <a:r>
              <a:rPr lang="hu-HU" sz="1000" dirty="0" err="1" smtClean="0">
                <a:latin typeface="Arial" pitchFamily="34" charset="0"/>
              </a:rPr>
              <a:t>spionolactone</a:t>
            </a:r>
            <a:r>
              <a:rPr lang="hu-HU" sz="1000" dirty="0" smtClean="0">
                <a:latin typeface="Arial" pitchFamily="34" charset="0"/>
              </a:rPr>
              <a:t> </a:t>
            </a:r>
            <a:r>
              <a:rPr lang="hu-HU" sz="1000" dirty="0" err="1" smtClean="0">
                <a:latin typeface="Arial" pitchFamily="34" charset="0"/>
              </a:rPr>
              <a:t>on</a:t>
            </a:r>
            <a:r>
              <a:rPr lang="hu-HU" sz="1000" dirty="0" smtClean="0">
                <a:latin typeface="Arial" pitchFamily="34" charset="0"/>
              </a:rPr>
              <a:t> </a:t>
            </a:r>
            <a:r>
              <a:rPr lang="hu-HU" sz="1000" dirty="0" err="1" smtClean="0">
                <a:latin typeface="Arial" pitchFamily="34" charset="0"/>
              </a:rPr>
              <a:t>liver</a:t>
            </a:r>
            <a:r>
              <a:rPr lang="hu-HU" sz="1000" dirty="0" smtClean="0">
                <a:latin typeface="Arial" pitchFamily="34" charset="0"/>
              </a:rPr>
              <a:t> </a:t>
            </a:r>
            <a:r>
              <a:rPr lang="hu-HU" sz="1000" dirty="0" err="1" smtClean="0">
                <a:latin typeface="Arial" pitchFamily="34" charset="0"/>
              </a:rPr>
              <a:t>cirrhosis</a:t>
            </a:r>
            <a:r>
              <a:rPr lang="hu-HU" sz="1000" dirty="0" smtClean="0">
                <a:latin typeface="Arial" pitchFamily="34" charset="0"/>
              </a:rPr>
              <a:t> and </a:t>
            </a:r>
            <a:r>
              <a:rPr lang="hu-HU" sz="1000" dirty="0" err="1" smtClean="0">
                <a:latin typeface="Arial" pitchFamily="34" charset="0"/>
              </a:rPr>
              <a:t>portal</a:t>
            </a:r>
            <a:r>
              <a:rPr lang="hu-HU" sz="1000" dirty="0" smtClean="0">
                <a:latin typeface="Arial" pitchFamily="34" charset="0"/>
              </a:rPr>
              <a:t> </a:t>
            </a:r>
            <a:r>
              <a:rPr lang="hu-HU" sz="1000" dirty="0" err="1" smtClean="0">
                <a:latin typeface="Arial" pitchFamily="34" charset="0"/>
              </a:rPr>
              <a:t>hypertension</a:t>
            </a:r>
            <a:r>
              <a:rPr lang="hu-HU" sz="1000" dirty="0" smtClean="0">
                <a:latin typeface="Arial" pitchFamily="34" charset="0"/>
              </a:rPr>
              <a:t>.</a:t>
            </a:r>
          </a:p>
          <a:p>
            <a:r>
              <a:rPr lang="hu-HU" sz="1000" dirty="0" err="1" smtClean="0">
                <a:latin typeface="Arial" pitchFamily="34" charset="0"/>
              </a:rPr>
              <a:t>Methods</a:t>
            </a:r>
            <a:endParaRPr lang="hu-HU" sz="1000" dirty="0" smtClean="0">
              <a:latin typeface="Arial" pitchFamily="34" charset="0"/>
            </a:endParaRPr>
          </a:p>
          <a:p>
            <a:r>
              <a:rPr lang="hu-HU" sz="1000" dirty="0" err="1" smtClean="0">
                <a:latin typeface="Arial" pitchFamily="34" charset="0"/>
              </a:rPr>
              <a:t>Liver</a:t>
            </a:r>
            <a:r>
              <a:rPr lang="hu-HU" sz="1000" dirty="0" smtClean="0">
                <a:latin typeface="Arial" pitchFamily="34" charset="0"/>
              </a:rPr>
              <a:t> </a:t>
            </a:r>
            <a:r>
              <a:rPr lang="hu-HU" sz="1000" dirty="0" err="1" smtClean="0">
                <a:latin typeface="Arial" pitchFamily="34" charset="0"/>
              </a:rPr>
              <a:t>cirrhosis</a:t>
            </a:r>
            <a:r>
              <a:rPr lang="hu-HU" sz="1000" dirty="0" smtClean="0">
                <a:latin typeface="Arial" pitchFamily="34" charset="0"/>
              </a:rPr>
              <a:t> </a:t>
            </a:r>
            <a:r>
              <a:rPr lang="hu-HU" sz="1000" dirty="0" err="1" smtClean="0">
                <a:latin typeface="Arial" pitchFamily="34" charset="0"/>
              </a:rPr>
              <a:t>was</a:t>
            </a:r>
            <a:r>
              <a:rPr lang="hu-HU" sz="1000" dirty="0" smtClean="0">
                <a:latin typeface="Arial" pitchFamily="34" charset="0"/>
              </a:rPr>
              <a:t> </a:t>
            </a:r>
            <a:r>
              <a:rPr lang="hu-HU" sz="1000" dirty="0" err="1" smtClean="0">
                <a:latin typeface="Arial" pitchFamily="34" charset="0"/>
              </a:rPr>
              <a:t>induced</a:t>
            </a:r>
            <a:r>
              <a:rPr lang="hu-HU" sz="1000" dirty="0" smtClean="0">
                <a:latin typeface="Arial" pitchFamily="34" charset="0"/>
              </a:rPr>
              <a:t> </a:t>
            </a:r>
            <a:r>
              <a:rPr lang="hu-HU" sz="1000" dirty="0" err="1" smtClean="0">
                <a:latin typeface="Arial" pitchFamily="34" charset="0"/>
              </a:rPr>
              <a:t>by</a:t>
            </a:r>
            <a:r>
              <a:rPr lang="hu-HU" sz="1000" dirty="0" smtClean="0">
                <a:latin typeface="Arial" pitchFamily="34" charset="0"/>
              </a:rPr>
              <a:t> </a:t>
            </a:r>
            <a:r>
              <a:rPr lang="hu-HU" sz="1000" dirty="0" err="1" smtClean="0">
                <a:latin typeface="Arial" pitchFamily="34" charset="0"/>
              </a:rPr>
              <a:t>bile</a:t>
            </a:r>
            <a:r>
              <a:rPr lang="hu-HU" sz="1000" dirty="0" smtClean="0">
                <a:latin typeface="Arial" pitchFamily="34" charset="0"/>
              </a:rPr>
              <a:t> </a:t>
            </a:r>
            <a:r>
              <a:rPr lang="hu-HU" sz="1000" dirty="0" err="1" smtClean="0">
                <a:latin typeface="Arial" pitchFamily="34" charset="0"/>
              </a:rPr>
              <a:t>duct</a:t>
            </a:r>
            <a:r>
              <a:rPr lang="hu-HU" sz="1000" dirty="0" smtClean="0">
                <a:latin typeface="Arial" pitchFamily="34" charset="0"/>
              </a:rPr>
              <a:t> </a:t>
            </a:r>
            <a:r>
              <a:rPr lang="hu-HU" sz="1000" dirty="0" err="1" smtClean="0">
                <a:latin typeface="Arial" pitchFamily="34" charset="0"/>
              </a:rPr>
              <a:t>ligation</a:t>
            </a:r>
            <a:r>
              <a:rPr lang="hu-HU" sz="1000" dirty="0" smtClean="0">
                <a:latin typeface="Arial" pitchFamily="34" charset="0"/>
              </a:rPr>
              <a:t> (BDL). </a:t>
            </a:r>
            <a:r>
              <a:rPr lang="hu-HU" sz="1000" dirty="0" err="1" smtClean="0">
                <a:latin typeface="Arial" pitchFamily="34" charset="0"/>
              </a:rPr>
              <a:t>Spironolactone</a:t>
            </a:r>
            <a:r>
              <a:rPr lang="hu-HU" sz="1000" dirty="0" smtClean="0">
                <a:latin typeface="Arial" pitchFamily="34" charset="0"/>
              </a:rPr>
              <a:t> </a:t>
            </a:r>
            <a:r>
              <a:rPr lang="hu-HU" sz="1000" dirty="0" err="1" smtClean="0">
                <a:latin typeface="Arial" pitchFamily="34" charset="0"/>
              </a:rPr>
              <a:t>was</a:t>
            </a:r>
            <a:r>
              <a:rPr lang="hu-HU" sz="1000" dirty="0" smtClean="0">
                <a:latin typeface="Arial" pitchFamily="34" charset="0"/>
              </a:rPr>
              <a:t> </a:t>
            </a:r>
            <a:r>
              <a:rPr lang="hu-HU" sz="1000" dirty="0" err="1" smtClean="0">
                <a:latin typeface="Arial" pitchFamily="34" charset="0"/>
              </a:rPr>
              <a:t>administered</a:t>
            </a:r>
            <a:r>
              <a:rPr lang="hu-HU" sz="1000" dirty="0" smtClean="0">
                <a:latin typeface="Arial" pitchFamily="34" charset="0"/>
              </a:rPr>
              <a:t> </a:t>
            </a:r>
            <a:r>
              <a:rPr lang="hu-HU" sz="1000" dirty="0" err="1" smtClean="0">
                <a:latin typeface="Arial" pitchFamily="34" charset="0"/>
              </a:rPr>
              <a:t>orally</a:t>
            </a:r>
            <a:r>
              <a:rPr lang="hu-HU" sz="1000" dirty="0" smtClean="0">
                <a:latin typeface="Arial" pitchFamily="34" charset="0"/>
              </a:rPr>
              <a:t> (20 mg/kg/d) </a:t>
            </a:r>
            <a:r>
              <a:rPr lang="hu-HU" sz="1000" dirty="0" err="1" smtClean="0">
                <a:latin typeface="Arial" pitchFamily="34" charset="0"/>
              </a:rPr>
              <a:t>after</a:t>
            </a:r>
            <a:r>
              <a:rPr lang="hu-HU" sz="1000" dirty="0" smtClean="0">
                <a:latin typeface="Arial" pitchFamily="34" charset="0"/>
              </a:rPr>
              <a:t> </a:t>
            </a:r>
            <a:r>
              <a:rPr lang="hu-HU" sz="1000" dirty="0" err="1" smtClean="0">
                <a:latin typeface="Arial" pitchFamily="34" charset="0"/>
              </a:rPr>
              <a:t>bile</a:t>
            </a:r>
            <a:r>
              <a:rPr lang="hu-HU" sz="1000" dirty="0" smtClean="0">
                <a:latin typeface="Arial" pitchFamily="34" charset="0"/>
              </a:rPr>
              <a:t> </a:t>
            </a:r>
            <a:r>
              <a:rPr lang="hu-HU" sz="1000" dirty="0" err="1" smtClean="0">
                <a:latin typeface="Arial" pitchFamily="34" charset="0"/>
              </a:rPr>
              <a:t>duct</a:t>
            </a:r>
            <a:r>
              <a:rPr lang="hu-HU" sz="1000" dirty="0" smtClean="0">
                <a:latin typeface="Arial" pitchFamily="34" charset="0"/>
              </a:rPr>
              <a:t> </a:t>
            </a:r>
            <a:r>
              <a:rPr lang="hu-HU" sz="1000" dirty="0" err="1" smtClean="0">
                <a:latin typeface="Arial" pitchFamily="34" charset="0"/>
              </a:rPr>
              <a:t>ligation</a:t>
            </a:r>
            <a:r>
              <a:rPr lang="hu-HU" sz="1000" dirty="0" smtClean="0">
                <a:latin typeface="Arial" pitchFamily="34" charset="0"/>
              </a:rPr>
              <a:t> </a:t>
            </a:r>
            <a:r>
              <a:rPr lang="hu-HU" sz="1000" dirty="0" err="1" smtClean="0">
                <a:latin typeface="Arial" pitchFamily="34" charset="0"/>
              </a:rPr>
              <a:t>was</a:t>
            </a:r>
            <a:r>
              <a:rPr lang="hu-HU" sz="1000" dirty="0" smtClean="0">
                <a:latin typeface="Arial" pitchFamily="34" charset="0"/>
              </a:rPr>
              <a:t> </a:t>
            </a:r>
            <a:r>
              <a:rPr lang="hu-HU" sz="1000" dirty="0" err="1" smtClean="0">
                <a:latin typeface="Arial" pitchFamily="34" charset="0"/>
              </a:rPr>
              <a:t>performed</a:t>
            </a:r>
            <a:r>
              <a:rPr lang="hu-HU" sz="1000" dirty="0" smtClean="0">
                <a:latin typeface="Arial" pitchFamily="34" charset="0"/>
              </a:rPr>
              <a:t>. </a:t>
            </a:r>
            <a:r>
              <a:rPr lang="hu-HU" sz="1000" dirty="0" err="1" smtClean="0">
                <a:latin typeface="Arial" pitchFamily="34" charset="0"/>
              </a:rPr>
              <a:t>Liver</a:t>
            </a:r>
            <a:r>
              <a:rPr lang="hu-HU" sz="1000" dirty="0" smtClean="0">
                <a:latin typeface="Arial" pitchFamily="34" charset="0"/>
              </a:rPr>
              <a:t> </a:t>
            </a:r>
            <a:r>
              <a:rPr lang="hu-HU" sz="1000" dirty="0" err="1" smtClean="0">
                <a:latin typeface="Arial" pitchFamily="34" charset="0"/>
              </a:rPr>
              <a:t>fibrosis</a:t>
            </a:r>
            <a:r>
              <a:rPr lang="hu-HU" sz="1000" dirty="0" smtClean="0">
                <a:latin typeface="Arial" pitchFamily="34" charset="0"/>
              </a:rPr>
              <a:t> </a:t>
            </a:r>
            <a:r>
              <a:rPr lang="hu-HU" sz="1000" dirty="0" err="1" smtClean="0">
                <a:latin typeface="Arial" pitchFamily="34" charset="0"/>
              </a:rPr>
              <a:t>was</a:t>
            </a:r>
            <a:r>
              <a:rPr lang="hu-HU" sz="1000" dirty="0" smtClean="0">
                <a:latin typeface="Arial" pitchFamily="34" charset="0"/>
              </a:rPr>
              <a:t> </a:t>
            </a:r>
            <a:r>
              <a:rPr lang="hu-HU" sz="1000" dirty="0" err="1" smtClean="0">
                <a:latin typeface="Arial" pitchFamily="34" charset="0"/>
              </a:rPr>
              <a:t>assessed</a:t>
            </a:r>
            <a:r>
              <a:rPr lang="hu-HU" sz="1000" dirty="0" smtClean="0">
                <a:latin typeface="Arial" pitchFamily="34" charset="0"/>
              </a:rPr>
              <a:t> </a:t>
            </a:r>
            <a:r>
              <a:rPr lang="hu-HU" sz="1000" dirty="0" err="1" smtClean="0">
                <a:latin typeface="Arial" pitchFamily="34" charset="0"/>
              </a:rPr>
              <a:t>by</a:t>
            </a:r>
            <a:r>
              <a:rPr lang="hu-HU" sz="1000" dirty="0" smtClean="0">
                <a:latin typeface="Arial" pitchFamily="34" charset="0"/>
              </a:rPr>
              <a:t> </a:t>
            </a:r>
            <a:r>
              <a:rPr lang="hu-HU" sz="1000" dirty="0" err="1" smtClean="0">
                <a:latin typeface="Arial" pitchFamily="34" charset="0"/>
              </a:rPr>
              <a:t>histology</a:t>
            </a:r>
            <a:r>
              <a:rPr lang="hu-HU" sz="1000" dirty="0" smtClean="0">
                <a:latin typeface="Arial" pitchFamily="34" charset="0"/>
              </a:rPr>
              <a:t>, </a:t>
            </a:r>
            <a:r>
              <a:rPr lang="hu-HU" sz="1000" dirty="0" err="1" smtClean="0">
                <a:latin typeface="Arial" pitchFamily="34" charset="0"/>
              </a:rPr>
              <a:t>Masson</a:t>
            </a:r>
            <a:r>
              <a:rPr lang="hu-HU" sz="1000" dirty="0" smtClean="0">
                <a:latin typeface="Arial" pitchFamily="34" charset="0"/>
              </a:rPr>
              <a:t>'s </a:t>
            </a:r>
            <a:r>
              <a:rPr lang="hu-HU" sz="1000" dirty="0" err="1" smtClean="0">
                <a:latin typeface="Arial" pitchFamily="34" charset="0"/>
              </a:rPr>
              <a:t>trichrome</a:t>
            </a:r>
            <a:r>
              <a:rPr lang="hu-HU" sz="1000" dirty="0" smtClean="0">
                <a:latin typeface="Arial" pitchFamily="34" charset="0"/>
              </a:rPr>
              <a:t> </a:t>
            </a:r>
            <a:r>
              <a:rPr lang="hu-HU" sz="1000" dirty="0" err="1" smtClean="0">
                <a:latin typeface="Arial" pitchFamily="34" charset="0"/>
              </a:rPr>
              <a:t>staining</a:t>
            </a:r>
            <a:r>
              <a:rPr lang="hu-HU" sz="1000" dirty="0" smtClean="0">
                <a:latin typeface="Arial" pitchFamily="34" charset="0"/>
              </a:rPr>
              <a:t>, and </a:t>
            </a:r>
            <a:r>
              <a:rPr lang="hu-HU" sz="1000" dirty="0" err="1" smtClean="0">
                <a:latin typeface="Arial" pitchFamily="34" charset="0"/>
              </a:rPr>
              <a:t>the</a:t>
            </a:r>
            <a:r>
              <a:rPr lang="hu-HU" sz="1000" dirty="0" smtClean="0">
                <a:latin typeface="Arial" pitchFamily="34" charset="0"/>
              </a:rPr>
              <a:t> </a:t>
            </a:r>
            <a:r>
              <a:rPr lang="hu-HU" sz="1000" dirty="0" err="1" smtClean="0">
                <a:latin typeface="Arial" pitchFamily="34" charset="0"/>
              </a:rPr>
              <a:t>measurement</a:t>
            </a:r>
            <a:r>
              <a:rPr lang="hu-HU" sz="1000" dirty="0" smtClean="0">
                <a:latin typeface="Arial" pitchFamily="34" charset="0"/>
              </a:rPr>
              <a:t> of </a:t>
            </a:r>
            <a:r>
              <a:rPr lang="hu-HU" sz="1000" dirty="0" err="1" smtClean="0">
                <a:latin typeface="Arial" pitchFamily="34" charset="0"/>
              </a:rPr>
              <a:t>hydroxyproline</a:t>
            </a:r>
            <a:r>
              <a:rPr lang="hu-HU" sz="1000" dirty="0" smtClean="0">
                <a:latin typeface="Arial" pitchFamily="34" charset="0"/>
              </a:rPr>
              <a:t> and </a:t>
            </a:r>
            <a:r>
              <a:rPr lang="hu-HU" sz="1000" dirty="0" err="1" smtClean="0">
                <a:latin typeface="Arial" pitchFamily="34" charset="0"/>
              </a:rPr>
              <a:t>type</a:t>
            </a:r>
            <a:r>
              <a:rPr lang="hu-HU" sz="1000" dirty="0" smtClean="0">
                <a:latin typeface="Arial" pitchFamily="34" charset="0"/>
              </a:rPr>
              <a:t> I </a:t>
            </a:r>
            <a:r>
              <a:rPr lang="hu-HU" sz="1000" dirty="0" err="1" smtClean="0">
                <a:latin typeface="Arial" pitchFamily="34" charset="0"/>
              </a:rPr>
              <a:t>collagen</a:t>
            </a:r>
            <a:r>
              <a:rPr lang="hu-HU" sz="1000" dirty="0" smtClean="0">
                <a:latin typeface="Arial" pitchFamily="34" charset="0"/>
              </a:rPr>
              <a:t> </a:t>
            </a:r>
            <a:r>
              <a:rPr lang="hu-HU" sz="1000" dirty="0" err="1" smtClean="0">
                <a:latin typeface="Arial" pitchFamily="34" charset="0"/>
              </a:rPr>
              <a:t>content</a:t>
            </a:r>
            <a:r>
              <a:rPr lang="hu-HU" sz="1000" dirty="0" smtClean="0">
                <a:latin typeface="Arial" pitchFamily="34" charset="0"/>
              </a:rPr>
              <a:t>. The </a:t>
            </a:r>
            <a:r>
              <a:rPr lang="hu-HU" sz="1000" dirty="0" err="1" smtClean="0">
                <a:latin typeface="Arial" pitchFamily="34" charset="0"/>
              </a:rPr>
              <a:t>activation</a:t>
            </a:r>
            <a:r>
              <a:rPr lang="hu-HU" sz="1000" dirty="0" smtClean="0">
                <a:latin typeface="Arial" pitchFamily="34" charset="0"/>
              </a:rPr>
              <a:t> of HSC </a:t>
            </a:r>
            <a:r>
              <a:rPr lang="hu-HU" sz="1000" dirty="0" err="1" smtClean="0">
                <a:latin typeface="Arial" pitchFamily="34" charset="0"/>
              </a:rPr>
              <a:t>was</a:t>
            </a:r>
            <a:r>
              <a:rPr lang="hu-HU" sz="1000" dirty="0" smtClean="0">
                <a:latin typeface="Arial" pitchFamily="34" charset="0"/>
              </a:rPr>
              <a:t> </a:t>
            </a:r>
            <a:r>
              <a:rPr lang="hu-HU" sz="1000" dirty="0" err="1" smtClean="0">
                <a:latin typeface="Arial" pitchFamily="34" charset="0"/>
              </a:rPr>
              <a:t>determined</a:t>
            </a:r>
            <a:r>
              <a:rPr lang="hu-HU" sz="1000" dirty="0" smtClean="0">
                <a:latin typeface="Arial" pitchFamily="34" charset="0"/>
              </a:rPr>
              <a:t> </a:t>
            </a:r>
            <a:r>
              <a:rPr lang="hu-HU" sz="1000" dirty="0" err="1" smtClean="0">
                <a:latin typeface="Arial" pitchFamily="34" charset="0"/>
              </a:rPr>
              <a:t>by</a:t>
            </a:r>
            <a:r>
              <a:rPr lang="hu-HU" sz="1000" dirty="0" smtClean="0">
                <a:latin typeface="Arial" pitchFamily="34" charset="0"/>
              </a:rPr>
              <a:t> </a:t>
            </a:r>
            <a:r>
              <a:rPr lang="hu-HU" sz="1000" dirty="0" err="1" smtClean="0">
                <a:latin typeface="Arial" pitchFamily="34" charset="0"/>
              </a:rPr>
              <a:t>analysis</a:t>
            </a:r>
            <a:r>
              <a:rPr lang="hu-HU" sz="1000" dirty="0" smtClean="0">
                <a:latin typeface="Arial" pitchFamily="34" charset="0"/>
              </a:rPr>
              <a:t> of </a:t>
            </a:r>
            <a:r>
              <a:rPr lang="hu-HU" sz="1000" dirty="0" err="1" smtClean="0">
                <a:latin typeface="Arial" pitchFamily="34" charset="0"/>
              </a:rPr>
              <a:t>alpha</a:t>
            </a:r>
            <a:r>
              <a:rPr lang="hu-HU" sz="1000" dirty="0" smtClean="0">
                <a:latin typeface="Arial" pitchFamily="34" charset="0"/>
              </a:rPr>
              <a:t> </a:t>
            </a:r>
            <a:r>
              <a:rPr lang="hu-HU" sz="1000" dirty="0" err="1" smtClean="0">
                <a:latin typeface="Arial" pitchFamily="34" charset="0"/>
              </a:rPr>
              <a:t>smooth</a:t>
            </a:r>
            <a:r>
              <a:rPr lang="hu-HU" sz="1000" dirty="0" smtClean="0">
                <a:latin typeface="Arial" pitchFamily="34" charset="0"/>
              </a:rPr>
              <a:t> </a:t>
            </a:r>
            <a:r>
              <a:rPr lang="hu-HU" sz="1000" dirty="0" err="1" smtClean="0">
                <a:latin typeface="Arial" pitchFamily="34" charset="0"/>
              </a:rPr>
              <a:t>muscle</a:t>
            </a:r>
            <a:r>
              <a:rPr lang="hu-HU" sz="1000" dirty="0" smtClean="0">
                <a:latin typeface="Arial" pitchFamily="34" charset="0"/>
              </a:rPr>
              <a:t> </a:t>
            </a:r>
            <a:r>
              <a:rPr lang="hu-HU" sz="1000" dirty="0" err="1" smtClean="0">
                <a:latin typeface="Arial" pitchFamily="34" charset="0"/>
              </a:rPr>
              <a:t>actin</a:t>
            </a:r>
            <a:r>
              <a:rPr lang="hu-HU" sz="1000" dirty="0" smtClean="0">
                <a:latin typeface="Arial" pitchFamily="34" charset="0"/>
              </a:rPr>
              <a:t> (</a:t>
            </a:r>
            <a:r>
              <a:rPr lang="hu-HU" sz="1000" dirty="0" err="1" smtClean="0">
                <a:latin typeface="Arial" pitchFamily="34" charset="0"/>
              </a:rPr>
              <a:t>α-SMA</a:t>
            </a:r>
            <a:r>
              <a:rPr lang="hu-HU" sz="1000" dirty="0" smtClean="0">
                <a:latin typeface="Arial" pitchFamily="34" charset="0"/>
              </a:rPr>
              <a:t>) </a:t>
            </a:r>
            <a:r>
              <a:rPr lang="hu-HU" sz="1000" dirty="0" err="1" smtClean="0">
                <a:latin typeface="Arial" pitchFamily="34" charset="0"/>
              </a:rPr>
              <a:t>expression</a:t>
            </a:r>
            <a:r>
              <a:rPr lang="hu-HU" sz="1000" dirty="0" smtClean="0">
                <a:latin typeface="Arial" pitchFamily="34" charset="0"/>
              </a:rPr>
              <a:t>. Protein </a:t>
            </a:r>
            <a:r>
              <a:rPr lang="hu-HU" sz="1000" dirty="0" err="1" smtClean="0">
                <a:latin typeface="Arial" pitchFamily="34" charset="0"/>
              </a:rPr>
              <a:t>expressions</a:t>
            </a:r>
            <a:r>
              <a:rPr lang="hu-HU" sz="1000" dirty="0" smtClean="0">
                <a:latin typeface="Arial" pitchFamily="34" charset="0"/>
              </a:rPr>
              <a:t> and protein </a:t>
            </a:r>
            <a:r>
              <a:rPr lang="hu-HU" sz="1000" dirty="0" err="1" smtClean="0">
                <a:latin typeface="Arial" pitchFamily="34" charset="0"/>
              </a:rPr>
              <a:t>phosphorylation</a:t>
            </a:r>
            <a:r>
              <a:rPr lang="hu-HU" sz="1000" dirty="0" smtClean="0">
                <a:latin typeface="Arial" pitchFamily="34" charset="0"/>
              </a:rPr>
              <a:t> </a:t>
            </a:r>
            <a:r>
              <a:rPr lang="hu-HU" sz="1000" dirty="0" err="1" smtClean="0">
                <a:latin typeface="Arial" pitchFamily="34" charset="0"/>
              </a:rPr>
              <a:t>were</a:t>
            </a:r>
            <a:r>
              <a:rPr lang="hu-HU" sz="1000" dirty="0" smtClean="0">
                <a:latin typeface="Arial" pitchFamily="34" charset="0"/>
              </a:rPr>
              <a:t> </a:t>
            </a:r>
            <a:r>
              <a:rPr lang="hu-HU" sz="1000" dirty="0" err="1" smtClean="0">
                <a:latin typeface="Arial" pitchFamily="34" charset="0"/>
              </a:rPr>
              <a:t>determined</a:t>
            </a:r>
            <a:r>
              <a:rPr lang="hu-HU" sz="1000" dirty="0" smtClean="0">
                <a:latin typeface="Arial" pitchFamily="34" charset="0"/>
              </a:rPr>
              <a:t> </a:t>
            </a:r>
            <a:r>
              <a:rPr lang="hu-HU" sz="1000" dirty="0" err="1" smtClean="0">
                <a:latin typeface="Arial" pitchFamily="34" charset="0"/>
              </a:rPr>
              <a:t>by</a:t>
            </a:r>
            <a:r>
              <a:rPr lang="hu-HU" sz="1000" dirty="0" smtClean="0">
                <a:latin typeface="Arial" pitchFamily="34" charset="0"/>
              </a:rPr>
              <a:t> </a:t>
            </a:r>
            <a:r>
              <a:rPr lang="hu-HU" sz="1000" dirty="0" err="1" smtClean="0">
                <a:latin typeface="Arial" pitchFamily="34" charset="0"/>
              </a:rPr>
              <a:t>immunohistochemical</a:t>
            </a:r>
            <a:r>
              <a:rPr lang="hu-HU" sz="1000" dirty="0" smtClean="0">
                <a:latin typeface="Arial" pitchFamily="34" charset="0"/>
              </a:rPr>
              <a:t> </a:t>
            </a:r>
            <a:r>
              <a:rPr lang="hu-HU" sz="1000" dirty="0" err="1" smtClean="0">
                <a:latin typeface="Arial" pitchFamily="34" charset="0"/>
              </a:rPr>
              <a:t>staining</a:t>
            </a:r>
            <a:r>
              <a:rPr lang="hu-HU" sz="1000" dirty="0" smtClean="0">
                <a:latin typeface="Arial" pitchFamily="34" charset="0"/>
              </a:rPr>
              <a:t> and Western </a:t>
            </a:r>
            <a:r>
              <a:rPr lang="hu-HU" sz="1000" dirty="0" err="1" smtClean="0">
                <a:latin typeface="Arial" pitchFamily="34" charset="0"/>
              </a:rPr>
              <a:t>blot</a:t>
            </a:r>
            <a:r>
              <a:rPr lang="hu-HU" sz="1000" dirty="0" smtClean="0">
                <a:latin typeface="Arial" pitchFamily="34" charset="0"/>
              </a:rPr>
              <a:t> </a:t>
            </a:r>
            <a:r>
              <a:rPr lang="hu-HU" sz="1000" dirty="0" err="1" smtClean="0">
                <a:latin typeface="Arial" pitchFamily="34" charset="0"/>
              </a:rPr>
              <a:t>analysis</a:t>
            </a:r>
            <a:r>
              <a:rPr lang="hu-HU" sz="1000" dirty="0" smtClean="0">
                <a:latin typeface="Arial" pitchFamily="34" charset="0"/>
              </a:rPr>
              <a:t>, Messenger RNA </a:t>
            </a:r>
            <a:r>
              <a:rPr lang="hu-HU" sz="1000" dirty="0" err="1" smtClean="0">
                <a:latin typeface="Arial" pitchFamily="34" charset="0"/>
              </a:rPr>
              <a:t>levels</a:t>
            </a:r>
            <a:r>
              <a:rPr lang="hu-HU" sz="1000" dirty="0" smtClean="0">
                <a:latin typeface="Arial" pitchFamily="34" charset="0"/>
              </a:rPr>
              <a:t> </a:t>
            </a:r>
            <a:r>
              <a:rPr lang="hu-HU" sz="1000" dirty="0" err="1" smtClean="0">
                <a:latin typeface="Arial" pitchFamily="34" charset="0"/>
              </a:rPr>
              <a:t>by</a:t>
            </a:r>
            <a:r>
              <a:rPr lang="hu-HU" sz="1000" dirty="0" smtClean="0">
                <a:latin typeface="Arial" pitchFamily="34" charset="0"/>
              </a:rPr>
              <a:t> </a:t>
            </a:r>
            <a:r>
              <a:rPr lang="hu-HU" sz="1000" dirty="0" err="1" smtClean="0">
                <a:latin typeface="Arial" pitchFamily="34" charset="0"/>
              </a:rPr>
              <a:t>quantitative</a:t>
            </a:r>
            <a:r>
              <a:rPr lang="hu-HU" sz="1000" dirty="0" smtClean="0">
                <a:latin typeface="Arial" pitchFamily="34" charset="0"/>
              </a:rPr>
              <a:t> </a:t>
            </a:r>
            <a:r>
              <a:rPr lang="hu-HU" sz="1000" dirty="0" err="1" smtClean="0">
                <a:latin typeface="Arial" pitchFamily="34" charset="0"/>
              </a:rPr>
              <a:t>real</a:t>
            </a:r>
            <a:r>
              <a:rPr lang="hu-HU" sz="1000" dirty="0" smtClean="0">
                <a:latin typeface="Arial" pitchFamily="34" charset="0"/>
              </a:rPr>
              <a:t> </a:t>
            </a:r>
            <a:r>
              <a:rPr lang="hu-HU" sz="1000" dirty="0" err="1" smtClean="0">
                <a:latin typeface="Arial" pitchFamily="34" charset="0"/>
              </a:rPr>
              <a:t>time</a:t>
            </a:r>
            <a:r>
              <a:rPr lang="hu-HU" sz="1000" dirty="0" smtClean="0">
                <a:latin typeface="Arial" pitchFamily="34" charset="0"/>
              </a:rPr>
              <a:t> </a:t>
            </a:r>
            <a:r>
              <a:rPr lang="hu-HU" sz="1000" dirty="0" err="1" smtClean="0">
                <a:latin typeface="Arial" pitchFamily="34" charset="0"/>
              </a:rPr>
              <a:t>polymerase</a:t>
            </a:r>
            <a:r>
              <a:rPr lang="hu-HU" sz="1000" dirty="0" smtClean="0">
                <a:latin typeface="Arial" pitchFamily="34" charset="0"/>
              </a:rPr>
              <a:t> </a:t>
            </a:r>
            <a:r>
              <a:rPr lang="hu-HU" sz="1000" dirty="0" err="1" smtClean="0">
                <a:latin typeface="Arial" pitchFamily="34" charset="0"/>
              </a:rPr>
              <a:t>chain</a:t>
            </a:r>
            <a:r>
              <a:rPr lang="hu-HU" sz="1000" dirty="0" smtClean="0">
                <a:latin typeface="Arial" pitchFamily="34" charset="0"/>
              </a:rPr>
              <a:t> </a:t>
            </a:r>
            <a:r>
              <a:rPr lang="hu-HU" sz="1000" dirty="0" err="1" smtClean="0">
                <a:latin typeface="Arial" pitchFamily="34" charset="0"/>
              </a:rPr>
              <a:t>reaction</a:t>
            </a:r>
            <a:r>
              <a:rPr lang="hu-HU" sz="1000" dirty="0" smtClean="0">
                <a:latin typeface="Arial" pitchFamily="34" charset="0"/>
              </a:rPr>
              <a:t> (Q-PCR). </a:t>
            </a:r>
            <a:r>
              <a:rPr lang="hu-HU" sz="1000" dirty="0" err="1" smtClean="0">
                <a:latin typeface="Arial" pitchFamily="34" charset="0"/>
              </a:rPr>
              <a:t>Portal</a:t>
            </a:r>
            <a:r>
              <a:rPr lang="hu-HU" sz="1000" dirty="0" smtClean="0">
                <a:latin typeface="Arial" pitchFamily="34" charset="0"/>
              </a:rPr>
              <a:t> </a:t>
            </a:r>
            <a:r>
              <a:rPr lang="hu-HU" sz="1000" dirty="0" err="1" smtClean="0">
                <a:latin typeface="Arial" pitchFamily="34" charset="0"/>
              </a:rPr>
              <a:t>pressure</a:t>
            </a:r>
            <a:r>
              <a:rPr lang="hu-HU" sz="1000" dirty="0" smtClean="0">
                <a:latin typeface="Arial" pitchFamily="34" charset="0"/>
              </a:rPr>
              <a:t> and </a:t>
            </a:r>
            <a:r>
              <a:rPr lang="hu-HU" sz="1000" dirty="0" err="1" smtClean="0">
                <a:latin typeface="Arial" pitchFamily="34" charset="0"/>
              </a:rPr>
              <a:t>intrahepatic</a:t>
            </a:r>
            <a:r>
              <a:rPr lang="hu-HU" sz="1000" dirty="0" smtClean="0">
                <a:latin typeface="Arial" pitchFamily="34" charset="0"/>
              </a:rPr>
              <a:t> </a:t>
            </a:r>
            <a:r>
              <a:rPr lang="hu-HU" sz="1000" dirty="0" err="1" smtClean="0">
                <a:latin typeface="Arial" pitchFamily="34" charset="0"/>
              </a:rPr>
              <a:t>resistance</a:t>
            </a:r>
            <a:r>
              <a:rPr lang="hu-HU" sz="1000" dirty="0" smtClean="0">
                <a:latin typeface="Arial" pitchFamily="34" charset="0"/>
              </a:rPr>
              <a:t> </a:t>
            </a:r>
            <a:r>
              <a:rPr lang="hu-HU" sz="1000" dirty="0" err="1" smtClean="0">
                <a:latin typeface="Arial" pitchFamily="34" charset="0"/>
              </a:rPr>
              <a:t>were</a:t>
            </a:r>
            <a:r>
              <a:rPr lang="hu-HU" sz="1000" dirty="0" smtClean="0">
                <a:latin typeface="Arial" pitchFamily="34" charset="0"/>
              </a:rPr>
              <a:t> </a:t>
            </a:r>
            <a:r>
              <a:rPr lang="hu-HU" sz="1000" dirty="0" err="1" smtClean="0">
                <a:latin typeface="Arial" pitchFamily="34" charset="0"/>
              </a:rPr>
              <a:t>examined</a:t>
            </a:r>
            <a:r>
              <a:rPr lang="hu-HU" sz="1000" dirty="0" smtClean="0">
                <a:latin typeface="Arial" pitchFamily="34" charset="0"/>
              </a:rPr>
              <a:t> </a:t>
            </a:r>
            <a:r>
              <a:rPr lang="hu-HU" sz="1000" dirty="0" err="1" smtClean="0">
                <a:latin typeface="Arial" pitchFamily="34" charset="0"/>
              </a:rPr>
              <a:t>in</a:t>
            </a:r>
            <a:r>
              <a:rPr lang="hu-HU" sz="1000" dirty="0" smtClean="0">
                <a:latin typeface="Arial" pitchFamily="34" charset="0"/>
              </a:rPr>
              <a:t> vivo.</a:t>
            </a:r>
          </a:p>
          <a:p>
            <a:r>
              <a:rPr lang="hu-HU" sz="1000" dirty="0" err="1" smtClean="0">
                <a:latin typeface="Arial" pitchFamily="34" charset="0"/>
              </a:rPr>
              <a:t>Results</a:t>
            </a:r>
            <a:endParaRPr lang="hu-HU" sz="1000" dirty="0" smtClean="0">
              <a:latin typeface="Arial" pitchFamily="34" charset="0"/>
            </a:endParaRPr>
          </a:p>
          <a:p>
            <a:r>
              <a:rPr lang="hu-HU" sz="1000" dirty="0" err="1" smtClean="0">
                <a:latin typeface="Arial" pitchFamily="34" charset="0"/>
              </a:rPr>
              <a:t>Treatment</a:t>
            </a:r>
            <a:r>
              <a:rPr lang="hu-HU" sz="1000" dirty="0" smtClean="0">
                <a:latin typeface="Arial" pitchFamily="34" charset="0"/>
              </a:rPr>
              <a:t> </a:t>
            </a:r>
            <a:r>
              <a:rPr lang="hu-HU" sz="1000" dirty="0" err="1" smtClean="0">
                <a:latin typeface="Arial" pitchFamily="34" charset="0"/>
              </a:rPr>
              <a:t>with</a:t>
            </a:r>
            <a:r>
              <a:rPr lang="hu-HU" sz="1000" dirty="0" smtClean="0">
                <a:latin typeface="Arial" pitchFamily="34" charset="0"/>
              </a:rPr>
              <a:t> </a:t>
            </a:r>
            <a:r>
              <a:rPr lang="hu-HU" sz="1000" dirty="0" err="1" smtClean="0">
                <a:latin typeface="Arial" pitchFamily="34" charset="0"/>
              </a:rPr>
              <a:t>spironolactone</a:t>
            </a:r>
            <a:r>
              <a:rPr lang="hu-HU" sz="1000" dirty="0" smtClean="0">
                <a:latin typeface="Arial" pitchFamily="34" charset="0"/>
              </a:rPr>
              <a:t> </a:t>
            </a:r>
            <a:r>
              <a:rPr lang="hu-HU" sz="1000" dirty="0" err="1" smtClean="0">
                <a:latin typeface="Arial" pitchFamily="34" charset="0"/>
              </a:rPr>
              <a:t>significantly</a:t>
            </a:r>
            <a:r>
              <a:rPr lang="hu-HU" sz="1000" dirty="0" smtClean="0">
                <a:latin typeface="Arial" pitchFamily="34" charset="0"/>
              </a:rPr>
              <a:t> </a:t>
            </a:r>
            <a:r>
              <a:rPr lang="hu-HU" sz="1000" dirty="0" err="1" smtClean="0">
                <a:latin typeface="Arial" pitchFamily="34" charset="0"/>
              </a:rPr>
              <a:t>lowered</a:t>
            </a:r>
            <a:r>
              <a:rPr lang="hu-HU" sz="1000" dirty="0" smtClean="0">
                <a:latin typeface="Arial" pitchFamily="34" charset="0"/>
              </a:rPr>
              <a:t> </a:t>
            </a:r>
            <a:r>
              <a:rPr lang="hu-HU" sz="1000" dirty="0" err="1" smtClean="0">
                <a:latin typeface="Arial" pitchFamily="34" charset="0"/>
              </a:rPr>
              <a:t>portal</a:t>
            </a:r>
            <a:r>
              <a:rPr lang="hu-HU" sz="1000" dirty="0" smtClean="0">
                <a:latin typeface="Arial" pitchFamily="34" charset="0"/>
              </a:rPr>
              <a:t> </a:t>
            </a:r>
            <a:r>
              <a:rPr lang="hu-HU" sz="1000" dirty="0" err="1" smtClean="0">
                <a:latin typeface="Arial" pitchFamily="34" charset="0"/>
              </a:rPr>
              <a:t>pressure</a:t>
            </a:r>
            <a:r>
              <a:rPr lang="hu-HU" sz="1000" dirty="0" smtClean="0">
                <a:latin typeface="Arial" pitchFamily="34" charset="0"/>
              </a:rPr>
              <a:t>. </a:t>
            </a:r>
            <a:r>
              <a:rPr lang="hu-HU" sz="1000" dirty="0" err="1" smtClean="0">
                <a:latin typeface="Arial" pitchFamily="34" charset="0"/>
              </a:rPr>
              <a:t>This</a:t>
            </a:r>
            <a:r>
              <a:rPr lang="hu-HU" sz="1000" dirty="0" smtClean="0">
                <a:latin typeface="Arial" pitchFamily="34" charset="0"/>
              </a:rPr>
              <a:t> </a:t>
            </a:r>
            <a:r>
              <a:rPr lang="hu-HU" sz="1000" dirty="0" err="1" smtClean="0">
                <a:latin typeface="Arial" pitchFamily="34" charset="0"/>
              </a:rPr>
              <a:t>was</a:t>
            </a:r>
            <a:r>
              <a:rPr lang="hu-HU" sz="1000" dirty="0" smtClean="0">
                <a:latin typeface="Arial" pitchFamily="34" charset="0"/>
              </a:rPr>
              <a:t> </a:t>
            </a:r>
            <a:r>
              <a:rPr lang="hu-HU" sz="1000" dirty="0" err="1" smtClean="0">
                <a:latin typeface="Arial" pitchFamily="34" charset="0"/>
              </a:rPr>
              <a:t>associated</a:t>
            </a:r>
            <a:r>
              <a:rPr lang="hu-HU" sz="1000" dirty="0" smtClean="0">
                <a:latin typeface="Arial" pitchFamily="34" charset="0"/>
              </a:rPr>
              <a:t> </a:t>
            </a:r>
            <a:r>
              <a:rPr lang="hu-HU" sz="1000" dirty="0" err="1" smtClean="0">
                <a:latin typeface="Arial" pitchFamily="34" charset="0"/>
              </a:rPr>
              <a:t>with</a:t>
            </a:r>
            <a:r>
              <a:rPr lang="hu-HU" sz="1000" dirty="0" smtClean="0">
                <a:latin typeface="Arial" pitchFamily="34" charset="0"/>
              </a:rPr>
              <a:t> </a:t>
            </a:r>
            <a:r>
              <a:rPr lang="hu-HU" sz="1000" dirty="0" err="1" smtClean="0">
                <a:latin typeface="Arial" pitchFamily="34" charset="0"/>
              </a:rPr>
              <a:t>attenuation</a:t>
            </a:r>
            <a:r>
              <a:rPr lang="hu-HU" sz="1000" dirty="0" smtClean="0">
                <a:latin typeface="Arial" pitchFamily="34" charset="0"/>
              </a:rPr>
              <a:t> of </a:t>
            </a:r>
            <a:r>
              <a:rPr lang="hu-HU" sz="1000" dirty="0" err="1" smtClean="0">
                <a:latin typeface="Arial" pitchFamily="34" charset="0"/>
              </a:rPr>
              <a:t>liver</a:t>
            </a:r>
            <a:r>
              <a:rPr lang="hu-HU" sz="1000" dirty="0" smtClean="0">
                <a:latin typeface="Arial" pitchFamily="34" charset="0"/>
              </a:rPr>
              <a:t> </a:t>
            </a:r>
            <a:r>
              <a:rPr lang="hu-HU" sz="1000" dirty="0" err="1" smtClean="0">
                <a:latin typeface="Arial" pitchFamily="34" charset="0"/>
              </a:rPr>
              <a:t>fibrosis</a:t>
            </a:r>
            <a:r>
              <a:rPr lang="hu-HU" sz="1000" dirty="0" smtClean="0">
                <a:latin typeface="Arial" pitchFamily="34" charset="0"/>
              </a:rPr>
              <a:t>, </a:t>
            </a:r>
            <a:r>
              <a:rPr lang="hu-HU" sz="1000" dirty="0" err="1" smtClean="0">
                <a:latin typeface="Arial" pitchFamily="34" charset="0"/>
              </a:rPr>
              <a:t>intrahepatic</a:t>
            </a:r>
            <a:r>
              <a:rPr lang="hu-HU" sz="1000" dirty="0" smtClean="0">
                <a:latin typeface="Arial" pitchFamily="34" charset="0"/>
              </a:rPr>
              <a:t> </a:t>
            </a:r>
            <a:r>
              <a:rPr lang="hu-HU" sz="1000" dirty="0" err="1" smtClean="0">
                <a:latin typeface="Arial" pitchFamily="34" charset="0"/>
              </a:rPr>
              <a:t>resistance</a:t>
            </a:r>
            <a:r>
              <a:rPr lang="hu-HU" sz="1000" dirty="0" smtClean="0">
                <a:latin typeface="Arial" pitchFamily="34" charset="0"/>
              </a:rPr>
              <a:t> and </a:t>
            </a:r>
            <a:r>
              <a:rPr lang="hu-HU" sz="1000" dirty="0" err="1" smtClean="0">
                <a:latin typeface="Arial" pitchFamily="34" charset="0"/>
              </a:rPr>
              <a:t>inhibition</a:t>
            </a:r>
            <a:r>
              <a:rPr lang="hu-HU" sz="1000" dirty="0" smtClean="0">
                <a:latin typeface="Arial" pitchFamily="34" charset="0"/>
              </a:rPr>
              <a:t> of HSC </a:t>
            </a:r>
            <a:r>
              <a:rPr lang="hu-HU" sz="1000" dirty="0" err="1" smtClean="0">
                <a:latin typeface="Arial" pitchFamily="34" charset="0"/>
              </a:rPr>
              <a:t>activation</a:t>
            </a:r>
            <a:r>
              <a:rPr lang="hu-HU" sz="1000" dirty="0" smtClean="0">
                <a:latin typeface="Arial" pitchFamily="34" charset="0"/>
              </a:rPr>
              <a:t>. </a:t>
            </a:r>
            <a:r>
              <a:rPr lang="hu-HU" sz="1000" dirty="0" err="1" smtClean="0">
                <a:latin typeface="Arial" pitchFamily="34" charset="0"/>
              </a:rPr>
              <a:t>In</a:t>
            </a:r>
            <a:r>
              <a:rPr lang="hu-HU" sz="1000" dirty="0" smtClean="0">
                <a:latin typeface="Arial" pitchFamily="34" charset="0"/>
              </a:rPr>
              <a:t> BDL </a:t>
            </a:r>
            <a:r>
              <a:rPr lang="hu-HU" sz="1000" dirty="0" err="1" smtClean="0">
                <a:latin typeface="Arial" pitchFamily="34" charset="0"/>
              </a:rPr>
              <a:t>rat</a:t>
            </a:r>
            <a:r>
              <a:rPr lang="hu-HU" sz="1000" dirty="0" smtClean="0">
                <a:latin typeface="Arial" pitchFamily="34" charset="0"/>
              </a:rPr>
              <a:t> </a:t>
            </a:r>
            <a:r>
              <a:rPr lang="hu-HU" sz="1000" dirty="0" err="1" smtClean="0">
                <a:latin typeface="Arial" pitchFamily="34" charset="0"/>
              </a:rPr>
              <a:t>liver</a:t>
            </a:r>
            <a:r>
              <a:rPr lang="hu-HU" sz="1000" dirty="0" smtClean="0">
                <a:latin typeface="Arial" pitchFamily="34" charset="0"/>
              </a:rPr>
              <a:t>, </a:t>
            </a:r>
            <a:r>
              <a:rPr lang="hu-HU" sz="1000" dirty="0" err="1" smtClean="0">
                <a:latin typeface="Arial" pitchFamily="34" charset="0"/>
              </a:rPr>
              <a:t>spironolactone</a:t>
            </a:r>
            <a:r>
              <a:rPr lang="hu-HU" sz="1000" dirty="0" smtClean="0">
                <a:latin typeface="Arial" pitchFamily="34" charset="0"/>
              </a:rPr>
              <a:t> </a:t>
            </a:r>
            <a:r>
              <a:rPr lang="hu-HU" sz="1000" dirty="0" err="1" smtClean="0">
                <a:latin typeface="Arial" pitchFamily="34" charset="0"/>
              </a:rPr>
              <a:t>suppressed</a:t>
            </a:r>
            <a:r>
              <a:rPr lang="hu-HU" sz="1000" dirty="0" smtClean="0">
                <a:latin typeface="Arial" pitchFamily="34" charset="0"/>
              </a:rPr>
              <a:t> </a:t>
            </a:r>
            <a:r>
              <a:rPr lang="hu-HU" sz="1000" dirty="0" err="1" smtClean="0">
                <a:latin typeface="Arial" pitchFamily="34" charset="0"/>
              </a:rPr>
              <a:t>up-regulation</a:t>
            </a:r>
            <a:r>
              <a:rPr lang="hu-HU" sz="1000" dirty="0" smtClean="0">
                <a:latin typeface="Arial" pitchFamily="34" charset="0"/>
              </a:rPr>
              <a:t> of </a:t>
            </a:r>
            <a:r>
              <a:rPr lang="hu-HU" sz="1000" dirty="0" err="1" smtClean="0">
                <a:latin typeface="Arial" pitchFamily="34" charset="0"/>
              </a:rPr>
              <a:t>proinflammatory</a:t>
            </a:r>
            <a:r>
              <a:rPr lang="hu-HU" sz="1000" dirty="0" smtClean="0">
                <a:latin typeface="Arial" pitchFamily="34" charset="0"/>
              </a:rPr>
              <a:t> </a:t>
            </a:r>
            <a:r>
              <a:rPr lang="hu-HU" sz="1000" dirty="0" err="1" smtClean="0">
                <a:latin typeface="Arial" pitchFamily="34" charset="0"/>
              </a:rPr>
              <a:t>cytokines</a:t>
            </a:r>
            <a:r>
              <a:rPr lang="hu-HU" sz="1000" dirty="0" smtClean="0">
                <a:latin typeface="Arial" pitchFamily="34" charset="0"/>
              </a:rPr>
              <a:t> (</a:t>
            </a:r>
            <a:r>
              <a:rPr lang="hu-HU" sz="1000" dirty="0" err="1" smtClean="0">
                <a:latin typeface="Arial" pitchFamily="34" charset="0"/>
              </a:rPr>
              <a:t>TNFα</a:t>
            </a:r>
            <a:r>
              <a:rPr lang="hu-HU" sz="1000" dirty="0" smtClean="0">
                <a:latin typeface="Arial" pitchFamily="34" charset="0"/>
              </a:rPr>
              <a:t> and IL-6). </a:t>
            </a:r>
            <a:r>
              <a:rPr lang="hu-HU" sz="1000" dirty="0" err="1" smtClean="0">
                <a:latin typeface="Arial" pitchFamily="34" charset="0"/>
              </a:rPr>
              <a:t>Additionally</a:t>
            </a:r>
            <a:r>
              <a:rPr lang="hu-HU" sz="1000" dirty="0" smtClean="0">
                <a:latin typeface="Arial" pitchFamily="34" charset="0"/>
              </a:rPr>
              <a:t>, </a:t>
            </a:r>
            <a:r>
              <a:rPr lang="hu-HU" sz="1000" dirty="0" err="1" smtClean="0">
                <a:latin typeface="Arial" pitchFamily="34" charset="0"/>
              </a:rPr>
              <a:t>spironolactone</a:t>
            </a:r>
            <a:r>
              <a:rPr lang="hu-HU" sz="1000" dirty="0" smtClean="0">
                <a:latin typeface="Arial" pitchFamily="34" charset="0"/>
              </a:rPr>
              <a:t> </a:t>
            </a:r>
            <a:r>
              <a:rPr lang="hu-HU" sz="1000" dirty="0" err="1" smtClean="0">
                <a:latin typeface="Arial" pitchFamily="34" charset="0"/>
              </a:rPr>
              <a:t>significantly</a:t>
            </a:r>
            <a:r>
              <a:rPr lang="hu-HU" sz="1000" dirty="0" smtClean="0">
                <a:latin typeface="Arial" pitchFamily="34" charset="0"/>
              </a:rPr>
              <a:t> </a:t>
            </a:r>
            <a:r>
              <a:rPr lang="hu-HU" sz="1000" dirty="0" err="1" smtClean="0">
                <a:latin typeface="Arial" pitchFamily="34" charset="0"/>
              </a:rPr>
              <a:t>decreased</a:t>
            </a:r>
            <a:r>
              <a:rPr lang="hu-HU" sz="1000" dirty="0" smtClean="0">
                <a:latin typeface="Arial" pitchFamily="34" charset="0"/>
              </a:rPr>
              <a:t> ROCK-2 </a:t>
            </a:r>
            <a:r>
              <a:rPr lang="hu-HU" sz="1000" dirty="0" err="1" smtClean="0">
                <a:latin typeface="Arial" pitchFamily="34" charset="0"/>
              </a:rPr>
              <a:t>activity</a:t>
            </a:r>
            <a:r>
              <a:rPr lang="hu-HU" sz="1000" dirty="0" smtClean="0">
                <a:latin typeface="Arial" pitchFamily="34" charset="0"/>
              </a:rPr>
              <a:t> </a:t>
            </a:r>
            <a:r>
              <a:rPr lang="hu-HU" sz="1000" dirty="0" err="1" smtClean="0">
                <a:latin typeface="Arial" pitchFamily="34" charset="0"/>
              </a:rPr>
              <a:t>without</a:t>
            </a:r>
            <a:r>
              <a:rPr lang="hu-HU" sz="1000" dirty="0" smtClean="0">
                <a:latin typeface="Arial" pitchFamily="34" charset="0"/>
              </a:rPr>
              <a:t> </a:t>
            </a:r>
            <a:r>
              <a:rPr lang="hu-HU" sz="1000" dirty="0" err="1" smtClean="0">
                <a:latin typeface="Arial" pitchFamily="34" charset="0"/>
              </a:rPr>
              <a:t>affecting</a:t>
            </a:r>
            <a:r>
              <a:rPr lang="hu-HU" sz="1000" dirty="0" smtClean="0">
                <a:latin typeface="Arial" pitchFamily="34" charset="0"/>
              </a:rPr>
              <a:t> </a:t>
            </a:r>
            <a:r>
              <a:rPr lang="hu-HU" sz="1000" dirty="0" err="1" smtClean="0">
                <a:latin typeface="Arial" pitchFamily="34" charset="0"/>
              </a:rPr>
              <a:t>expression</a:t>
            </a:r>
            <a:r>
              <a:rPr lang="hu-HU" sz="1000" dirty="0" smtClean="0">
                <a:latin typeface="Arial" pitchFamily="34" charset="0"/>
              </a:rPr>
              <a:t> of </a:t>
            </a:r>
            <a:r>
              <a:rPr lang="hu-HU" sz="1000" dirty="0" err="1" smtClean="0">
                <a:latin typeface="Arial" pitchFamily="34" charset="0"/>
              </a:rPr>
              <a:t>RhoA</a:t>
            </a:r>
            <a:r>
              <a:rPr lang="hu-HU" sz="1000" dirty="0" smtClean="0">
                <a:latin typeface="Arial" pitchFamily="34" charset="0"/>
              </a:rPr>
              <a:t> and </a:t>
            </a:r>
            <a:r>
              <a:rPr lang="hu-HU" sz="1000" dirty="0" err="1" smtClean="0">
                <a:latin typeface="Arial" pitchFamily="34" charset="0"/>
              </a:rPr>
              <a:t>Ras</a:t>
            </a:r>
            <a:r>
              <a:rPr lang="hu-HU" sz="1000" dirty="0" smtClean="0">
                <a:latin typeface="Arial" pitchFamily="34" charset="0"/>
              </a:rPr>
              <a:t>. </a:t>
            </a:r>
            <a:r>
              <a:rPr lang="hu-HU" sz="1000" dirty="0" err="1" smtClean="0">
                <a:latin typeface="Arial" pitchFamily="34" charset="0"/>
              </a:rPr>
              <a:t>Moreover</a:t>
            </a:r>
            <a:r>
              <a:rPr lang="hu-HU" sz="1000" dirty="0" smtClean="0">
                <a:latin typeface="Arial" pitchFamily="34" charset="0"/>
              </a:rPr>
              <a:t>, </a:t>
            </a:r>
            <a:r>
              <a:rPr lang="hu-HU" sz="1000" dirty="0" err="1" smtClean="0">
                <a:latin typeface="Arial" pitchFamily="34" charset="0"/>
              </a:rPr>
              <a:t>spironolactone</a:t>
            </a:r>
            <a:r>
              <a:rPr lang="hu-HU" sz="1000" dirty="0" smtClean="0">
                <a:latin typeface="Arial" pitchFamily="34" charset="0"/>
              </a:rPr>
              <a:t> </a:t>
            </a:r>
            <a:r>
              <a:rPr lang="hu-HU" sz="1000" dirty="0" err="1" smtClean="0">
                <a:latin typeface="Arial" pitchFamily="34" charset="0"/>
              </a:rPr>
              <a:t>markedly</a:t>
            </a:r>
            <a:r>
              <a:rPr lang="hu-HU" sz="1000" dirty="0" smtClean="0">
                <a:latin typeface="Arial" pitchFamily="34" charset="0"/>
              </a:rPr>
              <a:t> </a:t>
            </a:r>
            <a:r>
              <a:rPr lang="hu-HU" sz="1000" dirty="0" err="1" smtClean="0">
                <a:latin typeface="Arial" pitchFamily="34" charset="0"/>
              </a:rPr>
              <a:t>increased</a:t>
            </a:r>
            <a:r>
              <a:rPr lang="hu-HU" sz="1000" dirty="0" smtClean="0">
                <a:latin typeface="Arial" pitchFamily="34" charset="0"/>
              </a:rPr>
              <a:t> </a:t>
            </a:r>
            <a:r>
              <a:rPr lang="hu-HU" sz="1000" dirty="0" err="1" smtClean="0">
                <a:latin typeface="Arial" pitchFamily="34" charset="0"/>
              </a:rPr>
              <a:t>the</a:t>
            </a:r>
            <a:r>
              <a:rPr lang="hu-HU" sz="1000" dirty="0" smtClean="0">
                <a:latin typeface="Arial" pitchFamily="34" charset="0"/>
              </a:rPr>
              <a:t> </a:t>
            </a:r>
            <a:r>
              <a:rPr lang="hu-HU" sz="1000" dirty="0" err="1" smtClean="0">
                <a:latin typeface="Arial" pitchFamily="34" charset="0"/>
              </a:rPr>
              <a:t>levels</a:t>
            </a:r>
            <a:r>
              <a:rPr lang="hu-HU" sz="1000" dirty="0" smtClean="0">
                <a:latin typeface="Arial" pitchFamily="34" charset="0"/>
              </a:rPr>
              <a:t> of </a:t>
            </a:r>
            <a:r>
              <a:rPr lang="hu-HU" sz="1000" dirty="0" err="1" smtClean="0">
                <a:latin typeface="Arial" pitchFamily="34" charset="0"/>
              </a:rPr>
              <a:t>endothelial</a:t>
            </a:r>
            <a:r>
              <a:rPr lang="hu-HU" sz="1000" dirty="0" smtClean="0">
                <a:latin typeface="Arial" pitchFamily="34" charset="0"/>
              </a:rPr>
              <a:t> </a:t>
            </a:r>
            <a:r>
              <a:rPr lang="hu-HU" sz="1000" dirty="0" err="1" smtClean="0">
                <a:latin typeface="Arial" pitchFamily="34" charset="0"/>
              </a:rPr>
              <a:t>nitric</a:t>
            </a:r>
            <a:r>
              <a:rPr lang="hu-HU" sz="1000" dirty="0" smtClean="0">
                <a:latin typeface="Arial" pitchFamily="34" charset="0"/>
              </a:rPr>
              <a:t> </a:t>
            </a:r>
            <a:r>
              <a:rPr lang="hu-HU" sz="1000" dirty="0" err="1" smtClean="0">
                <a:latin typeface="Arial" pitchFamily="34" charset="0"/>
              </a:rPr>
              <a:t>oxide</a:t>
            </a:r>
            <a:r>
              <a:rPr lang="hu-HU" sz="1000" dirty="0" smtClean="0">
                <a:latin typeface="Arial" pitchFamily="34" charset="0"/>
              </a:rPr>
              <a:t> </a:t>
            </a:r>
            <a:r>
              <a:rPr lang="hu-HU" sz="1000" dirty="0" err="1" smtClean="0">
                <a:latin typeface="Arial" pitchFamily="34" charset="0"/>
              </a:rPr>
              <a:t>synthase</a:t>
            </a:r>
            <a:r>
              <a:rPr lang="hu-HU" sz="1000" dirty="0" smtClean="0">
                <a:latin typeface="Arial" pitchFamily="34" charset="0"/>
              </a:rPr>
              <a:t> (</a:t>
            </a:r>
            <a:r>
              <a:rPr lang="hu-HU" sz="1000" dirty="0" err="1" smtClean="0">
                <a:latin typeface="Arial" pitchFamily="34" charset="0"/>
              </a:rPr>
              <a:t>eNOS</a:t>
            </a:r>
            <a:r>
              <a:rPr lang="hu-HU" sz="1000" dirty="0" smtClean="0">
                <a:latin typeface="Arial" pitchFamily="34" charset="0"/>
              </a:rPr>
              <a:t>), </a:t>
            </a:r>
            <a:r>
              <a:rPr lang="hu-HU" sz="1000" dirty="0" err="1" smtClean="0">
                <a:latin typeface="Arial" pitchFamily="34" charset="0"/>
              </a:rPr>
              <a:t>phosphorylated</a:t>
            </a:r>
            <a:r>
              <a:rPr lang="hu-HU" sz="1000" dirty="0" smtClean="0">
                <a:latin typeface="Arial" pitchFamily="34" charset="0"/>
              </a:rPr>
              <a:t> </a:t>
            </a:r>
            <a:r>
              <a:rPr lang="hu-HU" sz="1000" dirty="0" err="1" smtClean="0">
                <a:latin typeface="Arial" pitchFamily="34" charset="0"/>
              </a:rPr>
              <a:t>eNOS</a:t>
            </a:r>
            <a:r>
              <a:rPr lang="hu-HU" sz="1000" dirty="0" smtClean="0">
                <a:latin typeface="Arial" pitchFamily="34" charset="0"/>
              </a:rPr>
              <a:t> and </a:t>
            </a:r>
            <a:r>
              <a:rPr lang="hu-HU" sz="1000" dirty="0" err="1" smtClean="0">
                <a:latin typeface="Arial" pitchFamily="34" charset="0"/>
              </a:rPr>
              <a:t>the</a:t>
            </a:r>
            <a:r>
              <a:rPr lang="hu-HU" sz="1000" dirty="0" smtClean="0">
                <a:latin typeface="Arial" pitchFamily="34" charset="0"/>
              </a:rPr>
              <a:t> </a:t>
            </a:r>
            <a:r>
              <a:rPr lang="hu-HU" sz="1000" dirty="0" err="1" smtClean="0">
                <a:latin typeface="Arial" pitchFamily="34" charset="0"/>
              </a:rPr>
              <a:t>activity</a:t>
            </a:r>
            <a:r>
              <a:rPr lang="hu-HU" sz="1000" dirty="0" smtClean="0">
                <a:latin typeface="Arial" pitchFamily="34" charset="0"/>
              </a:rPr>
              <a:t> of NO </a:t>
            </a:r>
            <a:r>
              <a:rPr lang="hu-HU" sz="1000" dirty="0" err="1" smtClean="0">
                <a:latin typeface="Arial" pitchFamily="34" charset="0"/>
              </a:rPr>
              <a:t>effector-</a:t>
            </a:r>
            <a:r>
              <a:rPr lang="hu-HU" sz="1000" dirty="0" smtClean="0">
                <a:latin typeface="Arial" pitchFamily="34" charset="0"/>
              </a:rPr>
              <a:t> protein </a:t>
            </a:r>
            <a:r>
              <a:rPr lang="hu-HU" sz="1000" dirty="0" err="1" smtClean="0">
                <a:latin typeface="Arial" pitchFamily="34" charset="0"/>
              </a:rPr>
              <a:t>kinase</a:t>
            </a:r>
            <a:r>
              <a:rPr lang="hu-HU" sz="1000" dirty="0" smtClean="0">
                <a:latin typeface="Arial" pitchFamily="34" charset="0"/>
              </a:rPr>
              <a:t> G (PKG) </a:t>
            </a:r>
            <a:r>
              <a:rPr lang="hu-HU" sz="1000" dirty="0" err="1" smtClean="0">
                <a:latin typeface="Arial" pitchFamily="34" charset="0"/>
              </a:rPr>
              <a:t>in</a:t>
            </a:r>
            <a:r>
              <a:rPr lang="hu-HU" sz="1000" dirty="0" smtClean="0">
                <a:latin typeface="Arial" pitchFamily="34" charset="0"/>
              </a:rPr>
              <a:t> </a:t>
            </a:r>
            <a:r>
              <a:rPr lang="hu-HU" sz="1000" dirty="0" err="1" smtClean="0">
                <a:latin typeface="Arial" pitchFamily="34" charset="0"/>
              </a:rPr>
              <a:t>the</a:t>
            </a:r>
            <a:r>
              <a:rPr lang="hu-HU" sz="1000" dirty="0" smtClean="0">
                <a:latin typeface="Arial" pitchFamily="34" charset="0"/>
              </a:rPr>
              <a:t> </a:t>
            </a:r>
            <a:r>
              <a:rPr lang="hu-HU" sz="1000" dirty="0" err="1" smtClean="0">
                <a:latin typeface="Arial" pitchFamily="34" charset="0"/>
              </a:rPr>
              <a:t>liver</a:t>
            </a:r>
            <a:r>
              <a:rPr lang="hu-HU" sz="1000" dirty="0" smtClean="0">
                <a:latin typeface="Arial" pitchFamily="34" charset="0"/>
              </a:rPr>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4FE77A67-48BE-4E48-8955-3EA46B8AC56A}" type="slidenum">
              <a:rPr lang="hu-HU">
                <a:latin typeface="Arial" pitchFamily="34" charset="0"/>
              </a:rPr>
              <a:pPr/>
              <a:t>51</a:t>
            </a:fld>
            <a:endParaRPr lang="hu-HU">
              <a:latin typeface="Arial" pitchFamily="34"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2A3742EF-F6D7-49F7-BD9C-9F264FAED4F7}" type="slidenum">
              <a:rPr lang="hu-HU">
                <a:latin typeface="Arial" pitchFamily="34" charset="0"/>
              </a:rPr>
              <a:pPr/>
              <a:t>53</a:t>
            </a:fld>
            <a:endParaRPr lang="hu-HU">
              <a:latin typeface="Arial" pitchFamily="34"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p:spPr>
        <p:txBody>
          <a:bodyPr/>
          <a:lstStyle/>
          <a:p>
            <a:endParaRPr lang="hu-HU"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BDA78F-6270-4AF2-B18E-C02246497C10}" type="slidenum">
              <a:rPr lang="hu-HU"/>
              <a:pPr/>
              <a:t>13</a:t>
            </a:fld>
            <a:endParaRPr lang="hu-HU"/>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endParaRPr lang="hu-H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B6C610-42F3-4B0E-840F-B0C485F0501C}" type="slidenum">
              <a:rPr lang="hu-HU"/>
              <a:pPr/>
              <a:t>14</a:t>
            </a:fld>
            <a:endParaRPr lang="hu-HU"/>
          </a:p>
        </p:txBody>
      </p:sp>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p:txBody>
          <a:bodyPr/>
          <a:lstStyle/>
          <a:p>
            <a:pPr>
              <a:lnSpc>
                <a:spcPct val="80000"/>
              </a:lnSpc>
            </a:pPr>
            <a:r>
              <a:rPr lang="hu-HU" sz="800" b="1"/>
              <a:t>Bradykinin</a:t>
            </a:r>
            <a:r>
              <a:rPr lang="hu-HU" sz="800"/>
              <a:t> is a peptide that causes blood vessels to enlarge (dilate), and therefore causes blood pressure to lower. A class of drugs called ACE inhibitors, which are used to lower blood pressure, increase bradykinin (by inhibiting its degradation) further lowering blood pressure. Bradykinin works on blood vessels through the release of prostacyclin, nitric oxide, and Endothelium-Derived Hyperpolarizing Factor. Bradykinin is a physiologically and pharmacologically active peptide of the kinin group of proteins, consisting of nine amino acids.</a:t>
            </a:r>
          </a:p>
          <a:p>
            <a:pPr>
              <a:lnSpc>
                <a:spcPct val="80000"/>
              </a:lnSpc>
            </a:pPr>
            <a:r>
              <a:rPr lang="hu-HU" sz="800" b="1"/>
              <a:t>Structure</a:t>
            </a:r>
          </a:p>
          <a:p>
            <a:pPr>
              <a:lnSpc>
                <a:spcPct val="80000"/>
              </a:lnSpc>
            </a:pPr>
            <a:r>
              <a:rPr lang="hu-HU" sz="800"/>
              <a:t>Bradykinin is a 9 amino acid peptide chain. The amino acid sequence of bradykinin is: Arg - Pro - Pro - Gly - Phe - Ser - Pro - Phe - Arg. Its empirical formula is therefore C50H73N15O11.</a:t>
            </a:r>
            <a:endParaRPr lang="hu-HU" sz="800" b="1"/>
          </a:p>
          <a:p>
            <a:pPr>
              <a:lnSpc>
                <a:spcPct val="80000"/>
              </a:lnSpc>
            </a:pPr>
            <a:r>
              <a:rPr lang="hu-HU" sz="800" b="1"/>
              <a:t>Synthesis</a:t>
            </a:r>
          </a:p>
          <a:p>
            <a:pPr>
              <a:lnSpc>
                <a:spcPct val="80000"/>
              </a:lnSpc>
            </a:pPr>
            <a:r>
              <a:rPr lang="hu-HU" sz="800"/>
              <a:t>The kinin-kallikrein system makes bradykinin by proteolytic cleavage of its kininogen precursor, high-molecular-weight kininogen (HMWK or HK), by the enzyme kallikrein. </a:t>
            </a:r>
          </a:p>
          <a:p>
            <a:pPr>
              <a:lnSpc>
                <a:spcPct val="80000"/>
              </a:lnSpc>
            </a:pPr>
            <a:r>
              <a:rPr lang="hu-HU" sz="800" b="1"/>
              <a:t>Metabolism</a:t>
            </a:r>
          </a:p>
          <a:p>
            <a:pPr>
              <a:lnSpc>
                <a:spcPct val="80000"/>
              </a:lnSpc>
            </a:pPr>
            <a:r>
              <a:rPr lang="hu-HU" sz="800"/>
              <a:t>In humans, bradykinin is broken down by three kininases: angiotensin-converting enzyme (ACE), aminopeptidase P (APP), and carboxypeptidase N (CPN), which cleave the 7-8, 1-2, and 8-9 positions, respectively.[1][2]</a:t>
            </a:r>
            <a:endParaRPr lang="hu-HU" sz="800" b="1"/>
          </a:p>
          <a:p>
            <a:pPr>
              <a:lnSpc>
                <a:spcPct val="80000"/>
              </a:lnSpc>
            </a:pPr>
            <a:r>
              <a:rPr lang="hu-HU" sz="800" b="1"/>
              <a:t>Physiological Role (Function)</a:t>
            </a:r>
          </a:p>
          <a:p>
            <a:pPr>
              <a:lnSpc>
                <a:spcPct val="80000"/>
              </a:lnSpc>
            </a:pPr>
            <a:r>
              <a:rPr lang="hu-HU" sz="800" b="1"/>
              <a:t>Effects</a:t>
            </a:r>
          </a:p>
          <a:p>
            <a:pPr>
              <a:lnSpc>
                <a:spcPct val="80000"/>
              </a:lnSpc>
            </a:pPr>
            <a:r>
              <a:rPr lang="hu-HU" sz="800"/>
              <a:t>Bradykinin is a potent endothelium-dependent vasodilator, causes contraction of non-vascular smooth muscle, increases vascular permeability and also is involved in the mechanism of pain. Bradykinin also causes natriuresis, contributing to a drop in blood pressure.</a:t>
            </a:r>
          </a:p>
          <a:p>
            <a:pPr>
              <a:lnSpc>
                <a:spcPct val="80000"/>
              </a:lnSpc>
            </a:pPr>
            <a:r>
              <a:rPr lang="hu-HU" sz="800"/>
              <a:t>Bradykinin raises internal calcium levels in neocortical astrocytes causing them to release glutamate.[3]</a:t>
            </a:r>
          </a:p>
          <a:p>
            <a:pPr>
              <a:lnSpc>
                <a:spcPct val="80000"/>
              </a:lnSpc>
            </a:pPr>
            <a:r>
              <a:rPr lang="hu-HU" sz="800"/>
              <a:t>Bradykinin is also thought to be the cause of the dry cough in some patients on angiotensin converting enzyme (ACE) inhibitor drugs. This refractory cough is a common cause for stopping ACE inhibitor therapy. In which case Angiotensin II Receptor Antagonists are the next line of treatment.</a:t>
            </a:r>
          </a:p>
          <a:p>
            <a:pPr>
              <a:lnSpc>
                <a:spcPct val="80000"/>
              </a:lnSpc>
            </a:pPr>
            <a:r>
              <a:rPr lang="hu-HU" sz="800"/>
              <a:t>Overactivation of bradykinin is thought to play a role in a rare disease called Hereditary Angioedema, formerly known as Hereditary Angio-Neurotic Edema.[4]</a:t>
            </a:r>
          </a:p>
          <a:p>
            <a:pPr>
              <a:lnSpc>
                <a:spcPct val="80000"/>
              </a:lnSpc>
            </a:pPr>
            <a:r>
              <a:rPr lang="hu-HU" sz="800"/>
              <a:t>Initial secretion of Bradykinin post-natally causes constriction and eventual atrophy of the ductus arteriosus, forming the ligamentum artertiosum between the pulmonary trunk and aortic arch.</a:t>
            </a:r>
            <a:endParaRPr lang="hu-HU" sz="800" b="1"/>
          </a:p>
          <a:p>
            <a:pPr>
              <a:lnSpc>
                <a:spcPct val="80000"/>
              </a:lnSpc>
            </a:pPr>
            <a:r>
              <a:rPr lang="hu-HU" sz="800" b="1"/>
              <a:t>Receptors</a:t>
            </a:r>
          </a:p>
          <a:p>
            <a:pPr>
              <a:lnSpc>
                <a:spcPct val="80000"/>
              </a:lnSpc>
            </a:pPr>
            <a:r>
              <a:rPr lang="hu-HU" sz="800"/>
              <a:t>The B1 receptor (also called bradykinin receptor B1) is expressed only as a result of tissue injury, and is presumed to play a role in chronic pain. This receptor has been also described to play a role in inflammation.[5] Most recently, it has been shown that the kinin B1 receptor recruits neutrophil via the chemokine CXCL5 production. Moreover, endothelial cells have been described as a potential source for this B1 receptor-CXCL5 pathway.[6] </a:t>
            </a:r>
          </a:p>
          <a:p>
            <a:pPr>
              <a:lnSpc>
                <a:spcPct val="80000"/>
              </a:lnSpc>
            </a:pPr>
            <a:r>
              <a:rPr lang="hu-HU" sz="800"/>
              <a:t>The B2 receptor is constitutively expressed and participates in bradykinin's vasodilatory role. </a:t>
            </a:r>
          </a:p>
          <a:p>
            <a:pPr>
              <a:lnSpc>
                <a:spcPct val="80000"/>
              </a:lnSpc>
            </a:pPr>
            <a:r>
              <a:rPr lang="hu-HU" sz="800"/>
              <a:t>The kinin B1 and B2 receptors belong to G protein coupled receptor (GPCR) family.</a:t>
            </a:r>
          </a:p>
          <a:p>
            <a:pPr>
              <a:lnSpc>
                <a:spcPct val="80000"/>
              </a:lnSpc>
            </a:pPr>
            <a:endParaRPr lang="hu-HU" sz="8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558026-9B62-485D-97D5-D072EBB0EF7C}" type="slidenum">
              <a:rPr lang="hu-HU"/>
              <a:pPr/>
              <a:t>17</a:t>
            </a:fld>
            <a:endParaRPr lang="hu-HU"/>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endParaRPr lang="hu-H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FB5BBD-1178-4B1E-9967-D737C168EC39}" type="slidenum">
              <a:rPr lang="hu-HU"/>
              <a:pPr/>
              <a:t>18</a:t>
            </a:fld>
            <a:endParaRPr lang="hu-HU"/>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hu-H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81F861-08C6-4D81-B560-FC8F444B0A98}" type="slidenum">
              <a:rPr lang="hu-HU"/>
              <a:pPr/>
              <a:t>19</a:t>
            </a:fld>
            <a:endParaRPr lang="hu-HU"/>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hu-H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7F91C3-49E6-4912-A274-C92EC138ADE0}" type="slidenum">
              <a:rPr lang="hu-HU"/>
              <a:pPr/>
              <a:t>20</a:t>
            </a:fld>
            <a:endParaRPr lang="hu-HU"/>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endParaRPr lang="hu-H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DE0C78-E8C8-45C0-87B7-D5FFCF10CB1F}" type="slidenum">
              <a:rPr lang="hu-HU"/>
              <a:pPr/>
              <a:t>21</a:t>
            </a:fld>
            <a:endParaRPr lang="hu-HU"/>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hu-H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p>
            <a:fld id="{229CB850-1126-40AA-A508-E1205CA0449A}" type="datetimeFigureOut">
              <a:rPr lang="hu-HU" smtClean="0"/>
              <a:pPr/>
              <a:t>2015.11.10.</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53033E0B-45CD-48FC-87E2-7720019173D4}" type="slidenum">
              <a:rPr lang="hu-HU" smtClean="0"/>
              <a:pPr/>
              <a:t>‹#›</a:t>
            </a:fld>
            <a:endParaRPr lang="hu-H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229CB850-1126-40AA-A508-E1205CA0449A}" type="datetimeFigureOut">
              <a:rPr lang="hu-HU" smtClean="0"/>
              <a:pPr/>
              <a:t>2015.11.10.</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53033E0B-45CD-48FC-87E2-7720019173D4}" type="slidenum">
              <a:rPr lang="hu-HU" smtClean="0"/>
              <a:pPr/>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229CB850-1126-40AA-A508-E1205CA0449A}" type="datetimeFigureOut">
              <a:rPr lang="hu-HU" smtClean="0"/>
              <a:pPr/>
              <a:t>2015.11.10.</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53033E0B-45CD-48FC-87E2-7720019173D4}" type="slidenum">
              <a:rPr lang="hu-HU" smtClean="0"/>
              <a:pPr/>
              <a:t>‹#›</a:t>
            </a:fld>
            <a:endParaRPr lang="hu-H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Cím, 1 nagy és 2 kisebb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611188" y="777875"/>
            <a:ext cx="8208962" cy="706438"/>
          </a:xfrm>
        </p:spPr>
        <p:txBody>
          <a:bodyPr/>
          <a:lstStyle/>
          <a:p>
            <a:r>
              <a:rPr lang="hu-HU" smtClean="0"/>
              <a:t>Mintacím szerkesztése</a:t>
            </a:r>
            <a:endParaRPr lang="hu-HU"/>
          </a:p>
        </p:txBody>
      </p:sp>
      <p:sp>
        <p:nvSpPr>
          <p:cNvPr id="3" name="Tartalom helye 2"/>
          <p:cNvSpPr>
            <a:spLocks noGrp="1"/>
          </p:cNvSpPr>
          <p:nvPr>
            <p:ph sz="half" idx="1"/>
          </p:nvPr>
        </p:nvSpPr>
        <p:spPr>
          <a:xfrm>
            <a:off x="611188" y="1700213"/>
            <a:ext cx="4027487" cy="45370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4791075" y="1700213"/>
            <a:ext cx="4029075" cy="2192337"/>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4791075" y="4044950"/>
            <a:ext cx="4029075" cy="219233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Foliennummernplatzhalter 4"/>
          <p:cNvSpPr>
            <a:spLocks noGrp="1"/>
          </p:cNvSpPr>
          <p:nvPr>
            <p:ph type="sldNum" sz="quarter" idx="10"/>
          </p:nvPr>
        </p:nvSpPr>
        <p:spPr>
          <a:ln/>
        </p:spPr>
        <p:txBody>
          <a:bodyPr/>
          <a:lstStyle>
            <a:lvl1pPr>
              <a:defRPr/>
            </a:lvl1pPr>
          </a:lstStyle>
          <a:p>
            <a:pPr>
              <a:defRPr/>
            </a:pPr>
            <a:fld id="{845A37B3-00D3-40A0-8D4C-0B476F53897A}" type="slidenum">
              <a:rPr lang="de-DE"/>
              <a:pPr>
                <a:defRPr/>
              </a:pPr>
              <a:t>‹#›</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229CB850-1126-40AA-A508-E1205CA0449A}" type="datetimeFigureOut">
              <a:rPr lang="hu-HU" smtClean="0"/>
              <a:pPr/>
              <a:t>2015.11.10.</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53033E0B-45CD-48FC-87E2-7720019173D4}" type="slidenum">
              <a:rPr lang="hu-HU" smtClean="0"/>
              <a:pPr/>
              <a:t>‹#›</a:t>
            </a:fld>
            <a:endParaRPr lang="hu-H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229CB850-1126-40AA-A508-E1205CA0449A}" type="datetimeFigureOut">
              <a:rPr lang="hu-HU" smtClean="0"/>
              <a:pPr/>
              <a:t>2015.11.10.</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53033E0B-45CD-48FC-87E2-7720019173D4}" type="slidenum">
              <a:rPr lang="hu-HU" smtClean="0"/>
              <a:pPr/>
              <a:t>‹#›</a:t>
            </a:fld>
            <a:endParaRPr lang="hu-H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p>
            <a:fld id="{229CB850-1126-40AA-A508-E1205CA0449A}" type="datetimeFigureOut">
              <a:rPr lang="hu-HU" smtClean="0"/>
              <a:pPr/>
              <a:t>2015.11.10.</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53033E0B-45CD-48FC-87E2-7720019173D4}" type="slidenum">
              <a:rPr lang="hu-HU" smtClean="0"/>
              <a:pPr/>
              <a:t>‹#›</a:t>
            </a:fld>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p>
            <a:fld id="{229CB850-1126-40AA-A508-E1205CA0449A}" type="datetimeFigureOut">
              <a:rPr lang="hu-HU" smtClean="0"/>
              <a:pPr/>
              <a:t>2015.11.10.</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53033E0B-45CD-48FC-87E2-7720019173D4}" type="slidenum">
              <a:rPr lang="hu-HU" smtClean="0"/>
              <a:pPr/>
              <a:t>‹#›</a:t>
            </a:fld>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p>
            <a:fld id="{229CB850-1126-40AA-A508-E1205CA0449A}" type="datetimeFigureOut">
              <a:rPr lang="hu-HU" smtClean="0"/>
              <a:pPr/>
              <a:t>2015.11.10.</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53033E0B-45CD-48FC-87E2-7720019173D4}" type="slidenum">
              <a:rPr lang="hu-HU" smtClean="0"/>
              <a:pPr/>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229CB850-1126-40AA-A508-E1205CA0449A}" type="datetimeFigureOut">
              <a:rPr lang="hu-HU" smtClean="0"/>
              <a:pPr/>
              <a:t>2015.11.10.</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53033E0B-45CD-48FC-87E2-7720019173D4}" type="slidenum">
              <a:rPr lang="hu-HU" smtClean="0"/>
              <a:pPr/>
              <a:t>‹#›</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229CB850-1126-40AA-A508-E1205CA0449A}" type="datetimeFigureOut">
              <a:rPr lang="hu-HU" smtClean="0"/>
              <a:pPr/>
              <a:t>2015.11.10.</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53033E0B-45CD-48FC-87E2-7720019173D4}" type="slidenum">
              <a:rPr lang="hu-HU" smtClean="0"/>
              <a:pPr/>
              <a:t>‹#›</a:t>
            </a:fld>
            <a:endParaRPr lang="hu-H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229CB850-1126-40AA-A508-E1205CA0449A}" type="datetimeFigureOut">
              <a:rPr lang="hu-HU" smtClean="0"/>
              <a:pPr/>
              <a:t>2015.11.10.</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53033E0B-45CD-48FC-87E2-7720019173D4}" type="slidenum">
              <a:rPr lang="hu-HU" smtClean="0"/>
              <a:pPr/>
              <a:t>‹#›</a:t>
            </a:fld>
            <a:endParaRPr lang="hu-H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smtClean="0"/>
              <a:t>Mintacím szerkesztése</a:t>
            </a:r>
            <a:endParaRPr lang="hu-HU"/>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9CB850-1126-40AA-A508-E1205CA0449A}" type="datetimeFigureOut">
              <a:rPr lang="hu-HU" smtClean="0"/>
              <a:pPr/>
              <a:t>2015.11.10.</a:t>
            </a:fld>
            <a:endParaRPr lang="hu-HU"/>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033E0B-45CD-48FC-87E2-7720019173D4}" type="slidenum">
              <a:rPr lang="hu-HU" smtClean="0"/>
              <a:pPr/>
              <a:t>‹#›</a:t>
            </a:fld>
            <a:endParaRPr lang="hu-H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4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12.xml"/><Relationship Id="rId4" Type="http://schemas.openxmlformats.org/officeDocument/2006/relationships/image" Target="../media/image16.jpeg"/></Relationships>
</file>

<file path=ppt/slides/_rels/slide5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hyperlink" Target="http://www.medicalexpo.com/prod/gambro/albumin-dialysis-systems-liver-failure-70729-430401.html" TargetMode="External"/><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5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27.png"/><Relationship Id="rId7"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solidFill>
            <a:srgbClr val="0070C0"/>
          </a:solidFill>
        </p:spPr>
        <p:txBody>
          <a:bodyPr/>
          <a:lstStyle/>
          <a:p>
            <a:r>
              <a:rPr lang="hu-HU" dirty="0">
                <a:solidFill>
                  <a:srgbClr val="FFFF00"/>
                </a:solidFill>
              </a:rPr>
              <a:t>Folyadék- és elektrolit változások májbetegségben</a:t>
            </a:r>
          </a:p>
        </p:txBody>
      </p:sp>
      <p:sp>
        <p:nvSpPr>
          <p:cNvPr id="3" name="Alcím 2"/>
          <p:cNvSpPr>
            <a:spLocks noGrp="1"/>
          </p:cNvSpPr>
          <p:nvPr>
            <p:ph type="subTitle" idx="1"/>
          </p:nvPr>
        </p:nvSpPr>
        <p:spPr/>
        <p:txBody>
          <a:bodyPr>
            <a:normAutofit/>
          </a:bodyPr>
          <a:lstStyle/>
          <a:p>
            <a:r>
              <a:rPr lang="hu-HU" sz="2000" b="1" dirty="0" smtClean="0">
                <a:solidFill>
                  <a:schemeClr val="tx1">
                    <a:lumMod val="65000"/>
                    <a:lumOff val="35000"/>
                  </a:schemeClr>
                </a:solidFill>
              </a:rPr>
              <a:t>Dr. Schneider Károly</a:t>
            </a:r>
          </a:p>
          <a:p>
            <a:r>
              <a:rPr lang="hu-HU" sz="2000" b="1" dirty="0" smtClean="0">
                <a:solidFill>
                  <a:schemeClr val="tx1">
                    <a:lumMod val="65000"/>
                    <a:lumOff val="35000"/>
                  </a:schemeClr>
                </a:solidFill>
              </a:rPr>
              <a:t>MH-EK</a:t>
            </a:r>
          </a:p>
          <a:p>
            <a:r>
              <a:rPr lang="hu-HU" sz="2000" b="1" dirty="0" err="1" smtClean="0">
                <a:solidFill>
                  <a:schemeClr val="tx1">
                    <a:lumMod val="65000"/>
                    <a:lumOff val="35000"/>
                  </a:schemeClr>
                </a:solidFill>
              </a:rPr>
              <a:t>III.Belgyógyászat-nephrológia</a:t>
            </a:r>
            <a:endParaRPr lang="hu-HU" sz="2000" b="1" dirty="0">
              <a:solidFill>
                <a:schemeClr val="tx1">
                  <a:lumMod val="65000"/>
                  <a:lumOff val="35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250825" y="836613"/>
            <a:ext cx="3810000" cy="4392612"/>
            <a:chOff x="1632" y="1012"/>
            <a:chExt cx="2403" cy="3255"/>
          </a:xfrm>
        </p:grpSpPr>
        <p:sp>
          <p:nvSpPr>
            <p:cNvPr id="64516" name="Freeform 4"/>
            <p:cNvSpPr>
              <a:spLocks/>
            </p:cNvSpPr>
            <p:nvPr/>
          </p:nvSpPr>
          <p:spPr bwMode="auto">
            <a:xfrm>
              <a:off x="1722" y="1144"/>
              <a:ext cx="357" cy="422"/>
            </a:xfrm>
            <a:custGeom>
              <a:avLst/>
              <a:gdLst/>
              <a:ahLst/>
              <a:cxnLst>
                <a:cxn ang="0">
                  <a:pos x="4" y="136"/>
                </a:cxn>
                <a:cxn ang="0">
                  <a:pos x="6" y="134"/>
                </a:cxn>
                <a:cxn ang="0">
                  <a:pos x="27" y="140"/>
                </a:cxn>
                <a:cxn ang="0">
                  <a:pos x="114" y="143"/>
                </a:cxn>
                <a:cxn ang="0">
                  <a:pos x="146" y="80"/>
                </a:cxn>
                <a:cxn ang="0">
                  <a:pos x="146" y="80"/>
                </a:cxn>
                <a:cxn ang="0">
                  <a:pos x="146" y="80"/>
                </a:cxn>
                <a:cxn ang="0">
                  <a:pos x="146" y="78"/>
                </a:cxn>
                <a:cxn ang="0">
                  <a:pos x="146" y="78"/>
                </a:cxn>
                <a:cxn ang="0">
                  <a:pos x="146" y="78"/>
                </a:cxn>
                <a:cxn ang="0">
                  <a:pos x="111" y="16"/>
                </a:cxn>
                <a:cxn ang="0">
                  <a:pos x="24" y="24"/>
                </a:cxn>
                <a:cxn ang="0">
                  <a:pos x="4" y="31"/>
                </a:cxn>
                <a:cxn ang="0">
                  <a:pos x="0" y="29"/>
                </a:cxn>
                <a:cxn ang="0">
                  <a:pos x="0" y="29"/>
                </a:cxn>
                <a:cxn ang="0">
                  <a:pos x="4" y="136"/>
                </a:cxn>
              </a:cxnLst>
              <a:rect l="0" t="0" r="r" b="b"/>
              <a:pathLst>
                <a:path w="147" h="163">
                  <a:moveTo>
                    <a:pt x="4" y="136"/>
                  </a:moveTo>
                  <a:cubicBezTo>
                    <a:pt x="5" y="135"/>
                    <a:pt x="5" y="135"/>
                    <a:pt x="6" y="134"/>
                  </a:cubicBezTo>
                  <a:cubicBezTo>
                    <a:pt x="14" y="130"/>
                    <a:pt x="20" y="133"/>
                    <a:pt x="27" y="140"/>
                  </a:cubicBezTo>
                  <a:cubicBezTo>
                    <a:pt x="56" y="163"/>
                    <a:pt x="88" y="156"/>
                    <a:pt x="114" y="143"/>
                  </a:cubicBezTo>
                  <a:cubicBezTo>
                    <a:pt x="134" y="134"/>
                    <a:pt x="147" y="114"/>
                    <a:pt x="146" y="80"/>
                  </a:cubicBezTo>
                  <a:cubicBezTo>
                    <a:pt x="146" y="80"/>
                    <a:pt x="146" y="80"/>
                    <a:pt x="146" y="80"/>
                  </a:cubicBezTo>
                  <a:cubicBezTo>
                    <a:pt x="146" y="80"/>
                    <a:pt x="146" y="80"/>
                    <a:pt x="146" y="80"/>
                  </a:cubicBezTo>
                  <a:cubicBezTo>
                    <a:pt x="146" y="78"/>
                    <a:pt x="146" y="78"/>
                    <a:pt x="146" y="78"/>
                  </a:cubicBezTo>
                  <a:cubicBezTo>
                    <a:pt x="146" y="78"/>
                    <a:pt x="146" y="78"/>
                    <a:pt x="146" y="78"/>
                  </a:cubicBezTo>
                  <a:cubicBezTo>
                    <a:pt x="146" y="78"/>
                    <a:pt x="146" y="78"/>
                    <a:pt x="146" y="78"/>
                  </a:cubicBezTo>
                  <a:cubicBezTo>
                    <a:pt x="145" y="44"/>
                    <a:pt x="131" y="25"/>
                    <a:pt x="111" y="16"/>
                  </a:cubicBezTo>
                  <a:cubicBezTo>
                    <a:pt x="84" y="5"/>
                    <a:pt x="52" y="0"/>
                    <a:pt x="24" y="24"/>
                  </a:cubicBezTo>
                  <a:cubicBezTo>
                    <a:pt x="17" y="31"/>
                    <a:pt x="11" y="34"/>
                    <a:pt x="4" y="31"/>
                  </a:cubicBezTo>
                  <a:cubicBezTo>
                    <a:pt x="2" y="30"/>
                    <a:pt x="1" y="29"/>
                    <a:pt x="0" y="29"/>
                  </a:cubicBezTo>
                  <a:cubicBezTo>
                    <a:pt x="0" y="29"/>
                    <a:pt x="0" y="29"/>
                    <a:pt x="0" y="29"/>
                  </a:cubicBezTo>
                  <a:cubicBezTo>
                    <a:pt x="19" y="39"/>
                    <a:pt x="32" y="111"/>
                    <a:pt x="4" y="136"/>
                  </a:cubicBezTo>
                  <a:close/>
                </a:path>
              </a:pathLst>
            </a:custGeom>
            <a:solidFill>
              <a:srgbClr val="FDC270"/>
            </a:solidFill>
            <a:ln w="9525">
              <a:noFill/>
              <a:round/>
              <a:headEnd/>
              <a:tailEnd/>
            </a:ln>
          </p:spPr>
          <p:txBody>
            <a:bodyPr/>
            <a:lstStyle/>
            <a:p>
              <a:endParaRPr lang="hu-HU"/>
            </a:p>
          </p:txBody>
        </p:sp>
        <p:sp>
          <p:nvSpPr>
            <p:cNvPr id="64517" name="Freeform 5"/>
            <p:cNvSpPr>
              <a:spLocks/>
            </p:cNvSpPr>
            <p:nvPr/>
          </p:nvSpPr>
          <p:spPr bwMode="auto">
            <a:xfrm>
              <a:off x="2258" y="1204"/>
              <a:ext cx="1767" cy="3063"/>
            </a:xfrm>
            <a:custGeom>
              <a:avLst/>
              <a:gdLst/>
              <a:ahLst/>
              <a:cxnLst>
                <a:cxn ang="0">
                  <a:pos x="718" y="543"/>
                </a:cxn>
                <a:cxn ang="0">
                  <a:pos x="690" y="563"/>
                </a:cxn>
                <a:cxn ang="0">
                  <a:pos x="648" y="419"/>
                </a:cxn>
                <a:cxn ang="0">
                  <a:pos x="615" y="447"/>
                </a:cxn>
                <a:cxn ang="0">
                  <a:pos x="546" y="384"/>
                </a:cxn>
                <a:cxn ang="0">
                  <a:pos x="529" y="133"/>
                </a:cxn>
                <a:cxn ang="0">
                  <a:pos x="388" y="70"/>
                </a:cxn>
                <a:cxn ang="0">
                  <a:pos x="307" y="196"/>
                </a:cxn>
                <a:cxn ang="0">
                  <a:pos x="410" y="180"/>
                </a:cxn>
                <a:cxn ang="0">
                  <a:pos x="361" y="277"/>
                </a:cxn>
                <a:cxn ang="0">
                  <a:pos x="345" y="418"/>
                </a:cxn>
                <a:cxn ang="0">
                  <a:pos x="285" y="673"/>
                </a:cxn>
                <a:cxn ang="0">
                  <a:pos x="286" y="914"/>
                </a:cxn>
                <a:cxn ang="0">
                  <a:pos x="266" y="1102"/>
                </a:cxn>
                <a:cxn ang="0">
                  <a:pos x="252" y="697"/>
                </a:cxn>
                <a:cxn ang="0">
                  <a:pos x="239" y="457"/>
                </a:cxn>
                <a:cxn ang="0">
                  <a:pos x="268" y="179"/>
                </a:cxn>
                <a:cxn ang="0">
                  <a:pos x="193" y="1"/>
                </a:cxn>
                <a:cxn ang="0">
                  <a:pos x="140" y="112"/>
                </a:cxn>
                <a:cxn ang="0">
                  <a:pos x="2" y="32"/>
                </a:cxn>
                <a:cxn ang="0">
                  <a:pos x="0" y="68"/>
                </a:cxn>
                <a:cxn ang="0">
                  <a:pos x="72" y="97"/>
                </a:cxn>
                <a:cxn ang="0">
                  <a:pos x="179" y="34"/>
                </a:cxn>
                <a:cxn ang="0">
                  <a:pos x="246" y="159"/>
                </a:cxn>
                <a:cxn ang="0">
                  <a:pos x="202" y="347"/>
                </a:cxn>
                <a:cxn ang="0">
                  <a:pos x="233" y="661"/>
                </a:cxn>
                <a:cxn ang="0">
                  <a:pos x="252" y="1108"/>
                </a:cxn>
                <a:cxn ang="0">
                  <a:pos x="298" y="924"/>
                </a:cxn>
                <a:cxn ang="0">
                  <a:pos x="303" y="703"/>
                </a:cxn>
                <a:cxn ang="0">
                  <a:pos x="384" y="499"/>
                </a:cxn>
                <a:cxn ang="0">
                  <a:pos x="329" y="328"/>
                </a:cxn>
                <a:cxn ang="0">
                  <a:pos x="444" y="168"/>
                </a:cxn>
                <a:cxn ang="0">
                  <a:pos x="340" y="189"/>
                </a:cxn>
                <a:cxn ang="0">
                  <a:pos x="394" y="121"/>
                </a:cxn>
                <a:cxn ang="0">
                  <a:pos x="483" y="52"/>
                </a:cxn>
                <a:cxn ang="0">
                  <a:pos x="451" y="342"/>
                </a:cxn>
                <a:cxn ang="0">
                  <a:pos x="608" y="482"/>
                </a:cxn>
                <a:cxn ang="0">
                  <a:pos x="611" y="680"/>
                </a:cxn>
                <a:cxn ang="0">
                  <a:pos x="578" y="641"/>
                </a:cxn>
                <a:cxn ang="0">
                  <a:pos x="570" y="661"/>
                </a:cxn>
                <a:cxn ang="0">
                  <a:pos x="606" y="762"/>
                </a:cxn>
                <a:cxn ang="0">
                  <a:pos x="593" y="1050"/>
                </a:cxn>
                <a:cxn ang="0">
                  <a:pos x="559" y="1046"/>
                </a:cxn>
                <a:cxn ang="0">
                  <a:pos x="590" y="1102"/>
                </a:cxn>
                <a:cxn ang="0">
                  <a:pos x="665" y="1167"/>
                </a:cxn>
                <a:cxn ang="0">
                  <a:pos x="675" y="771"/>
                </a:cxn>
                <a:cxn ang="0">
                  <a:pos x="689" y="636"/>
                </a:cxn>
              </a:cxnLst>
              <a:rect l="0" t="0" r="r" b="b"/>
              <a:pathLst>
                <a:path w="728" h="1183">
                  <a:moveTo>
                    <a:pt x="728" y="551"/>
                  </a:moveTo>
                  <a:cubicBezTo>
                    <a:pt x="728" y="551"/>
                    <a:pt x="728" y="551"/>
                    <a:pt x="728" y="551"/>
                  </a:cubicBezTo>
                  <a:cubicBezTo>
                    <a:pt x="725" y="552"/>
                    <a:pt x="721" y="548"/>
                    <a:pt x="718" y="543"/>
                  </a:cubicBezTo>
                  <a:cubicBezTo>
                    <a:pt x="716" y="537"/>
                    <a:pt x="717" y="531"/>
                    <a:pt x="720" y="530"/>
                  </a:cubicBezTo>
                  <a:cubicBezTo>
                    <a:pt x="720" y="530"/>
                    <a:pt x="720" y="530"/>
                    <a:pt x="720" y="530"/>
                  </a:cubicBezTo>
                  <a:cubicBezTo>
                    <a:pt x="720" y="530"/>
                    <a:pt x="701" y="544"/>
                    <a:pt x="690" y="563"/>
                  </a:cubicBezTo>
                  <a:cubicBezTo>
                    <a:pt x="689" y="550"/>
                    <a:pt x="685" y="557"/>
                    <a:pt x="685" y="519"/>
                  </a:cubicBezTo>
                  <a:cubicBezTo>
                    <a:pt x="684" y="410"/>
                    <a:pt x="684" y="410"/>
                    <a:pt x="684" y="410"/>
                  </a:cubicBezTo>
                  <a:cubicBezTo>
                    <a:pt x="683" y="415"/>
                    <a:pt x="667" y="419"/>
                    <a:pt x="648" y="419"/>
                  </a:cubicBezTo>
                  <a:cubicBezTo>
                    <a:pt x="629" y="418"/>
                    <a:pt x="614" y="414"/>
                    <a:pt x="614" y="409"/>
                  </a:cubicBezTo>
                  <a:cubicBezTo>
                    <a:pt x="614" y="409"/>
                    <a:pt x="614" y="409"/>
                    <a:pt x="614" y="409"/>
                  </a:cubicBezTo>
                  <a:cubicBezTo>
                    <a:pt x="613" y="414"/>
                    <a:pt x="614" y="428"/>
                    <a:pt x="615" y="447"/>
                  </a:cubicBezTo>
                  <a:cubicBezTo>
                    <a:pt x="615" y="449"/>
                    <a:pt x="611" y="452"/>
                    <a:pt x="610" y="452"/>
                  </a:cubicBezTo>
                  <a:cubicBezTo>
                    <a:pt x="596" y="446"/>
                    <a:pt x="584" y="436"/>
                    <a:pt x="574" y="423"/>
                  </a:cubicBezTo>
                  <a:cubicBezTo>
                    <a:pt x="570" y="418"/>
                    <a:pt x="551" y="392"/>
                    <a:pt x="546" y="384"/>
                  </a:cubicBezTo>
                  <a:cubicBezTo>
                    <a:pt x="536" y="369"/>
                    <a:pt x="526" y="355"/>
                    <a:pt x="500" y="347"/>
                  </a:cubicBezTo>
                  <a:cubicBezTo>
                    <a:pt x="461" y="335"/>
                    <a:pt x="450" y="286"/>
                    <a:pt x="476" y="266"/>
                  </a:cubicBezTo>
                  <a:cubicBezTo>
                    <a:pt x="526" y="219"/>
                    <a:pt x="530" y="202"/>
                    <a:pt x="529" y="133"/>
                  </a:cubicBezTo>
                  <a:cubicBezTo>
                    <a:pt x="528" y="87"/>
                    <a:pt x="523" y="52"/>
                    <a:pt x="502" y="32"/>
                  </a:cubicBezTo>
                  <a:cubicBezTo>
                    <a:pt x="489" y="19"/>
                    <a:pt x="471" y="13"/>
                    <a:pt x="446" y="14"/>
                  </a:cubicBezTo>
                  <a:cubicBezTo>
                    <a:pt x="400" y="14"/>
                    <a:pt x="393" y="46"/>
                    <a:pt x="388" y="70"/>
                  </a:cubicBezTo>
                  <a:cubicBezTo>
                    <a:pt x="385" y="82"/>
                    <a:pt x="383" y="94"/>
                    <a:pt x="375" y="102"/>
                  </a:cubicBezTo>
                  <a:cubicBezTo>
                    <a:pt x="368" y="109"/>
                    <a:pt x="358" y="115"/>
                    <a:pt x="349" y="121"/>
                  </a:cubicBezTo>
                  <a:cubicBezTo>
                    <a:pt x="325" y="135"/>
                    <a:pt x="296" y="153"/>
                    <a:pt x="307" y="196"/>
                  </a:cubicBezTo>
                  <a:cubicBezTo>
                    <a:pt x="310" y="209"/>
                    <a:pt x="318" y="214"/>
                    <a:pt x="323" y="216"/>
                  </a:cubicBezTo>
                  <a:cubicBezTo>
                    <a:pt x="340" y="223"/>
                    <a:pt x="359" y="211"/>
                    <a:pt x="379" y="198"/>
                  </a:cubicBezTo>
                  <a:cubicBezTo>
                    <a:pt x="388" y="192"/>
                    <a:pt x="401" y="183"/>
                    <a:pt x="410" y="180"/>
                  </a:cubicBezTo>
                  <a:cubicBezTo>
                    <a:pt x="413" y="179"/>
                    <a:pt x="419" y="179"/>
                    <a:pt x="421" y="182"/>
                  </a:cubicBezTo>
                  <a:cubicBezTo>
                    <a:pt x="429" y="196"/>
                    <a:pt x="425" y="212"/>
                    <a:pt x="421" y="223"/>
                  </a:cubicBezTo>
                  <a:cubicBezTo>
                    <a:pt x="411" y="248"/>
                    <a:pt x="387" y="270"/>
                    <a:pt x="361" y="277"/>
                  </a:cubicBezTo>
                  <a:cubicBezTo>
                    <a:pt x="330" y="286"/>
                    <a:pt x="311" y="299"/>
                    <a:pt x="304" y="319"/>
                  </a:cubicBezTo>
                  <a:cubicBezTo>
                    <a:pt x="297" y="336"/>
                    <a:pt x="301" y="358"/>
                    <a:pt x="315" y="382"/>
                  </a:cubicBezTo>
                  <a:cubicBezTo>
                    <a:pt x="324" y="396"/>
                    <a:pt x="335" y="408"/>
                    <a:pt x="345" y="418"/>
                  </a:cubicBezTo>
                  <a:cubicBezTo>
                    <a:pt x="370" y="445"/>
                    <a:pt x="380" y="457"/>
                    <a:pt x="362" y="484"/>
                  </a:cubicBezTo>
                  <a:cubicBezTo>
                    <a:pt x="353" y="496"/>
                    <a:pt x="345" y="502"/>
                    <a:pt x="336" y="508"/>
                  </a:cubicBezTo>
                  <a:cubicBezTo>
                    <a:pt x="304" y="529"/>
                    <a:pt x="285" y="550"/>
                    <a:pt x="285" y="673"/>
                  </a:cubicBezTo>
                  <a:cubicBezTo>
                    <a:pt x="285" y="686"/>
                    <a:pt x="290" y="695"/>
                    <a:pt x="290" y="702"/>
                  </a:cubicBezTo>
                  <a:cubicBezTo>
                    <a:pt x="290" y="718"/>
                    <a:pt x="290" y="740"/>
                    <a:pt x="289" y="765"/>
                  </a:cubicBezTo>
                  <a:cubicBezTo>
                    <a:pt x="288" y="848"/>
                    <a:pt x="286" y="877"/>
                    <a:pt x="286" y="914"/>
                  </a:cubicBezTo>
                  <a:cubicBezTo>
                    <a:pt x="286" y="924"/>
                    <a:pt x="286" y="924"/>
                    <a:pt x="286" y="924"/>
                  </a:cubicBezTo>
                  <a:cubicBezTo>
                    <a:pt x="286" y="972"/>
                    <a:pt x="286" y="1083"/>
                    <a:pt x="268" y="1100"/>
                  </a:cubicBezTo>
                  <a:cubicBezTo>
                    <a:pt x="267" y="1102"/>
                    <a:pt x="266" y="1102"/>
                    <a:pt x="266" y="1102"/>
                  </a:cubicBezTo>
                  <a:cubicBezTo>
                    <a:pt x="264" y="1102"/>
                    <a:pt x="262" y="1101"/>
                    <a:pt x="260" y="1099"/>
                  </a:cubicBezTo>
                  <a:cubicBezTo>
                    <a:pt x="243" y="1083"/>
                    <a:pt x="243" y="1003"/>
                    <a:pt x="243" y="912"/>
                  </a:cubicBezTo>
                  <a:cubicBezTo>
                    <a:pt x="243" y="826"/>
                    <a:pt x="249" y="764"/>
                    <a:pt x="252" y="697"/>
                  </a:cubicBezTo>
                  <a:cubicBezTo>
                    <a:pt x="252" y="686"/>
                    <a:pt x="259" y="676"/>
                    <a:pt x="260" y="664"/>
                  </a:cubicBezTo>
                  <a:cubicBezTo>
                    <a:pt x="261" y="656"/>
                    <a:pt x="261" y="656"/>
                    <a:pt x="261" y="656"/>
                  </a:cubicBezTo>
                  <a:cubicBezTo>
                    <a:pt x="264" y="623"/>
                    <a:pt x="271" y="561"/>
                    <a:pt x="239" y="457"/>
                  </a:cubicBezTo>
                  <a:cubicBezTo>
                    <a:pt x="228" y="420"/>
                    <a:pt x="226" y="381"/>
                    <a:pt x="229" y="343"/>
                  </a:cubicBezTo>
                  <a:cubicBezTo>
                    <a:pt x="237" y="290"/>
                    <a:pt x="246" y="252"/>
                    <a:pt x="253" y="224"/>
                  </a:cubicBezTo>
                  <a:cubicBezTo>
                    <a:pt x="258" y="208"/>
                    <a:pt x="263" y="192"/>
                    <a:pt x="268" y="179"/>
                  </a:cubicBezTo>
                  <a:cubicBezTo>
                    <a:pt x="271" y="167"/>
                    <a:pt x="271" y="167"/>
                    <a:pt x="271" y="167"/>
                  </a:cubicBezTo>
                  <a:cubicBezTo>
                    <a:pt x="288" y="117"/>
                    <a:pt x="282" y="62"/>
                    <a:pt x="258" y="30"/>
                  </a:cubicBezTo>
                  <a:cubicBezTo>
                    <a:pt x="242" y="10"/>
                    <a:pt x="220" y="0"/>
                    <a:pt x="193" y="1"/>
                  </a:cubicBezTo>
                  <a:cubicBezTo>
                    <a:pt x="178" y="2"/>
                    <a:pt x="166" y="7"/>
                    <a:pt x="158" y="16"/>
                  </a:cubicBezTo>
                  <a:cubicBezTo>
                    <a:pt x="146" y="31"/>
                    <a:pt x="148" y="52"/>
                    <a:pt x="150" y="70"/>
                  </a:cubicBezTo>
                  <a:cubicBezTo>
                    <a:pt x="153" y="98"/>
                    <a:pt x="152" y="107"/>
                    <a:pt x="140" y="112"/>
                  </a:cubicBezTo>
                  <a:cubicBezTo>
                    <a:pt x="127" y="117"/>
                    <a:pt x="113" y="102"/>
                    <a:pt x="93" y="79"/>
                  </a:cubicBezTo>
                  <a:cubicBezTo>
                    <a:pt x="75" y="58"/>
                    <a:pt x="58" y="38"/>
                    <a:pt x="32" y="35"/>
                  </a:cubicBezTo>
                  <a:cubicBezTo>
                    <a:pt x="21" y="34"/>
                    <a:pt x="2" y="32"/>
                    <a:pt x="2" y="32"/>
                  </a:cubicBezTo>
                  <a:cubicBezTo>
                    <a:pt x="2" y="32"/>
                    <a:pt x="2" y="32"/>
                    <a:pt x="2" y="32"/>
                  </a:cubicBezTo>
                  <a:cubicBezTo>
                    <a:pt x="13" y="34"/>
                    <a:pt x="25" y="38"/>
                    <a:pt x="26" y="49"/>
                  </a:cubicBezTo>
                  <a:cubicBezTo>
                    <a:pt x="26" y="60"/>
                    <a:pt x="12" y="65"/>
                    <a:pt x="0" y="68"/>
                  </a:cubicBezTo>
                  <a:cubicBezTo>
                    <a:pt x="0" y="68"/>
                    <a:pt x="0" y="68"/>
                    <a:pt x="0" y="68"/>
                  </a:cubicBezTo>
                  <a:cubicBezTo>
                    <a:pt x="0" y="68"/>
                    <a:pt x="18" y="64"/>
                    <a:pt x="33" y="66"/>
                  </a:cubicBezTo>
                  <a:cubicBezTo>
                    <a:pt x="46" y="69"/>
                    <a:pt x="58" y="80"/>
                    <a:pt x="72" y="97"/>
                  </a:cubicBezTo>
                  <a:cubicBezTo>
                    <a:pt x="93" y="121"/>
                    <a:pt x="118" y="149"/>
                    <a:pt x="149" y="138"/>
                  </a:cubicBezTo>
                  <a:cubicBezTo>
                    <a:pt x="184" y="125"/>
                    <a:pt x="180" y="92"/>
                    <a:pt x="177" y="67"/>
                  </a:cubicBezTo>
                  <a:cubicBezTo>
                    <a:pt x="176" y="54"/>
                    <a:pt x="174" y="40"/>
                    <a:pt x="179" y="34"/>
                  </a:cubicBezTo>
                  <a:cubicBezTo>
                    <a:pt x="182" y="30"/>
                    <a:pt x="189" y="29"/>
                    <a:pt x="195" y="29"/>
                  </a:cubicBezTo>
                  <a:cubicBezTo>
                    <a:pt x="212" y="28"/>
                    <a:pt x="226" y="34"/>
                    <a:pt x="237" y="47"/>
                  </a:cubicBezTo>
                  <a:cubicBezTo>
                    <a:pt x="255" y="71"/>
                    <a:pt x="259" y="117"/>
                    <a:pt x="246" y="159"/>
                  </a:cubicBezTo>
                  <a:cubicBezTo>
                    <a:pt x="242" y="171"/>
                    <a:pt x="242" y="171"/>
                    <a:pt x="242" y="171"/>
                  </a:cubicBezTo>
                  <a:cubicBezTo>
                    <a:pt x="238" y="183"/>
                    <a:pt x="233" y="196"/>
                    <a:pt x="229" y="211"/>
                  </a:cubicBezTo>
                  <a:cubicBezTo>
                    <a:pt x="222" y="229"/>
                    <a:pt x="206" y="275"/>
                    <a:pt x="202" y="347"/>
                  </a:cubicBezTo>
                  <a:cubicBezTo>
                    <a:pt x="199" y="386"/>
                    <a:pt x="201" y="426"/>
                    <a:pt x="213" y="465"/>
                  </a:cubicBezTo>
                  <a:cubicBezTo>
                    <a:pt x="243" y="564"/>
                    <a:pt x="237" y="622"/>
                    <a:pt x="234" y="653"/>
                  </a:cubicBezTo>
                  <a:cubicBezTo>
                    <a:pt x="233" y="661"/>
                    <a:pt x="233" y="661"/>
                    <a:pt x="233" y="661"/>
                  </a:cubicBezTo>
                  <a:cubicBezTo>
                    <a:pt x="233" y="674"/>
                    <a:pt x="240" y="681"/>
                    <a:pt x="240" y="697"/>
                  </a:cubicBezTo>
                  <a:cubicBezTo>
                    <a:pt x="238" y="762"/>
                    <a:pt x="231" y="825"/>
                    <a:pt x="231" y="912"/>
                  </a:cubicBezTo>
                  <a:cubicBezTo>
                    <a:pt x="231" y="1014"/>
                    <a:pt x="231" y="1088"/>
                    <a:pt x="252" y="1108"/>
                  </a:cubicBezTo>
                  <a:cubicBezTo>
                    <a:pt x="256" y="1112"/>
                    <a:pt x="260" y="1114"/>
                    <a:pt x="266" y="1114"/>
                  </a:cubicBezTo>
                  <a:cubicBezTo>
                    <a:pt x="268" y="1114"/>
                    <a:pt x="273" y="1113"/>
                    <a:pt x="277" y="1109"/>
                  </a:cubicBezTo>
                  <a:cubicBezTo>
                    <a:pt x="296" y="1089"/>
                    <a:pt x="298" y="1003"/>
                    <a:pt x="298" y="924"/>
                  </a:cubicBezTo>
                  <a:cubicBezTo>
                    <a:pt x="298" y="914"/>
                    <a:pt x="298" y="914"/>
                    <a:pt x="298" y="914"/>
                  </a:cubicBezTo>
                  <a:cubicBezTo>
                    <a:pt x="298" y="877"/>
                    <a:pt x="300" y="848"/>
                    <a:pt x="301" y="765"/>
                  </a:cubicBezTo>
                  <a:cubicBezTo>
                    <a:pt x="302" y="741"/>
                    <a:pt x="303" y="719"/>
                    <a:pt x="303" y="703"/>
                  </a:cubicBezTo>
                  <a:cubicBezTo>
                    <a:pt x="303" y="692"/>
                    <a:pt x="313" y="686"/>
                    <a:pt x="312" y="673"/>
                  </a:cubicBezTo>
                  <a:cubicBezTo>
                    <a:pt x="312" y="556"/>
                    <a:pt x="329" y="545"/>
                    <a:pt x="351" y="531"/>
                  </a:cubicBezTo>
                  <a:cubicBezTo>
                    <a:pt x="360" y="524"/>
                    <a:pt x="373" y="516"/>
                    <a:pt x="384" y="499"/>
                  </a:cubicBezTo>
                  <a:cubicBezTo>
                    <a:pt x="416" y="454"/>
                    <a:pt x="389" y="425"/>
                    <a:pt x="365" y="399"/>
                  </a:cubicBezTo>
                  <a:cubicBezTo>
                    <a:pt x="355" y="389"/>
                    <a:pt x="346" y="379"/>
                    <a:pt x="339" y="367"/>
                  </a:cubicBezTo>
                  <a:cubicBezTo>
                    <a:pt x="328" y="351"/>
                    <a:pt x="325" y="338"/>
                    <a:pt x="329" y="328"/>
                  </a:cubicBezTo>
                  <a:cubicBezTo>
                    <a:pt x="333" y="318"/>
                    <a:pt x="346" y="309"/>
                    <a:pt x="369" y="303"/>
                  </a:cubicBezTo>
                  <a:cubicBezTo>
                    <a:pt x="402" y="294"/>
                    <a:pt x="433" y="266"/>
                    <a:pt x="446" y="234"/>
                  </a:cubicBezTo>
                  <a:cubicBezTo>
                    <a:pt x="456" y="210"/>
                    <a:pt x="455" y="187"/>
                    <a:pt x="444" y="168"/>
                  </a:cubicBezTo>
                  <a:cubicBezTo>
                    <a:pt x="439" y="158"/>
                    <a:pt x="430" y="154"/>
                    <a:pt x="425" y="153"/>
                  </a:cubicBezTo>
                  <a:cubicBezTo>
                    <a:pt x="406" y="148"/>
                    <a:pt x="385" y="162"/>
                    <a:pt x="364" y="175"/>
                  </a:cubicBezTo>
                  <a:cubicBezTo>
                    <a:pt x="357" y="179"/>
                    <a:pt x="347" y="186"/>
                    <a:pt x="340" y="189"/>
                  </a:cubicBezTo>
                  <a:cubicBezTo>
                    <a:pt x="331" y="194"/>
                    <a:pt x="332" y="181"/>
                    <a:pt x="332" y="178"/>
                  </a:cubicBezTo>
                  <a:cubicBezTo>
                    <a:pt x="332" y="163"/>
                    <a:pt x="342" y="156"/>
                    <a:pt x="363" y="144"/>
                  </a:cubicBezTo>
                  <a:cubicBezTo>
                    <a:pt x="373" y="137"/>
                    <a:pt x="384" y="131"/>
                    <a:pt x="394" y="121"/>
                  </a:cubicBezTo>
                  <a:cubicBezTo>
                    <a:pt x="408" y="108"/>
                    <a:pt x="411" y="91"/>
                    <a:pt x="415" y="75"/>
                  </a:cubicBezTo>
                  <a:cubicBezTo>
                    <a:pt x="420" y="51"/>
                    <a:pt x="423" y="41"/>
                    <a:pt x="447" y="41"/>
                  </a:cubicBezTo>
                  <a:cubicBezTo>
                    <a:pt x="464" y="40"/>
                    <a:pt x="475" y="44"/>
                    <a:pt x="483" y="52"/>
                  </a:cubicBezTo>
                  <a:cubicBezTo>
                    <a:pt x="498" y="66"/>
                    <a:pt x="501" y="99"/>
                    <a:pt x="502" y="133"/>
                  </a:cubicBezTo>
                  <a:cubicBezTo>
                    <a:pt x="503" y="196"/>
                    <a:pt x="500" y="206"/>
                    <a:pt x="458" y="246"/>
                  </a:cubicBezTo>
                  <a:cubicBezTo>
                    <a:pt x="431" y="267"/>
                    <a:pt x="425" y="307"/>
                    <a:pt x="451" y="342"/>
                  </a:cubicBezTo>
                  <a:cubicBezTo>
                    <a:pt x="472" y="372"/>
                    <a:pt x="495" y="370"/>
                    <a:pt x="512" y="381"/>
                  </a:cubicBezTo>
                  <a:cubicBezTo>
                    <a:pt x="520" y="386"/>
                    <a:pt x="537" y="412"/>
                    <a:pt x="551" y="435"/>
                  </a:cubicBezTo>
                  <a:cubicBezTo>
                    <a:pt x="567" y="458"/>
                    <a:pt x="585" y="475"/>
                    <a:pt x="608" y="482"/>
                  </a:cubicBezTo>
                  <a:cubicBezTo>
                    <a:pt x="617" y="486"/>
                    <a:pt x="617" y="494"/>
                    <a:pt x="617" y="499"/>
                  </a:cubicBezTo>
                  <a:cubicBezTo>
                    <a:pt x="619" y="553"/>
                    <a:pt x="621" y="616"/>
                    <a:pt x="617" y="643"/>
                  </a:cubicBezTo>
                  <a:cubicBezTo>
                    <a:pt x="614" y="658"/>
                    <a:pt x="612" y="670"/>
                    <a:pt x="611" y="680"/>
                  </a:cubicBezTo>
                  <a:cubicBezTo>
                    <a:pt x="601" y="658"/>
                    <a:pt x="578" y="641"/>
                    <a:pt x="578" y="641"/>
                  </a:cubicBezTo>
                  <a:cubicBezTo>
                    <a:pt x="578" y="641"/>
                    <a:pt x="578" y="641"/>
                    <a:pt x="578" y="641"/>
                  </a:cubicBezTo>
                  <a:cubicBezTo>
                    <a:pt x="578" y="641"/>
                    <a:pt x="578" y="641"/>
                    <a:pt x="578" y="641"/>
                  </a:cubicBezTo>
                  <a:cubicBezTo>
                    <a:pt x="574" y="639"/>
                    <a:pt x="570" y="643"/>
                    <a:pt x="568" y="649"/>
                  </a:cubicBezTo>
                  <a:cubicBezTo>
                    <a:pt x="566" y="655"/>
                    <a:pt x="567" y="660"/>
                    <a:pt x="570" y="662"/>
                  </a:cubicBezTo>
                  <a:cubicBezTo>
                    <a:pt x="570" y="662"/>
                    <a:pt x="570" y="661"/>
                    <a:pt x="570" y="661"/>
                  </a:cubicBezTo>
                  <a:cubicBezTo>
                    <a:pt x="570" y="662"/>
                    <a:pt x="570" y="662"/>
                    <a:pt x="570" y="662"/>
                  </a:cubicBezTo>
                  <a:cubicBezTo>
                    <a:pt x="578" y="670"/>
                    <a:pt x="603" y="707"/>
                    <a:pt x="608" y="747"/>
                  </a:cubicBezTo>
                  <a:cubicBezTo>
                    <a:pt x="607" y="752"/>
                    <a:pt x="607" y="757"/>
                    <a:pt x="606" y="762"/>
                  </a:cubicBezTo>
                  <a:cubicBezTo>
                    <a:pt x="604" y="784"/>
                    <a:pt x="605" y="808"/>
                    <a:pt x="604" y="832"/>
                  </a:cubicBezTo>
                  <a:cubicBezTo>
                    <a:pt x="603" y="848"/>
                    <a:pt x="602" y="865"/>
                    <a:pt x="602" y="882"/>
                  </a:cubicBezTo>
                  <a:cubicBezTo>
                    <a:pt x="601" y="897"/>
                    <a:pt x="596" y="975"/>
                    <a:pt x="593" y="1050"/>
                  </a:cubicBezTo>
                  <a:cubicBezTo>
                    <a:pt x="582" y="1040"/>
                    <a:pt x="573" y="1031"/>
                    <a:pt x="569" y="1027"/>
                  </a:cubicBezTo>
                  <a:cubicBezTo>
                    <a:pt x="570" y="1029"/>
                    <a:pt x="570" y="1033"/>
                    <a:pt x="569" y="1038"/>
                  </a:cubicBezTo>
                  <a:cubicBezTo>
                    <a:pt x="567" y="1043"/>
                    <a:pt x="562" y="1047"/>
                    <a:pt x="559" y="1046"/>
                  </a:cubicBezTo>
                  <a:cubicBezTo>
                    <a:pt x="559" y="1046"/>
                    <a:pt x="559" y="1046"/>
                    <a:pt x="559" y="1046"/>
                  </a:cubicBezTo>
                  <a:cubicBezTo>
                    <a:pt x="559" y="1046"/>
                    <a:pt x="559" y="1046"/>
                    <a:pt x="559" y="1046"/>
                  </a:cubicBezTo>
                  <a:cubicBezTo>
                    <a:pt x="565" y="1052"/>
                    <a:pt x="581" y="1074"/>
                    <a:pt x="590" y="1102"/>
                  </a:cubicBezTo>
                  <a:cubicBezTo>
                    <a:pt x="588" y="1148"/>
                    <a:pt x="586" y="1153"/>
                    <a:pt x="587" y="1163"/>
                  </a:cubicBezTo>
                  <a:cubicBezTo>
                    <a:pt x="588" y="1172"/>
                    <a:pt x="600" y="1183"/>
                    <a:pt x="623" y="1183"/>
                  </a:cubicBezTo>
                  <a:cubicBezTo>
                    <a:pt x="646" y="1183"/>
                    <a:pt x="666" y="1176"/>
                    <a:pt x="665" y="1167"/>
                  </a:cubicBezTo>
                  <a:cubicBezTo>
                    <a:pt x="664" y="1138"/>
                    <a:pt x="671" y="1065"/>
                    <a:pt x="671" y="1026"/>
                  </a:cubicBezTo>
                  <a:cubicBezTo>
                    <a:pt x="671" y="997"/>
                    <a:pt x="670" y="874"/>
                    <a:pt x="673" y="835"/>
                  </a:cubicBezTo>
                  <a:cubicBezTo>
                    <a:pt x="674" y="811"/>
                    <a:pt x="672" y="795"/>
                    <a:pt x="675" y="771"/>
                  </a:cubicBezTo>
                  <a:cubicBezTo>
                    <a:pt x="676" y="753"/>
                    <a:pt x="677" y="741"/>
                    <a:pt x="677" y="728"/>
                  </a:cubicBezTo>
                  <a:cubicBezTo>
                    <a:pt x="677" y="709"/>
                    <a:pt x="679" y="693"/>
                    <a:pt x="685" y="657"/>
                  </a:cubicBezTo>
                  <a:cubicBezTo>
                    <a:pt x="686" y="652"/>
                    <a:pt x="688" y="641"/>
                    <a:pt x="689" y="636"/>
                  </a:cubicBezTo>
                  <a:cubicBezTo>
                    <a:pt x="697" y="599"/>
                    <a:pt x="721" y="558"/>
                    <a:pt x="728" y="551"/>
                  </a:cubicBezTo>
                  <a:close/>
                </a:path>
              </a:pathLst>
            </a:custGeom>
            <a:solidFill>
              <a:srgbClr val="FDC270"/>
            </a:solidFill>
            <a:ln w="9525">
              <a:noFill/>
              <a:round/>
              <a:headEnd/>
              <a:tailEnd/>
            </a:ln>
          </p:spPr>
          <p:txBody>
            <a:bodyPr/>
            <a:lstStyle/>
            <a:p>
              <a:endParaRPr lang="hu-HU"/>
            </a:p>
          </p:txBody>
        </p:sp>
        <p:sp>
          <p:nvSpPr>
            <p:cNvPr id="64518" name="Freeform 6"/>
            <p:cNvSpPr>
              <a:spLocks/>
            </p:cNvSpPr>
            <p:nvPr/>
          </p:nvSpPr>
          <p:spPr bwMode="auto">
            <a:xfrm>
              <a:off x="3746" y="2237"/>
              <a:ext cx="175" cy="52"/>
            </a:xfrm>
            <a:custGeom>
              <a:avLst/>
              <a:gdLst/>
              <a:ahLst/>
              <a:cxnLst>
                <a:cxn ang="0">
                  <a:pos x="1" y="9"/>
                </a:cxn>
                <a:cxn ang="0">
                  <a:pos x="35" y="20"/>
                </a:cxn>
                <a:cxn ang="0">
                  <a:pos x="71" y="11"/>
                </a:cxn>
                <a:cxn ang="0">
                  <a:pos x="37" y="1"/>
                </a:cxn>
                <a:cxn ang="0">
                  <a:pos x="1" y="9"/>
                </a:cxn>
              </a:cxnLst>
              <a:rect l="0" t="0" r="r" b="b"/>
              <a:pathLst>
                <a:path w="72" h="20">
                  <a:moveTo>
                    <a:pt x="1" y="9"/>
                  </a:moveTo>
                  <a:cubicBezTo>
                    <a:pt x="0" y="15"/>
                    <a:pt x="15" y="19"/>
                    <a:pt x="35" y="20"/>
                  </a:cubicBezTo>
                  <a:cubicBezTo>
                    <a:pt x="54" y="20"/>
                    <a:pt x="70" y="16"/>
                    <a:pt x="71" y="11"/>
                  </a:cubicBezTo>
                  <a:cubicBezTo>
                    <a:pt x="72" y="6"/>
                    <a:pt x="57" y="1"/>
                    <a:pt x="37" y="1"/>
                  </a:cubicBezTo>
                  <a:cubicBezTo>
                    <a:pt x="18" y="0"/>
                    <a:pt x="2" y="4"/>
                    <a:pt x="1" y="9"/>
                  </a:cubicBezTo>
                  <a:close/>
                </a:path>
              </a:pathLst>
            </a:custGeom>
            <a:solidFill>
              <a:srgbClr val="FEE1B4"/>
            </a:solidFill>
            <a:ln w="9525">
              <a:noFill/>
              <a:round/>
              <a:headEnd/>
              <a:tailEnd/>
            </a:ln>
          </p:spPr>
          <p:txBody>
            <a:bodyPr/>
            <a:lstStyle/>
            <a:p>
              <a:endParaRPr lang="hu-HU"/>
            </a:p>
          </p:txBody>
        </p:sp>
        <p:sp>
          <p:nvSpPr>
            <p:cNvPr id="64519" name="Freeform 7"/>
            <p:cNvSpPr>
              <a:spLocks/>
            </p:cNvSpPr>
            <p:nvPr/>
          </p:nvSpPr>
          <p:spPr bwMode="auto">
            <a:xfrm>
              <a:off x="3768" y="2245"/>
              <a:ext cx="131" cy="36"/>
            </a:xfrm>
            <a:custGeom>
              <a:avLst/>
              <a:gdLst/>
              <a:ahLst/>
              <a:cxnLst>
                <a:cxn ang="0">
                  <a:pos x="1" y="7"/>
                </a:cxn>
                <a:cxn ang="0">
                  <a:pos x="26" y="14"/>
                </a:cxn>
                <a:cxn ang="0">
                  <a:pos x="53" y="8"/>
                </a:cxn>
                <a:cxn ang="0">
                  <a:pos x="28" y="0"/>
                </a:cxn>
                <a:cxn ang="0">
                  <a:pos x="1" y="7"/>
                </a:cxn>
              </a:cxnLst>
              <a:rect l="0" t="0" r="r" b="b"/>
              <a:pathLst>
                <a:path w="54" h="14">
                  <a:moveTo>
                    <a:pt x="1" y="7"/>
                  </a:moveTo>
                  <a:cubicBezTo>
                    <a:pt x="0" y="10"/>
                    <a:pt x="12" y="14"/>
                    <a:pt x="26" y="14"/>
                  </a:cubicBezTo>
                  <a:cubicBezTo>
                    <a:pt x="40" y="14"/>
                    <a:pt x="52" y="11"/>
                    <a:pt x="53" y="8"/>
                  </a:cubicBezTo>
                  <a:cubicBezTo>
                    <a:pt x="54" y="4"/>
                    <a:pt x="42" y="1"/>
                    <a:pt x="28" y="0"/>
                  </a:cubicBezTo>
                  <a:cubicBezTo>
                    <a:pt x="14" y="0"/>
                    <a:pt x="2" y="3"/>
                    <a:pt x="1" y="7"/>
                  </a:cubicBezTo>
                  <a:close/>
                </a:path>
              </a:pathLst>
            </a:custGeom>
            <a:solidFill>
              <a:srgbClr val="DF8820"/>
            </a:solidFill>
            <a:ln w="9525">
              <a:noFill/>
              <a:round/>
              <a:headEnd/>
              <a:tailEnd/>
            </a:ln>
          </p:spPr>
          <p:txBody>
            <a:bodyPr/>
            <a:lstStyle/>
            <a:p>
              <a:endParaRPr lang="hu-HU"/>
            </a:p>
          </p:txBody>
        </p:sp>
        <p:sp>
          <p:nvSpPr>
            <p:cNvPr id="64520" name="Freeform 8"/>
            <p:cNvSpPr>
              <a:spLocks/>
            </p:cNvSpPr>
            <p:nvPr/>
          </p:nvSpPr>
          <p:spPr bwMode="auto">
            <a:xfrm>
              <a:off x="3775" y="2263"/>
              <a:ext cx="110" cy="18"/>
            </a:xfrm>
            <a:custGeom>
              <a:avLst/>
              <a:gdLst/>
              <a:ahLst/>
              <a:cxnLst>
                <a:cxn ang="0">
                  <a:pos x="0" y="2"/>
                </a:cxn>
                <a:cxn ang="0">
                  <a:pos x="23" y="7"/>
                </a:cxn>
                <a:cxn ang="0">
                  <a:pos x="45" y="4"/>
                </a:cxn>
                <a:cxn ang="0">
                  <a:pos x="22" y="0"/>
                </a:cxn>
                <a:cxn ang="0">
                  <a:pos x="0" y="2"/>
                </a:cxn>
              </a:cxnLst>
              <a:rect l="0" t="0" r="r" b="b"/>
              <a:pathLst>
                <a:path w="45" h="7">
                  <a:moveTo>
                    <a:pt x="0" y="2"/>
                  </a:moveTo>
                  <a:cubicBezTo>
                    <a:pt x="4" y="5"/>
                    <a:pt x="12" y="7"/>
                    <a:pt x="23" y="7"/>
                  </a:cubicBezTo>
                  <a:cubicBezTo>
                    <a:pt x="32" y="7"/>
                    <a:pt x="40" y="6"/>
                    <a:pt x="45" y="4"/>
                  </a:cubicBezTo>
                  <a:cubicBezTo>
                    <a:pt x="42" y="2"/>
                    <a:pt x="33" y="0"/>
                    <a:pt x="22" y="0"/>
                  </a:cubicBezTo>
                  <a:cubicBezTo>
                    <a:pt x="13" y="0"/>
                    <a:pt x="5" y="1"/>
                    <a:pt x="0" y="2"/>
                  </a:cubicBezTo>
                  <a:close/>
                </a:path>
              </a:pathLst>
            </a:custGeom>
            <a:solidFill>
              <a:srgbClr val="DA7200"/>
            </a:solidFill>
            <a:ln w="9525">
              <a:noFill/>
              <a:round/>
              <a:headEnd/>
              <a:tailEnd/>
            </a:ln>
          </p:spPr>
          <p:txBody>
            <a:bodyPr/>
            <a:lstStyle/>
            <a:p>
              <a:endParaRPr lang="hu-HU"/>
            </a:p>
          </p:txBody>
        </p:sp>
        <p:sp>
          <p:nvSpPr>
            <p:cNvPr id="64521" name="Freeform 9"/>
            <p:cNvSpPr>
              <a:spLocks/>
            </p:cNvSpPr>
            <p:nvPr/>
          </p:nvSpPr>
          <p:spPr bwMode="auto">
            <a:xfrm>
              <a:off x="1705" y="1030"/>
              <a:ext cx="616" cy="627"/>
            </a:xfrm>
            <a:custGeom>
              <a:avLst/>
              <a:gdLst/>
              <a:ahLst/>
              <a:cxnLst>
                <a:cxn ang="0">
                  <a:pos x="222" y="136"/>
                </a:cxn>
                <a:cxn ang="0">
                  <a:pos x="254" y="116"/>
                </a:cxn>
                <a:cxn ang="0">
                  <a:pos x="222" y="97"/>
                </a:cxn>
                <a:cxn ang="0">
                  <a:pos x="206" y="80"/>
                </a:cxn>
                <a:cxn ang="0">
                  <a:pos x="56" y="15"/>
                </a:cxn>
                <a:cxn ang="0">
                  <a:pos x="4" y="54"/>
                </a:cxn>
                <a:cxn ang="0">
                  <a:pos x="11" y="75"/>
                </a:cxn>
                <a:cxn ang="0">
                  <a:pos x="31" y="68"/>
                </a:cxn>
                <a:cxn ang="0">
                  <a:pos x="118" y="60"/>
                </a:cxn>
                <a:cxn ang="0">
                  <a:pos x="153" y="122"/>
                </a:cxn>
                <a:cxn ang="0">
                  <a:pos x="153" y="122"/>
                </a:cxn>
                <a:cxn ang="0">
                  <a:pos x="153" y="122"/>
                </a:cxn>
                <a:cxn ang="0">
                  <a:pos x="153" y="124"/>
                </a:cxn>
                <a:cxn ang="0">
                  <a:pos x="153" y="124"/>
                </a:cxn>
                <a:cxn ang="0">
                  <a:pos x="153" y="124"/>
                </a:cxn>
                <a:cxn ang="0">
                  <a:pos x="121" y="187"/>
                </a:cxn>
                <a:cxn ang="0">
                  <a:pos x="34" y="184"/>
                </a:cxn>
                <a:cxn ang="0">
                  <a:pos x="13" y="178"/>
                </a:cxn>
                <a:cxn ang="0">
                  <a:pos x="7" y="199"/>
                </a:cxn>
                <a:cxn ang="0">
                  <a:pos x="62" y="235"/>
                </a:cxn>
                <a:cxn ang="0">
                  <a:pos x="210" y="151"/>
                </a:cxn>
                <a:cxn ang="0">
                  <a:pos x="222" y="136"/>
                </a:cxn>
              </a:cxnLst>
              <a:rect l="0" t="0" r="r" b="b"/>
              <a:pathLst>
                <a:path w="254" h="242">
                  <a:moveTo>
                    <a:pt x="222" y="136"/>
                  </a:moveTo>
                  <a:cubicBezTo>
                    <a:pt x="235" y="133"/>
                    <a:pt x="254" y="129"/>
                    <a:pt x="254" y="116"/>
                  </a:cubicBezTo>
                  <a:cubicBezTo>
                    <a:pt x="253" y="103"/>
                    <a:pt x="236" y="100"/>
                    <a:pt x="222" y="97"/>
                  </a:cubicBezTo>
                  <a:cubicBezTo>
                    <a:pt x="210" y="95"/>
                    <a:pt x="207" y="84"/>
                    <a:pt x="206" y="80"/>
                  </a:cubicBezTo>
                  <a:cubicBezTo>
                    <a:pt x="181" y="0"/>
                    <a:pt x="91" y="7"/>
                    <a:pt x="56" y="15"/>
                  </a:cubicBezTo>
                  <a:cubicBezTo>
                    <a:pt x="32" y="21"/>
                    <a:pt x="11" y="39"/>
                    <a:pt x="4" y="54"/>
                  </a:cubicBezTo>
                  <a:cubicBezTo>
                    <a:pt x="0" y="62"/>
                    <a:pt x="3" y="71"/>
                    <a:pt x="11" y="75"/>
                  </a:cubicBezTo>
                  <a:cubicBezTo>
                    <a:pt x="18" y="78"/>
                    <a:pt x="24" y="75"/>
                    <a:pt x="31" y="68"/>
                  </a:cubicBezTo>
                  <a:cubicBezTo>
                    <a:pt x="59" y="44"/>
                    <a:pt x="91" y="49"/>
                    <a:pt x="118" y="60"/>
                  </a:cubicBezTo>
                  <a:cubicBezTo>
                    <a:pt x="138" y="69"/>
                    <a:pt x="152" y="88"/>
                    <a:pt x="153" y="122"/>
                  </a:cubicBezTo>
                  <a:cubicBezTo>
                    <a:pt x="153" y="122"/>
                    <a:pt x="153" y="122"/>
                    <a:pt x="153" y="122"/>
                  </a:cubicBezTo>
                  <a:cubicBezTo>
                    <a:pt x="153" y="122"/>
                    <a:pt x="153" y="122"/>
                    <a:pt x="153" y="122"/>
                  </a:cubicBezTo>
                  <a:cubicBezTo>
                    <a:pt x="153" y="124"/>
                    <a:pt x="153" y="124"/>
                    <a:pt x="153" y="124"/>
                  </a:cubicBezTo>
                  <a:cubicBezTo>
                    <a:pt x="153" y="124"/>
                    <a:pt x="153" y="124"/>
                    <a:pt x="153" y="124"/>
                  </a:cubicBezTo>
                  <a:cubicBezTo>
                    <a:pt x="153" y="124"/>
                    <a:pt x="153" y="124"/>
                    <a:pt x="153" y="124"/>
                  </a:cubicBezTo>
                  <a:cubicBezTo>
                    <a:pt x="154" y="158"/>
                    <a:pt x="141" y="178"/>
                    <a:pt x="121" y="187"/>
                  </a:cubicBezTo>
                  <a:cubicBezTo>
                    <a:pt x="95" y="200"/>
                    <a:pt x="63" y="207"/>
                    <a:pt x="34" y="184"/>
                  </a:cubicBezTo>
                  <a:cubicBezTo>
                    <a:pt x="27" y="177"/>
                    <a:pt x="21" y="174"/>
                    <a:pt x="13" y="178"/>
                  </a:cubicBezTo>
                  <a:cubicBezTo>
                    <a:pt x="6" y="182"/>
                    <a:pt x="3" y="192"/>
                    <a:pt x="7" y="199"/>
                  </a:cubicBezTo>
                  <a:cubicBezTo>
                    <a:pt x="16" y="214"/>
                    <a:pt x="37" y="231"/>
                    <a:pt x="62" y="235"/>
                  </a:cubicBezTo>
                  <a:cubicBezTo>
                    <a:pt x="98" y="242"/>
                    <a:pt x="195" y="239"/>
                    <a:pt x="210" y="151"/>
                  </a:cubicBezTo>
                  <a:cubicBezTo>
                    <a:pt x="211" y="147"/>
                    <a:pt x="213" y="138"/>
                    <a:pt x="222" y="136"/>
                  </a:cubicBezTo>
                  <a:close/>
                </a:path>
              </a:pathLst>
            </a:custGeom>
            <a:solidFill>
              <a:srgbClr val="FED9A3"/>
            </a:solidFill>
            <a:ln w="9525">
              <a:noFill/>
              <a:round/>
              <a:headEnd/>
              <a:tailEnd/>
            </a:ln>
          </p:spPr>
          <p:txBody>
            <a:bodyPr/>
            <a:lstStyle/>
            <a:p>
              <a:endParaRPr lang="hu-HU"/>
            </a:p>
          </p:txBody>
        </p:sp>
        <p:sp>
          <p:nvSpPr>
            <p:cNvPr id="64522" name="Freeform 10"/>
            <p:cNvSpPr>
              <a:spLocks/>
            </p:cNvSpPr>
            <p:nvPr/>
          </p:nvSpPr>
          <p:spPr bwMode="auto">
            <a:xfrm>
              <a:off x="1719" y="1012"/>
              <a:ext cx="590" cy="627"/>
            </a:xfrm>
            <a:custGeom>
              <a:avLst/>
              <a:gdLst/>
              <a:ahLst/>
              <a:cxnLst>
                <a:cxn ang="0">
                  <a:pos x="7" y="77"/>
                </a:cxn>
                <a:cxn ang="0">
                  <a:pos x="2" y="64"/>
                </a:cxn>
                <a:cxn ang="0">
                  <a:pos x="52" y="27"/>
                </a:cxn>
                <a:cxn ang="0">
                  <a:pos x="195" y="88"/>
                </a:cxn>
                <a:cxn ang="0">
                  <a:pos x="195" y="89"/>
                </a:cxn>
                <a:cxn ang="0">
                  <a:pos x="215" y="109"/>
                </a:cxn>
                <a:cxn ang="0">
                  <a:pos x="216" y="110"/>
                </a:cxn>
                <a:cxn ang="0">
                  <a:pos x="243" y="123"/>
                </a:cxn>
                <a:cxn ang="0">
                  <a:pos x="217" y="138"/>
                </a:cxn>
                <a:cxn ang="0">
                  <a:pos x="215" y="138"/>
                </a:cxn>
                <a:cxn ang="0">
                  <a:pos x="215" y="138"/>
                </a:cxn>
                <a:cxn ang="0">
                  <a:pos x="199" y="157"/>
                </a:cxn>
                <a:cxn ang="0">
                  <a:pos x="162" y="218"/>
                </a:cxn>
                <a:cxn ang="0">
                  <a:pos x="57" y="237"/>
                </a:cxn>
                <a:cxn ang="0">
                  <a:pos x="6" y="204"/>
                </a:cxn>
                <a:cxn ang="0">
                  <a:pos x="10" y="190"/>
                </a:cxn>
                <a:cxn ang="0">
                  <a:pos x="24" y="195"/>
                </a:cxn>
                <a:cxn ang="0">
                  <a:pos x="25" y="195"/>
                </a:cxn>
                <a:cxn ang="0">
                  <a:pos x="25" y="195"/>
                </a:cxn>
                <a:cxn ang="0">
                  <a:pos x="117" y="199"/>
                </a:cxn>
                <a:cxn ang="0">
                  <a:pos x="152" y="131"/>
                </a:cxn>
                <a:cxn ang="0">
                  <a:pos x="152" y="129"/>
                </a:cxn>
                <a:cxn ang="0">
                  <a:pos x="114" y="63"/>
                </a:cxn>
                <a:cxn ang="0">
                  <a:pos x="22" y="71"/>
                </a:cxn>
                <a:cxn ang="0">
                  <a:pos x="21" y="71"/>
                </a:cxn>
                <a:cxn ang="0">
                  <a:pos x="21" y="71"/>
                </a:cxn>
                <a:cxn ang="0">
                  <a:pos x="7" y="77"/>
                </a:cxn>
              </a:cxnLst>
              <a:rect l="0" t="0" r="r" b="b"/>
              <a:pathLst>
                <a:path w="243" h="242">
                  <a:moveTo>
                    <a:pt x="7" y="77"/>
                  </a:moveTo>
                  <a:cubicBezTo>
                    <a:pt x="2" y="75"/>
                    <a:pt x="0" y="69"/>
                    <a:pt x="2" y="64"/>
                  </a:cubicBezTo>
                  <a:cubicBezTo>
                    <a:pt x="9" y="50"/>
                    <a:pt x="28" y="33"/>
                    <a:pt x="52" y="27"/>
                  </a:cubicBezTo>
                  <a:cubicBezTo>
                    <a:pt x="56" y="26"/>
                    <a:pt x="168" y="0"/>
                    <a:pt x="195" y="88"/>
                  </a:cubicBezTo>
                  <a:cubicBezTo>
                    <a:pt x="195" y="89"/>
                    <a:pt x="195" y="89"/>
                    <a:pt x="195" y="89"/>
                  </a:cubicBezTo>
                  <a:cubicBezTo>
                    <a:pt x="197" y="94"/>
                    <a:pt x="201" y="107"/>
                    <a:pt x="215" y="109"/>
                  </a:cubicBezTo>
                  <a:cubicBezTo>
                    <a:pt x="216" y="110"/>
                    <a:pt x="216" y="110"/>
                    <a:pt x="216" y="110"/>
                  </a:cubicBezTo>
                  <a:cubicBezTo>
                    <a:pt x="230" y="112"/>
                    <a:pt x="242" y="115"/>
                    <a:pt x="243" y="123"/>
                  </a:cubicBezTo>
                  <a:cubicBezTo>
                    <a:pt x="243" y="131"/>
                    <a:pt x="230" y="134"/>
                    <a:pt x="217" y="138"/>
                  </a:cubicBezTo>
                  <a:cubicBezTo>
                    <a:pt x="215" y="138"/>
                    <a:pt x="215" y="138"/>
                    <a:pt x="215" y="138"/>
                  </a:cubicBezTo>
                  <a:cubicBezTo>
                    <a:pt x="215" y="138"/>
                    <a:pt x="215" y="138"/>
                    <a:pt x="215" y="138"/>
                  </a:cubicBezTo>
                  <a:cubicBezTo>
                    <a:pt x="207" y="140"/>
                    <a:pt x="201" y="146"/>
                    <a:pt x="199" y="157"/>
                  </a:cubicBezTo>
                  <a:cubicBezTo>
                    <a:pt x="195" y="184"/>
                    <a:pt x="182" y="204"/>
                    <a:pt x="162" y="218"/>
                  </a:cubicBezTo>
                  <a:cubicBezTo>
                    <a:pt x="127" y="242"/>
                    <a:pt x="78" y="241"/>
                    <a:pt x="57" y="237"/>
                  </a:cubicBezTo>
                  <a:cubicBezTo>
                    <a:pt x="33" y="233"/>
                    <a:pt x="13" y="217"/>
                    <a:pt x="6" y="204"/>
                  </a:cubicBezTo>
                  <a:cubicBezTo>
                    <a:pt x="3" y="199"/>
                    <a:pt x="5" y="192"/>
                    <a:pt x="10" y="190"/>
                  </a:cubicBezTo>
                  <a:cubicBezTo>
                    <a:pt x="14" y="188"/>
                    <a:pt x="17" y="188"/>
                    <a:pt x="24" y="195"/>
                  </a:cubicBezTo>
                  <a:cubicBezTo>
                    <a:pt x="25" y="195"/>
                    <a:pt x="25" y="195"/>
                    <a:pt x="25" y="195"/>
                  </a:cubicBezTo>
                  <a:cubicBezTo>
                    <a:pt x="25" y="195"/>
                    <a:pt x="25" y="195"/>
                    <a:pt x="25" y="195"/>
                  </a:cubicBezTo>
                  <a:cubicBezTo>
                    <a:pt x="50" y="215"/>
                    <a:pt x="82" y="216"/>
                    <a:pt x="117" y="199"/>
                  </a:cubicBezTo>
                  <a:cubicBezTo>
                    <a:pt x="141" y="187"/>
                    <a:pt x="153" y="164"/>
                    <a:pt x="152" y="131"/>
                  </a:cubicBezTo>
                  <a:cubicBezTo>
                    <a:pt x="152" y="129"/>
                    <a:pt x="152" y="129"/>
                    <a:pt x="152" y="129"/>
                  </a:cubicBezTo>
                  <a:cubicBezTo>
                    <a:pt x="151" y="95"/>
                    <a:pt x="138" y="73"/>
                    <a:pt x="114" y="63"/>
                  </a:cubicBezTo>
                  <a:cubicBezTo>
                    <a:pt x="78" y="47"/>
                    <a:pt x="46" y="50"/>
                    <a:pt x="22" y="71"/>
                  </a:cubicBezTo>
                  <a:cubicBezTo>
                    <a:pt x="21" y="71"/>
                    <a:pt x="21" y="71"/>
                    <a:pt x="21" y="71"/>
                  </a:cubicBezTo>
                  <a:cubicBezTo>
                    <a:pt x="21" y="71"/>
                    <a:pt x="21" y="71"/>
                    <a:pt x="21" y="71"/>
                  </a:cubicBezTo>
                  <a:cubicBezTo>
                    <a:pt x="14" y="79"/>
                    <a:pt x="11" y="79"/>
                    <a:pt x="7" y="77"/>
                  </a:cubicBezTo>
                  <a:close/>
                </a:path>
              </a:pathLst>
            </a:custGeom>
            <a:solidFill>
              <a:srgbClr val="E59B3D"/>
            </a:solidFill>
            <a:ln w="9525">
              <a:noFill/>
              <a:round/>
              <a:headEnd/>
              <a:tailEnd/>
            </a:ln>
          </p:spPr>
          <p:txBody>
            <a:bodyPr/>
            <a:lstStyle/>
            <a:p>
              <a:endParaRPr lang="hu-HU"/>
            </a:p>
          </p:txBody>
        </p:sp>
        <p:sp>
          <p:nvSpPr>
            <p:cNvPr id="64523" name="Freeform 11"/>
            <p:cNvSpPr>
              <a:spLocks/>
            </p:cNvSpPr>
            <p:nvPr/>
          </p:nvSpPr>
          <p:spPr bwMode="auto">
            <a:xfrm>
              <a:off x="3632" y="2858"/>
              <a:ext cx="37" cy="62"/>
            </a:xfrm>
            <a:custGeom>
              <a:avLst/>
              <a:gdLst/>
              <a:ahLst/>
              <a:cxnLst>
                <a:cxn ang="0">
                  <a:pos x="12" y="2"/>
                </a:cxn>
                <a:cxn ang="0">
                  <a:pos x="2" y="10"/>
                </a:cxn>
                <a:cxn ang="0">
                  <a:pos x="4" y="23"/>
                </a:cxn>
                <a:cxn ang="0">
                  <a:pos x="13" y="14"/>
                </a:cxn>
                <a:cxn ang="0">
                  <a:pos x="12" y="2"/>
                </a:cxn>
              </a:cxnLst>
              <a:rect l="0" t="0" r="r" b="b"/>
              <a:pathLst>
                <a:path w="15" h="24">
                  <a:moveTo>
                    <a:pt x="12" y="2"/>
                  </a:moveTo>
                  <a:cubicBezTo>
                    <a:pt x="8" y="0"/>
                    <a:pt x="4" y="4"/>
                    <a:pt x="2" y="10"/>
                  </a:cubicBezTo>
                  <a:cubicBezTo>
                    <a:pt x="0" y="16"/>
                    <a:pt x="1" y="21"/>
                    <a:pt x="4" y="23"/>
                  </a:cubicBezTo>
                  <a:cubicBezTo>
                    <a:pt x="7" y="24"/>
                    <a:pt x="11" y="20"/>
                    <a:pt x="13" y="14"/>
                  </a:cubicBezTo>
                  <a:cubicBezTo>
                    <a:pt x="15" y="9"/>
                    <a:pt x="15" y="3"/>
                    <a:pt x="12" y="2"/>
                  </a:cubicBezTo>
                  <a:close/>
                </a:path>
              </a:pathLst>
            </a:custGeom>
            <a:solidFill>
              <a:srgbClr val="FEE1B4"/>
            </a:solidFill>
            <a:ln w="9525">
              <a:noFill/>
              <a:round/>
              <a:headEnd/>
              <a:tailEnd/>
            </a:ln>
          </p:spPr>
          <p:txBody>
            <a:bodyPr/>
            <a:lstStyle/>
            <a:p>
              <a:endParaRPr lang="hu-HU"/>
            </a:p>
          </p:txBody>
        </p:sp>
        <p:sp>
          <p:nvSpPr>
            <p:cNvPr id="64524" name="Freeform 12"/>
            <p:cNvSpPr>
              <a:spLocks/>
            </p:cNvSpPr>
            <p:nvPr/>
          </p:nvSpPr>
          <p:spPr bwMode="auto">
            <a:xfrm>
              <a:off x="3642" y="2874"/>
              <a:ext cx="19" cy="31"/>
            </a:xfrm>
            <a:custGeom>
              <a:avLst/>
              <a:gdLst/>
              <a:ahLst/>
              <a:cxnLst>
                <a:cxn ang="0">
                  <a:pos x="6" y="0"/>
                </a:cxn>
                <a:cxn ang="0">
                  <a:pos x="1" y="5"/>
                </a:cxn>
                <a:cxn ang="0">
                  <a:pos x="2" y="12"/>
                </a:cxn>
                <a:cxn ang="0">
                  <a:pos x="7" y="7"/>
                </a:cxn>
                <a:cxn ang="0">
                  <a:pos x="6" y="0"/>
                </a:cxn>
              </a:cxnLst>
              <a:rect l="0" t="0" r="r" b="b"/>
              <a:pathLst>
                <a:path w="8" h="12">
                  <a:moveTo>
                    <a:pt x="6" y="0"/>
                  </a:moveTo>
                  <a:cubicBezTo>
                    <a:pt x="4" y="0"/>
                    <a:pt x="2" y="2"/>
                    <a:pt x="1" y="5"/>
                  </a:cubicBezTo>
                  <a:cubicBezTo>
                    <a:pt x="0" y="8"/>
                    <a:pt x="0" y="11"/>
                    <a:pt x="2" y="12"/>
                  </a:cubicBezTo>
                  <a:cubicBezTo>
                    <a:pt x="3" y="12"/>
                    <a:pt x="6" y="10"/>
                    <a:pt x="7" y="7"/>
                  </a:cubicBezTo>
                  <a:cubicBezTo>
                    <a:pt x="8" y="4"/>
                    <a:pt x="7" y="1"/>
                    <a:pt x="6" y="0"/>
                  </a:cubicBezTo>
                  <a:close/>
                </a:path>
              </a:pathLst>
            </a:custGeom>
            <a:solidFill>
              <a:srgbClr val="DF8820"/>
            </a:solidFill>
            <a:ln w="9525">
              <a:noFill/>
              <a:round/>
              <a:headEnd/>
              <a:tailEnd/>
            </a:ln>
          </p:spPr>
          <p:txBody>
            <a:bodyPr/>
            <a:lstStyle/>
            <a:p>
              <a:endParaRPr lang="hu-HU"/>
            </a:p>
          </p:txBody>
        </p:sp>
        <p:sp>
          <p:nvSpPr>
            <p:cNvPr id="64525" name="Freeform 13"/>
            <p:cNvSpPr>
              <a:spLocks/>
            </p:cNvSpPr>
            <p:nvPr/>
          </p:nvSpPr>
          <p:spPr bwMode="auto">
            <a:xfrm>
              <a:off x="3996" y="2573"/>
              <a:ext cx="39" cy="60"/>
            </a:xfrm>
            <a:custGeom>
              <a:avLst/>
              <a:gdLst/>
              <a:ahLst/>
              <a:cxnLst>
                <a:cxn ang="0">
                  <a:pos x="4" y="1"/>
                </a:cxn>
                <a:cxn ang="0">
                  <a:pos x="14" y="9"/>
                </a:cxn>
                <a:cxn ang="0">
                  <a:pos x="12" y="22"/>
                </a:cxn>
                <a:cxn ang="0">
                  <a:pos x="2" y="14"/>
                </a:cxn>
                <a:cxn ang="0">
                  <a:pos x="4" y="1"/>
                </a:cxn>
              </a:cxnLst>
              <a:rect l="0" t="0" r="r" b="b"/>
              <a:pathLst>
                <a:path w="16" h="23">
                  <a:moveTo>
                    <a:pt x="4" y="1"/>
                  </a:moveTo>
                  <a:cubicBezTo>
                    <a:pt x="7" y="0"/>
                    <a:pt x="11" y="3"/>
                    <a:pt x="14" y="9"/>
                  </a:cubicBezTo>
                  <a:cubicBezTo>
                    <a:pt x="16" y="15"/>
                    <a:pt x="15" y="20"/>
                    <a:pt x="12" y="22"/>
                  </a:cubicBezTo>
                  <a:cubicBezTo>
                    <a:pt x="9" y="23"/>
                    <a:pt x="5" y="19"/>
                    <a:pt x="2" y="14"/>
                  </a:cubicBezTo>
                  <a:cubicBezTo>
                    <a:pt x="0" y="8"/>
                    <a:pt x="1" y="2"/>
                    <a:pt x="4" y="1"/>
                  </a:cubicBezTo>
                  <a:close/>
                </a:path>
              </a:pathLst>
            </a:custGeom>
            <a:solidFill>
              <a:srgbClr val="F42616"/>
            </a:solidFill>
            <a:ln w="9525">
              <a:noFill/>
              <a:round/>
              <a:headEnd/>
              <a:tailEnd/>
            </a:ln>
          </p:spPr>
          <p:txBody>
            <a:bodyPr/>
            <a:lstStyle/>
            <a:p>
              <a:endParaRPr lang="hu-HU"/>
            </a:p>
          </p:txBody>
        </p:sp>
        <p:sp>
          <p:nvSpPr>
            <p:cNvPr id="64526" name="Freeform 14"/>
            <p:cNvSpPr>
              <a:spLocks/>
            </p:cNvSpPr>
            <p:nvPr/>
          </p:nvSpPr>
          <p:spPr bwMode="auto">
            <a:xfrm>
              <a:off x="4006" y="2586"/>
              <a:ext cx="19" cy="34"/>
            </a:xfrm>
            <a:custGeom>
              <a:avLst/>
              <a:gdLst/>
              <a:ahLst/>
              <a:cxnLst>
                <a:cxn ang="0">
                  <a:pos x="2" y="1"/>
                </a:cxn>
                <a:cxn ang="0">
                  <a:pos x="7" y="5"/>
                </a:cxn>
                <a:cxn ang="0">
                  <a:pos x="6" y="12"/>
                </a:cxn>
                <a:cxn ang="0">
                  <a:pos x="1" y="8"/>
                </a:cxn>
                <a:cxn ang="0">
                  <a:pos x="2" y="1"/>
                </a:cxn>
              </a:cxnLst>
              <a:rect l="0" t="0" r="r" b="b"/>
              <a:pathLst>
                <a:path w="8" h="13">
                  <a:moveTo>
                    <a:pt x="2" y="1"/>
                  </a:moveTo>
                  <a:cubicBezTo>
                    <a:pt x="4" y="0"/>
                    <a:pt x="6" y="2"/>
                    <a:pt x="7" y="5"/>
                  </a:cubicBezTo>
                  <a:cubicBezTo>
                    <a:pt x="8" y="8"/>
                    <a:pt x="8" y="11"/>
                    <a:pt x="6" y="12"/>
                  </a:cubicBezTo>
                  <a:cubicBezTo>
                    <a:pt x="4" y="13"/>
                    <a:pt x="2" y="11"/>
                    <a:pt x="1" y="8"/>
                  </a:cubicBezTo>
                  <a:cubicBezTo>
                    <a:pt x="0" y="4"/>
                    <a:pt x="0" y="1"/>
                    <a:pt x="2" y="1"/>
                  </a:cubicBezTo>
                  <a:close/>
                </a:path>
              </a:pathLst>
            </a:custGeom>
            <a:solidFill>
              <a:srgbClr val="F42616"/>
            </a:solidFill>
            <a:ln w="9525">
              <a:noFill/>
              <a:round/>
              <a:headEnd/>
              <a:tailEnd/>
            </a:ln>
          </p:spPr>
          <p:txBody>
            <a:bodyPr/>
            <a:lstStyle/>
            <a:p>
              <a:endParaRPr lang="hu-HU"/>
            </a:p>
          </p:txBody>
        </p:sp>
        <p:sp>
          <p:nvSpPr>
            <p:cNvPr id="64527" name="Freeform 15"/>
            <p:cNvSpPr>
              <a:spLocks/>
            </p:cNvSpPr>
            <p:nvPr/>
          </p:nvSpPr>
          <p:spPr bwMode="auto">
            <a:xfrm>
              <a:off x="3996" y="2573"/>
              <a:ext cx="39" cy="60"/>
            </a:xfrm>
            <a:custGeom>
              <a:avLst/>
              <a:gdLst/>
              <a:ahLst/>
              <a:cxnLst>
                <a:cxn ang="0">
                  <a:pos x="2" y="14"/>
                </a:cxn>
                <a:cxn ang="0">
                  <a:pos x="12" y="22"/>
                </a:cxn>
                <a:cxn ang="0">
                  <a:pos x="14" y="9"/>
                </a:cxn>
                <a:cxn ang="0">
                  <a:pos x="4" y="1"/>
                </a:cxn>
                <a:cxn ang="0">
                  <a:pos x="2" y="14"/>
                </a:cxn>
              </a:cxnLst>
              <a:rect l="0" t="0" r="r" b="b"/>
              <a:pathLst>
                <a:path w="16" h="23">
                  <a:moveTo>
                    <a:pt x="2" y="14"/>
                  </a:moveTo>
                  <a:cubicBezTo>
                    <a:pt x="5" y="19"/>
                    <a:pt x="9" y="23"/>
                    <a:pt x="12" y="22"/>
                  </a:cubicBezTo>
                  <a:cubicBezTo>
                    <a:pt x="15" y="20"/>
                    <a:pt x="16" y="15"/>
                    <a:pt x="14" y="9"/>
                  </a:cubicBezTo>
                  <a:cubicBezTo>
                    <a:pt x="11" y="3"/>
                    <a:pt x="7" y="0"/>
                    <a:pt x="4" y="1"/>
                  </a:cubicBezTo>
                  <a:cubicBezTo>
                    <a:pt x="1" y="2"/>
                    <a:pt x="0" y="8"/>
                    <a:pt x="2" y="14"/>
                  </a:cubicBezTo>
                  <a:close/>
                </a:path>
              </a:pathLst>
            </a:custGeom>
            <a:solidFill>
              <a:srgbClr val="FEE1B4"/>
            </a:solidFill>
            <a:ln w="9525">
              <a:noFill/>
              <a:round/>
              <a:headEnd/>
              <a:tailEnd/>
            </a:ln>
          </p:spPr>
          <p:txBody>
            <a:bodyPr/>
            <a:lstStyle/>
            <a:p>
              <a:endParaRPr lang="hu-HU"/>
            </a:p>
          </p:txBody>
        </p:sp>
        <p:sp>
          <p:nvSpPr>
            <p:cNvPr id="64528" name="Freeform 16"/>
            <p:cNvSpPr>
              <a:spLocks/>
            </p:cNvSpPr>
            <p:nvPr/>
          </p:nvSpPr>
          <p:spPr bwMode="auto">
            <a:xfrm>
              <a:off x="4006" y="2586"/>
              <a:ext cx="19" cy="34"/>
            </a:xfrm>
            <a:custGeom>
              <a:avLst/>
              <a:gdLst/>
              <a:ahLst/>
              <a:cxnLst>
                <a:cxn ang="0">
                  <a:pos x="1" y="8"/>
                </a:cxn>
                <a:cxn ang="0">
                  <a:pos x="6" y="12"/>
                </a:cxn>
                <a:cxn ang="0">
                  <a:pos x="7" y="5"/>
                </a:cxn>
                <a:cxn ang="0">
                  <a:pos x="2" y="1"/>
                </a:cxn>
                <a:cxn ang="0">
                  <a:pos x="1" y="8"/>
                </a:cxn>
              </a:cxnLst>
              <a:rect l="0" t="0" r="r" b="b"/>
              <a:pathLst>
                <a:path w="8" h="13">
                  <a:moveTo>
                    <a:pt x="1" y="8"/>
                  </a:moveTo>
                  <a:cubicBezTo>
                    <a:pt x="2" y="11"/>
                    <a:pt x="4" y="13"/>
                    <a:pt x="6" y="12"/>
                  </a:cubicBezTo>
                  <a:cubicBezTo>
                    <a:pt x="8" y="11"/>
                    <a:pt x="8" y="8"/>
                    <a:pt x="7" y="5"/>
                  </a:cubicBezTo>
                  <a:cubicBezTo>
                    <a:pt x="6" y="2"/>
                    <a:pt x="4" y="0"/>
                    <a:pt x="2" y="1"/>
                  </a:cubicBezTo>
                  <a:cubicBezTo>
                    <a:pt x="0" y="1"/>
                    <a:pt x="0" y="4"/>
                    <a:pt x="1" y="8"/>
                  </a:cubicBezTo>
                  <a:close/>
                </a:path>
              </a:pathLst>
            </a:custGeom>
            <a:solidFill>
              <a:srgbClr val="DF8820"/>
            </a:solidFill>
            <a:ln w="9525">
              <a:noFill/>
              <a:round/>
              <a:headEnd/>
              <a:tailEnd/>
            </a:ln>
          </p:spPr>
          <p:txBody>
            <a:bodyPr/>
            <a:lstStyle/>
            <a:p>
              <a:endParaRPr lang="hu-HU"/>
            </a:p>
          </p:txBody>
        </p:sp>
        <p:sp>
          <p:nvSpPr>
            <p:cNvPr id="64529" name="Freeform 17"/>
            <p:cNvSpPr>
              <a:spLocks/>
            </p:cNvSpPr>
            <p:nvPr/>
          </p:nvSpPr>
          <p:spPr bwMode="auto">
            <a:xfrm>
              <a:off x="3314" y="1499"/>
              <a:ext cx="211" cy="544"/>
            </a:xfrm>
            <a:custGeom>
              <a:avLst/>
              <a:gdLst/>
              <a:ahLst/>
              <a:cxnLst>
                <a:cxn ang="0">
                  <a:pos x="7" y="210"/>
                </a:cxn>
                <a:cxn ang="0">
                  <a:pos x="28" y="133"/>
                </a:cxn>
                <a:cxn ang="0">
                  <a:pos x="72" y="20"/>
                </a:cxn>
                <a:cxn ang="0">
                  <a:pos x="71" y="0"/>
                </a:cxn>
                <a:cxn ang="0">
                  <a:pos x="57" y="112"/>
                </a:cxn>
                <a:cxn ang="0">
                  <a:pos x="7" y="210"/>
                </a:cxn>
              </a:cxnLst>
              <a:rect l="0" t="0" r="r" b="b"/>
              <a:pathLst>
                <a:path w="87" h="210">
                  <a:moveTo>
                    <a:pt x="7" y="210"/>
                  </a:moveTo>
                  <a:cubicBezTo>
                    <a:pt x="4" y="183"/>
                    <a:pt x="0" y="159"/>
                    <a:pt x="28" y="133"/>
                  </a:cubicBezTo>
                  <a:cubicBezTo>
                    <a:pt x="70" y="93"/>
                    <a:pt x="73" y="83"/>
                    <a:pt x="72" y="20"/>
                  </a:cubicBezTo>
                  <a:cubicBezTo>
                    <a:pt x="72" y="13"/>
                    <a:pt x="71" y="7"/>
                    <a:pt x="71" y="0"/>
                  </a:cubicBezTo>
                  <a:cubicBezTo>
                    <a:pt x="75" y="32"/>
                    <a:pt x="87" y="75"/>
                    <a:pt x="57" y="112"/>
                  </a:cubicBezTo>
                  <a:cubicBezTo>
                    <a:pt x="26" y="148"/>
                    <a:pt x="5" y="147"/>
                    <a:pt x="7" y="210"/>
                  </a:cubicBezTo>
                  <a:close/>
                </a:path>
              </a:pathLst>
            </a:custGeom>
            <a:solidFill>
              <a:srgbClr val="FFFFFF"/>
            </a:solidFill>
            <a:ln w="9525">
              <a:noFill/>
              <a:round/>
              <a:headEnd/>
              <a:tailEnd/>
            </a:ln>
          </p:spPr>
          <p:txBody>
            <a:bodyPr/>
            <a:lstStyle/>
            <a:p>
              <a:endParaRPr lang="hu-HU"/>
            </a:p>
          </p:txBody>
        </p:sp>
        <p:sp>
          <p:nvSpPr>
            <p:cNvPr id="64530" name="Freeform 18"/>
            <p:cNvSpPr>
              <a:spLocks/>
            </p:cNvSpPr>
            <p:nvPr/>
          </p:nvSpPr>
          <p:spPr bwMode="auto">
            <a:xfrm>
              <a:off x="2826" y="2571"/>
              <a:ext cx="29" cy="181"/>
            </a:xfrm>
            <a:custGeom>
              <a:avLst/>
              <a:gdLst/>
              <a:ahLst/>
              <a:cxnLst>
                <a:cxn ang="0">
                  <a:pos x="8" y="70"/>
                </a:cxn>
                <a:cxn ang="0">
                  <a:pos x="0" y="0"/>
                </a:cxn>
                <a:cxn ang="0">
                  <a:pos x="8" y="70"/>
                </a:cxn>
              </a:cxnLst>
              <a:rect l="0" t="0" r="r" b="b"/>
              <a:pathLst>
                <a:path w="12" h="70">
                  <a:moveTo>
                    <a:pt x="8" y="70"/>
                  </a:moveTo>
                  <a:cubicBezTo>
                    <a:pt x="7" y="50"/>
                    <a:pt x="5" y="27"/>
                    <a:pt x="0" y="0"/>
                  </a:cubicBezTo>
                  <a:cubicBezTo>
                    <a:pt x="8" y="16"/>
                    <a:pt x="12" y="41"/>
                    <a:pt x="8" y="70"/>
                  </a:cubicBezTo>
                  <a:close/>
                </a:path>
              </a:pathLst>
            </a:custGeom>
            <a:solidFill>
              <a:srgbClr val="FFFFFF"/>
            </a:solidFill>
            <a:ln w="9525">
              <a:noFill/>
              <a:round/>
              <a:headEnd/>
              <a:tailEnd/>
            </a:ln>
          </p:spPr>
          <p:txBody>
            <a:bodyPr/>
            <a:lstStyle/>
            <a:p>
              <a:endParaRPr lang="hu-HU"/>
            </a:p>
          </p:txBody>
        </p:sp>
        <p:sp>
          <p:nvSpPr>
            <p:cNvPr id="64531" name="Freeform 19"/>
            <p:cNvSpPr>
              <a:spLocks/>
            </p:cNvSpPr>
            <p:nvPr/>
          </p:nvSpPr>
          <p:spPr bwMode="auto">
            <a:xfrm>
              <a:off x="3117" y="2333"/>
              <a:ext cx="105" cy="165"/>
            </a:xfrm>
            <a:custGeom>
              <a:avLst/>
              <a:gdLst/>
              <a:ahLst/>
              <a:cxnLst>
                <a:cxn ang="0">
                  <a:pos x="0" y="64"/>
                </a:cxn>
                <a:cxn ang="0">
                  <a:pos x="13" y="49"/>
                </a:cxn>
                <a:cxn ang="0">
                  <a:pos x="12" y="0"/>
                </a:cxn>
                <a:cxn ang="0">
                  <a:pos x="0" y="64"/>
                </a:cxn>
              </a:cxnLst>
              <a:rect l="0" t="0" r="r" b="b"/>
              <a:pathLst>
                <a:path w="43" h="64">
                  <a:moveTo>
                    <a:pt x="0" y="64"/>
                  </a:moveTo>
                  <a:cubicBezTo>
                    <a:pt x="5" y="60"/>
                    <a:pt x="9" y="55"/>
                    <a:pt x="13" y="49"/>
                  </a:cubicBezTo>
                  <a:cubicBezTo>
                    <a:pt x="27" y="29"/>
                    <a:pt x="24" y="16"/>
                    <a:pt x="12" y="0"/>
                  </a:cubicBezTo>
                  <a:cubicBezTo>
                    <a:pt x="25" y="13"/>
                    <a:pt x="43" y="29"/>
                    <a:pt x="0" y="64"/>
                  </a:cubicBezTo>
                  <a:close/>
                </a:path>
              </a:pathLst>
            </a:custGeom>
            <a:solidFill>
              <a:srgbClr val="FFFFFF"/>
            </a:solidFill>
            <a:ln w="9525">
              <a:noFill/>
              <a:round/>
              <a:headEnd/>
              <a:tailEnd/>
            </a:ln>
          </p:spPr>
          <p:txBody>
            <a:bodyPr/>
            <a:lstStyle/>
            <a:p>
              <a:endParaRPr lang="hu-HU"/>
            </a:p>
          </p:txBody>
        </p:sp>
        <p:sp>
          <p:nvSpPr>
            <p:cNvPr id="64532" name="Freeform 20"/>
            <p:cNvSpPr>
              <a:spLocks/>
            </p:cNvSpPr>
            <p:nvPr/>
          </p:nvSpPr>
          <p:spPr bwMode="auto">
            <a:xfrm>
              <a:off x="3001" y="1804"/>
              <a:ext cx="284" cy="275"/>
            </a:xfrm>
            <a:custGeom>
              <a:avLst/>
              <a:gdLst/>
              <a:ahLst/>
              <a:cxnLst>
                <a:cxn ang="0">
                  <a:pos x="0" y="106"/>
                </a:cxn>
                <a:cxn ang="0">
                  <a:pos x="3" y="89"/>
                </a:cxn>
                <a:cxn ang="0">
                  <a:pos x="61" y="47"/>
                </a:cxn>
                <a:cxn ang="0">
                  <a:pos x="117" y="0"/>
                </a:cxn>
                <a:cxn ang="0">
                  <a:pos x="50" y="58"/>
                </a:cxn>
                <a:cxn ang="0">
                  <a:pos x="0" y="106"/>
                </a:cxn>
              </a:cxnLst>
              <a:rect l="0" t="0" r="r" b="b"/>
              <a:pathLst>
                <a:path w="117" h="106">
                  <a:moveTo>
                    <a:pt x="0" y="106"/>
                  </a:moveTo>
                  <a:cubicBezTo>
                    <a:pt x="0" y="100"/>
                    <a:pt x="1" y="94"/>
                    <a:pt x="3" y="89"/>
                  </a:cubicBezTo>
                  <a:cubicBezTo>
                    <a:pt x="10" y="70"/>
                    <a:pt x="29" y="56"/>
                    <a:pt x="61" y="47"/>
                  </a:cubicBezTo>
                  <a:cubicBezTo>
                    <a:pt x="84" y="40"/>
                    <a:pt x="106" y="22"/>
                    <a:pt x="117" y="0"/>
                  </a:cubicBezTo>
                  <a:cubicBezTo>
                    <a:pt x="102" y="24"/>
                    <a:pt x="96" y="40"/>
                    <a:pt x="50" y="58"/>
                  </a:cubicBezTo>
                  <a:cubicBezTo>
                    <a:pt x="4" y="75"/>
                    <a:pt x="4" y="92"/>
                    <a:pt x="0" y="106"/>
                  </a:cubicBezTo>
                  <a:close/>
                </a:path>
              </a:pathLst>
            </a:custGeom>
            <a:solidFill>
              <a:srgbClr val="FFFFFF"/>
            </a:solidFill>
            <a:ln w="9525">
              <a:noFill/>
              <a:round/>
              <a:headEnd/>
              <a:tailEnd/>
            </a:ln>
          </p:spPr>
          <p:txBody>
            <a:bodyPr/>
            <a:lstStyle/>
            <a:p>
              <a:endParaRPr lang="hu-HU"/>
            </a:p>
          </p:txBody>
        </p:sp>
        <p:sp>
          <p:nvSpPr>
            <p:cNvPr id="64533" name="Freeform 21"/>
            <p:cNvSpPr>
              <a:spLocks/>
            </p:cNvSpPr>
            <p:nvPr/>
          </p:nvSpPr>
          <p:spPr bwMode="auto">
            <a:xfrm>
              <a:off x="2994" y="1530"/>
              <a:ext cx="109" cy="171"/>
            </a:xfrm>
            <a:custGeom>
              <a:avLst/>
              <a:gdLst/>
              <a:ahLst/>
              <a:cxnLst>
                <a:cxn ang="0">
                  <a:pos x="6" y="66"/>
                </a:cxn>
                <a:cxn ang="0">
                  <a:pos x="45" y="0"/>
                </a:cxn>
                <a:cxn ang="0">
                  <a:pos x="6" y="66"/>
                </a:cxn>
              </a:cxnLst>
              <a:rect l="0" t="0" r="r" b="b"/>
              <a:pathLst>
                <a:path w="45" h="66">
                  <a:moveTo>
                    <a:pt x="6" y="66"/>
                  </a:moveTo>
                  <a:cubicBezTo>
                    <a:pt x="0" y="30"/>
                    <a:pt x="24" y="13"/>
                    <a:pt x="45" y="0"/>
                  </a:cubicBezTo>
                  <a:cubicBezTo>
                    <a:pt x="32" y="12"/>
                    <a:pt x="4" y="39"/>
                    <a:pt x="6" y="66"/>
                  </a:cubicBezTo>
                  <a:close/>
                </a:path>
              </a:pathLst>
            </a:custGeom>
            <a:solidFill>
              <a:srgbClr val="FFFFFF"/>
            </a:solidFill>
            <a:ln w="9525">
              <a:noFill/>
              <a:round/>
              <a:headEnd/>
              <a:tailEnd/>
            </a:ln>
          </p:spPr>
          <p:txBody>
            <a:bodyPr/>
            <a:lstStyle/>
            <a:p>
              <a:endParaRPr lang="hu-HU"/>
            </a:p>
          </p:txBody>
        </p:sp>
        <p:sp>
          <p:nvSpPr>
            <p:cNvPr id="64534" name="Freeform 22"/>
            <p:cNvSpPr>
              <a:spLocks/>
            </p:cNvSpPr>
            <p:nvPr/>
          </p:nvSpPr>
          <p:spPr bwMode="auto">
            <a:xfrm>
              <a:off x="3188" y="1245"/>
              <a:ext cx="143" cy="210"/>
            </a:xfrm>
            <a:custGeom>
              <a:avLst/>
              <a:gdLst/>
              <a:ahLst/>
              <a:cxnLst>
                <a:cxn ang="0">
                  <a:pos x="59" y="0"/>
                </a:cxn>
                <a:cxn ang="0">
                  <a:pos x="8" y="56"/>
                </a:cxn>
                <a:cxn ang="0">
                  <a:pos x="0" y="81"/>
                </a:cxn>
                <a:cxn ang="0">
                  <a:pos x="18" y="39"/>
                </a:cxn>
                <a:cxn ang="0">
                  <a:pos x="59" y="0"/>
                </a:cxn>
              </a:cxnLst>
              <a:rect l="0" t="0" r="r" b="b"/>
              <a:pathLst>
                <a:path w="59" h="81">
                  <a:moveTo>
                    <a:pt x="59" y="0"/>
                  </a:moveTo>
                  <a:cubicBezTo>
                    <a:pt x="19" y="4"/>
                    <a:pt x="13" y="34"/>
                    <a:pt x="8" y="56"/>
                  </a:cubicBezTo>
                  <a:cubicBezTo>
                    <a:pt x="6" y="65"/>
                    <a:pt x="4" y="74"/>
                    <a:pt x="0" y="81"/>
                  </a:cubicBezTo>
                  <a:cubicBezTo>
                    <a:pt x="9" y="71"/>
                    <a:pt x="12" y="55"/>
                    <a:pt x="18" y="39"/>
                  </a:cubicBezTo>
                  <a:cubicBezTo>
                    <a:pt x="24" y="23"/>
                    <a:pt x="36" y="3"/>
                    <a:pt x="59" y="0"/>
                  </a:cubicBezTo>
                  <a:close/>
                </a:path>
              </a:pathLst>
            </a:custGeom>
            <a:solidFill>
              <a:srgbClr val="FFFFFF"/>
            </a:solidFill>
            <a:ln w="9525">
              <a:noFill/>
              <a:round/>
              <a:headEnd/>
              <a:tailEnd/>
            </a:ln>
          </p:spPr>
          <p:txBody>
            <a:bodyPr/>
            <a:lstStyle/>
            <a:p>
              <a:endParaRPr lang="hu-HU"/>
            </a:p>
          </p:txBody>
        </p:sp>
        <p:sp>
          <p:nvSpPr>
            <p:cNvPr id="64535" name="Freeform 23"/>
            <p:cNvSpPr>
              <a:spLocks/>
            </p:cNvSpPr>
            <p:nvPr/>
          </p:nvSpPr>
          <p:spPr bwMode="auto">
            <a:xfrm>
              <a:off x="3715" y="3148"/>
              <a:ext cx="43" cy="710"/>
            </a:xfrm>
            <a:custGeom>
              <a:avLst/>
              <a:gdLst/>
              <a:ahLst/>
              <a:cxnLst>
                <a:cxn ang="0">
                  <a:pos x="2" y="274"/>
                </a:cxn>
                <a:cxn ang="0">
                  <a:pos x="14" y="0"/>
                </a:cxn>
                <a:cxn ang="0">
                  <a:pos x="2" y="274"/>
                </a:cxn>
              </a:cxnLst>
              <a:rect l="0" t="0" r="r" b="b"/>
              <a:pathLst>
                <a:path w="18" h="274">
                  <a:moveTo>
                    <a:pt x="2" y="274"/>
                  </a:moveTo>
                  <a:cubicBezTo>
                    <a:pt x="0" y="245"/>
                    <a:pt x="11" y="20"/>
                    <a:pt x="14" y="0"/>
                  </a:cubicBezTo>
                  <a:cubicBezTo>
                    <a:pt x="18" y="14"/>
                    <a:pt x="6" y="255"/>
                    <a:pt x="2" y="274"/>
                  </a:cubicBezTo>
                  <a:close/>
                </a:path>
              </a:pathLst>
            </a:custGeom>
            <a:solidFill>
              <a:srgbClr val="FFFFFF"/>
            </a:solidFill>
            <a:ln w="9525">
              <a:noFill/>
              <a:round/>
              <a:headEnd/>
              <a:tailEnd/>
            </a:ln>
          </p:spPr>
          <p:txBody>
            <a:bodyPr/>
            <a:lstStyle/>
            <a:p>
              <a:endParaRPr lang="hu-HU"/>
            </a:p>
          </p:txBody>
        </p:sp>
        <p:sp>
          <p:nvSpPr>
            <p:cNvPr id="64536" name="Freeform 24"/>
            <p:cNvSpPr>
              <a:spLocks/>
            </p:cNvSpPr>
            <p:nvPr/>
          </p:nvSpPr>
          <p:spPr bwMode="auto">
            <a:xfrm>
              <a:off x="2620" y="1230"/>
              <a:ext cx="65" cy="264"/>
            </a:xfrm>
            <a:custGeom>
              <a:avLst/>
              <a:gdLst/>
              <a:ahLst/>
              <a:cxnLst>
                <a:cxn ang="0">
                  <a:pos x="27" y="0"/>
                </a:cxn>
                <a:cxn ang="0">
                  <a:pos x="4" y="42"/>
                </a:cxn>
                <a:cxn ang="0">
                  <a:pos x="0" y="102"/>
                </a:cxn>
                <a:cxn ang="0">
                  <a:pos x="10" y="52"/>
                </a:cxn>
                <a:cxn ang="0">
                  <a:pos x="27" y="0"/>
                </a:cxn>
              </a:cxnLst>
              <a:rect l="0" t="0" r="r" b="b"/>
              <a:pathLst>
                <a:path w="27" h="102">
                  <a:moveTo>
                    <a:pt x="27" y="0"/>
                  </a:moveTo>
                  <a:cubicBezTo>
                    <a:pt x="14" y="4"/>
                    <a:pt x="3" y="15"/>
                    <a:pt x="4" y="42"/>
                  </a:cubicBezTo>
                  <a:cubicBezTo>
                    <a:pt x="5" y="68"/>
                    <a:pt x="11" y="94"/>
                    <a:pt x="0" y="102"/>
                  </a:cubicBezTo>
                  <a:cubicBezTo>
                    <a:pt x="11" y="95"/>
                    <a:pt x="10" y="72"/>
                    <a:pt x="10" y="52"/>
                  </a:cubicBezTo>
                  <a:cubicBezTo>
                    <a:pt x="10" y="33"/>
                    <a:pt x="7" y="7"/>
                    <a:pt x="27" y="0"/>
                  </a:cubicBezTo>
                  <a:close/>
                </a:path>
              </a:pathLst>
            </a:custGeom>
            <a:solidFill>
              <a:srgbClr val="FFFFFF"/>
            </a:solidFill>
            <a:ln w="9525">
              <a:noFill/>
              <a:round/>
              <a:headEnd/>
              <a:tailEnd/>
            </a:ln>
          </p:spPr>
          <p:txBody>
            <a:bodyPr/>
            <a:lstStyle/>
            <a:p>
              <a:endParaRPr lang="hu-HU"/>
            </a:p>
          </p:txBody>
        </p:sp>
        <p:sp>
          <p:nvSpPr>
            <p:cNvPr id="64537" name="Freeform 25"/>
            <p:cNvSpPr>
              <a:spLocks/>
            </p:cNvSpPr>
            <p:nvPr/>
          </p:nvSpPr>
          <p:spPr bwMode="auto">
            <a:xfrm>
              <a:off x="2850" y="1476"/>
              <a:ext cx="44" cy="183"/>
            </a:xfrm>
            <a:custGeom>
              <a:avLst/>
              <a:gdLst/>
              <a:ahLst/>
              <a:cxnLst>
                <a:cxn ang="0">
                  <a:pos x="0" y="71"/>
                </a:cxn>
                <a:cxn ang="0">
                  <a:pos x="14" y="0"/>
                </a:cxn>
                <a:cxn ang="0">
                  <a:pos x="0" y="71"/>
                </a:cxn>
              </a:cxnLst>
              <a:rect l="0" t="0" r="r" b="b"/>
              <a:pathLst>
                <a:path w="18" h="71">
                  <a:moveTo>
                    <a:pt x="0" y="71"/>
                  </a:moveTo>
                  <a:cubicBezTo>
                    <a:pt x="11" y="45"/>
                    <a:pt x="18" y="16"/>
                    <a:pt x="14" y="0"/>
                  </a:cubicBezTo>
                  <a:cubicBezTo>
                    <a:pt x="15" y="7"/>
                    <a:pt x="5" y="63"/>
                    <a:pt x="0" y="71"/>
                  </a:cubicBezTo>
                  <a:close/>
                </a:path>
              </a:pathLst>
            </a:custGeom>
            <a:solidFill>
              <a:srgbClr val="FFFFFF"/>
            </a:solidFill>
            <a:ln w="9525">
              <a:noFill/>
              <a:round/>
              <a:headEnd/>
              <a:tailEnd/>
            </a:ln>
          </p:spPr>
          <p:txBody>
            <a:bodyPr/>
            <a:lstStyle/>
            <a:p>
              <a:endParaRPr lang="hu-HU"/>
            </a:p>
          </p:txBody>
        </p:sp>
        <p:sp>
          <p:nvSpPr>
            <p:cNvPr id="64538" name="Freeform 26"/>
            <p:cNvSpPr>
              <a:spLocks/>
            </p:cNvSpPr>
            <p:nvPr/>
          </p:nvSpPr>
          <p:spPr bwMode="auto">
            <a:xfrm>
              <a:off x="3853" y="2649"/>
              <a:ext cx="150" cy="831"/>
            </a:xfrm>
            <a:custGeom>
              <a:avLst/>
              <a:gdLst/>
              <a:ahLst/>
              <a:cxnLst>
                <a:cxn ang="0">
                  <a:pos x="10" y="321"/>
                </a:cxn>
                <a:cxn ang="0">
                  <a:pos x="15" y="162"/>
                </a:cxn>
                <a:cxn ang="0">
                  <a:pos x="62" y="0"/>
                </a:cxn>
                <a:cxn ang="0">
                  <a:pos x="7" y="177"/>
                </a:cxn>
                <a:cxn ang="0">
                  <a:pos x="10" y="321"/>
                </a:cxn>
              </a:cxnLst>
              <a:rect l="0" t="0" r="r" b="b"/>
              <a:pathLst>
                <a:path w="62" h="321">
                  <a:moveTo>
                    <a:pt x="10" y="321"/>
                  </a:moveTo>
                  <a:cubicBezTo>
                    <a:pt x="10" y="295"/>
                    <a:pt x="8" y="280"/>
                    <a:pt x="15" y="162"/>
                  </a:cubicBezTo>
                  <a:cubicBezTo>
                    <a:pt x="21" y="44"/>
                    <a:pt x="54" y="13"/>
                    <a:pt x="62" y="0"/>
                  </a:cubicBezTo>
                  <a:cubicBezTo>
                    <a:pt x="37" y="36"/>
                    <a:pt x="14" y="75"/>
                    <a:pt x="7" y="177"/>
                  </a:cubicBezTo>
                  <a:cubicBezTo>
                    <a:pt x="0" y="278"/>
                    <a:pt x="10" y="321"/>
                    <a:pt x="10" y="321"/>
                  </a:cubicBezTo>
                  <a:close/>
                </a:path>
              </a:pathLst>
            </a:custGeom>
            <a:solidFill>
              <a:srgbClr val="FEAA40"/>
            </a:solidFill>
            <a:ln w="9525">
              <a:noFill/>
              <a:round/>
              <a:headEnd/>
              <a:tailEnd/>
            </a:ln>
          </p:spPr>
          <p:txBody>
            <a:bodyPr/>
            <a:lstStyle/>
            <a:p>
              <a:endParaRPr lang="hu-HU"/>
            </a:p>
          </p:txBody>
        </p:sp>
        <p:sp>
          <p:nvSpPr>
            <p:cNvPr id="64539" name="Freeform 27"/>
            <p:cNvSpPr>
              <a:spLocks/>
            </p:cNvSpPr>
            <p:nvPr/>
          </p:nvSpPr>
          <p:spPr bwMode="auto">
            <a:xfrm>
              <a:off x="2348" y="1364"/>
              <a:ext cx="223" cy="192"/>
            </a:xfrm>
            <a:custGeom>
              <a:avLst/>
              <a:gdLst/>
              <a:ahLst/>
              <a:cxnLst>
                <a:cxn ang="0">
                  <a:pos x="0" y="3"/>
                </a:cxn>
                <a:cxn ang="0">
                  <a:pos x="47" y="43"/>
                </a:cxn>
                <a:cxn ang="0">
                  <a:pos x="92" y="74"/>
                </a:cxn>
                <a:cxn ang="0">
                  <a:pos x="47" y="39"/>
                </a:cxn>
                <a:cxn ang="0">
                  <a:pos x="0" y="3"/>
                </a:cxn>
              </a:cxnLst>
              <a:rect l="0" t="0" r="r" b="b"/>
              <a:pathLst>
                <a:path w="92" h="74">
                  <a:moveTo>
                    <a:pt x="0" y="3"/>
                  </a:moveTo>
                  <a:cubicBezTo>
                    <a:pt x="11" y="4"/>
                    <a:pt x="30" y="25"/>
                    <a:pt x="47" y="43"/>
                  </a:cubicBezTo>
                  <a:cubicBezTo>
                    <a:pt x="64" y="62"/>
                    <a:pt x="80" y="74"/>
                    <a:pt x="92" y="74"/>
                  </a:cubicBezTo>
                  <a:cubicBezTo>
                    <a:pt x="83" y="72"/>
                    <a:pt x="58" y="52"/>
                    <a:pt x="47" y="39"/>
                  </a:cubicBezTo>
                  <a:cubicBezTo>
                    <a:pt x="37" y="26"/>
                    <a:pt x="9" y="0"/>
                    <a:pt x="0" y="3"/>
                  </a:cubicBezTo>
                  <a:close/>
                </a:path>
              </a:pathLst>
            </a:custGeom>
            <a:solidFill>
              <a:srgbClr val="FEAA40"/>
            </a:solidFill>
            <a:ln w="9525">
              <a:noFill/>
              <a:round/>
              <a:headEnd/>
              <a:tailEnd/>
            </a:ln>
          </p:spPr>
          <p:txBody>
            <a:bodyPr/>
            <a:lstStyle/>
            <a:p>
              <a:endParaRPr lang="hu-HU"/>
            </a:p>
          </p:txBody>
        </p:sp>
        <p:sp>
          <p:nvSpPr>
            <p:cNvPr id="64540" name="Freeform 28"/>
            <p:cNvSpPr>
              <a:spLocks/>
            </p:cNvSpPr>
            <p:nvPr/>
          </p:nvSpPr>
          <p:spPr bwMode="auto">
            <a:xfrm>
              <a:off x="1719" y="1012"/>
              <a:ext cx="590" cy="350"/>
            </a:xfrm>
            <a:custGeom>
              <a:avLst/>
              <a:gdLst/>
              <a:ahLst/>
              <a:cxnLst>
                <a:cxn ang="0">
                  <a:pos x="216" y="110"/>
                </a:cxn>
                <a:cxn ang="0">
                  <a:pos x="215" y="109"/>
                </a:cxn>
                <a:cxn ang="0">
                  <a:pos x="195" y="89"/>
                </a:cxn>
                <a:cxn ang="0">
                  <a:pos x="195" y="88"/>
                </a:cxn>
                <a:cxn ang="0">
                  <a:pos x="52" y="27"/>
                </a:cxn>
                <a:cxn ang="0">
                  <a:pos x="2" y="64"/>
                </a:cxn>
                <a:cxn ang="0">
                  <a:pos x="7" y="77"/>
                </a:cxn>
                <a:cxn ang="0">
                  <a:pos x="21" y="71"/>
                </a:cxn>
                <a:cxn ang="0">
                  <a:pos x="21" y="71"/>
                </a:cxn>
                <a:cxn ang="0">
                  <a:pos x="22" y="71"/>
                </a:cxn>
                <a:cxn ang="0">
                  <a:pos x="48" y="56"/>
                </a:cxn>
                <a:cxn ang="0">
                  <a:pos x="34" y="53"/>
                </a:cxn>
                <a:cxn ang="0">
                  <a:pos x="38" y="37"/>
                </a:cxn>
                <a:cxn ang="0">
                  <a:pos x="38" y="37"/>
                </a:cxn>
                <a:cxn ang="0">
                  <a:pos x="112" y="30"/>
                </a:cxn>
                <a:cxn ang="0">
                  <a:pos x="166" y="57"/>
                </a:cxn>
                <a:cxn ang="0">
                  <a:pos x="194" y="110"/>
                </a:cxn>
                <a:cxn ang="0">
                  <a:pos x="219" y="120"/>
                </a:cxn>
                <a:cxn ang="0">
                  <a:pos x="228" y="135"/>
                </a:cxn>
                <a:cxn ang="0">
                  <a:pos x="243" y="123"/>
                </a:cxn>
                <a:cxn ang="0">
                  <a:pos x="216" y="110"/>
                </a:cxn>
              </a:cxnLst>
              <a:rect l="0" t="0" r="r" b="b"/>
              <a:pathLst>
                <a:path w="243" h="135">
                  <a:moveTo>
                    <a:pt x="216" y="110"/>
                  </a:moveTo>
                  <a:cubicBezTo>
                    <a:pt x="215" y="109"/>
                    <a:pt x="215" y="109"/>
                    <a:pt x="215" y="109"/>
                  </a:cubicBezTo>
                  <a:cubicBezTo>
                    <a:pt x="201" y="107"/>
                    <a:pt x="197" y="94"/>
                    <a:pt x="195" y="89"/>
                  </a:cubicBezTo>
                  <a:cubicBezTo>
                    <a:pt x="195" y="88"/>
                    <a:pt x="195" y="88"/>
                    <a:pt x="195" y="88"/>
                  </a:cubicBezTo>
                  <a:cubicBezTo>
                    <a:pt x="168" y="0"/>
                    <a:pt x="56" y="26"/>
                    <a:pt x="52" y="27"/>
                  </a:cubicBezTo>
                  <a:cubicBezTo>
                    <a:pt x="28" y="33"/>
                    <a:pt x="9" y="50"/>
                    <a:pt x="2" y="64"/>
                  </a:cubicBezTo>
                  <a:cubicBezTo>
                    <a:pt x="0" y="69"/>
                    <a:pt x="2" y="75"/>
                    <a:pt x="7" y="77"/>
                  </a:cubicBezTo>
                  <a:cubicBezTo>
                    <a:pt x="11" y="79"/>
                    <a:pt x="14" y="79"/>
                    <a:pt x="21" y="71"/>
                  </a:cubicBezTo>
                  <a:cubicBezTo>
                    <a:pt x="21" y="71"/>
                    <a:pt x="21" y="71"/>
                    <a:pt x="21" y="71"/>
                  </a:cubicBezTo>
                  <a:cubicBezTo>
                    <a:pt x="22" y="71"/>
                    <a:pt x="22" y="71"/>
                    <a:pt x="22" y="71"/>
                  </a:cubicBezTo>
                  <a:cubicBezTo>
                    <a:pt x="30" y="64"/>
                    <a:pt x="39" y="59"/>
                    <a:pt x="48" y="56"/>
                  </a:cubicBezTo>
                  <a:cubicBezTo>
                    <a:pt x="47" y="54"/>
                    <a:pt x="37" y="55"/>
                    <a:pt x="34" y="53"/>
                  </a:cubicBezTo>
                  <a:cubicBezTo>
                    <a:pt x="28" y="50"/>
                    <a:pt x="27" y="43"/>
                    <a:pt x="38" y="37"/>
                  </a:cubicBezTo>
                  <a:cubicBezTo>
                    <a:pt x="38" y="37"/>
                    <a:pt x="38" y="37"/>
                    <a:pt x="38" y="37"/>
                  </a:cubicBezTo>
                  <a:cubicBezTo>
                    <a:pt x="55" y="26"/>
                    <a:pt x="91" y="27"/>
                    <a:pt x="112" y="30"/>
                  </a:cubicBezTo>
                  <a:cubicBezTo>
                    <a:pt x="129" y="32"/>
                    <a:pt x="155" y="44"/>
                    <a:pt x="166" y="57"/>
                  </a:cubicBezTo>
                  <a:cubicBezTo>
                    <a:pt x="180" y="75"/>
                    <a:pt x="183" y="90"/>
                    <a:pt x="194" y="110"/>
                  </a:cubicBezTo>
                  <a:cubicBezTo>
                    <a:pt x="200" y="122"/>
                    <a:pt x="208" y="117"/>
                    <a:pt x="219" y="120"/>
                  </a:cubicBezTo>
                  <a:cubicBezTo>
                    <a:pt x="228" y="122"/>
                    <a:pt x="233" y="128"/>
                    <a:pt x="228" y="135"/>
                  </a:cubicBezTo>
                  <a:cubicBezTo>
                    <a:pt x="237" y="132"/>
                    <a:pt x="243" y="129"/>
                    <a:pt x="243" y="123"/>
                  </a:cubicBezTo>
                  <a:cubicBezTo>
                    <a:pt x="242" y="115"/>
                    <a:pt x="230" y="112"/>
                    <a:pt x="216" y="110"/>
                  </a:cubicBezTo>
                  <a:close/>
                </a:path>
              </a:pathLst>
            </a:custGeom>
            <a:solidFill>
              <a:srgbClr val="DE831A"/>
            </a:solidFill>
            <a:ln w="9525">
              <a:noFill/>
              <a:round/>
              <a:headEnd/>
              <a:tailEnd/>
            </a:ln>
          </p:spPr>
          <p:txBody>
            <a:bodyPr/>
            <a:lstStyle/>
            <a:p>
              <a:endParaRPr lang="hu-HU"/>
            </a:p>
          </p:txBody>
        </p:sp>
        <p:sp>
          <p:nvSpPr>
            <p:cNvPr id="64541" name="Freeform 29"/>
            <p:cNvSpPr>
              <a:spLocks/>
            </p:cNvSpPr>
            <p:nvPr/>
          </p:nvSpPr>
          <p:spPr bwMode="auto">
            <a:xfrm>
              <a:off x="1727" y="1198"/>
              <a:ext cx="386" cy="428"/>
            </a:xfrm>
            <a:custGeom>
              <a:avLst/>
              <a:gdLst/>
              <a:ahLst/>
              <a:cxnLst>
                <a:cxn ang="0">
                  <a:pos x="137" y="8"/>
                </a:cxn>
                <a:cxn ang="0">
                  <a:pos x="127" y="0"/>
                </a:cxn>
                <a:cxn ang="0">
                  <a:pos x="149" y="57"/>
                </a:cxn>
                <a:cxn ang="0">
                  <a:pos x="149" y="59"/>
                </a:cxn>
                <a:cxn ang="0">
                  <a:pos x="114" y="127"/>
                </a:cxn>
                <a:cxn ang="0">
                  <a:pos x="22" y="123"/>
                </a:cxn>
                <a:cxn ang="0">
                  <a:pos x="22" y="123"/>
                </a:cxn>
                <a:cxn ang="0">
                  <a:pos x="21" y="123"/>
                </a:cxn>
                <a:cxn ang="0">
                  <a:pos x="7" y="118"/>
                </a:cxn>
                <a:cxn ang="0">
                  <a:pos x="3" y="132"/>
                </a:cxn>
                <a:cxn ang="0">
                  <a:pos x="52" y="165"/>
                </a:cxn>
                <a:cxn ang="0">
                  <a:pos x="41" y="154"/>
                </a:cxn>
                <a:cxn ang="0">
                  <a:pos x="56" y="148"/>
                </a:cxn>
                <a:cxn ang="0">
                  <a:pos x="87" y="146"/>
                </a:cxn>
                <a:cxn ang="0">
                  <a:pos x="132" y="123"/>
                </a:cxn>
                <a:cxn ang="0">
                  <a:pos x="148" y="105"/>
                </a:cxn>
                <a:cxn ang="0">
                  <a:pos x="158" y="66"/>
                </a:cxn>
                <a:cxn ang="0">
                  <a:pos x="137" y="8"/>
                </a:cxn>
              </a:cxnLst>
              <a:rect l="0" t="0" r="r" b="b"/>
              <a:pathLst>
                <a:path w="159" h="165">
                  <a:moveTo>
                    <a:pt x="137" y="8"/>
                  </a:moveTo>
                  <a:cubicBezTo>
                    <a:pt x="134" y="5"/>
                    <a:pt x="130" y="3"/>
                    <a:pt x="127" y="0"/>
                  </a:cubicBezTo>
                  <a:cubicBezTo>
                    <a:pt x="141" y="13"/>
                    <a:pt x="148" y="32"/>
                    <a:pt x="149" y="57"/>
                  </a:cubicBezTo>
                  <a:cubicBezTo>
                    <a:pt x="149" y="59"/>
                    <a:pt x="149" y="59"/>
                    <a:pt x="149" y="59"/>
                  </a:cubicBezTo>
                  <a:cubicBezTo>
                    <a:pt x="150" y="92"/>
                    <a:pt x="138" y="115"/>
                    <a:pt x="114" y="127"/>
                  </a:cubicBezTo>
                  <a:cubicBezTo>
                    <a:pt x="79" y="144"/>
                    <a:pt x="47" y="143"/>
                    <a:pt x="22" y="123"/>
                  </a:cubicBezTo>
                  <a:cubicBezTo>
                    <a:pt x="22" y="123"/>
                    <a:pt x="22" y="123"/>
                    <a:pt x="22" y="123"/>
                  </a:cubicBezTo>
                  <a:cubicBezTo>
                    <a:pt x="21" y="123"/>
                    <a:pt x="21" y="123"/>
                    <a:pt x="21" y="123"/>
                  </a:cubicBezTo>
                  <a:cubicBezTo>
                    <a:pt x="14" y="116"/>
                    <a:pt x="11" y="116"/>
                    <a:pt x="7" y="118"/>
                  </a:cubicBezTo>
                  <a:cubicBezTo>
                    <a:pt x="2" y="120"/>
                    <a:pt x="0" y="127"/>
                    <a:pt x="3" y="132"/>
                  </a:cubicBezTo>
                  <a:cubicBezTo>
                    <a:pt x="10" y="145"/>
                    <a:pt x="29" y="160"/>
                    <a:pt x="52" y="165"/>
                  </a:cubicBezTo>
                  <a:cubicBezTo>
                    <a:pt x="47" y="162"/>
                    <a:pt x="42" y="158"/>
                    <a:pt x="41" y="154"/>
                  </a:cubicBezTo>
                  <a:cubicBezTo>
                    <a:pt x="38" y="145"/>
                    <a:pt x="51" y="147"/>
                    <a:pt x="56" y="148"/>
                  </a:cubicBezTo>
                  <a:cubicBezTo>
                    <a:pt x="67" y="149"/>
                    <a:pt x="77" y="148"/>
                    <a:pt x="87" y="146"/>
                  </a:cubicBezTo>
                  <a:cubicBezTo>
                    <a:pt x="104" y="142"/>
                    <a:pt x="119" y="135"/>
                    <a:pt x="132" y="123"/>
                  </a:cubicBezTo>
                  <a:cubicBezTo>
                    <a:pt x="137" y="118"/>
                    <a:pt x="143" y="111"/>
                    <a:pt x="148" y="105"/>
                  </a:cubicBezTo>
                  <a:cubicBezTo>
                    <a:pt x="155" y="95"/>
                    <a:pt x="157" y="77"/>
                    <a:pt x="158" y="66"/>
                  </a:cubicBezTo>
                  <a:cubicBezTo>
                    <a:pt x="159" y="46"/>
                    <a:pt x="154" y="21"/>
                    <a:pt x="137" y="8"/>
                  </a:cubicBezTo>
                  <a:close/>
                </a:path>
              </a:pathLst>
            </a:custGeom>
            <a:solidFill>
              <a:srgbClr val="DE831A"/>
            </a:solidFill>
            <a:ln w="9525">
              <a:noFill/>
              <a:round/>
              <a:headEnd/>
              <a:tailEnd/>
            </a:ln>
          </p:spPr>
          <p:txBody>
            <a:bodyPr/>
            <a:lstStyle/>
            <a:p>
              <a:endParaRPr lang="hu-HU"/>
            </a:p>
          </p:txBody>
        </p:sp>
        <p:sp>
          <p:nvSpPr>
            <p:cNvPr id="64542" name="Freeform 30"/>
            <p:cNvSpPr>
              <a:spLocks/>
            </p:cNvSpPr>
            <p:nvPr/>
          </p:nvSpPr>
          <p:spPr bwMode="auto">
            <a:xfrm>
              <a:off x="2001" y="1444"/>
              <a:ext cx="187" cy="171"/>
            </a:xfrm>
            <a:custGeom>
              <a:avLst/>
              <a:gdLst/>
              <a:ahLst/>
              <a:cxnLst>
                <a:cxn ang="0">
                  <a:pos x="0" y="66"/>
                </a:cxn>
                <a:cxn ang="0">
                  <a:pos x="77" y="0"/>
                </a:cxn>
                <a:cxn ang="0">
                  <a:pos x="0" y="66"/>
                </a:cxn>
              </a:cxnLst>
              <a:rect l="0" t="0" r="r" b="b"/>
              <a:pathLst>
                <a:path w="77" h="66">
                  <a:moveTo>
                    <a:pt x="0" y="66"/>
                  </a:moveTo>
                  <a:cubicBezTo>
                    <a:pt x="56" y="56"/>
                    <a:pt x="75" y="11"/>
                    <a:pt x="77" y="0"/>
                  </a:cubicBezTo>
                  <a:cubicBezTo>
                    <a:pt x="72" y="13"/>
                    <a:pt x="41" y="56"/>
                    <a:pt x="0" y="66"/>
                  </a:cubicBezTo>
                  <a:close/>
                </a:path>
              </a:pathLst>
            </a:custGeom>
            <a:solidFill>
              <a:srgbClr val="FFFFFF"/>
            </a:solidFill>
            <a:ln w="9525">
              <a:noFill/>
              <a:round/>
              <a:headEnd/>
              <a:tailEnd/>
            </a:ln>
          </p:spPr>
          <p:txBody>
            <a:bodyPr/>
            <a:lstStyle/>
            <a:p>
              <a:endParaRPr lang="hu-HU"/>
            </a:p>
          </p:txBody>
        </p:sp>
        <p:sp>
          <p:nvSpPr>
            <p:cNvPr id="64543" name="Freeform 31"/>
            <p:cNvSpPr>
              <a:spLocks/>
            </p:cNvSpPr>
            <p:nvPr/>
          </p:nvSpPr>
          <p:spPr bwMode="auto">
            <a:xfrm>
              <a:off x="2147" y="1204"/>
              <a:ext cx="75" cy="124"/>
            </a:xfrm>
            <a:custGeom>
              <a:avLst/>
              <a:gdLst/>
              <a:ahLst/>
              <a:cxnLst>
                <a:cxn ang="0">
                  <a:pos x="0" y="0"/>
                </a:cxn>
                <a:cxn ang="0">
                  <a:pos x="15" y="36"/>
                </a:cxn>
                <a:cxn ang="0">
                  <a:pos x="31" y="46"/>
                </a:cxn>
                <a:cxn ang="0">
                  <a:pos x="12" y="35"/>
                </a:cxn>
                <a:cxn ang="0">
                  <a:pos x="0" y="0"/>
                </a:cxn>
              </a:cxnLst>
              <a:rect l="0" t="0" r="r" b="b"/>
              <a:pathLst>
                <a:path w="31" h="48">
                  <a:moveTo>
                    <a:pt x="0" y="0"/>
                  </a:moveTo>
                  <a:cubicBezTo>
                    <a:pt x="7" y="12"/>
                    <a:pt x="13" y="30"/>
                    <a:pt x="15" y="36"/>
                  </a:cubicBezTo>
                  <a:cubicBezTo>
                    <a:pt x="18" y="42"/>
                    <a:pt x="26" y="46"/>
                    <a:pt x="31" y="46"/>
                  </a:cubicBezTo>
                  <a:cubicBezTo>
                    <a:pt x="20" y="48"/>
                    <a:pt x="14" y="46"/>
                    <a:pt x="12" y="35"/>
                  </a:cubicBezTo>
                  <a:cubicBezTo>
                    <a:pt x="10" y="23"/>
                    <a:pt x="0" y="2"/>
                    <a:pt x="0" y="0"/>
                  </a:cubicBezTo>
                  <a:close/>
                </a:path>
              </a:pathLst>
            </a:custGeom>
            <a:solidFill>
              <a:srgbClr val="FFFFFF"/>
            </a:solidFill>
            <a:ln w="9525">
              <a:noFill/>
              <a:round/>
              <a:headEnd/>
              <a:tailEnd/>
            </a:ln>
          </p:spPr>
          <p:txBody>
            <a:bodyPr/>
            <a:lstStyle/>
            <a:p>
              <a:endParaRPr lang="hu-HU"/>
            </a:p>
          </p:txBody>
        </p:sp>
        <p:sp>
          <p:nvSpPr>
            <p:cNvPr id="64544" name="Freeform 32"/>
            <p:cNvSpPr>
              <a:spLocks/>
            </p:cNvSpPr>
            <p:nvPr/>
          </p:nvSpPr>
          <p:spPr bwMode="auto">
            <a:xfrm>
              <a:off x="2222" y="1310"/>
              <a:ext cx="97" cy="54"/>
            </a:xfrm>
            <a:custGeom>
              <a:avLst/>
              <a:gdLst/>
              <a:ahLst/>
              <a:cxnLst>
                <a:cxn ang="0">
                  <a:pos x="7" y="2"/>
                </a:cxn>
                <a:cxn ang="0">
                  <a:pos x="11" y="14"/>
                </a:cxn>
                <a:cxn ang="0">
                  <a:pos x="0" y="21"/>
                </a:cxn>
                <a:cxn ang="0">
                  <a:pos x="21" y="0"/>
                </a:cxn>
              </a:cxnLst>
              <a:rect l="0" t="0" r="r" b="b"/>
              <a:pathLst>
                <a:path w="40" h="21">
                  <a:moveTo>
                    <a:pt x="7" y="2"/>
                  </a:moveTo>
                  <a:cubicBezTo>
                    <a:pt x="13" y="4"/>
                    <a:pt x="14" y="10"/>
                    <a:pt x="11" y="14"/>
                  </a:cubicBezTo>
                  <a:cubicBezTo>
                    <a:pt x="8" y="17"/>
                    <a:pt x="1" y="17"/>
                    <a:pt x="0" y="21"/>
                  </a:cubicBezTo>
                  <a:cubicBezTo>
                    <a:pt x="8" y="17"/>
                    <a:pt x="40" y="16"/>
                    <a:pt x="21" y="0"/>
                  </a:cubicBezTo>
                </a:path>
              </a:pathLst>
            </a:custGeom>
            <a:solidFill>
              <a:srgbClr val="DE831A"/>
            </a:solidFill>
            <a:ln w="9525">
              <a:noFill/>
              <a:round/>
              <a:headEnd/>
              <a:tailEnd/>
            </a:ln>
          </p:spPr>
          <p:txBody>
            <a:bodyPr/>
            <a:lstStyle/>
            <a:p>
              <a:endParaRPr lang="hu-HU"/>
            </a:p>
          </p:txBody>
        </p:sp>
        <p:sp>
          <p:nvSpPr>
            <p:cNvPr id="64545" name="Freeform 33"/>
            <p:cNvSpPr>
              <a:spLocks/>
            </p:cNvSpPr>
            <p:nvPr/>
          </p:nvSpPr>
          <p:spPr bwMode="auto">
            <a:xfrm>
              <a:off x="3885" y="2296"/>
              <a:ext cx="41" cy="363"/>
            </a:xfrm>
            <a:custGeom>
              <a:avLst/>
              <a:gdLst/>
              <a:ahLst/>
              <a:cxnLst>
                <a:cxn ang="0">
                  <a:pos x="17" y="140"/>
                </a:cxn>
                <a:cxn ang="0">
                  <a:pos x="10" y="0"/>
                </a:cxn>
                <a:cxn ang="0">
                  <a:pos x="17" y="140"/>
                </a:cxn>
              </a:cxnLst>
              <a:rect l="0" t="0" r="r" b="b"/>
              <a:pathLst>
                <a:path w="17" h="140">
                  <a:moveTo>
                    <a:pt x="17" y="140"/>
                  </a:moveTo>
                  <a:cubicBezTo>
                    <a:pt x="7" y="109"/>
                    <a:pt x="10" y="13"/>
                    <a:pt x="10" y="0"/>
                  </a:cubicBezTo>
                  <a:cubicBezTo>
                    <a:pt x="3" y="16"/>
                    <a:pt x="0" y="111"/>
                    <a:pt x="17" y="140"/>
                  </a:cubicBezTo>
                  <a:close/>
                </a:path>
              </a:pathLst>
            </a:custGeom>
            <a:solidFill>
              <a:srgbClr val="FEAA40"/>
            </a:solidFill>
            <a:ln w="9525">
              <a:noFill/>
              <a:round/>
              <a:headEnd/>
              <a:tailEnd/>
            </a:ln>
          </p:spPr>
          <p:txBody>
            <a:bodyPr/>
            <a:lstStyle/>
            <a:p>
              <a:endParaRPr lang="hu-HU"/>
            </a:p>
          </p:txBody>
        </p:sp>
        <p:sp>
          <p:nvSpPr>
            <p:cNvPr id="64546" name="Freeform 34"/>
            <p:cNvSpPr>
              <a:spLocks/>
            </p:cNvSpPr>
            <p:nvPr/>
          </p:nvSpPr>
          <p:spPr bwMode="auto">
            <a:xfrm>
              <a:off x="1722" y="1144"/>
              <a:ext cx="357" cy="422"/>
            </a:xfrm>
            <a:custGeom>
              <a:avLst/>
              <a:gdLst/>
              <a:ahLst/>
              <a:cxnLst>
                <a:cxn ang="0">
                  <a:pos x="4" y="136"/>
                </a:cxn>
                <a:cxn ang="0">
                  <a:pos x="6" y="134"/>
                </a:cxn>
                <a:cxn ang="0">
                  <a:pos x="27" y="140"/>
                </a:cxn>
                <a:cxn ang="0">
                  <a:pos x="114" y="143"/>
                </a:cxn>
                <a:cxn ang="0">
                  <a:pos x="146" y="80"/>
                </a:cxn>
                <a:cxn ang="0">
                  <a:pos x="146" y="80"/>
                </a:cxn>
                <a:cxn ang="0">
                  <a:pos x="146" y="80"/>
                </a:cxn>
                <a:cxn ang="0">
                  <a:pos x="146" y="78"/>
                </a:cxn>
                <a:cxn ang="0">
                  <a:pos x="146" y="78"/>
                </a:cxn>
                <a:cxn ang="0">
                  <a:pos x="146" y="78"/>
                </a:cxn>
                <a:cxn ang="0">
                  <a:pos x="111" y="16"/>
                </a:cxn>
                <a:cxn ang="0">
                  <a:pos x="24" y="24"/>
                </a:cxn>
                <a:cxn ang="0">
                  <a:pos x="4" y="31"/>
                </a:cxn>
                <a:cxn ang="0">
                  <a:pos x="0" y="29"/>
                </a:cxn>
                <a:cxn ang="0">
                  <a:pos x="0" y="29"/>
                </a:cxn>
                <a:cxn ang="0">
                  <a:pos x="4" y="136"/>
                </a:cxn>
              </a:cxnLst>
              <a:rect l="0" t="0" r="r" b="b"/>
              <a:pathLst>
                <a:path w="147" h="163">
                  <a:moveTo>
                    <a:pt x="4" y="136"/>
                  </a:moveTo>
                  <a:cubicBezTo>
                    <a:pt x="5" y="135"/>
                    <a:pt x="5" y="135"/>
                    <a:pt x="6" y="134"/>
                  </a:cubicBezTo>
                  <a:cubicBezTo>
                    <a:pt x="14" y="130"/>
                    <a:pt x="20" y="133"/>
                    <a:pt x="27" y="140"/>
                  </a:cubicBezTo>
                  <a:cubicBezTo>
                    <a:pt x="56" y="163"/>
                    <a:pt x="88" y="156"/>
                    <a:pt x="114" y="143"/>
                  </a:cubicBezTo>
                  <a:cubicBezTo>
                    <a:pt x="134" y="134"/>
                    <a:pt x="147" y="114"/>
                    <a:pt x="146" y="80"/>
                  </a:cubicBezTo>
                  <a:cubicBezTo>
                    <a:pt x="146" y="80"/>
                    <a:pt x="146" y="80"/>
                    <a:pt x="146" y="80"/>
                  </a:cubicBezTo>
                  <a:cubicBezTo>
                    <a:pt x="146" y="80"/>
                    <a:pt x="146" y="80"/>
                    <a:pt x="146" y="80"/>
                  </a:cubicBezTo>
                  <a:cubicBezTo>
                    <a:pt x="146" y="78"/>
                    <a:pt x="146" y="78"/>
                    <a:pt x="146" y="78"/>
                  </a:cubicBezTo>
                  <a:cubicBezTo>
                    <a:pt x="146" y="78"/>
                    <a:pt x="146" y="78"/>
                    <a:pt x="146" y="78"/>
                  </a:cubicBezTo>
                  <a:cubicBezTo>
                    <a:pt x="146" y="78"/>
                    <a:pt x="146" y="78"/>
                    <a:pt x="146" y="78"/>
                  </a:cubicBezTo>
                  <a:cubicBezTo>
                    <a:pt x="145" y="44"/>
                    <a:pt x="131" y="25"/>
                    <a:pt x="111" y="16"/>
                  </a:cubicBezTo>
                  <a:cubicBezTo>
                    <a:pt x="84" y="5"/>
                    <a:pt x="52" y="0"/>
                    <a:pt x="24" y="24"/>
                  </a:cubicBezTo>
                  <a:cubicBezTo>
                    <a:pt x="17" y="31"/>
                    <a:pt x="11" y="34"/>
                    <a:pt x="4" y="31"/>
                  </a:cubicBezTo>
                  <a:cubicBezTo>
                    <a:pt x="2" y="30"/>
                    <a:pt x="1" y="29"/>
                    <a:pt x="0" y="29"/>
                  </a:cubicBezTo>
                  <a:cubicBezTo>
                    <a:pt x="0" y="29"/>
                    <a:pt x="0" y="29"/>
                    <a:pt x="0" y="29"/>
                  </a:cubicBezTo>
                  <a:cubicBezTo>
                    <a:pt x="19" y="39"/>
                    <a:pt x="32" y="111"/>
                    <a:pt x="4" y="136"/>
                  </a:cubicBezTo>
                  <a:close/>
                </a:path>
              </a:pathLst>
            </a:custGeom>
            <a:noFill/>
            <a:ln w="7938" cap="rnd">
              <a:solidFill>
                <a:srgbClr val="333333"/>
              </a:solidFill>
              <a:prstDash val="solid"/>
              <a:round/>
              <a:headEnd/>
              <a:tailEnd/>
            </a:ln>
          </p:spPr>
          <p:txBody>
            <a:bodyPr/>
            <a:lstStyle/>
            <a:p>
              <a:endParaRPr lang="hu-HU"/>
            </a:p>
          </p:txBody>
        </p:sp>
        <p:sp>
          <p:nvSpPr>
            <p:cNvPr id="64547" name="Freeform 35"/>
            <p:cNvSpPr>
              <a:spLocks noEditPoints="1"/>
            </p:cNvSpPr>
            <p:nvPr/>
          </p:nvSpPr>
          <p:spPr bwMode="auto">
            <a:xfrm>
              <a:off x="1632" y="1092"/>
              <a:ext cx="415" cy="570"/>
            </a:xfrm>
            <a:custGeom>
              <a:avLst/>
              <a:gdLst/>
              <a:ahLst/>
              <a:cxnLst>
                <a:cxn ang="0">
                  <a:pos x="1" y="220"/>
                </a:cxn>
                <a:cxn ang="0">
                  <a:pos x="50" y="138"/>
                </a:cxn>
                <a:cxn ang="0">
                  <a:pos x="78" y="147"/>
                </a:cxn>
                <a:cxn ang="0">
                  <a:pos x="114" y="158"/>
                </a:cxn>
                <a:cxn ang="0">
                  <a:pos x="129" y="157"/>
                </a:cxn>
                <a:cxn ang="0">
                  <a:pos x="171" y="120"/>
                </a:cxn>
                <a:cxn ang="0">
                  <a:pos x="171" y="91"/>
                </a:cxn>
                <a:cxn ang="0">
                  <a:pos x="163" y="66"/>
                </a:cxn>
                <a:cxn ang="0">
                  <a:pos x="90" y="45"/>
                </a:cxn>
                <a:cxn ang="0">
                  <a:pos x="42" y="62"/>
                </a:cxn>
                <a:cxn ang="0">
                  <a:pos x="0" y="0"/>
                </a:cxn>
                <a:cxn ang="0">
                  <a:pos x="65" y="77"/>
                </a:cxn>
                <a:cxn ang="0">
                  <a:pos x="59" y="121"/>
                </a:cxn>
                <a:cxn ang="0">
                  <a:pos x="82" y="117"/>
                </a:cxn>
                <a:cxn ang="0">
                  <a:pos x="84" y="81"/>
                </a:cxn>
                <a:cxn ang="0">
                  <a:pos x="93" y="111"/>
                </a:cxn>
                <a:cxn ang="0">
                  <a:pos x="95" y="137"/>
                </a:cxn>
                <a:cxn ang="0">
                  <a:pos x="111" y="125"/>
                </a:cxn>
                <a:cxn ang="0">
                  <a:pos x="95" y="137"/>
                </a:cxn>
                <a:cxn ang="0">
                  <a:pos x="132" y="142"/>
                </a:cxn>
                <a:cxn ang="0">
                  <a:pos x="124" y="121"/>
                </a:cxn>
                <a:cxn ang="0">
                  <a:pos x="141" y="138"/>
                </a:cxn>
                <a:cxn ang="0">
                  <a:pos x="152" y="124"/>
                </a:cxn>
                <a:cxn ang="0">
                  <a:pos x="159" y="114"/>
                </a:cxn>
                <a:cxn ang="0">
                  <a:pos x="141" y="113"/>
                </a:cxn>
                <a:cxn ang="0">
                  <a:pos x="135" y="97"/>
                </a:cxn>
                <a:cxn ang="0">
                  <a:pos x="146" y="101"/>
                </a:cxn>
                <a:cxn ang="0">
                  <a:pos x="150" y="85"/>
                </a:cxn>
                <a:cxn ang="0">
                  <a:pos x="153" y="83"/>
                </a:cxn>
                <a:cxn ang="0">
                  <a:pos x="121" y="103"/>
                </a:cxn>
                <a:cxn ang="0">
                  <a:pos x="107" y="88"/>
                </a:cxn>
                <a:cxn ang="0">
                  <a:pos x="127" y="93"/>
                </a:cxn>
                <a:cxn ang="0">
                  <a:pos x="143" y="61"/>
                </a:cxn>
                <a:cxn ang="0">
                  <a:pos x="130" y="72"/>
                </a:cxn>
                <a:cxn ang="0">
                  <a:pos x="136" y="57"/>
                </a:cxn>
                <a:cxn ang="0">
                  <a:pos x="106" y="70"/>
                </a:cxn>
                <a:cxn ang="0">
                  <a:pos x="95" y="65"/>
                </a:cxn>
              </a:cxnLst>
              <a:rect l="0" t="0" r="r" b="b"/>
              <a:pathLst>
                <a:path w="171" h="220">
                  <a:moveTo>
                    <a:pt x="32" y="132"/>
                  </a:moveTo>
                  <a:cubicBezTo>
                    <a:pt x="3" y="154"/>
                    <a:pt x="0" y="207"/>
                    <a:pt x="1" y="220"/>
                  </a:cubicBezTo>
                  <a:cubicBezTo>
                    <a:pt x="13" y="220"/>
                    <a:pt x="13" y="220"/>
                    <a:pt x="13" y="220"/>
                  </a:cubicBezTo>
                  <a:cubicBezTo>
                    <a:pt x="9" y="172"/>
                    <a:pt x="35" y="138"/>
                    <a:pt x="50" y="138"/>
                  </a:cubicBezTo>
                  <a:cubicBezTo>
                    <a:pt x="57" y="138"/>
                    <a:pt x="63" y="139"/>
                    <a:pt x="69" y="141"/>
                  </a:cubicBezTo>
                  <a:cubicBezTo>
                    <a:pt x="72" y="142"/>
                    <a:pt x="75" y="145"/>
                    <a:pt x="78" y="147"/>
                  </a:cubicBezTo>
                  <a:cubicBezTo>
                    <a:pt x="84" y="153"/>
                    <a:pt x="84" y="153"/>
                    <a:pt x="84" y="153"/>
                  </a:cubicBezTo>
                  <a:cubicBezTo>
                    <a:pt x="96" y="162"/>
                    <a:pt x="106" y="160"/>
                    <a:pt x="114" y="158"/>
                  </a:cubicBezTo>
                  <a:cubicBezTo>
                    <a:pt x="118" y="157"/>
                    <a:pt x="121" y="157"/>
                    <a:pt x="125" y="157"/>
                  </a:cubicBezTo>
                  <a:cubicBezTo>
                    <a:pt x="126" y="156"/>
                    <a:pt x="128" y="157"/>
                    <a:pt x="129" y="157"/>
                  </a:cubicBezTo>
                  <a:cubicBezTo>
                    <a:pt x="134" y="158"/>
                    <a:pt x="140" y="156"/>
                    <a:pt x="148" y="150"/>
                  </a:cubicBezTo>
                  <a:cubicBezTo>
                    <a:pt x="151" y="148"/>
                    <a:pt x="170" y="134"/>
                    <a:pt x="171" y="120"/>
                  </a:cubicBezTo>
                  <a:cubicBezTo>
                    <a:pt x="171" y="102"/>
                    <a:pt x="171" y="102"/>
                    <a:pt x="171" y="102"/>
                  </a:cubicBezTo>
                  <a:cubicBezTo>
                    <a:pt x="171" y="91"/>
                    <a:pt x="171" y="91"/>
                    <a:pt x="171" y="91"/>
                  </a:cubicBezTo>
                  <a:cubicBezTo>
                    <a:pt x="171" y="84"/>
                    <a:pt x="168" y="79"/>
                    <a:pt x="166" y="74"/>
                  </a:cubicBezTo>
                  <a:cubicBezTo>
                    <a:pt x="164" y="71"/>
                    <a:pt x="163" y="68"/>
                    <a:pt x="163" y="66"/>
                  </a:cubicBezTo>
                  <a:cubicBezTo>
                    <a:pt x="161" y="57"/>
                    <a:pt x="156" y="49"/>
                    <a:pt x="147" y="45"/>
                  </a:cubicBezTo>
                  <a:cubicBezTo>
                    <a:pt x="129" y="36"/>
                    <a:pt x="102" y="40"/>
                    <a:pt x="90" y="45"/>
                  </a:cubicBezTo>
                  <a:cubicBezTo>
                    <a:pt x="83" y="48"/>
                    <a:pt x="78" y="52"/>
                    <a:pt x="73" y="55"/>
                  </a:cubicBezTo>
                  <a:cubicBezTo>
                    <a:pt x="60" y="64"/>
                    <a:pt x="54" y="68"/>
                    <a:pt x="42" y="62"/>
                  </a:cubicBezTo>
                  <a:cubicBezTo>
                    <a:pt x="33" y="56"/>
                    <a:pt x="16" y="42"/>
                    <a:pt x="13" y="0"/>
                  </a:cubicBezTo>
                  <a:cubicBezTo>
                    <a:pt x="0" y="0"/>
                    <a:pt x="0" y="0"/>
                    <a:pt x="0" y="0"/>
                  </a:cubicBezTo>
                  <a:cubicBezTo>
                    <a:pt x="0" y="13"/>
                    <a:pt x="7" y="59"/>
                    <a:pt x="32" y="72"/>
                  </a:cubicBezTo>
                  <a:cubicBezTo>
                    <a:pt x="44" y="79"/>
                    <a:pt x="57" y="81"/>
                    <a:pt x="65" y="77"/>
                  </a:cubicBezTo>
                  <a:cubicBezTo>
                    <a:pt x="71" y="77"/>
                    <a:pt x="73" y="89"/>
                    <a:pt x="71" y="100"/>
                  </a:cubicBezTo>
                  <a:cubicBezTo>
                    <a:pt x="69" y="110"/>
                    <a:pt x="65" y="120"/>
                    <a:pt x="59" y="121"/>
                  </a:cubicBezTo>
                  <a:cubicBezTo>
                    <a:pt x="52" y="124"/>
                    <a:pt x="44" y="123"/>
                    <a:pt x="32" y="132"/>
                  </a:cubicBezTo>
                  <a:close/>
                  <a:moveTo>
                    <a:pt x="82" y="117"/>
                  </a:moveTo>
                  <a:cubicBezTo>
                    <a:pt x="76" y="113"/>
                    <a:pt x="86" y="100"/>
                    <a:pt x="84" y="93"/>
                  </a:cubicBezTo>
                  <a:cubicBezTo>
                    <a:pt x="81" y="86"/>
                    <a:pt x="78" y="83"/>
                    <a:pt x="84" y="81"/>
                  </a:cubicBezTo>
                  <a:cubicBezTo>
                    <a:pt x="88" y="80"/>
                    <a:pt x="95" y="85"/>
                    <a:pt x="97" y="93"/>
                  </a:cubicBezTo>
                  <a:cubicBezTo>
                    <a:pt x="99" y="100"/>
                    <a:pt x="95" y="104"/>
                    <a:pt x="93" y="111"/>
                  </a:cubicBezTo>
                  <a:cubicBezTo>
                    <a:pt x="90" y="119"/>
                    <a:pt x="87" y="122"/>
                    <a:pt x="82" y="117"/>
                  </a:cubicBezTo>
                  <a:close/>
                  <a:moveTo>
                    <a:pt x="95" y="137"/>
                  </a:moveTo>
                  <a:cubicBezTo>
                    <a:pt x="91" y="133"/>
                    <a:pt x="97" y="121"/>
                    <a:pt x="101" y="118"/>
                  </a:cubicBezTo>
                  <a:cubicBezTo>
                    <a:pt x="105" y="115"/>
                    <a:pt x="109" y="121"/>
                    <a:pt x="111" y="125"/>
                  </a:cubicBezTo>
                  <a:cubicBezTo>
                    <a:pt x="112" y="129"/>
                    <a:pt x="111" y="140"/>
                    <a:pt x="107" y="143"/>
                  </a:cubicBezTo>
                  <a:cubicBezTo>
                    <a:pt x="103" y="146"/>
                    <a:pt x="100" y="144"/>
                    <a:pt x="95" y="137"/>
                  </a:cubicBezTo>
                  <a:close/>
                  <a:moveTo>
                    <a:pt x="141" y="138"/>
                  </a:moveTo>
                  <a:cubicBezTo>
                    <a:pt x="141" y="142"/>
                    <a:pt x="137" y="142"/>
                    <a:pt x="132" y="142"/>
                  </a:cubicBezTo>
                  <a:cubicBezTo>
                    <a:pt x="127" y="141"/>
                    <a:pt x="123" y="143"/>
                    <a:pt x="121" y="142"/>
                  </a:cubicBezTo>
                  <a:cubicBezTo>
                    <a:pt x="118" y="141"/>
                    <a:pt x="119" y="124"/>
                    <a:pt x="124" y="121"/>
                  </a:cubicBezTo>
                  <a:cubicBezTo>
                    <a:pt x="128" y="122"/>
                    <a:pt x="132" y="129"/>
                    <a:pt x="137" y="131"/>
                  </a:cubicBezTo>
                  <a:cubicBezTo>
                    <a:pt x="141" y="131"/>
                    <a:pt x="141" y="133"/>
                    <a:pt x="141" y="138"/>
                  </a:cubicBezTo>
                  <a:close/>
                  <a:moveTo>
                    <a:pt x="159" y="114"/>
                  </a:moveTo>
                  <a:cubicBezTo>
                    <a:pt x="159" y="118"/>
                    <a:pt x="156" y="122"/>
                    <a:pt x="152" y="124"/>
                  </a:cubicBezTo>
                  <a:cubicBezTo>
                    <a:pt x="147" y="127"/>
                    <a:pt x="148" y="114"/>
                    <a:pt x="150" y="110"/>
                  </a:cubicBezTo>
                  <a:cubicBezTo>
                    <a:pt x="153" y="105"/>
                    <a:pt x="160" y="106"/>
                    <a:pt x="159" y="114"/>
                  </a:cubicBezTo>
                  <a:close/>
                  <a:moveTo>
                    <a:pt x="146" y="101"/>
                  </a:moveTo>
                  <a:cubicBezTo>
                    <a:pt x="145" y="109"/>
                    <a:pt x="144" y="111"/>
                    <a:pt x="141" y="113"/>
                  </a:cubicBezTo>
                  <a:cubicBezTo>
                    <a:pt x="138" y="114"/>
                    <a:pt x="137" y="118"/>
                    <a:pt x="132" y="115"/>
                  </a:cubicBezTo>
                  <a:cubicBezTo>
                    <a:pt x="126" y="113"/>
                    <a:pt x="134" y="105"/>
                    <a:pt x="135" y="97"/>
                  </a:cubicBezTo>
                  <a:cubicBezTo>
                    <a:pt x="136" y="90"/>
                    <a:pt x="134" y="89"/>
                    <a:pt x="139" y="89"/>
                  </a:cubicBezTo>
                  <a:cubicBezTo>
                    <a:pt x="144" y="87"/>
                    <a:pt x="147" y="93"/>
                    <a:pt x="146" y="101"/>
                  </a:cubicBezTo>
                  <a:close/>
                  <a:moveTo>
                    <a:pt x="153" y="83"/>
                  </a:moveTo>
                  <a:cubicBezTo>
                    <a:pt x="153" y="87"/>
                    <a:pt x="152" y="89"/>
                    <a:pt x="150" y="85"/>
                  </a:cubicBezTo>
                  <a:cubicBezTo>
                    <a:pt x="147" y="81"/>
                    <a:pt x="147" y="79"/>
                    <a:pt x="149" y="76"/>
                  </a:cubicBezTo>
                  <a:cubicBezTo>
                    <a:pt x="152" y="75"/>
                    <a:pt x="153" y="80"/>
                    <a:pt x="153" y="83"/>
                  </a:cubicBezTo>
                  <a:close/>
                  <a:moveTo>
                    <a:pt x="127" y="93"/>
                  </a:moveTo>
                  <a:cubicBezTo>
                    <a:pt x="127" y="99"/>
                    <a:pt x="124" y="99"/>
                    <a:pt x="121" y="103"/>
                  </a:cubicBezTo>
                  <a:cubicBezTo>
                    <a:pt x="118" y="106"/>
                    <a:pt x="114" y="109"/>
                    <a:pt x="110" y="103"/>
                  </a:cubicBezTo>
                  <a:cubicBezTo>
                    <a:pt x="107" y="97"/>
                    <a:pt x="106" y="94"/>
                    <a:pt x="107" y="88"/>
                  </a:cubicBezTo>
                  <a:cubicBezTo>
                    <a:pt x="108" y="83"/>
                    <a:pt x="110" y="82"/>
                    <a:pt x="115" y="79"/>
                  </a:cubicBezTo>
                  <a:cubicBezTo>
                    <a:pt x="122" y="77"/>
                    <a:pt x="128" y="86"/>
                    <a:pt x="127" y="93"/>
                  </a:cubicBezTo>
                  <a:close/>
                  <a:moveTo>
                    <a:pt x="136" y="57"/>
                  </a:moveTo>
                  <a:cubicBezTo>
                    <a:pt x="141" y="57"/>
                    <a:pt x="143" y="57"/>
                    <a:pt x="143" y="61"/>
                  </a:cubicBezTo>
                  <a:cubicBezTo>
                    <a:pt x="143" y="65"/>
                    <a:pt x="143" y="69"/>
                    <a:pt x="140" y="73"/>
                  </a:cubicBezTo>
                  <a:cubicBezTo>
                    <a:pt x="137" y="77"/>
                    <a:pt x="135" y="74"/>
                    <a:pt x="130" y="72"/>
                  </a:cubicBezTo>
                  <a:cubicBezTo>
                    <a:pt x="124" y="71"/>
                    <a:pt x="121" y="70"/>
                    <a:pt x="119" y="63"/>
                  </a:cubicBezTo>
                  <a:cubicBezTo>
                    <a:pt x="118" y="58"/>
                    <a:pt x="131" y="58"/>
                    <a:pt x="136" y="57"/>
                  </a:cubicBezTo>
                  <a:close/>
                  <a:moveTo>
                    <a:pt x="110" y="61"/>
                  </a:moveTo>
                  <a:cubicBezTo>
                    <a:pt x="111" y="66"/>
                    <a:pt x="109" y="67"/>
                    <a:pt x="106" y="70"/>
                  </a:cubicBezTo>
                  <a:cubicBezTo>
                    <a:pt x="103" y="72"/>
                    <a:pt x="96" y="78"/>
                    <a:pt x="95" y="74"/>
                  </a:cubicBezTo>
                  <a:cubicBezTo>
                    <a:pt x="94" y="71"/>
                    <a:pt x="93" y="68"/>
                    <a:pt x="95" y="65"/>
                  </a:cubicBezTo>
                  <a:cubicBezTo>
                    <a:pt x="98" y="62"/>
                    <a:pt x="108" y="58"/>
                    <a:pt x="110" y="61"/>
                  </a:cubicBezTo>
                  <a:close/>
                </a:path>
              </a:pathLst>
            </a:custGeom>
            <a:solidFill>
              <a:srgbClr val="F42616"/>
            </a:solidFill>
            <a:ln w="9525">
              <a:noFill/>
              <a:round/>
              <a:headEnd/>
              <a:tailEnd/>
            </a:ln>
          </p:spPr>
          <p:txBody>
            <a:bodyPr/>
            <a:lstStyle/>
            <a:p>
              <a:endParaRPr lang="hu-HU"/>
            </a:p>
          </p:txBody>
        </p:sp>
        <p:sp>
          <p:nvSpPr>
            <p:cNvPr id="64548" name="Freeform 36"/>
            <p:cNvSpPr>
              <a:spLocks noEditPoints="1"/>
            </p:cNvSpPr>
            <p:nvPr/>
          </p:nvSpPr>
          <p:spPr bwMode="auto">
            <a:xfrm>
              <a:off x="1632" y="1092"/>
              <a:ext cx="415" cy="570"/>
            </a:xfrm>
            <a:custGeom>
              <a:avLst/>
              <a:gdLst/>
              <a:ahLst/>
              <a:cxnLst>
                <a:cxn ang="0">
                  <a:pos x="1" y="220"/>
                </a:cxn>
                <a:cxn ang="0">
                  <a:pos x="50" y="138"/>
                </a:cxn>
                <a:cxn ang="0">
                  <a:pos x="78" y="147"/>
                </a:cxn>
                <a:cxn ang="0">
                  <a:pos x="114" y="158"/>
                </a:cxn>
                <a:cxn ang="0">
                  <a:pos x="129" y="157"/>
                </a:cxn>
                <a:cxn ang="0">
                  <a:pos x="171" y="120"/>
                </a:cxn>
                <a:cxn ang="0">
                  <a:pos x="171" y="91"/>
                </a:cxn>
                <a:cxn ang="0">
                  <a:pos x="163" y="66"/>
                </a:cxn>
                <a:cxn ang="0">
                  <a:pos x="90" y="45"/>
                </a:cxn>
                <a:cxn ang="0">
                  <a:pos x="42" y="62"/>
                </a:cxn>
                <a:cxn ang="0">
                  <a:pos x="0" y="0"/>
                </a:cxn>
                <a:cxn ang="0">
                  <a:pos x="65" y="77"/>
                </a:cxn>
                <a:cxn ang="0">
                  <a:pos x="59" y="121"/>
                </a:cxn>
                <a:cxn ang="0">
                  <a:pos x="82" y="117"/>
                </a:cxn>
                <a:cxn ang="0">
                  <a:pos x="84" y="81"/>
                </a:cxn>
                <a:cxn ang="0">
                  <a:pos x="93" y="111"/>
                </a:cxn>
                <a:cxn ang="0">
                  <a:pos x="95" y="137"/>
                </a:cxn>
                <a:cxn ang="0">
                  <a:pos x="111" y="125"/>
                </a:cxn>
                <a:cxn ang="0">
                  <a:pos x="95" y="137"/>
                </a:cxn>
                <a:cxn ang="0">
                  <a:pos x="132" y="142"/>
                </a:cxn>
                <a:cxn ang="0">
                  <a:pos x="124" y="121"/>
                </a:cxn>
                <a:cxn ang="0">
                  <a:pos x="141" y="138"/>
                </a:cxn>
                <a:cxn ang="0">
                  <a:pos x="152" y="124"/>
                </a:cxn>
                <a:cxn ang="0">
                  <a:pos x="159" y="114"/>
                </a:cxn>
                <a:cxn ang="0">
                  <a:pos x="141" y="113"/>
                </a:cxn>
                <a:cxn ang="0">
                  <a:pos x="135" y="97"/>
                </a:cxn>
                <a:cxn ang="0">
                  <a:pos x="146" y="101"/>
                </a:cxn>
                <a:cxn ang="0">
                  <a:pos x="150" y="85"/>
                </a:cxn>
                <a:cxn ang="0">
                  <a:pos x="153" y="83"/>
                </a:cxn>
                <a:cxn ang="0">
                  <a:pos x="121" y="103"/>
                </a:cxn>
                <a:cxn ang="0">
                  <a:pos x="107" y="88"/>
                </a:cxn>
                <a:cxn ang="0">
                  <a:pos x="127" y="93"/>
                </a:cxn>
                <a:cxn ang="0">
                  <a:pos x="143" y="61"/>
                </a:cxn>
                <a:cxn ang="0">
                  <a:pos x="130" y="72"/>
                </a:cxn>
                <a:cxn ang="0">
                  <a:pos x="136" y="57"/>
                </a:cxn>
                <a:cxn ang="0">
                  <a:pos x="106" y="70"/>
                </a:cxn>
                <a:cxn ang="0">
                  <a:pos x="95" y="65"/>
                </a:cxn>
              </a:cxnLst>
              <a:rect l="0" t="0" r="r" b="b"/>
              <a:pathLst>
                <a:path w="171" h="220">
                  <a:moveTo>
                    <a:pt x="32" y="132"/>
                  </a:moveTo>
                  <a:cubicBezTo>
                    <a:pt x="3" y="154"/>
                    <a:pt x="0" y="207"/>
                    <a:pt x="1" y="220"/>
                  </a:cubicBezTo>
                  <a:cubicBezTo>
                    <a:pt x="13" y="220"/>
                    <a:pt x="13" y="220"/>
                    <a:pt x="13" y="220"/>
                  </a:cubicBezTo>
                  <a:cubicBezTo>
                    <a:pt x="9" y="172"/>
                    <a:pt x="35" y="138"/>
                    <a:pt x="50" y="138"/>
                  </a:cubicBezTo>
                  <a:cubicBezTo>
                    <a:pt x="57" y="138"/>
                    <a:pt x="63" y="139"/>
                    <a:pt x="69" y="141"/>
                  </a:cubicBezTo>
                  <a:cubicBezTo>
                    <a:pt x="72" y="142"/>
                    <a:pt x="75" y="145"/>
                    <a:pt x="78" y="147"/>
                  </a:cubicBezTo>
                  <a:cubicBezTo>
                    <a:pt x="84" y="153"/>
                    <a:pt x="84" y="153"/>
                    <a:pt x="84" y="153"/>
                  </a:cubicBezTo>
                  <a:cubicBezTo>
                    <a:pt x="96" y="162"/>
                    <a:pt x="106" y="160"/>
                    <a:pt x="114" y="158"/>
                  </a:cubicBezTo>
                  <a:cubicBezTo>
                    <a:pt x="118" y="157"/>
                    <a:pt x="121" y="157"/>
                    <a:pt x="125" y="157"/>
                  </a:cubicBezTo>
                  <a:cubicBezTo>
                    <a:pt x="126" y="156"/>
                    <a:pt x="128" y="157"/>
                    <a:pt x="129" y="157"/>
                  </a:cubicBezTo>
                  <a:cubicBezTo>
                    <a:pt x="134" y="158"/>
                    <a:pt x="140" y="156"/>
                    <a:pt x="148" y="150"/>
                  </a:cubicBezTo>
                  <a:cubicBezTo>
                    <a:pt x="151" y="148"/>
                    <a:pt x="170" y="134"/>
                    <a:pt x="171" y="120"/>
                  </a:cubicBezTo>
                  <a:cubicBezTo>
                    <a:pt x="171" y="102"/>
                    <a:pt x="171" y="102"/>
                    <a:pt x="171" y="102"/>
                  </a:cubicBezTo>
                  <a:cubicBezTo>
                    <a:pt x="171" y="91"/>
                    <a:pt x="171" y="91"/>
                    <a:pt x="171" y="91"/>
                  </a:cubicBezTo>
                  <a:cubicBezTo>
                    <a:pt x="171" y="84"/>
                    <a:pt x="168" y="79"/>
                    <a:pt x="166" y="74"/>
                  </a:cubicBezTo>
                  <a:cubicBezTo>
                    <a:pt x="164" y="71"/>
                    <a:pt x="163" y="68"/>
                    <a:pt x="163" y="66"/>
                  </a:cubicBezTo>
                  <a:cubicBezTo>
                    <a:pt x="161" y="57"/>
                    <a:pt x="156" y="49"/>
                    <a:pt x="147" y="45"/>
                  </a:cubicBezTo>
                  <a:cubicBezTo>
                    <a:pt x="129" y="36"/>
                    <a:pt x="102" y="40"/>
                    <a:pt x="90" y="45"/>
                  </a:cubicBezTo>
                  <a:cubicBezTo>
                    <a:pt x="83" y="48"/>
                    <a:pt x="78" y="52"/>
                    <a:pt x="73" y="55"/>
                  </a:cubicBezTo>
                  <a:cubicBezTo>
                    <a:pt x="60" y="64"/>
                    <a:pt x="54" y="68"/>
                    <a:pt x="42" y="62"/>
                  </a:cubicBezTo>
                  <a:cubicBezTo>
                    <a:pt x="33" y="56"/>
                    <a:pt x="16" y="42"/>
                    <a:pt x="13" y="0"/>
                  </a:cubicBezTo>
                  <a:cubicBezTo>
                    <a:pt x="0" y="0"/>
                    <a:pt x="0" y="0"/>
                    <a:pt x="0" y="0"/>
                  </a:cubicBezTo>
                  <a:cubicBezTo>
                    <a:pt x="0" y="13"/>
                    <a:pt x="7" y="59"/>
                    <a:pt x="32" y="72"/>
                  </a:cubicBezTo>
                  <a:cubicBezTo>
                    <a:pt x="44" y="79"/>
                    <a:pt x="57" y="81"/>
                    <a:pt x="65" y="77"/>
                  </a:cubicBezTo>
                  <a:cubicBezTo>
                    <a:pt x="71" y="77"/>
                    <a:pt x="73" y="89"/>
                    <a:pt x="71" y="100"/>
                  </a:cubicBezTo>
                  <a:cubicBezTo>
                    <a:pt x="69" y="110"/>
                    <a:pt x="65" y="120"/>
                    <a:pt x="59" y="121"/>
                  </a:cubicBezTo>
                  <a:cubicBezTo>
                    <a:pt x="52" y="124"/>
                    <a:pt x="44" y="123"/>
                    <a:pt x="32" y="132"/>
                  </a:cubicBezTo>
                  <a:close/>
                  <a:moveTo>
                    <a:pt x="82" y="117"/>
                  </a:moveTo>
                  <a:cubicBezTo>
                    <a:pt x="76" y="113"/>
                    <a:pt x="86" y="100"/>
                    <a:pt x="84" y="93"/>
                  </a:cubicBezTo>
                  <a:cubicBezTo>
                    <a:pt x="81" y="86"/>
                    <a:pt x="78" y="83"/>
                    <a:pt x="84" y="81"/>
                  </a:cubicBezTo>
                  <a:cubicBezTo>
                    <a:pt x="88" y="80"/>
                    <a:pt x="95" y="85"/>
                    <a:pt x="97" y="93"/>
                  </a:cubicBezTo>
                  <a:cubicBezTo>
                    <a:pt x="99" y="100"/>
                    <a:pt x="95" y="104"/>
                    <a:pt x="93" y="111"/>
                  </a:cubicBezTo>
                  <a:cubicBezTo>
                    <a:pt x="90" y="119"/>
                    <a:pt x="87" y="122"/>
                    <a:pt x="82" y="117"/>
                  </a:cubicBezTo>
                  <a:close/>
                  <a:moveTo>
                    <a:pt x="95" y="137"/>
                  </a:moveTo>
                  <a:cubicBezTo>
                    <a:pt x="91" y="133"/>
                    <a:pt x="97" y="121"/>
                    <a:pt x="101" y="118"/>
                  </a:cubicBezTo>
                  <a:cubicBezTo>
                    <a:pt x="105" y="115"/>
                    <a:pt x="109" y="121"/>
                    <a:pt x="111" y="125"/>
                  </a:cubicBezTo>
                  <a:cubicBezTo>
                    <a:pt x="112" y="129"/>
                    <a:pt x="111" y="140"/>
                    <a:pt x="107" y="143"/>
                  </a:cubicBezTo>
                  <a:cubicBezTo>
                    <a:pt x="103" y="146"/>
                    <a:pt x="100" y="144"/>
                    <a:pt x="95" y="137"/>
                  </a:cubicBezTo>
                  <a:close/>
                  <a:moveTo>
                    <a:pt x="141" y="138"/>
                  </a:moveTo>
                  <a:cubicBezTo>
                    <a:pt x="141" y="142"/>
                    <a:pt x="137" y="142"/>
                    <a:pt x="132" y="142"/>
                  </a:cubicBezTo>
                  <a:cubicBezTo>
                    <a:pt x="127" y="141"/>
                    <a:pt x="123" y="143"/>
                    <a:pt x="121" y="142"/>
                  </a:cubicBezTo>
                  <a:cubicBezTo>
                    <a:pt x="118" y="141"/>
                    <a:pt x="119" y="124"/>
                    <a:pt x="124" y="121"/>
                  </a:cubicBezTo>
                  <a:cubicBezTo>
                    <a:pt x="128" y="122"/>
                    <a:pt x="132" y="129"/>
                    <a:pt x="137" y="131"/>
                  </a:cubicBezTo>
                  <a:cubicBezTo>
                    <a:pt x="141" y="131"/>
                    <a:pt x="141" y="133"/>
                    <a:pt x="141" y="138"/>
                  </a:cubicBezTo>
                  <a:close/>
                  <a:moveTo>
                    <a:pt x="159" y="114"/>
                  </a:moveTo>
                  <a:cubicBezTo>
                    <a:pt x="159" y="118"/>
                    <a:pt x="156" y="122"/>
                    <a:pt x="152" y="124"/>
                  </a:cubicBezTo>
                  <a:cubicBezTo>
                    <a:pt x="147" y="127"/>
                    <a:pt x="148" y="114"/>
                    <a:pt x="150" y="110"/>
                  </a:cubicBezTo>
                  <a:cubicBezTo>
                    <a:pt x="153" y="105"/>
                    <a:pt x="160" y="106"/>
                    <a:pt x="159" y="114"/>
                  </a:cubicBezTo>
                  <a:close/>
                  <a:moveTo>
                    <a:pt x="146" y="101"/>
                  </a:moveTo>
                  <a:cubicBezTo>
                    <a:pt x="145" y="109"/>
                    <a:pt x="144" y="111"/>
                    <a:pt x="141" y="113"/>
                  </a:cubicBezTo>
                  <a:cubicBezTo>
                    <a:pt x="138" y="114"/>
                    <a:pt x="137" y="118"/>
                    <a:pt x="132" y="115"/>
                  </a:cubicBezTo>
                  <a:cubicBezTo>
                    <a:pt x="126" y="113"/>
                    <a:pt x="134" y="105"/>
                    <a:pt x="135" y="97"/>
                  </a:cubicBezTo>
                  <a:cubicBezTo>
                    <a:pt x="136" y="90"/>
                    <a:pt x="134" y="89"/>
                    <a:pt x="139" y="89"/>
                  </a:cubicBezTo>
                  <a:cubicBezTo>
                    <a:pt x="144" y="87"/>
                    <a:pt x="147" y="93"/>
                    <a:pt x="146" y="101"/>
                  </a:cubicBezTo>
                  <a:close/>
                  <a:moveTo>
                    <a:pt x="153" y="83"/>
                  </a:moveTo>
                  <a:cubicBezTo>
                    <a:pt x="153" y="87"/>
                    <a:pt x="152" y="89"/>
                    <a:pt x="150" y="85"/>
                  </a:cubicBezTo>
                  <a:cubicBezTo>
                    <a:pt x="147" y="81"/>
                    <a:pt x="147" y="79"/>
                    <a:pt x="149" y="76"/>
                  </a:cubicBezTo>
                  <a:cubicBezTo>
                    <a:pt x="152" y="75"/>
                    <a:pt x="153" y="80"/>
                    <a:pt x="153" y="83"/>
                  </a:cubicBezTo>
                  <a:close/>
                  <a:moveTo>
                    <a:pt x="127" y="93"/>
                  </a:moveTo>
                  <a:cubicBezTo>
                    <a:pt x="127" y="99"/>
                    <a:pt x="124" y="99"/>
                    <a:pt x="121" y="103"/>
                  </a:cubicBezTo>
                  <a:cubicBezTo>
                    <a:pt x="118" y="106"/>
                    <a:pt x="114" y="109"/>
                    <a:pt x="110" y="103"/>
                  </a:cubicBezTo>
                  <a:cubicBezTo>
                    <a:pt x="107" y="97"/>
                    <a:pt x="106" y="94"/>
                    <a:pt x="107" y="88"/>
                  </a:cubicBezTo>
                  <a:cubicBezTo>
                    <a:pt x="108" y="83"/>
                    <a:pt x="110" y="82"/>
                    <a:pt x="115" y="79"/>
                  </a:cubicBezTo>
                  <a:cubicBezTo>
                    <a:pt x="122" y="77"/>
                    <a:pt x="128" y="86"/>
                    <a:pt x="127" y="93"/>
                  </a:cubicBezTo>
                  <a:close/>
                  <a:moveTo>
                    <a:pt x="136" y="57"/>
                  </a:moveTo>
                  <a:cubicBezTo>
                    <a:pt x="141" y="57"/>
                    <a:pt x="143" y="57"/>
                    <a:pt x="143" y="61"/>
                  </a:cubicBezTo>
                  <a:cubicBezTo>
                    <a:pt x="143" y="65"/>
                    <a:pt x="143" y="69"/>
                    <a:pt x="140" y="73"/>
                  </a:cubicBezTo>
                  <a:cubicBezTo>
                    <a:pt x="137" y="77"/>
                    <a:pt x="135" y="74"/>
                    <a:pt x="130" y="72"/>
                  </a:cubicBezTo>
                  <a:cubicBezTo>
                    <a:pt x="124" y="71"/>
                    <a:pt x="121" y="70"/>
                    <a:pt x="119" y="63"/>
                  </a:cubicBezTo>
                  <a:cubicBezTo>
                    <a:pt x="118" y="58"/>
                    <a:pt x="131" y="58"/>
                    <a:pt x="136" y="57"/>
                  </a:cubicBezTo>
                  <a:close/>
                  <a:moveTo>
                    <a:pt x="110" y="61"/>
                  </a:moveTo>
                  <a:cubicBezTo>
                    <a:pt x="111" y="66"/>
                    <a:pt x="109" y="67"/>
                    <a:pt x="106" y="70"/>
                  </a:cubicBezTo>
                  <a:cubicBezTo>
                    <a:pt x="103" y="72"/>
                    <a:pt x="96" y="78"/>
                    <a:pt x="95" y="74"/>
                  </a:cubicBezTo>
                  <a:cubicBezTo>
                    <a:pt x="94" y="71"/>
                    <a:pt x="93" y="68"/>
                    <a:pt x="95" y="65"/>
                  </a:cubicBezTo>
                  <a:cubicBezTo>
                    <a:pt x="98" y="62"/>
                    <a:pt x="108" y="58"/>
                    <a:pt x="110" y="61"/>
                  </a:cubicBezTo>
                  <a:close/>
                </a:path>
              </a:pathLst>
            </a:custGeom>
            <a:noFill/>
            <a:ln w="7938" cap="rnd">
              <a:solidFill>
                <a:srgbClr val="333333"/>
              </a:solidFill>
              <a:prstDash val="solid"/>
              <a:round/>
              <a:headEnd/>
              <a:tailEnd/>
            </a:ln>
          </p:spPr>
          <p:txBody>
            <a:bodyPr/>
            <a:lstStyle/>
            <a:p>
              <a:endParaRPr lang="hu-HU"/>
            </a:p>
          </p:txBody>
        </p:sp>
        <p:sp>
          <p:nvSpPr>
            <p:cNvPr id="64549" name="Freeform 37"/>
            <p:cNvSpPr>
              <a:spLocks/>
            </p:cNvSpPr>
            <p:nvPr/>
          </p:nvSpPr>
          <p:spPr bwMode="auto">
            <a:xfrm>
              <a:off x="3746" y="2237"/>
              <a:ext cx="175" cy="52"/>
            </a:xfrm>
            <a:custGeom>
              <a:avLst/>
              <a:gdLst/>
              <a:ahLst/>
              <a:cxnLst>
                <a:cxn ang="0">
                  <a:pos x="1" y="9"/>
                </a:cxn>
                <a:cxn ang="0">
                  <a:pos x="35" y="20"/>
                </a:cxn>
                <a:cxn ang="0">
                  <a:pos x="71" y="11"/>
                </a:cxn>
                <a:cxn ang="0">
                  <a:pos x="37" y="1"/>
                </a:cxn>
                <a:cxn ang="0">
                  <a:pos x="1" y="9"/>
                </a:cxn>
              </a:cxnLst>
              <a:rect l="0" t="0" r="r" b="b"/>
              <a:pathLst>
                <a:path w="72" h="20">
                  <a:moveTo>
                    <a:pt x="1" y="9"/>
                  </a:moveTo>
                  <a:cubicBezTo>
                    <a:pt x="0" y="15"/>
                    <a:pt x="15" y="19"/>
                    <a:pt x="35" y="20"/>
                  </a:cubicBezTo>
                  <a:cubicBezTo>
                    <a:pt x="54" y="20"/>
                    <a:pt x="70" y="16"/>
                    <a:pt x="71" y="11"/>
                  </a:cubicBezTo>
                  <a:cubicBezTo>
                    <a:pt x="72" y="6"/>
                    <a:pt x="57" y="1"/>
                    <a:pt x="37" y="1"/>
                  </a:cubicBezTo>
                  <a:cubicBezTo>
                    <a:pt x="18" y="0"/>
                    <a:pt x="2" y="4"/>
                    <a:pt x="1" y="9"/>
                  </a:cubicBezTo>
                  <a:close/>
                </a:path>
              </a:pathLst>
            </a:custGeom>
            <a:noFill/>
            <a:ln w="7938" cap="rnd">
              <a:solidFill>
                <a:srgbClr val="333333"/>
              </a:solidFill>
              <a:prstDash val="solid"/>
              <a:round/>
              <a:headEnd/>
              <a:tailEnd/>
            </a:ln>
          </p:spPr>
          <p:txBody>
            <a:bodyPr/>
            <a:lstStyle/>
            <a:p>
              <a:endParaRPr lang="hu-HU"/>
            </a:p>
          </p:txBody>
        </p:sp>
        <p:sp>
          <p:nvSpPr>
            <p:cNvPr id="64550" name="Freeform 38"/>
            <p:cNvSpPr>
              <a:spLocks/>
            </p:cNvSpPr>
            <p:nvPr/>
          </p:nvSpPr>
          <p:spPr bwMode="auto">
            <a:xfrm>
              <a:off x="3768" y="2245"/>
              <a:ext cx="131" cy="36"/>
            </a:xfrm>
            <a:custGeom>
              <a:avLst/>
              <a:gdLst/>
              <a:ahLst/>
              <a:cxnLst>
                <a:cxn ang="0">
                  <a:pos x="1" y="7"/>
                </a:cxn>
                <a:cxn ang="0">
                  <a:pos x="26" y="14"/>
                </a:cxn>
                <a:cxn ang="0">
                  <a:pos x="53" y="8"/>
                </a:cxn>
                <a:cxn ang="0">
                  <a:pos x="28" y="0"/>
                </a:cxn>
                <a:cxn ang="0">
                  <a:pos x="1" y="7"/>
                </a:cxn>
              </a:cxnLst>
              <a:rect l="0" t="0" r="r" b="b"/>
              <a:pathLst>
                <a:path w="54" h="14">
                  <a:moveTo>
                    <a:pt x="1" y="7"/>
                  </a:moveTo>
                  <a:cubicBezTo>
                    <a:pt x="0" y="10"/>
                    <a:pt x="12" y="14"/>
                    <a:pt x="26" y="14"/>
                  </a:cubicBezTo>
                  <a:cubicBezTo>
                    <a:pt x="40" y="14"/>
                    <a:pt x="52" y="11"/>
                    <a:pt x="53" y="8"/>
                  </a:cubicBezTo>
                  <a:cubicBezTo>
                    <a:pt x="54" y="4"/>
                    <a:pt x="42" y="1"/>
                    <a:pt x="28" y="0"/>
                  </a:cubicBezTo>
                  <a:cubicBezTo>
                    <a:pt x="14" y="0"/>
                    <a:pt x="2" y="3"/>
                    <a:pt x="1" y="7"/>
                  </a:cubicBezTo>
                  <a:close/>
                </a:path>
              </a:pathLst>
            </a:custGeom>
            <a:noFill/>
            <a:ln w="7938" cap="rnd">
              <a:solidFill>
                <a:srgbClr val="333333"/>
              </a:solidFill>
              <a:prstDash val="solid"/>
              <a:round/>
              <a:headEnd/>
              <a:tailEnd/>
            </a:ln>
          </p:spPr>
          <p:txBody>
            <a:bodyPr/>
            <a:lstStyle/>
            <a:p>
              <a:endParaRPr lang="hu-HU"/>
            </a:p>
          </p:txBody>
        </p:sp>
        <p:sp>
          <p:nvSpPr>
            <p:cNvPr id="64551" name="Freeform 39"/>
            <p:cNvSpPr>
              <a:spLocks/>
            </p:cNvSpPr>
            <p:nvPr/>
          </p:nvSpPr>
          <p:spPr bwMode="auto">
            <a:xfrm>
              <a:off x="1705" y="1030"/>
              <a:ext cx="616" cy="627"/>
            </a:xfrm>
            <a:custGeom>
              <a:avLst/>
              <a:gdLst/>
              <a:ahLst/>
              <a:cxnLst>
                <a:cxn ang="0">
                  <a:pos x="222" y="136"/>
                </a:cxn>
                <a:cxn ang="0">
                  <a:pos x="254" y="116"/>
                </a:cxn>
                <a:cxn ang="0">
                  <a:pos x="222" y="97"/>
                </a:cxn>
                <a:cxn ang="0">
                  <a:pos x="206" y="80"/>
                </a:cxn>
                <a:cxn ang="0">
                  <a:pos x="56" y="15"/>
                </a:cxn>
                <a:cxn ang="0">
                  <a:pos x="4" y="54"/>
                </a:cxn>
                <a:cxn ang="0">
                  <a:pos x="11" y="75"/>
                </a:cxn>
                <a:cxn ang="0">
                  <a:pos x="31" y="68"/>
                </a:cxn>
                <a:cxn ang="0">
                  <a:pos x="118" y="60"/>
                </a:cxn>
                <a:cxn ang="0">
                  <a:pos x="153" y="122"/>
                </a:cxn>
                <a:cxn ang="0">
                  <a:pos x="153" y="122"/>
                </a:cxn>
                <a:cxn ang="0">
                  <a:pos x="153" y="122"/>
                </a:cxn>
                <a:cxn ang="0">
                  <a:pos x="153" y="124"/>
                </a:cxn>
                <a:cxn ang="0">
                  <a:pos x="153" y="124"/>
                </a:cxn>
                <a:cxn ang="0">
                  <a:pos x="153" y="124"/>
                </a:cxn>
                <a:cxn ang="0">
                  <a:pos x="121" y="187"/>
                </a:cxn>
                <a:cxn ang="0">
                  <a:pos x="34" y="184"/>
                </a:cxn>
                <a:cxn ang="0">
                  <a:pos x="13" y="178"/>
                </a:cxn>
                <a:cxn ang="0">
                  <a:pos x="7" y="199"/>
                </a:cxn>
                <a:cxn ang="0">
                  <a:pos x="62" y="235"/>
                </a:cxn>
                <a:cxn ang="0">
                  <a:pos x="210" y="151"/>
                </a:cxn>
                <a:cxn ang="0">
                  <a:pos x="222" y="136"/>
                </a:cxn>
              </a:cxnLst>
              <a:rect l="0" t="0" r="r" b="b"/>
              <a:pathLst>
                <a:path w="254" h="242">
                  <a:moveTo>
                    <a:pt x="222" y="136"/>
                  </a:moveTo>
                  <a:cubicBezTo>
                    <a:pt x="235" y="133"/>
                    <a:pt x="254" y="129"/>
                    <a:pt x="254" y="116"/>
                  </a:cubicBezTo>
                  <a:cubicBezTo>
                    <a:pt x="253" y="103"/>
                    <a:pt x="236" y="100"/>
                    <a:pt x="222" y="97"/>
                  </a:cubicBezTo>
                  <a:cubicBezTo>
                    <a:pt x="210" y="95"/>
                    <a:pt x="207" y="84"/>
                    <a:pt x="206" y="80"/>
                  </a:cubicBezTo>
                  <a:cubicBezTo>
                    <a:pt x="181" y="0"/>
                    <a:pt x="91" y="7"/>
                    <a:pt x="56" y="15"/>
                  </a:cubicBezTo>
                  <a:cubicBezTo>
                    <a:pt x="32" y="21"/>
                    <a:pt x="11" y="39"/>
                    <a:pt x="4" y="54"/>
                  </a:cubicBezTo>
                  <a:cubicBezTo>
                    <a:pt x="0" y="62"/>
                    <a:pt x="3" y="71"/>
                    <a:pt x="11" y="75"/>
                  </a:cubicBezTo>
                  <a:cubicBezTo>
                    <a:pt x="18" y="78"/>
                    <a:pt x="24" y="75"/>
                    <a:pt x="31" y="68"/>
                  </a:cubicBezTo>
                  <a:cubicBezTo>
                    <a:pt x="59" y="44"/>
                    <a:pt x="91" y="49"/>
                    <a:pt x="118" y="60"/>
                  </a:cubicBezTo>
                  <a:cubicBezTo>
                    <a:pt x="138" y="69"/>
                    <a:pt x="152" y="88"/>
                    <a:pt x="153" y="122"/>
                  </a:cubicBezTo>
                  <a:cubicBezTo>
                    <a:pt x="153" y="122"/>
                    <a:pt x="153" y="122"/>
                    <a:pt x="153" y="122"/>
                  </a:cubicBezTo>
                  <a:cubicBezTo>
                    <a:pt x="153" y="122"/>
                    <a:pt x="153" y="122"/>
                    <a:pt x="153" y="122"/>
                  </a:cubicBezTo>
                  <a:cubicBezTo>
                    <a:pt x="153" y="124"/>
                    <a:pt x="153" y="124"/>
                    <a:pt x="153" y="124"/>
                  </a:cubicBezTo>
                  <a:cubicBezTo>
                    <a:pt x="153" y="124"/>
                    <a:pt x="153" y="124"/>
                    <a:pt x="153" y="124"/>
                  </a:cubicBezTo>
                  <a:cubicBezTo>
                    <a:pt x="153" y="124"/>
                    <a:pt x="153" y="124"/>
                    <a:pt x="153" y="124"/>
                  </a:cubicBezTo>
                  <a:cubicBezTo>
                    <a:pt x="154" y="158"/>
                    <a:pt x="141" y="178"/>
                    <a:pt x="121" y="187"/>
                  </a:cubicBezTo>
                  <a:cubicBezTo>
                    <a:pt x="95" y="200"/>
                    <a:pt x="63" y="207"/>
                    <a:pt x="34" y="184"/>
                  </a:cubicBezTo>
                  <a:cubicBezTo>
                    <a:pt x="27" y="177"/>
                    <a:pt x="21" y="174"/>
                    <a:pt x="13" y="178"/>
                  </a:cubicBezTo>
                  <a:cubicBezTo>
                    <a:pt x="6" y="182"/>
                    <a:pt x="3" y="192"/>
                    <a:pt x="7" y="199"/>
                  </a:cubicBezTo>
                  <a:cubicBezTo>
                    <a:pt x="16" y="214"/>
                    <a:pt x="37" y="231"/>
                    <a:pt x="62" y="235"/>
                  </a:cubicBezTo>
                  <a:cubicBezTo>
                    <a:pt x="98" y="242"/>
                    <a:pt x="195" y="239"/>
                    <a:pt x="210" y="151"/>
                  </a:cubicBezTo>
                  <a:cubicBezTo>
                    <a:pt x="211" y="147"/>
                    <a:pt x="213" y="138"/>
                    <a:pt x="222" y="136"/>
                  </a:cubicBezTo>
                  <a:close/>
                </a:path>
              </a:pathLst>
            </a:custGeom>
            <a:noFill/>
            <a:ln w="7938" cap="rnd">
              <a:solidFill>
                <a:srgbClr val="333333"/>
              </a:solidFill>
              <a:prstDash val="solid"/>
              <a:round/>
              <a:headEnd/>
              <a:tailEnd/>
            </a:ln>
          </p:spPr>
          <p:txBody>
            <a:bodyPr/>
            <a:lstStyle/>
            <a:p>
              <a:endParaRPr lang="hu-HU"/>
            </a:p>
          </p:txBody>
        </p:sp>
        <p:sp>
          <p:nvSpPr>
            <p:cNvPr id="64552" name="Freeform 40"/>
            <p:cNvSpPr>
              <a:spLocks/>
            </p:cNvSpPr>
            <p:nvPr/>
          </p:nvSpPr>
          <p:spPr bwMode="auto">
            <a:xfrm>
              <a:off x="1719" y="1012"/>
              <a:ext cx="590" cy="627"/>
            </a:xfrm>
            <a:custGeom>
              <a:avLst/>
              <a:gdLst/>
              <a:ahLst/>
              <a:cxnLst>
                <a:cxn ang="0">
                  <a:pos x="7" y="77"/>
                </a:cxn>
                <a:cxn ang="0">
                  <a:pos x="2" y="64"/>
                </a:cxn>
                <a:cxn ang="0">
                  <a:pos x="52" y="27"/>
                </a:cxn>
                <a:cxn ang="0">
                  <a:pos x="195" y="88"/>
                </a:cxn>
                <a:cxn ang="0">
                  <a:pos x="195" y="89"/>
                </a:cxn>
                <a:cxn ang="0">
                  <a:pos x="215" y="109"/>
                </a:cxn>
                <a:cxn ang="0">
                  <a:pos x="216" y="110"/>
                </a:cxn>
                <a:cxn ang="0">
                  <a:pos x="243" y="123"/>
                </a:cxn>
                <a:cxn ang="0">
                  <a:pos x="217" y="138"/>
                </a:cxn>
                <a:cxn ang="0">
                  <a:pos x="215" y="138"/>
                </a:cxn>
                <a:cxn ang="0">
                  <a:pos x="215" y="138"/>
                </a:cxn>
                <a:cxn ang="0">
                  <a:pos x="199" y="157"/>
                </a:cxn>
                <a:cxn ang="0">
                  <a:pos x="162" y="218"/>
                </a:cxn>
                <a:cxn ang="0">
                  <a:pos x="57" y="237"/>
                </a:cxn>
                <a:cxn ang="0">
                  <a:pos x="6" y="204"/>
                </a:cxn>
                <a:cxn ang="0">
                  <a:pos x="10" y="190"/>
                </a:cxn>
                <a:cxn ang="0">
                  <a:pos x="24" y="195"/>
                </a:cxn>
                <a:cxn ang="0">
                  <a:pos x="25" y="195"/>
                </a:cxn>
                <a:cxn ang="0">
                  <a:pos x="25" y="195"/>
                </a:cxn>
                <a:cxn ang="0">
                  <a:pos x="117" y="199"/>
                </a:cxn>
                <a:cxn ang="0">
                  <a:pos x="152" y="131"/>
                </a:cxn>
                <a:cxn ang="0">
                  <a:pos x="152" y="129"/>
                </a:cxn>
                <a:cxn ang="0">
                  <a:pos x="114" y="63"/>
                </a:cxn>
                <a:cxn ang="0">
                  <a:pos x="22" y="71"/>
                </a:cxn>
                <a:cxn ang="0">
                  <a:pos x="21" y="71"/>
                </a:cxn>
                <a:cxn ang="0">
                  <a:pos x="21" y="71"/>
                </a:cxn>
                <a:cxn ang="0">
                  <a:pos x="7" y="77"/>
                </a:cxn>
              </a:cxnLst>
              <a:rect l="0" t="0" r="r" b="b"/>
              <a:pathLst>
                <a:path w="243" h="242">
                  <a:moveTo>
                    <a:pt x="7" y="77"/>
                  </a:moveTo>
                  <a:cubicBezTo>
                    <a:pt x="2" y="75"/>
                    <a:pt x="0" y="69"/>
                    <a:pt x="2" y="64"/>
                  </a:cubicBezTo>
                  <a:cubicBezTo>
                    <a:pt x="9" y="50"/>
                    <a:pt x="28" y="33"/>
                    <a:pt x="52" y="27"/>
                  </a:cubicBezTo>
                  <a:cubicBezTo>
                    <a:pt x="56" y="26"/>
                    <a:pt x="168" y="0"/>
                    <a:pt x="195" y="88"/>
                  </a:cubicBezTo>
                  <a:cubicBezTo>
                    <a:pt x="195" y="89"/>
                    <a:pt x="195" y="89"/>
                    <a:pt x="195" y="89"/>
                  </a:cubicBezTo>
                  <a:cubicBezTo>
                    <a:pt x="197" y="94"/>
                    <a:pt x="201" y="107"/>
                    <a:pt x="215" y="109"/>
                  </a:cubicBezTo>
                  <a:cubicBezTo>
                    <a:pt x="216" y="110"/>
                    <a:pt x="216" y="110"/>
                    <a:pt x="216" y="110"/>
                  </a:cubicBezTo>
                  <a:cubicBezTo>
                    <a:pt x="230" y="112"/>
                    <a:pt x="242" y="115"/>
                    <a:pt x="243" y="123"/>
                  </a:cubicBezTo>
                  <a:cubicBezTo>
                    <a:pt x="243" y="131"/>
                    <a:pt x="230" y="134"/>
                    <a:pt x="217" y="138"/>
                  </a:cubicBezTo>
                  <a:cubicBezTo>
                    <a:pt x="215" y="138"/>
                    <a:pt x="215" y="138"/>
                    <a:pt x="215" y="138"/>
                  </a:cubicBezTo>
                  <a:cubicBezTo>
                    <a:pt x="215" y="138"/>
                    <a:pt x="215" y="138"/>
                    <a:pt x="215" y="138"/>
                  </a:cubicBezTo>
                  <a:cubicBezTo>
                    <a:pt x="207" y="140"/>
                    <a:pt x="201" y="146"/>
                    <a:pt x="199" y="157"/>
                  </a:cubicBezTo>
                  <a:cubicBezTo>
                    <a:pt x="195" y="184"/>
                    <a:pt x="182" y="204"/>
                    <a:pt x="162" y="218"/>
                  </a:cubicBezTo>
                  <a:cubicBezTo>
                    <a:pt x="127" y="242"/>
                    <a:pt x="78" y="241"/>
                    <a:pt x="57" y="237"/>
                  </a:cubicBezTo>
                  <a:cubicBezTo>
                    <a:pt x="33" y="233"/>
                    <a:pt x="13" y="217"/>
                    <a:pt x="6" y="204"/>
                  </a:cubicBezTo>
                  <a:cubicBezTo>
                    <a:pt x="3" y="199"/>
                    <a:pt x="5" y="192"/>
                    <a:pt x="10" y="190"/>
                  </a:cubicBezTo>
                  <a:cubicBezTo>
                    <a:pt x="14" y="188"/>
                    <a:pt x="17" y="188"/>
                    <a:pt x="24" y="195"/>
                  </a:cubicBezTo>
                  <a:cubicBezTo>
                    <a:pt x="25" y="195"/>
                    <a:pt x="25" y="195"/>
                    <a:pt x="25" y="195"/>
                  </a:cubicBezTo>
                  <a:cubicBezTo>
                    <a:pt x="25" y="195"/>
                    <a:pt x="25" y="195"/>
                    <a:pt x="25" y="195"/>
                  </a:cubicBezTo>
                  <a:cubicBezTo>
                    <a:pt x="50" y="215"/>
                    <a:pt x="82" y="216"/>
                    <a:pt x="117" y="199"/>
                  </a:cubicBezTo>
                  <a:cubicBezTo>
                    <a:pt x="141" y="187"/>
                    <a:pt x="153" y="164"/>
                    <a:pt x="152" y="131"/>
                  </a:cubicBezTo>
                  <a:cubicBezTo>
                    <a:pt x="152" y="129"/>
                    <a:pt x="152" y="129"/>
                    <a:pt x="152" y="129"/>
                  </a:cubicBezTo>
                  <a:cubicBezTo>
                    <a:pt x="151" y="95"/>
                    <a:pt x="138" y="73"/>
                    <a:pt x="114" y="63"/>
                  </a:cubicBezTo>
                  <a:cubicBezTo>
                    <a:pt x="78" y="47"/>
                    <a:pt x="46" y="50"/>
                    <a:pt x="22" y="71"/>
                  </a:cubicBezTo>
                  <a:cubicBezTo>
                    <a:pt x="21" y="71"/>
                    <a:pt x="21" y="71"/>
                    <a:pt x="21" y="71"/>
                  </a:cubicBezTo>
                  <a:cubicBezTo>
                    <a:pt x="21" y="71"/>
                    <a:pt x="21" y="71"/>
                    <a:pt x="21" y="71"/>
                  </a:cubicBezTo>
                  <a:cubicBezTo>
                    <a:pt x="14" y="79"/>
                    <a:pt x="11" y="79"/>
                    <a:pt x="7" y="77"/>
                  </a:cubicBezTo>
                  <a:close/>
                </a:path>
              </a:pathLst>
            </a:custGeom>
            <a:noFill/>
            <a:ln w="7938" cap="rnd">
              <a:solidFill>
                <a:srgbClr val="333333"/>
              </a:solidFill>
              <a:prstDash val="solid"/>
              <a:round/>
              <a:headEnd/>
              <a:tailEnd/>
            </a:ln>
          </p:spPr>
          <p:txBody>
            <a:bodyPr/>
            <a:lstStyle/>
            <a:p>
              <a:endParaRPr lang="hu-HU"/>
            </a:p>
          </p:txBody>
        </p:sp>
        <p:sp>
          <p:nvSpPr>
            <p:cNvPr id="64553" name="Freeform 41"/>
            <p:cNvSpPr>
              <a:spLocks/>
            </p:cNvSpPr>
            <p:nvPr/>
          </p:nvSpPr>
          <p:spPr bwMode="auto">
            <a:xfrm>
              <a:off x="3632" y="2858"/>
              <a:ext cx="37" cy="62"/>
            </a:xfrm>
            <a:custGeom>
              <a:avLst/>
              <a:gdLst/>
              <a:ahLst/>
              <a:cxnLst>
                <a:cxn ang="0">
                  <a:pos x="12" y="2"/>
                </a:cxn>
                <a:cxn ang="0">
                  <a:pos x="2" y="10"/>
                </a:cxn>
                <a:cxn ang="0">
                  <a:pos x="4" y="23"/>
                </a:cxn>
                <a:cxn ang="0">
                  <a:pos x="13" y="14"/>
                </a:cxn>
                <a:cxn ang="0">
                  <a:pos x="12" y="2"/>
                </a:cxn>
              </a:cxnLst>
              <a:rect l="0" t="0" r="r" b="b"/>
              <a:pathLst>
                <a:path w="15" h="24">
                  <a:moveTo>
                    <a:pt x="12" y="2"/>
                  </a:moveTo>
                  <a:cubicBezTo>
                    <a:pt x="8" y="0"/>
                    <a:pt x="4" y="4"/>
                    <a:pt x="2" y="10"/>
                  </a:cubicBezTo>
                  <a:cubicBezTo>
                    <a:pt x="0" y="16"/>
                    <a:pt x="1" y="21"/>
                    <a:pt x="4" y="23"/>
                  </a:cubicBezTo>
                  <a:cubicBezTo>
                    <a:pt x="7" y="24"/>
                    <a:pt x="11" y="20"/>
                    <a:pt x="13" y="14"/>
                  </a:cubicBezTo>
                  <a:cubicBezTo>
                    <a:pt x="15" y="9"/>
                    <a:pt x="15" y="3"/>
                    <a:pt x="12" y="2"/>
                  </a:cubicBezTo>
                  <a:close/>
                </a:path>
              </a:pathLst>
            </a:custGeom>
            <a:noFill/>
            <a:ln w="7938" cap="rnd">
              <a:solidFill>
                <a:srgbClr val="333333"/>
              </a:solidFill>
              <a:prstDash val="solid"/>
              <a:round/>
              <a:headEnd/>
              <a:tailEnd/>
            </a:ln>
          </p:spPr>
          <p:txBody>
            <a:bodyPr/>
            <a:lstStyle/>
            <a:p>
              <a:endParaRPr lang="hu-HU"/>
            </a:p>
          </p:txBody>
        </p:sp>
        <p:sp>
          <p:nvSpPr>
            <p:cNvPr id="64554" name="Freeform 42"/>
            <p:cNvSpPr>
              <a:spLocks/>
            </p:cNvSpPr>
            <p:nvPr/>
          </p:nvSpPr>
          <p:spPr bwMode="auto">
            <a:xfrm>
              <a:off x="3642" y="2874"/>
              <a:ext cx="19" cy="31"/>
            </a:xfrm>
            <a:custGeom>
              <a:avLst/>
              <a:gdLst/>
              <a:ahLst/>
              <a:cxnLst>
                <a:cxn ang="0">
                  <a:pos x="6" y="0"/>
                </a:cxn>
                <a:cxn ang="0">
                  <a:pos x="1" y="5"/>
                </a:cxn>
                <a:cxn ang="0">
                  <a:pos x="2" y="12"/>
                </a:cxn>
                <a:cxn ang="0">
                  <a:pos x="7" y="7"/>
                </a:cxn>
                <a:cxn ang="0">
                  <a:pos x="6" y="0"/>
                </a:cxn>
              </a:cxnLst>
              <a:rect l="0" t="0" r="r" b="b"/>
              <a:pathLst>
                <a:path w="8" h="12">
                  <a:moveTo>
                    <a:pt x="6" y="0"/>
                  </a:moveTo>
                  <a:cubicBezTo>
                    <a:pt x="4" y="0"/>
                    <a:pt x="2" y="2"/>
                    <a:pt x="1" y="5"/>
                  </a:cubicBezTo>
                  <a:cubicBezTo>
                    <a:pt x="0" y="8"/>
                    <a:pt x="0" y="11"/>
                    <a:pt x="2" y="12"/>
                  </a:cubicBezTo>
                  <a:cubicBezTo>
                    <a:pt x="3" y="12"/>
                    <a:pt x="6" y="10"/>
                    <a:pt x="7" y="7"/>
                  </a:cubicBezTo>
                  <a:cubicBezTo>
                    <a:pt x="8" y="4"/>
                    <a:pt x="7" y="1"/>
                    <a:pt x="6" y="0"/>
                  </a:cubicBezTo>
                  <a:close/>
                </a:path>
              </a:pathLst>
            </a:custGeom>
            <a:noFill/>
            <a:ln w="7938" cap="rnd">
              <a:solidFill>
                <a:srgbClr val="333333"/>
              </a:solidFill>
              <a:prstDash val="solid"/>
              <a:round/>
              <a:headEnd/>
              <a:tailEnd/>
            </a:ln>
          </p:spPr>
          <p:txBody>
            <a:bodyPr/>
            <a:lstStyle/>
            <a:p>
              <a:endParaRPr lang="hu-HU"/>
            </a:p>
          </p:txBody>
        </p:sp>
        <p:sp>
          <p:nvSpPr>
            <p:cNvPr id="64555" name="Freeform 43"/>
            <p:cNvSpPr>
              <a:spLocks/>
            </p:cNvSpPr>
            <p:nvPr/>
          </p:nvSpPr>
          <p:spPr bwMode="auto">
            <a:xfrm>
              <a:off x="3996" y="2573"/>
              <a:ext cx="39" cy="60"/>
            </a:xfrm>
            <a:custGeom>
              <a:avLst/>
              <a:gdLst/>
              <a:ahLst/>
              <a:cxnLst>
                <a:cxn ang="0">
                  <a:pos x="4" y="1"/>
                </a:cxn>
                <a:cxn ang="0">
                  <a:pos x="14" y="9"/>
                </a:cxn>
                <a:cxn ang="0">
                  <a:pos x="12" y="22"/>
                </a:cxn>
                <a:cxn ang="0">
                  <a:pos x="2" y="14"/>
                </a:cxn>
                <a:cxn ang="0">
                  <a:pos x="4" y="1"/>
                </a:cxn>
              </a:cxnLst>
              <a:rect l="0" t="0" r="r" b="b"/>
              <a:pathLst>
                <a:path w="16" h="23">
                  <a:moveTo>
                    <a:pt x="4" y="1"/>
                  </a:moveTo>
                  <a:cubicBezTo>
                    <a:pt x="7" y="0"/>
                    <a:pt x="11" y="3"/>
                    <a:pt x="14" y="9"/>
                  </a:cubicBezTo>
                  <a:cubicBezTo>
                    <a:pt x="16" y="15"/>
                    <a:pt x="15" y="20"/>
                    <a:pt x="12" y="22"/>
                  </a:cubicBezTo>
                  <a:cubicBezTo>
                    <a:pt x="9" y="23"/>
                    <a:pt x="5" y="19"/>
                    <a:pt x="2" y="14"/>
                  </a:cubicBezTo>
                  <a:cubicBezTo>
                    <a:pt x="0" y="8"/>
                    <a:pt x="1" y="2"/>
                    <a:pt x="4" y="1"/>
                  </a:cubicBezTo>
                  <a:close/>
                </a:path>
              </a:pathLst>
            </a:custGeom>
            <a:noFill/>
            <a:ln w="7938" cap="rnd">
              <a:solidFill>
                <a:srgbClr val="333333"/>
              </a:solidFill>
              <a:prstDash val="solid"/>
              <a:round/>
              <a:headEnd/>
              <a:tailEnd/>
            </a:ln>
          </p:spPr>
          <p:txBody>
            <a:bodyPr/>
            <a:lstStyle/>
            <a:p>
              <a:endParaRPr lang="hu-HU"/>
            </a:p>
          </p:txBody>
        </p:sp>
        <p:sp>
          <p:nvSpPr>
            <p:cNvPr id="64556" name="Freeform 44"/>
            <p:cNvSpPr>
              <a:spLocks/>
            </p:cNvSpPr>
            <p:nvPr/>
          </p:nvSpPr>
          <p:spPr bwMode="auto">
            <a:xfrm>
              <a:off x="4006" y="2586"/>
              <a:ext cx="19" cy="34"/>
            </a:xfrm>
            <a:custGeom>
              <a:avLst/>
              <a:gdLst/>
              <a:ahLst/>
              <a:cxnLst>
                <a:cxn ang="0">
                  <a:pos x="2" y="1"/>
                </a:cxn>
                <a:cxn ang="0">
                  <a:pos x="7" y="5"/>
                </a:cxn>
                <a:cxn ang="0">
                  <a:pos x="6" y="12"/>
                </a:cxn>
                <a:cxn ang="0">
                  <a:pos x="1" y="8"/>
                </a:cxn>
                <a:cxn ang="0">
                  <a:pos x="2" y="1"/>
                </a:cxn>
              </a:cxnLst>
              <a:rect l="0" t="0" r="r" b="b"/>
              <a:pathLst>
                <a:path w="8" h="13">
                  <a:moveTo>
                    <a:pt x="2" y="1"/>
                  </a:moveTo>
                  <a:cubicBezTo>
                    <a:pt x="4" y="0"/>
                    <a:pt x="6" y="2"/>
                    <a:pt x="7" y="5"/>
                  </a:cubicBezTo>
                  <a:cubicBezTo>
                    <a:pt x="8" y="8"/>
                    <a:pt x="8" y="11"/>
                    <a:pt x="6" y="12"/>
                  </a:cubicBezTo>
                  <a:cubicBezTo>
                    <a:pt x="4" y="13"/>
                    <a:pt x="2" y="11"/>
                    <a:pt x="1" y="8"/>
                  </a:cubicBezTo>
                  <a:cubicBezTo>
                    <a:pt x="0" y="4"/>
                    <a:pt x="0" y="1"/>
                    <a:pt x="2" y="1"/>
                  </a:cubicBezTo>
                  <a:close/>
                </a:path>
              </a:pathLst>
            </a:custGeom>
            <a:noFill/>
            <a:ln w="7938" cap="rnd">
              <a:solidFill>
                <a:srgbClr val="333333"/>
              </a:solidFill>
              <a:prstDash val="solid"/>
              <a:round/>
              <a:headEnd/>
              <a:tailEnd/>
            </a:ln>
          </p:spPr>
          <p:txBody>
            <a:bodyPr/>
            <a:lstStyle/>
            <a:p>
              <a:endParaRPr lang="hu-HU"/>
            </a:p>
          </p:txBody>
        </p:sp>
        <p:sp>
          <p:nvSpPr>
            <p:cNvPr id="64557" name="Freeform 45"/>
            <p:cNvSpPr>
              <a:spLocks/>
            </p:cNvSpPr>
            <p:nvPr/>
          </p:nvSpPr>
          <p:spPr bwMode="auto">
            <a:xfrm>
              <a:off x="3996" y="2573"/>
              <a:ext cx="39" cy="60"/>
            </a:xfrm>
            <a:custGeom>
              <a:avLst/>
              <a:gdLst/>
              <a:ahLst/>
              <a:cxnLst>
                <a:cxn ang="0">
                  <a:pos x="2" y="14"/>
                </a:cxn>
                <a:cxn ang="0">
                  <a:pos x="12" y="22"/>
                </a:cxn>
                <a:cxn ang="0">
                  <a:pos x="14" y="9"/>
                </a:cxn>
                <a:cxn ang="0">
                  <a:pos x="4" y="1"/>
                </a:cxn>
                <a:cxn ang="0">
                  <a:pos x="2" y="14"/>
                </a:cxn>
              </a:cxnLst>
              <a:rect l="0" t="0" r="r" b="b"/>
              <a:pathLst>
                <a:path w="16" h="23">
                  <a:moveTo>
                    <a:pt x="2" y="14"/>
                  </a:moveTo>
                  <a:cubicBezTo>
                    <a:pt x="5" y="19"/>
                    <a:pt x="9" y="23"/>
                    <a:pt x="12" y="22"/>
                  </a:cubicBezTo>
                  <a:cubicBezTo>
                    <a:pt x="15" y="20"/>
                    <a:pt x="16" y="15"/>
                    <a:pt x="14" y="9"/>
                  </a:cubicBezTo>
                  <a:cubicBezTo>
                    <a:pt x="11" y="3"/>
                    <a:pt x="7" y="0"/>
                    <a:pt x="4" y="1"/>
                  </a:cubicBezTo>
                  <a:cubicBezTo>
                    <a:pt x="1" y="2"/>
                    <a:pt x="0" y="8"/>
                    <a:pt x="2" y="14"/>
                  </a:cubicBezTo>
                  <a:close/>
                </a:path>
              </a:pathLst>
            </a:custGeom>
            <a:noFill/>
            <a:ln w="7938" cap="rnd">
              <a:solidFill>
                <a:srgbClr val="333333"/>
              </a:solidFill>
              <a:prstDash val="solid"/>
              <a:round/>
              <a:headEnd/>
              <a:tailEnd/>
            </a:ln>
          </p:spPr>
          <p:txBody>
            <a:bodyPr/>
            <a:lstStyle/>
            <a:p>
              <a:endParaRPr lang="hu-HU"/>
            </a:p>
          </p:txBody>
        </p:sp>
        <p:sp>
          <p:nvSpPr>
            <p:cNvPr id="64558" name="Freeform 46"/>
            <p:cNvSpPr>
              <a:spLocks/>
            </p:cNvSpPr>
            <p:nvPr/>
          </p:nvSpPr>
          <p:spPr bwMode="auto">
            <a:xfrm>
              <a:off x="4006" y="2586"/>
              <a:ext cx="19" cy="34"/>
            </a:xfrm>
            <a:custGeom>
              <a:avLst/>
              <a:gdLst/>
              <a:ahLst/>
              <a:cxnLst>
                <a:cxn ang="0">
                  <a:pos x="1" y="8"/>
                </a:cxn>
                <a:cxn ang="0">
                  <a:pos x="6" y="12"/>
                </a:cxn>
                <a:cxn ang="0">
                  <a:pos x="7" y="5"/>
                </a:cxn>
                <a:cxn ang="0">
                  <a:pos x="2" y="1"/>
                </a:cxn>
                <a:cxn ang="0">
                  <a:pos x="1" y="8"/>
                </a:cxn>
              </a:cxnLst>
              <a:rect l="0" t="0" r="r" b="b"/>
              <a:pathLst>
                <a:path w="8" h="13">
                  <a:moveTo>
                    <a:pt x="1" y="8"/>
                  </a:moveTo>
                  <a:cubicBezTo>
                    <a:pt x="2" y="11"/>
                    <a:pt x="4" y="13"/>
                    <a:pt x="6" y="12"/>
                  </a:cubicBezTo>
                  <a:cubicBezTo>
                    <a:pt x="8" y="11"/>
                    <a:pt x="8" y="8"/>
                    <a:pt x="7" y="5"/>
                  </a:cubicBezTo>
                  <a:cubicBezTo>
                    <a:pt x="6" y="2"/>
                    <a:pt x="4" y="0"/>
                    <a:pt x="2" y="1"/>
                  </a:cubicBezTo>
                  <a:cubicBezTo>
                    <a:pt x="0" y="1"/>
                    <a:pt x="0" y="4"/>
                    <a:pt x="1" y="8"/>
                  </a:cubicBezTo>
                  <a:close/>
                </a:path>
              </a:pathLst>
            </a:custGeom>
            <a:noFill/>
            <a:ln w="7938" cap="rnd">
              <a:solidFill>
                <a:srgbClr val="333333"/>
              </a:solidFill>
              <a:prstDash val="solid"/>
              <a:round/>
              <a:headEnd/>
              <a:tailEnd/>
            </a:ln>
          </p:spPr>
          <p:txBody>
            <a:bodyPr/>
            <a:lstStyle/>
            <a:p>
              <a:endParaRPr lang="hu-HU"/>
            </a:p>
          </p:txBody>
        </p:sp>
        <p:sp>
          <p:nvSpPr>
            <p:cNvPr id="64559" name="Line 47"/>
            <p:cNvSpPr>
              <a:spLocks noChangeShapeType="1"/>
            </p:cNvSpPr>
            <p:nvPr/>
          </p:nvSpPr>
          <p:spPr bwMode="auto">
            <a:xfrm>
              <a:off x="2261" y="1496"/>
              <a:ext cx="1" cy="1"/>
            </a:xfrm>
            <a:prstGeom prst="line">
              <a:avLst/>
            </a:prstGeom>
            <a:noFill/>
            <a:ln w="7938" cap="rnd">
              <a:solidFill>
                <a:srgbClr val="333333"/>
              </a:solidFill>
              <a:round/>
              <a:headEnd/>
              <a:tailEnd/>
            </a:ln>
          </p:spPr>
          <p:txBody>
            <a:bodyPr/>
            <a:lstStyle/>
            <a:p>
              <a:endParaRPr lang="hu-HU"/>
            </a:p>
          </p:txBody>
        </p:sp>
        <p:sp>
          <p:nvSpPr>
            <p:cNvPr id="64560" name="Freeform 48"/>
            <p:cNvSpPr>
              <a:spLocks/>
            </p:cNvSpPr>
            <p:nvPr/>
          </p:nvSpPr>
          <p:spPr bwMode="auto">
            <a:xfrm>
              <a:off x="3906" y="2664"/>
              <a:ext cx="27" cy="26"/>
            </a:xfrm>
            <a:custGeom>
              <a:avLst/>
              <a:gdLst/>
              <a:ahLst/>
              <a:cxnLst>
                <a:cxn ang="0">
                  <a:pos x="0" y="10"/>
                </a:cxn>
                <a:cxn ang="0">
                  <a:pos x="11" y="0"/>
                </a:cxn>
              </a:cxnLst>
              <a:rect l="0" t="0" r="r" b="b"/>
              <a:pathLst>
                <a:path w="11" h="10">
                  <a:moveTo>
                    <a:pt x="0" y="10"/>
                  </a:moveTo>
                  <a:cubicBezTo>
                    <a:pt x="6" y="9"/>
                    <a:pt x="8" y="2"/>
                    <a:pt x="11" y="0"/>
                  </a:cubicBezTo>
                </a:path>
              </a:pathLst>
            </a:custGeom>
            <a:noFill/>
            <a:ln w="7938" cap="rnd">
              <a:solidFill>
                <a:srgbClr val="333333"/>
              </a:solidFill>
              <a:prstDash val="solid"/>
              <a:round/>
              <a:headEnd/>
              <a:tailEnd/>
            </a:ln>
          </p:spPr>
          <p:txBody>
            <a:bodyPr/>
            <a:lstStyle/>
            <a:p>
              <a:endParaRPr lang="hu-HU"/>
            </a:p>
          </p:txBody>
        </p:sp>
        <p:sp>
          <p:nvSpPr>
            <p:cNvPr id="64561" name="Freeform 49"/>
            <p:cNvSpPr>
              <a:spLocks/>
            </p:cNvSpPr>
            <p:nvPr/>
          </p:nvSpPr>
          <p:spPr bwMode="auto">
            <a:xfrm>
              <a:off x="3741" y="2964"/>
              <a:ext cx="25" cy="19"/>
            </a:xfrm>
            <a:custGeom>
              <a:avLst/>
              <a:gdLst/>
              <a:ahLst/>
              <a:cxnLst>
                <a:cxn ang="0">
                  <a:pos x="0" y="0"/>
                </a:cxn>
                <a:cxn ang="0">
                  <a:pos x="10" y="4"/>
                </a:cxn>
              </a:cxnLst>
              <a:rect l="0" t="0" r="r" b="b"/>
              <a:pathLst>
                <a:path w="10" h="7">
                  <a:moveTo>
                    <a:pt x="0" y="0"/>
                  </a:moveTo>
                  <a:cubicBezTo>
                    <a:pt x="5" y="7"/>
                    <a:pt x="6" y="5"/>
                    <a:pt x="10" y="4"/>
                  </a:cubicBezTo>
                </a:path>
              </a:pathLst>
            </a:custGeom>
            <a:noFill/>
            <a:ln w="7938" cap="rnd">
              <a:solidFill>
                <a:srgbClr val="333333"/>
              </a:solidFill>
              <a:prstDash val="solid"/>
              <a:round/>
              <a:headEnd/>
              <a:tailEnd/>
            </a:ln>
          </p:spPr>
          <p:txBody>
            <a:bodyPr/>
            <a:lstStyle/>
            <a:p>
              <a:endParaRPr lang="hu-HU"/>
            </a:p>
          </p:txBody>
        </p:sp>
        <p:sp>
          <p:nvSpPr>
            <p:cNvPr id="64562" name="Freeform 50"/>
            <p:cNvSpPr>
              <a:spLocks/>
            </p:cNvSpPr>
            <p:nvPr/>
          </p:nvSpPr>
          <p:spPr bwMode="auto">
            <a:xfrm>
              <a:off x="1858" y="1242"/>
              <a:ext cx="43" cy="52"/>
            </a:xfrm>
            <a:custGeom>
              <a:avLst/>
              <a:gdLst/>
              <a:ahLst/>
              <a:cxnLst>
                <a:cxn ang="0">
                  <a:pos x="17" y="3"/>
                </a:cxn>
                <a:cxn ang="0">
                  <a:pos x="13" y="12"/>
                </a:cxn>
                <a:cxn ang="0">
                  <a:pos x="2" y="16"/>
                </a:cxn>
                <a:cxn ang="0">
                  <a:pos x="2" y="7"/>
                </a:cxn>
                <a:cxn ang="0">
                  <a:pos x="17" y="3"/>
                </a:cxn>
              </a:cxnLst>
              <a:rect l="0" t="0" r="r" b="b"/>
              <a:pathLst>
                <a:path w="18" h="20">
                  <a:moveTo>
                    <a:pt x="17" y="3"/>
                  </a:moveTo>
                  <a:cubicBezTo>
                    <a:pt x="18" y="8"/>
                    <a:pt x="16" y="9"/>
                    <a:pt x="13" y="12"/>
                  </a:cubicBezTo>
                  <a:cubicBezTo>
                    <a:pt x="10" y="14"/>
                    <a:pt x="3" y="20"/>
                    <a:pt x="2" y="16"/>
                  </a:cubicBezTo>
                  <a:cubicBezTo>
                    <a:pt x="1" y="13"/>
                    <a:pt x="0" y="10"/>
                    <a:pt x="2" y="7"/>
                  </a:cubicBezTo>
                  <a:cubicBezTo>
                    <a:pt x="5" y="4"/>
                    <a:pt x="15" y="0"/>
                    <a:pt x="17" y="3"/>
                  </a:cubicBezTo>
                  <a:close/>
                </a:path>
              </a:pathLst>
            </a:custGeom>
            <a:noFill/>
            <a:ln w="7938" cap="rnd">
              <a:solidFill>
                <a:srgbClr val="333333"/>
              </a:solidFill>
              <a:prstDash val="solid"/>
              <a:round/>
              <a:headEnd/>
              <a:tailEnd/>
            </a:ln>
          </p:spPr>
          <p:txBody>
            <a:bodyPr/>
            <a:lstStyle/>
            <a:p>
              <a:endParaRPr lang="hu-HU"/>
            </a:p>
          </p:txBody>
        </p:sp>
        <p:sp>
          <p:nvSpPr>
            <p:cNvPr id="64563" name="Freeform 51"/>
            <p:cNvSpPr>
              <a:spLocks/>
            </p:cNvSpPr>
            <p:nvPr/>
          </p:nvSpPr>
          <p:spPr bwMode="auto">
            <a:xfrm>
              <a:off x="1918" y="1240"/>
              <a:ext cx="61" cy="52"/>
            </a:xfrm>
            <a:custGeom>
              <a:avLst/>
              <a:gdLst/>
              <a:ahLst/>
              <a:cxnLst>
                <a:cxn ang="0">
                  <a:pos x="1" y="6"/>
                </a:cxn>
                <a:cxn ang="0">
                  <a:pos x="12" y="15"/>
                </a:cxn>
                <a:cxn ang="0">
                  <a:pos x="22" y="16"/>
                </a:cxn>
                <a:cxn ang="0">
                  <a:pos x="25" y="4"/>
                </a:cxn>
                <a:cxn ang="0">
                  <a:pos x="18" y="0"/>
                </a:cxn>
                <a:cxn ang="0">
                  <a:pos x="1" y="6"/>
                </a:cxn>
              </a:cxnLst>
              <a:rect l="0" t="0" r="r" b="b"/>
              <a:pathLst>
                <a:path w="25" h="20">
                  <a:moveTo>
                    <a:pt x="1" y="6"/>
                  </a:moveTo>
                  <a:cubicBezTo>
                    <a:pt x="3" y="13"/>
                    <a:pt x="6" y="14"/>
                    <a:pt x="12" y="15"/>
                  </a:cubicBezTo>
                  <a:cubicBezTo>
                    <a:pt x="17" y="17"/>
                    <a:pt x="19" y="20"/>
                    <a:pt x="22" y="16"/>
                  </a:cubicBezTo>
                  <a:cubicBezTo>
                    <a:pt x="25" y="12"/>
                    <a:pt x="25" y="8"/>
                    <a:pt x="25" y="4"/>
                  </a:cubicBezTo>
                  <a:cubicBezTo>
                    <a:pt x="25" y="0"/>
                    <a:pt x="23" y="0"/>
                    <a:pt x="18" y="0"/>
                  </a:cubicBezTo>
                  <a:cubicBezTo>
                    <a:pt x="13" y="1"/>
                    <a:pt x="0" y="1"/>
                    <a:pt x="1" y="6"/>
                  </a:cubicBezTo>
                  <a:close/>
                </a:path>
              </a:pathLst>
            </a:custGeom>
            <a:noFill/>
            <a:ln w="7938" cap="rnd">
              <a:solidFill>
                <a:srgbClr val="333333"/>
              </a:solidFill>
              <a:prstDash val="solid"/>
              <a:round/>
              <a:headEnd/>
              <a:tailEnd/>
            </a:ln>
          </p:spPr>
          <p:txBody>
            <a:bodyPr/>
            <a:lstStyle/>
            <a:p>
              <a:endParaRPr lang="hu-HU"/>
            </a:p>
          </p:txBody>
        </p:sp>
        <p:sp>
          <p:nvSpPr>
            <p:cNvPr id="64564" name="Freeform 52"/>
            <p:cNvSpPr>
              <a:spLocks/>
            </p:cNvSpPr>
            <p:nvPr/>
          </p:nvSpPr>
          <p:spPr bwMode="auto">
            <a:xfrm>
              <a:off x="1889" y="1292"/>
              <a:ext cx="54" cy="83"/>
            </a:xfrm>
            <a:custGeom>
              <a:avLst/>
              <a:gdLst/>
              <a:ahLst/>
              <a:cxnLst>
                <a:cxn ang="0">
                  <a:pos x="9" y="2"/>
                </a:cxn>
                <a:cxn ang="0">
                  <a:pos x="1" y="11"/>
                </a:cxn>
                <a:cxn ang="0">
                  <a:pos x="4" y="26"/>
                </a:cxn>
                <a:cxn ang="0">
                  <a:pos x="15" y="26"/>
                </a:cxn>
                <a:cxn ang="0">
                  <a:pos x="21" y="16"/>
                </a:cxn>
                <a:cxn ang="0">
                  <a:pos x="9" y="2"/>
                </a:cxn>
              </a:cxnLst>
              <a:rect l="0" t="0" r="r" b="b"/>
              <a:pathLst>
                <a:path w="22" h="32">
                  <a:moveTo>
                    <a:pt x="9" y="2"/>
                  </a:moveTo>
                  <a:cubicBezTo>
                    <a:pt x="4" y="5"/>
                    <a:pt x="2" y="6"/>
                    <a:pt x="1" y="11"/>
                  </a:cubicBezTo>
                  <a:cubicBezTo>
                    <a:pt x="0" y="17"/>
                    <a:pt x="1" y="20"/>
                    <a:pt x="4" y="26"/>
                  </a:cubicBezTo>
                  <a:cubicBezTo>
                    <a:pt x="8" y="32"/>
                    <a:pt x="12" y="29"/>
                    <a:pt x="15" y="26"/>
                  </a:cubicBezTo>
                  <a:cubicBezTo>
                    <a:pt x="18" y="22"/>
                    <a:pt x="21" y="22"/>
                    <a:pt x="21" y="16"/>
                  </a:cubicBezTo>
                  <a:cubicBezTo>
                    <a:pt x="22" y="9"/>
                    <a:pt x="16" y="0"/>
                    <a:pt x="9" y="2"/>
                  </a:cubicBezTo>
                  <a:close/>
                </a:path>
              </a:pathLst>
            </a:custGeom>
            <a:noFill/>
            <a:ln w="7938" cap="rnd">
              <a:solidFill>
                <a:srgbClr val="333333"/>
              </a:solidFill>
              <a:prstDash val="solid"/>
              <a:round/>
              <a:headEnd/>
              <a:tailEnd/>
            </a:ln>
          </p:spPr>
          <p:txBody>
            <a:bodyPr/>
            <a:lstStyle/>
            <a:p>
              <a:endParaRPr lang="hu-HU"/>
            </a:p>
          </p:txBody>
        </p:sp>
        <p:sp>
          <p:nvSpPr>
            <p:cNvPr id="64565" name="Freeform 53"/>
            <p:cNvSpPr>
              <a:spLocks/>
            </p:cNvSpPr>
            <p:nvPr/>
          </p:nvSpPr>
          <p:spPr bwMode="auto">
            <a:xfrm>
              <a:off x="1938" y="1318"/>
              <a:ext cx="51" cy="80"/>
            </a:xfrm>
            <a:custGeom>
              <a:avLst/>
              <a:gdLst/>
              <a:ahLst/>
              <a:cxnLst>
                <a:cxn ang="0">
                  <a:pos x="13" y="2"/>
                </a:cxn>
                <a:cxn ang="0">
                  <a:pos x="9" y="10"/>
                </a:cxn>
                <a:cxn ang="0">
                  <a:pos x="6" y="28"/>
                </a:cxn>
                <a:cxn ang="0">
                  <a:pos x="15" y="26"/>
                </a:cxn>
                <a:cxn ang="0">
                  <a:pos x="20" y="14"/>
                </a:cxn>
                <a:cxn ang="0">
                  <a:pos x="13" y="2"/>
                </a:cxn>
              </a:cxnLst>
              <a:rect l="0" t="0" r="r" b="b"/>
              <a:pathLst>
                <a:path w="21" h="31">
                  <a:moveTo>
                    <a:pt x="13" y="2"/>
                  </a:moveTo>
                  <a:cubicBezTo>
                    <a:pt x="8" y="2"/>
                    <a:pt x="10" y="3"/>
                    <a:pt x="9" y="10"/>
                  </a:cubicBezTo>
                  <a:cubicBezTo>
                    <a:pt x="8" y="18"/>
                    <a:pt x="0" y="26"/>
                    <a:pt x="6" y="28"/>
                  </a:cubicBezTo>
                  <a:cubicBezTo>
                    <a:pt x="11" y="31"/>
                    <a:pt x="12" y="27"/>
                    <a:pt x="15" y="26"/>
                  </a:cubicBezTo>
                  <a:cubicBezTo>
                    <a:pt x="18" y="24"/>
                    <a:pt x="19" y="22"/>
                    <a:pt x="20" y="14"/>
                  </a:cubicBezTo>
                  <a:cubicBezTo>
                    <a:pt x="21" y="6"/>
                    <a:pt x="18" y="0"/>
                    <a:pt x="13" y="2"/>
                  </a:cubicBezTo>
                  <a:close/>
                </a:path>
              </a:pathLst>
            </a:custGeom>
            <a:noFill/>
            <a:ln w="7938" cap="rnd">
              <a:solidFill>
                <a:srgbClr val="333333"/>
              </a:solidFill>
              <a:prstDash val="solid"/>
              <a:round/>
              <a:headEnd/>
              <a:tailEnd/>
            </a:ln>
          </p:spPr>
          <p:txBody>
            <a:bodyPr/>
            <a:lstStyle/>
            <a:p>
              <a:endParaRPr lang="hu-HU"/>
            </a:p>
          </p:txBody>
        </p:sp>
        <p:sp>
          <p:nvSpPr>
            <p:cNvPr id="64566" name="Freeform 54"/>
            <p:cNvSpPr>
              <a:spLocks/>
            </p:cNvSpPr>
            <p:nvPr/>
          </p:nvSpPr>
          <p:spPr bwMode="auto">
            <a:xfrm>
              <a:off x="1853" y="1390"/>
              <a:ext cx="51" cy="80"/>
            </a:xfrm>
            <a:custGeom>
              <a:avLst/>
              <a:gdLst/>
              <a:ahLst/>
              <a:cxnLst>
                <a:cxn ang="0">
                  <a:pos x="10" y="3"/>
                </a:cxn>
                <a:cxn ang="0">
                  <a:pos x="20" y="10"/>
                </a:cxn>
                <a:cxn ang="0">
                  <a:pos x="16" y="28"/>
                </a:cxn>
                <a:cxn ang="0">
                  <a:pos x="4" y="22"/>
                </a:cxn>
                <a:cxn ang="0">
                  <a:pos x="10" y="3"/>
                </a:cxn>
              </a:cxnLst>
              <a:rect l="0" t="0" r="r" b="b"/>
              <a:pathLst>
                <a:path w="21" h="31">
                  <a:moveTo>
                    <a:pt x="10" y="3"/>
                  </a:moveTo>
                  <a:cubicBezTo>
                    <a:pt x="14" y="0"/>
                    <a:pt x="18" y="6"/>
                    <a:pt x="20" y="10"/>
                  </a:cubicBezTo>
                  <a:cubicBezTo>
                    <a:pt x="21" y="14"/>
                    <a:pt x="20" y="25"/>
                    <a:pt x="16" y="28"/>
                  </a:cubicBezTo>
                  <a:cubicBezTo>
                    <a:pt x="12" y="31"/>
                    <a:pt x="9" y="29"/>
                    <a:pt x="4" y="22"/>
                  </a:cubicBezTo>
                  <a:cubicBezTo>
                    <a:pt x="0" y="18"/>
                    <a:pt x="6" y="6"/>
                    <a:pt x="10" y="3"/>
                  </a:cubicBezTo>
                  <a:close/>
                </a:path>
              </a:pathLst>
            </a:custGeom>
            <a:noFill/>
            <a:ln w="7938" cap="rnd">
              <a:solidFill>
                <a:srgbClr val="333333"/>
              </a:solidFill>
              <a:prstDash val="solid"/>
              <a:round/>
              <a:headEnd/>
              <a:tailEnd/>
            </a:ln>
          </p:spPr>
          <p:txBody>
            <a:bodyPr/>
            <a:lstStyle/>
            <a:p>
              <a:endParaRPr lang="hu-HU"/>
            </a:p>
          </p:txBody>
        </p:sp>
        <p:sp>
          <p:nvSpPr>
            <p:cNvPr id="64567" name="Freeform 55"/>
            <p:cNvSpPr>
              <a:spLocks/>
            </p:cNvSpPr>
            <p:nvPr/>
          </p:nvSpPr>
          <p:spPr bwMode="auto">
            <a:xfrm>
              <a:off x="1918" y="1406"/>
              <a:ext cx="56" cy="57"/>
            </a:xfrm>
            <a:custGeom>
              <a:avLst/>
              <a:gdLst/>
              <a:ahLst/>
              <a:cxnLst>
                <a:cxn ang="0">
                  <a:pos x="6" y="0"/>
                </a:cxn>
                <a:cxn ang="0">
                  <a:pos x="3" y="21"/>
                </a:cxn>
                <a:cxn ang="0">
                  <a:pos x="14" y="21"/>
                </a:cxn>
                <a:cxn ang="0">
                  <a:pos x="23" y="17"/>
                </a:cxn>
                <a:cxn ang="0">
                  <a:pos x="19" y="10"/>
                </a:cxn>
                <a:cxn ang="0">
                  <a:pos x="6" y="0"/>
                </a:cxn>
              </a:cxnLst>
              <a:rect l="0" t="0" r="r" b="b"/>
              <a:pathLst>
                <a:path w="23" h="22">
                  <a:moveTo>
                    <a:pt x="6" y="0"/>
                  </a:moveTo>
                  <a:cubicBezTo>
                    <a:pt x="1" y="3"/>
                    <a:pt x="0" y="20"/>
                    <a:pt x="3" y="21"/>
                  </a:cubicBezTo>
                  <a:cubicBezTo>
                    <a:pt x="5" y="22"/>
                    <a:pt x="9" y="20"/>
                    <a:pt x="14" y="21"/>
                  </a:cubicBezTo>
                  <a:cubicBezTo>
                    <a:pt x="19" y="21"/>
                    <a:pt x="23" y="21"/>
                    <a:pt x="23" y="17"/>
                  </a:cubicBezTo>
                  <a:cubicBezTo>
                    <a:pt x="23" y="12"/>
                    <a:pt x="23" y="10"/>
                    <a:pt x="19" y="10"/>
                  </a:cubicBezTo>
                  <a:cubicBezTo>
                    <a:pt x="14" y="8"/>
                    <a:pt x="10" y="1"/>
                    <a:pt x="6" y="0"/>
                  </a:cubicBezTo>
                  <a:close/>
                </a:path>
              </a:pathLst>
            </a:custGeom>
            <a:noFill/>
            <a:ln w="7938" cap="rnd">
              <a:solidFill>
                <a:srgbClr val="333333"/>
              </a:solidFill>
              <a:prstDash val="solid"/>
              <a:round/>
              <a:headEnd/>
              <a:tailEnd/>
            </a:ln>
          </p:spPr>
          <p:txBody>
            <a:bodyPr/>
            <a:lstStyle/>
            <a:p>
              <a:endParaRPr lang="hu-HU"/>
            </a:p>
          </p:txBody>
        </p:sp>
        <p:sp>
          <p:nvSpPr>
            <p:cNvPr id="64568" name="Freeform 56"/>
            <p:cNvSpPr>
              <a:spLocks/>
            </p:cNvSpPr>
            <p:nvPr/>
          </p:nvSpPr>
          <p:spPr bwMode="auto">
            <a:xfrm>
              <a:off x="1989" y="1364"/>
              <a:ext cx="31" cy="57"/>
            </a:xfrm>
            <a:custGeom>
              <a:avLst/>
              <a:gdLst/>
              <a:ahLst/>
              <a:cxnLst>
                <a:cxn ang="0">
                  <a:pos x="3" y="5"/>
                </a:cxn>
                <a:cxn ang="0">
                  <a:pos x="5" y="19"/>
                </a:cxn>
                <a:cxn ang="0">
                  <a:pos x="12" y="9"/>
                </a:cxn>
                <a:cxn ang="0">
                  <a:pos x="3" y="5"/>
                </a:cxn>
              </a:cxnLst>
              <a:rect l="0" t="0" r="r" b="b"/>
              <a:pathLst>
                <a:path w="13" h="22">
                  <a:moveTo>
                    <a:pt x="3" y="5"/>
                  </a:moveTo>
                  <a:cubicBezTo>
                    <a:pt x="1" y="9"/>
                    <a:pt x="0" y="22"/>
                    <a:pt x="5" y="19"/>
                  </a:cubicBezTo>
                  <a:cubicBezTo>
                    <a:pt x="9" y="17"/>
                    <a:pt x="12" y="13"/>
                    <a:pt x="12" y="9"/>
                  </a:cubicBezTo>
                  <a:cubicBezTo>
                    <a:pt x="13" y="1"/>
                    <a:pt x="6" y="0"/>
                    <a:pt x="3" y="5"/>
                  </a:cubicBezTo>
                  <a:close/>
                </a:path>
              </a:pathLst>
            </a:custGeom>
            <a:noFill/>
            <a:ln w="7938" cap="rnd">
              <a:solidFill>
                <a:srgbClr val="333333"/>
              </a:solidFill>
              <a:prstDash val="solid"/>
              <a:round/>
              <a:headEnd/>
              <a:tailEnd/>
            </a:ln>
          </p:spPr>
          <p:txBody>
            <a:bodyPr/>
            <a:lstStyle/>
            <a:p>
              <a:endParaRPr lang="hu-HU"/>
            </a:p>
          </p:txBody>
        </p:sp>
        <p:sp>
          <p:nvSpPr>
            <p:cNvPr id="64569" name="Freeform 57"/>
            <p:cNvSpPr>
              <a:spLocks/>
            </p:cNvSpPr>
            <p:nvPr/>
          </p:nvSpPr>
          <p:spPr bwMode="auto">
            <a:xfrm>
              <a:off x="1989" y="1286"/>
              <a:ext cx="14" cy="37"/>
            </a:xfrm>
            <a:custGeom>
              <a:avLst/>
              <a:gdLst/>
              <a:ahLst/>
              <a:cxnLst>
                <a:cxn ang="0">
                  <a:pos x="6" y="8"/>
                </a:cxn>
                <a:cxn ang="0">
                  <a:pos x="3" y="10"/>
                </a:cxn>
                <a:cxn ang="0">
                  <a:pos x="2" y="1"/>
                </a:cxn>
                <a:cxn ang="0">
                  <a:pos x="6" y="8"/>
                </a:cxn>
              </a:cxnLst>
              <a:rect l="0" t="0" r="r" b="b"/>
              <a:pathLst>
                <a:path w="6" h="14">
                  <a:moveTo>
                    <a:pt x="6" y="8"/>
                  </a:moveTo>
                  <a:cubicBezTo>
                    <a:pt x="6" y="12"/>
                    <a:pt x="5" y="14"/>
                    <a:pt x="3" y="10"/>
                  </a:cubicBezTo>
                  <a:cubicBezTo>
                    <a:pt x="0" y="6"/>
                    <a:pt x="0" y="4"/>
                    <a:pt x="2" y="1"/>
                  </a:cubicBezTo>
                  <a:cubicBezTo>
                    <a:pt x="5" y="0"/>
                    <a:pt x="6" y="5"/>
                    <a:pt x="6" y="8"/>
                  </a:cubicBezTo>
                  <a:close/>
                </a:path>
              </a:pathLst>
            </a:custGeom>
            <a:noFill/>
            <a:ln w="7938" cap="rnd">
              <a:solidFill>
                <a:srgbClr val="333333"/>
              </a:solidFill>
              <a:prstDash val="solid"/>
              <a:round/>
              <a:headEnd/>
              <a:tailEnd/>
            </a:ln>
          </p:spPr>
          <p:txBody>
            <a:bodyPr/>
            <a:lstStyle/>
            <a:p>
              <a:endParaRPr lang="hu-HU"/>
            </a:p>
          </p:txBody>
        </p:sp>
        <p:sp>
          <p:nvSpPr>
            <p:cNvPr id="64570" name="Freeform 58"/>
            <p:cNvSpPr>
              <a:spLocks/>
            </p:cNvSpPr>
            <p:nvPr/>
          </p:nvSpPr>
          <p:spPr bwMode="auto">
            <a:xfrm>
              <a:off x="1816" y="1299"/>
              <a:ext cx="56" cy="109"/>
            </a:xfrm>
            <a:custGeom>
              <a:avLst/>
              <a:gdLst/>
              <a:ahLst/>
              <a:cxnLst>
                <a:cxn ang="0">
                  <a:pos x="8" y="1"/>
                </a:cxn>
                <a:cxn ang="0">
                  <a:pos x="8" y="13"/>
                </a:cxn>
                <a:cxn ang="0">
                  <a:pos x="6" y="37"/>
                </a:cxn>
                <a:cxn ang="0">
                  <a:pos x="17" y="31"/>
                </a:cxn>
                <a:cxn ang="0">
                  <a:pos x="21" y="13"/>
                </a:cxn>
                <a:cxn ang="0">
                  <a:pos x="8" y="1"/>
                </a:cxn>
              </a:cxnLst>
              <a:rect l="0" t="0" r="r" b="b"/>
              <a:pathLst>
                <a:path w="23" h="42">
                  <a:moveTo>
                    <a:pt x="8" y="1"/>
                  </a:moveTo>
                  <a:cubicBezTo>
                    <a:pt x="2" y="3"/>
                    <a:pt x="5" y="6"/>
                    <a:pt x="8" y="13"/>
                  </a:cubicBezTo>
                  <a:cubicBezTo>
                    <a:pt x="10" y="20"/>
                    <a:pt x="0" y="33"/>
                    <a:pt x="6" y="37"/>
                  </a:cubicBezTo>
                  <a:cubicBezTo>
                    <a:pt x="11" y="42"/>
                    <a:pt x="14" y="39"/>
                    <a:pt x="17" y="31"/>
                  </a:cubicBezTo>
                  <a:cubicBezTo>
                    <a:pt x="19" y="24"/>
                    <a:pt x="23" y="20"/>
                    <a:pt x="21" y="13"/>
                  </a:cubicBezTo>
                  <a:cubicBezTo>
                    <a:pt x="19" y="5"/>
                    <a:pt x="12" y="0"/>
                    <a:pt x="8" y="1"/>
                  </a:cubicBezTo>
                  <a:close/>
                </a:path>
              </a:pathLst>
            </a:custGeom>
            <a:noFill/>
            <a:ln w="7938" cap="rnd">
              <a:solidFill>
                <a:srgbClr val="333333"/>
              </a:solidFill>
              <a:prstDash val="solid"/>
              <a:round/>
              <a:headEnd/>
              <a:tailEnd/>
            </a:ln>
          </p:spPr>
          <p:txBody>
            <a:bodyPr/>
            <a:lstStyle/>
            <a:p>
              <a:endParaRPr lang="hu-HU"/>
            </a:p>
          </p:txBody>
        </p:sp>
        <p:sp>
          <p:nvSpPr>
            <p:cNvPr id="64571" name="Freeform 59"/>
            <p:cNvSpPr>
              <a:spLocks/>
            </p:cNvSpPr>
            <p:nvPr/>
          </p:nvSpPr>
          <p:spPr bwMode="auto">
            <a:xfrm>
              <a:off x="3605" y="3855"/>
              <a:ext cx="39" cy="60"/>
            </a:xfrm>
            <a:custGeom>
              <a:avLst/>
              <a:gdLst/>
              <a:ahLst/>
              <a:cxnLst>
                <a:cxn ang="0">
                  <a:pos x="12" y="1"/>
                </a:cxn>
                <a:cxn ang="0">
                  <a:pos x="3" y="9"/>
                </a:cxn>
                <a:cxn ang="0">
                  <a:pos x="4" y="22"/>
                </a:cxn>
                <a:cxn ang="0">
                  <a:pos x="14" y="14"/>
                </a:cxn>
                <a:cxn ang="0">
                  <a:pos x="12" y="1"/>
                </a:cxn>
              </a:cxnLst>
              <a:rect l="0" t="0" r="r" b="b"/>
              <a:pathLst>
                <a:path w="16" h="23">
                  <a:moveTo>
                    <a:pt x="12" y="1"/>
                  </a:moveTo>
                  <a:cubicBezTo>
                    <a:pt x="9" y="0"/>
                    <a:pt x="5" y="3"/>
                    <a:pt x="3" y="9"/>
                  </a:cubicBezTo>
                  <a:cubicBezTo>
                    <a:pt x="0" y="15"/>
                    <a:pt x="1" y="21"/>
                    <a:pt x="4" y="22"/>
                  </a:cubicBezTo>
                  <a:cubicBezTo>
                    <a:pt x="7" y="23"/>
                    <a:pt x="12" y="19"/>
                    <a:pt x="14" y="14"/>
                  </a:cubicBezTo>
                  <a:cubicBezTo>
                    <a:pt x="16" y="8"/>
                    <a:pt x="15" y="2"/>
                    <a:pt x="12" y="1"/>
                  </a:cubicBezTo>
                  <a:close/>
                </a:path>
              </a:pathLst>
            </a:custGeom>
            <a:solidFill>
              <a:srgbClr val="FEE1B4"/>
            </a:solidFill>
            <a:ln w="9525">
              <a:noFill/>
              <a:round/>
              <a:headEnd/>
              <a:tailEnd/>
            </a:ln>
          </p:spPr>
          <p:txBody>
            <a:bodyPr/>
            <a:lstStyle/>
            <a:p>
              <a:endParaRPr lang="hu-HU"/>
            </a:p>
          </p:txBody>
        </p:sp>
        <p:sp>
          <p:nvSpPr>
            <p:cNvPr id="64572" name="Freeform 60"/>
            <p:cNvSpPr>
              <a:spLocks/>
            </p:cNvSpPr>
            <p:nvPr/>
          </p:nvSpPr>
          <p:spPr bwMode="auto">
            <a:xfrm>
              <a:off x="3615" y="3868"/>
              <a:ext cx="20" cy="34"/>
            </a:xfrm>
            <a:custGeom>
              <a:avLst/>
              <a:gdLst/>
              <a:ahLst/>
              <a:cxnLst>
                <a:cxn ang="0">
                  <a:pos x="6" y="1"/>
                </a:cxn>
                <a:cxn ang="0">
                  <a:pos x="1" y="5"/>
                </a:cxn>
                <a:cxn ang="0">
                  <a:pos x="2" y="12"/>
                </a:cxn>
                <a:cxn ang="0">
                  <a:pos x="7" y="8"/>
                </a:cxn>
                <a:cxn ang="0">
                  <a:pos x="6" y="1"/>
                </a:cxn>
              </a:cxnLst>
              <a:rect l="0" t="0" r="r" b="b"/>
              <a:pathLst>
                <a:path w="8" h="13">
                  <a:moveTo>
                    <a:pt x="6" y="1"/>
                  </a:moveTo>
                  <a:cubicBezTo>
                    <a:pt x="4" y="0"/>
                    <a:pt x="2" y="2"/>
                    <a:pt x="1" y="5"/>
                  </a:cubicBezTo>
                  <a:cubicBezTo>
                    <a:pt x="0" y="8"/>
                    <a:pt x="0" y="11"/>
                    <a:pt x="2" y="12"/>
                  </a:cubicBezTo>
                  <a:cubicBezTo>
                    <a:pt x="4" y="13"/>
                    <a:pt x="6" y="11"/>
                    <a:pt x="7" y="8"/>
                  </a:cubicBezTo>
                  <a:cubicBezTo>
                    <a:pt x="8" y="4"/>
                    <a:pt x="8" y="1"/>
                    <a:pt x="6" y="1"/>
                  </a:cubicBezTo>
                  <a:close/>
                </a:path>
              </a:pathLst>
            </a:custGeom>
            <a:solidFill>
              <a:srgbClr val="DF8820"/>
            </a:solidFill>
            <a:ln w="9525">
              <a:noFill/>
              <a:round/>
              <a:headEnd/>
              <a:tailEnd/>
            </a:ln>
          </p:spPr>
          <p:txBody>
            <a:bodyPr/>
            <a:lstStyle/>
            <a:p>
              <a:endParaRPr lang="hu-HU"/>
            </a:p>
          </p:txBody>
        </p:sp>
        <p:sp>
          <p:nvSpPr>
            <p:cNvPr id="64573" name="Freeform 61"/>
            <p:cNvSpPr>
              <a:spLocks/>
            </p:cNvSpPr>
            <p:nvPr/>
          </p:nvSpPr>
          <p:spPr bwMode="auto">
            <a:xfrm>
              <a:off x="3605" y="3855"/>
              <a:ext cx="39" cy="60"/>
            </a:xfrm>
            <a:custGeom>
              <a:avLst/>
              <a:gdLst/>
              <a:ahLst/>
              <a:cxnLst>
                <a:cxn ang="0">
                  <a:pos x="12" y="1"/>
                </a:cxn>
                <a:cxn ang="0">
                  <a:pos x="3" y="9"/>
                </a:cxn>
                <a:cxn ang="0">
                  <a:pos x="4" y="22"/>
                </a:cxn>
                <a:cxn ang="0">
                  <a:pos x="14" y="14"/>
                </a:cxn>
                <a:cxn ang="0">
                  <a:pos x="12" y="1"/>
                </a:cxn>
              </a:cxnLst>
              <a:rect l="0" t="0" r="r" b="b"/>
              <a:pathLst>
                <a:path w="16" h="23">
                  <a:moveTo>
                    <a:pt x="12" y="1"/>
                  </a:moveTo>
                  <a:cubicBezTo>
                    <a:pt x="9" y="0"/>
                    <a:pt x="5" y="3"/>
                    <a:pt x="3" y="9"/>
                  </a:cubicBezTo>
                  <a:cubicBezTo>
                    <a:pt x="0" y="15"/>
                    <a:pt x="1" y="21"/>
                    <a:pt x="4" y="22"/>
                  </a:cubicBezTo>
                  <a:cubicBezTo>
                    <a:pt x="7" y="23"/>
                    <a:pt x="12" y="19"/>
                    <a:pt x="14" y="14"/>
                  </a:cubicBezTo>
                  <a:cubicBezTo>
                    <a:pt x="16" y="8"/>
                    <a:pt x="15" y="2"/>
                    <a:pt x="12" y="1"/>
                  </a:cubicBezTo>
                  <a:close/>
                </a:path>
              </a:pathLst>
            </a:custGeom>
            <a:noFill/>
            <a:ln w="7938" cap="rnd">
              <a:solidFill>
                <a:srgbClr val="333333"/>
              </a:solidFill>
              <a:prstDash val="solid"/>
              <a:round/>
              <a:headEnd/>
              <a:tailEnd/>
            </a:ln>
          </p:spPr>
          <p:txBody>
            <a:bodyPr/>
            <a:lstStyle/>
            <a:p>
              <a:endParaRPr lang="hu-HU"/>
            </a:p>
          </p:txBody>
        </p:sp>
        <p:sp>
          <p:nvSpPr>
            <p:cNvPr id="64574" name="Freeform 62"/>
            <p:cNvSpPr>
              <a:spLocks/>
            </p:cNvSpPr>
            <p:nvPr/>
          </p:nvSpPr>
          <p:spPr bwMode="auto">
            <a:xfrm>
              <a:off x="3615" y="3868"/>
              <a:ext cx="20" cy="34"/>
            </a:xfrm>
            <a:custGeom>
              <a:avLst/>
              <a:gdLst/>
              <a:ahLst/>
              <a:cxnLst>
                <a:cxn ang="0">
                  <a:pos x="6" y="1"/>
                </a:cxn>
                <a:cxn ang="0">
                  <a:pos x="1" y="5"/>
                </a:cxn>
                <a:cxn ang="0">
                  <a:pos x="2" y="12"/>
                </a:cxn>
                <a:cxn ang="0">
                  <a:pos x="7" y="8"/>
                </a:cxn>
                <a:cxn ang="0">
                  <a:pos x="6" y="1"/>
                </a:cxn>
              </a:cxnLst>
              <a:rect l="0" t="0" r="r" b="b"/>
              <a:pathLst>
                <a:path w="8" h="13">
                  <a:moveTo>
                    <a:pt x="6" y="1"/>
                  </a:moveTo>
                  <a:cubicBezTo>
                    <a:pt x="4" y="0"/>
                    <a:pt x="2" y="2"/>
                    <a:pt x="1" y="5"/>
                  </a:cubicBezTo>
                  <a:cubicBezTo>
                    <a:pt x="0" y="8"/>
                    <a:pt x="0" y="11"/>
                    <a:pt x="2" y="12"/>
                  </a:cubicBezTo>
                  <a:cubicBezTo>
                    <a:pt x="4" y="13"/>
                    <a:pt x="6" y="11"/>
                    <a:pt x="7" y="8"/>
                  </a:cubicBezTo>
                  <a:cubicBezTo>
                    <a:pt x="8" y="4"/>
                    <a:pt x="8" y="1"/>
                    <a:pt x="6" y="1"/>
                  </a:cubicBezTo>
                  <a:close/>
                </a:path>
              </a:pathLst>
            </a:custGeom>
            <a:noFill/>
            <a:ln w="7938" cap="rnd">
              <a:solidFill>
                <a:srgbClr val="333333"/>
              </a:solidFill>
              <a:prstDash val="solid"/>
              <a:round/>
              <a:headEnd/>
              <a:tailEnd/>
            </a:ln>
          </p:spPr>
          <p:txBody>
            <a:bodyPr/>
            <a:lstStyle/>
            <a:p>
              <a:endParaRPr lang="hu-HU"/>
            </a:p>
          </p:txBody>
        </p:sp>
        <p:sp>
          <p:nvSpPr>
            <p:cNvPr id="64575" name="Freeform 63"/>
            <p:cNvSpPr>
              <a:spLocks/>
            </p:cNvSpPr>
            <p:nvPr/>
          </p:nvSpPr>
          <p:spPr bwMode="auto">
            <a:xfrm>
              <a:off x="3605" y="3855"/>
              <a:ext cx="39" cy="60"/>
            </a:xfrm>
            <a:custGeom>
              <a:avLst/>
              <a:gdLst/>
              <a:ahLst/>
              <a:cxnLst>
                <a:cxn ang="0">
                  <a:pos x="12" y="1"/>
                </a:cxn>
                <a:cxn ang="0">
                  <a:pos x="3" y="9"/>
                </a:cxn>
                <a:cxn ang="0">
                  <a:pos x="4" y="22"/>
                </a:cxn>
                <a:cxn ang="0">
                  <a:pos x="14" y="14"/>
                </a:cxn>
                <a:cxn ang="0">
                  <a:pos x="12" y="1"/>
                </a:cxn>
              </a:cxnLst>
              <a:rect l="0" t="0" r="r" b="b"/>
              <a:pathLst>
                <a:path w="16" h="23">
                  <a:moveTo>
                    <a:pt x="12" y="1"/>
                  </a:moveTo>
                  <a:cubicBezTo>
                    <a:pt x="9" y="0"/>
                    <a:pt x="5" y="3"/>
                    <a:pt x="3" y="9"/>
                  </a:cubicBezTo>
                  <a:cubicBezTo>
                    <a:pt x="0" y="15"/>
                    <a:pt x="1" y="21"/>
                    <a:pt x="4" y="22"/>
                  </a:cubicBezTo>
                  <a:cubicBezTo>
                    <a:pt x="7" y="23"/>
                    <a:pt x="12" y="19"/>
                    <a:pt x="14" y="14"/>
                  </a:cubicBezTo>
                  <a:cubicBezTo>
                    <a:pt x="16" y="8"/>
                    <a:pt x="15" y="2"/>
                    <a:pt x="12" y="1"/>
                  </a:cubicBezTo>
                  <a:close/>
                </a:path>
              </a:pathLst>
            </a:custGeom>
            <a:noFill/>
            <a:ln w="7938" cap="rnd">
              <a:solidFill>
                <a:srgbClr val="333333"/>
              </a:solidFill>
              <a:prstDash val="solid"/>
              <a:round/>
              <a:headEnd/>
              <a:tailEnd/>
            </a:ln>
          </p:spPr>
          <p:txBody>
            <a:bodyPr/>
            <a:lstStyle/>
            <a:p>
              <a:endParaRPr lang="hu-HU"/>
            </a:p>
          </p:txBody>
        </p:sp>
        <p:sp>
          <p:nvSpPr>
            <p:cNvPr id="64576" name="Freeform 64"/>
            <p:cNvSpPr>
              <a:spLocks/>
            </p:cNvSpPr>
            <p:nvPr/>
          </p:nvSpPr>
          <p:spPr bwMode="auto">
            <a:xfrm>
              <a:off x="3615" y="3868"/>
              <a:ext cx="20" cy="34"/>
            </a:xfrm>
            <a:custGeom>
              <a:avLst/>
              <a:gdLst/>
              <a:ahLst/>
              <a:cxnLst>
                <a:cxn ang="0">
                  <a:pos x="6" y="1"/>
                </a:cxn>
                <a:cxn ang="0">
                  <a:pos x="1" y="5"/>
                </a:cxn>
                <a:cxn ang="0">
                  <a:pos x="2" y="12"/>
                </a:cxn>
                <a:cxn ang="0">
                  <a:pos x="7" y="8"/>
                </a:cxn>
                <a:cxn ang="0">
                  <a:pos x="6" y="1"/>
                </a:cxn>
              </a:cxnLst>
              <a:rect l="0" t="0" r="r" b="b"/>
              <a:pathLst>
                <a:path w="8" h="13">
                  <a:moveTo>
                    <a:pt x="6" y="1"/>
                  </a:moveTo>
                  <a:cubicBezTo>
                    <a:pt x="4" y="0"/>
                    <a:pt x="2" y="2"/>
                    <a:pt x="1" y="5"/>
                  </a:cubicBezTo>
                  <a:cubicBezTo>
                    <a:pt x="0" y="8"/>
                    <a:pt x="0" y="11"/>
                    <a:pt x="2" y="12"/>
                  </a:cubicBezTo>
                  <a:cubicBezTo>
                    <a:pt x="4" y="13"/>
                    <a:pt x="6" y="11"/>
                    <a:pt x="7" y="8"/>
                  </a:cubicBezTo>
                  <a:cubicBezTo>
                    <a:pt x="8" y="4"/>
                    <a:pt x="8" y="1"/>
                    <a:pt x="6" y="1"/>
                  </a:cubicBezTo>
                  <a:close/>
                </a:path>
              </a:pathLst>
            </a:custGeom>
            <a:noFill/>
            <a:ln w="7938" cap="rnd">
              <a:solidFill>
                <a:srgbClr val="333333"/>
              </a:solidFill>
              <a:prstDash val="solid"/>
              <a:round/>
              <a:headEnd/>
              <a:tailEnd/>
            </a:ln>
          </p:spPr>
          <p:txBody>
            <a:bodyPr/>
            <a:lstStyle/>
            <a:p>
              <a:endParaRPr lang="hu-HU"/>
            </a:p>
          </p:txBody>
        </p:sp>
        <p:sp>
          <p:nvSpPr>
            <p:cNvPr id="64577" name="Freeform 65"/>
            <p:cNvSpPr>
              <a:spLocks/>
            </p:cNvSpPr>
            <p:nvPr/>
          </p:nvSpPr>
          <p:spPr bwMode="auto">
            <a:xfrm>
              <a:off x="3605" y="3855"/>
              <a:ext cx="39" cy="60"/>
            </a:xfrm>
            <a:custGeom>
              <a:avLst/>
              <a:gdLst/>
              <a:ahLst/>
              <a:cxnLst>
                <a:cxn ang="0">
                  <a:pos x="12" y="1"/>
                </a:cxn>
                <a:cxn ang="0">
                  <a:pos x="3" y="9"/>
                </a:cxn>
                <a:cxn ang="0">
                  <a:pos x="4" y="22"/>
                </a:cxn>
                <a:cxn ang="0">
                  <a:pos x="14" y="14"/>
                </a:cxn>
                <a:cxn ang="0">
                  <a:pos x="12" y="1"/>
                </a:cxn>
              </a:cxnLst>
              <a:rect l="0" t="0" r="r" b="b"/>
              <a:pathLst>
                <a:path w="16" h="23">
                  <a:moveTo>
                    <a:pt x="12" y="1"/>
                  </a:moveTo>
                  <a:cubicBezTo>
                    <a:pt x="9" y="0"/>
                    <a:pt x="5" y="3"/>
                    <a:pt x="3" y="9"/>
                  </a:cubicBezTo>
                  <a:cubicBezTo>
                    <a:pt x="0" y="15"/>
                    <a:pt x="1" y="21"/>
                    <a:pt x="4" y="22"/>
                  </a:cubicBezTo>
                  <a:cubicBezTo>
                    <a:pt x="7" y="23"/>
                    <a:pt x="12" y="19"/>
                    <a:pt x="14" y="14"/>
                  </a:cubicBezTo>
                  <a:cubicBezTo>
                    <a:pt x="16" y="8"/>
                    <a:pt x="15" y="2"/>
                    <a:pt x="12" y="1"/>
                  </a:cubicBezTo>
                  <a:close/>
                </a:path>
              </a:pathLst>
            </a:custGeom>
            <a:noFill/>
            <a:ln w="7938" cap="rnd">
              <a:solidFill>
                <a:srgbClr val="333333"/>
              </a:solidFill>
              <a:prstDash val="solid"/>
              <a:round/>
              <a:headEnd/>
              <a:tailEnd/>
            </a:ln>
          </p:spPr>
          <p:txBody>
            <a:bodyPr/>
            <a:lstStyle/>
            <a:p>
              <a:endParaRPr lang="hu-HU"/>
            </a:p>
          </p:txBody>
        </p:sp>
        <p:sp>
          <p:nvSpPr>
            <p:cNvPr id="64578" name="Freeform 66"/>
            <p:cNvSpPr>
              <a:spLocks/>
            </p:cNvSpPr>
            <p:nvPr/>
          </p:nvSpPr>
          <p:spPr bwMode="auto">
            <a:xfrm>
              <a:off x="3615" y="3868"/>
              <a:ext cx="20" cy="34"/>
            </a:xfrm>
            <a:custGeom>
              <a:avLst/>
              <a:gdLst/>
              <a:ahLst/>
              <a:cxnLst>
                <a:cxn ang="0">
                  <a:pos x="6" y="1"/>
                </a:cxn>
                <a:cxn ang="0">
                  <a:pos x="1" y="5"/>
                </a:cxn>
                <a:cxn ang="0">
                  <a:pos x="2" y="12"/>
                </a:cxn>
                <a:cxn ang="0">
                  <a:pos x="7" y="8"/>
                </a:cxn>
                <a:cxn ang="0">
                  <a:pos x="6" y="1"/>
                </a:cxn>
              </a:cxnLst>
              <a:rect l="0" t="0" r="r" b="b"/>
              <a:pathLst>
                <a:path w="8" h="13">
                  <a:moveTo>
                    <a:pt x="6" y="1"/>
                  </a:moveTo>
                  <a:cubicBezTo>
                    <a:pt x="4" y="0"/>
                    <a:pt x="2" y="2"/>
                    <a:pt x="1" y="5"/>
                  </a:cubicBezTo>
                  <a:cubicBezTo>
                    <a:pt x="0" y="8"/>
                    <a:pt x="0" y="11"/>
                    <a:pt x="2" y="12"/>
                  </a:cubicBezTo>
                  <a:cubicBezTo>
                    <a:pt x="4" y="13"/>
                    <a:pt x="6" y="11"/>
                    <a:pt x="7" y="8"/>
                  </a:cubicBezTo>
                  <a:cubicBezTo>
                    <a:pt x="8" y="4"/>
                    <a:pt x="8" y="1"/>
                    <a:pt x="6" y="1"/>
                  </a:cubicBezTo>
                  <a:close/>
                </a:path>
              </a:pathLst>
            </a:custGeom>
            <a:noFill/>
            <a:ln w="7938" cap="rnd">
              <a:solidFill>
                <a:srgbClr val="333333"/>
              </a:solidFill>
              <a:prstDash val="solid"/>
              <a:round/>
              <a:headEnd/>
              <a:tailEnd/>
            </a:ln>
          </p:spPr>
          <p:txBody>
            <a:bodyPr/>
            <a:lstStyle/>
            <a:p>
              <a:endParaRPr lang="hu-HU"/>
            </a:p>
          </p:txBody>
        </p:sp>
        <p:sp>
          <p:nvSpPr>
            <p:cNvPr id="64579" name="Freeform 67"/>
            <p:cNvSpPr>
              <a:spLocks noEditPoints="1"/>
            </p:cNvSpPr>
            <p:nvPr/>
          </p:nvSpPr>
          <p:spPr bwMode="auto">
            <a:xfrm>
              <a:off x="2258" y="1204"/>
              <a:ext cx="1767" cy="3063"/>
            </a:xfrm>
            <a:custGeom>
              <a:avLst/>
              <a:gdLst/>
              <a:ahLst/>
              <a:cxnLst>
                <a:cxn ang="0">
                  <a:pos x="718" y="543"/>
                </a:cxn>
                <a:cxn ang="0">
                  <a:pos x="690" y="563"/>
                </a:cxn>
                <a:cxn ang="0">
                  <a:pos x="648" y="419"/>
                </a:cxn>
                <a:cxn ang="0">
                  <a:pos x="615" y="447"/>
                </a:cxn>
                <a:cxn ang="0">
                  <a:pos x="546" y="384"/>
                </a:cxn>
                <a:cxn ang="0">
                  <a:pos x="529" y="133"/>
                </a:cxn>
                <a:cxn ang="0">
                  <a:pos x="388" y="70"/>
                </a:cxn>
                <a:cxn ang="0">
                  <a:pos x="307" y="196"/>
                </a:cxn>
                <a:cxn ang="0">
                  <a:pos x="410" y="180"/>
                </a:cxn>
                <a:cxn ang="0">
                  <a:pos x="361" y="277"/>
                </a:cxn>
                <a:cxn ang="0">
                  <a:pos x="345" y="418"/>
                </a:cxn>
                <a:cxn ang="0">
                  <a:pos x="285" y="673"/>
                </a:cxn>
                <a:cxn ang="0">
                  <a:pos x="286" y="914"/>
                </a:cxn>
                <a:cxn ang="0">
                  <a:pos x="266" y="1102"/>
                </a:cxn>
                <a:cxn ang="0">
                  <a:pos x="252" y="697"/>
                </a:cxn>
                <a:cxn ang="0">
                  <a:pos x="239" y="457"/>
                </a:cxn>
                <a:cxn ang="0">
                  <a:pos x="268" y="179"/>
                </a:cxn>
                <a:cxn ang="0">
                  <a:pos x="193" y="1"/>
                </a:cxn>
                <a:cxn ang="0">
                  <a:pos x="140" y="112"/>
                </a:cxn>
                <a:cxn ang="0">
                  <a:pos x="2" y="32"/>
                </a:cxn>
                <a:cxn ang="0">
                  <a:pos x="0" y="68"/>
                </a:cxn>
                <a:cxn ang="0">
                  <a:pos x="72" y="97"/>
                </a:cxn>
                <a:cxn ang="0">
                  <a:pos x="179" y="34"/>
                </a:cxn>
                <a:cxn ang="0">
                  <a:pos x="246" y="159"/>
                </a:cxn>
                <a:cxn ang="0">
                  <a:pos x="202" y="347"/>
                </a:cxn>
                <a:cxn ang="0">
                  <a:pos x="233" y="661"/>
                </a:cxn>
                <a:cxn ang="0">
                  <a:pos x="252" y="1108"/>
                </a:cxn>
                <a:cxn ang="0">
                  <a:pos x="298" y="924"/>
                </a:cxn>
                <a:cxn ang="0">
                  <a:pos x="303" y="703"/>
                </a:cxn>
                <a:cxn ang="0">
                  <a:pos x="384" y="499"/>
                </a:cxn>
                <a:cxn ang="0">
                  <a:pos x="329" y="328"/>
                </a:cxn>
                <a:cxn ang="0">
                  <a:pos x="444" y="168"/>
                </a:cxn>
                <a:cxn ang="0">
                  <a:pos x="340" y="189"/>
                </a:cxn>
                <a:cxn ang="0">
                  <a:pos x="394" y="121"/>
                </a:cxn>
                <a:cxn ang="0">
                  <a:pos x="483" y="52"/>
                </a:cxn>
                <a:cxn ang="0">
                  <a:pos x="451" y="342"/>
                </a:cxn>
                <a:cxn ang="0">
                  <a:pos x="608" y="482"/>
                </a:cxn>
                <a:cxn ang="0">
                  <a:pos x="611" y="680"/>
                </a:cxn>
                <a:cxn ang="0">
                  <a:pos x="578" y="641"/>
                </a:cxn>
                <a:cxn ang="0">
                  <a:pos x="570" y="661"/>
                </a:cxn>
                <a:cxn ang="0">
                  <a:pos x="606" y="762"/>
                </a:cxn>
                <a:cxn ang="0">
                  <a:pos x="593" y="1050"/>
                </a:cxn>
                <a:cxn ang="0">
                  <a:pos x="559" y="1046"/>
                </a:cxn>
                <a:cxn ang="0">
                  <a:pos x="590" y="1102"/>
                </a:cxn>
                <a:cxn ang="0">
                  <a:pos x="665" y="1167"/>
                </a:cxn>
                <a:cxn ang="0">
                  <a:pos x="675" y="771"/>
                </a:cxn>
                <a:cxn ang="0">
                  <a:pos x="689" y="636"/>
                </a:cxn>
                <a:cxn ang="0">
                  <a:pos x="569" y="1027"/>
                </a:cxn>
                <a:cxn ang="0">
                  <a:pos x="567" y="1025"/>
                </a:cxn>
              </a:cxnLst>
              <a:rect l="0" t="0" r="r" b="b"/>
              <a:pathLst>
                <a:path w="728" h="1183">
                  <a:moveTo>
                    <a:pt x="728" y="551"/>
                  </a:moveTo>
                  <a:cubicBezTo>
                    <a:pt x="728" y="551"/>
                    <a:pt x="728" y="551"/>
                    <a:pt x="728" y="551"/>
                  </a:cubicBezTo>
                  <a:cubicBezTo>
                    <a:pt x="725" y="552"/>
                    <a:pt x="721" y="548"/>
                    <a:pt x="718" y="543"/>
                  </a:cubicBezTo>
                  <a:cubicBezTo>
                    <a:pt x="716" y="537"/>
                    <a:pt x="717" y="531"/>
                    <a:pt x="720" y="530"/>
                  </a:cubicBezTo>
                  <a:cubicBezTo>
                    <a:pt x="720" y="530"/>
                    <a:pt x="720" y="530"/>
                    <a:pt x="720" y="530"/>
                  </a:cubicBezTo>
                  <a:cubicBezTo>
                    <a:pt x="720" y="530"/>
                    <a:pt x="701" y="544"/>
                    <a:pt x="690" y="563"/>
                  </a:cubicBezTo>
                  <a:cubicBezTo>
                    <a:pt x="689" y="550"/>
                    <a:pt x="685" y="557"/>
                    <a:pt x="685" y="519"/>
                  </a:cubicBezTo>
                  <a:cubicBezTo>
                    <a:pt x="684" y="410"/>
                    <a:pt x="684" y="410"/>
                    <a:pt x="684" y="410"/>
                  </a:cubicBezTo>
                  <a:cubicBezTo>
                    <a:pt x="683" y="415"/>
                    <a:pt x="667" y="419"/>
                    <a:pt x="648" y="419"/>
                  </a:cubicBezTo>
                  <a:cubicBezTo>
                    <a:pt x="629" y="418"/>
                    <a:pt x="614" y="414"/>
                    <a:pt x="614" y="409"/>
                  </a:cubicBezTo>
                  <a:cubicBezTo>
                    <a:pt x="614" y="409"/>
                    <a:pt x="614" y="409"/>
                    <a:pt x="614" y="409"/>
                  </a:cubicBezTo>
                  <a:cubicBezTo>
                    <a:pt x="613" y="414"/>
                    <a:pt x="614" y="428"/>
                    <a:pt x="615" y="447"/>
                  </a:cubicBezTo>
                  <a:cubicBezTo>
                    <a:pt x="615" y="449"/>
                    <a:pt x="611" y="452"/>
                    <a:pt x="610" y="452"/>
                  </a:cubicBezTo>
                  <a:cubicBezTo>
                    <a:pt x="596" y="446"/>
                    <a:pt x="584" y="436"/>
                    <a:pt x="574" y="423"/>
                  </a:cubicBezTo>
                  <a:cubicBezTo>
                    <a:pt x="570" y="418"/>
                    <a:pt x="551" y="392"/>
                    <a:pt x="546" y="384"/>
                  </a:cubicBezTo>
                  <a:cubicBezTo>
                    <a:pt x="536" y="369"/>
                    <a:pt x="526" y="355"/>
                    <a:pt x="500" y="347"/>
                  </a:cubicBezTo>
                  <a:cubicBezTo>
                    <a:pt x="461" y="335"/>
                    <a:pt x="450" y="286"/>
                    <a:pt x="476" y="266"/>
                  </a:cubicBezTo>
                  <a:cubicBezTo>
                    <a:pt x="526" y="219"/>
                    <a:pt x="530" y="202"/>
                    <a:pt x="529" y="133"/>
                  </a:cubicBezTo>
                  <a:cubicBezTo>
                    <a:pt x="528" y="87"/>
                    <a:pt x="523" y="52"/>
                    <a:pt x="502" y="32"/>
                  </a:cubicBezTo>
                  <a:cubicBezTo>
                    <a:pt x="489" y="19"/>
                    <a:pt x="471" y="13"/>
                    <a:pt x="446" y="14"/>
                  </a:cubicBezTo>
                  <a:cubicBezTo>
                    <a:pt x="400" y="14"/>
                    <a:pt x="393" y="46"/>
                    <a:pt x="388" y="70"/>
                  </a:cubicBezTo>
                  <a:cubicBezTo>
                    <a:pt x="385" y="82"/>
                    <a:pt x="383" y="94"/>
                    <a:pt x="375" y="102"/>
                  </a:cubicBezTo>
                  <a:cubicBezTo>
                    <a:pt x="368" y="109"/>
                    <a:pt x="358" y="115"/>
                    <a:pt x="349" y="121"/>
                  </a:cubicBezTo>
                  <a:cubicBezTo>
                    <a:pt x="325" y="135"/>
                    <a:pt x="296" y="153"/>
                    <a:pt x="307" y="196"/>
                  </a:cubicBezTo>
                  <a:cubicBezTo>
                    <a:pt x="310" y="209"/>
                    <a:pt x="318" y="214"/>
                    <a:pt x="323" y="216"/>
                  </a:cubicBezTo>
                  <a:cubicBezTo>
                    <a:pt x="340" y="223"/>
                    <a:pt x="359" y="211"/>
                    <a:pt x="379" y="198"/>
                  </a:cubicBezTo>
                  <a:cubicBezTo>
                    <a:pt x="388" y="192"/>
                    <a:pt x="401" y="183"/>
                    <a:pt x="410" y="180"/>
                  </a:cubicBezTo>
                  <a:cubicBezTo>
                    <a:pt x="413" y="179"/>
                    <a:pt x="419" y="179"/>
                    <a:pt x="421" y="182"/>
                  </a:cubicBezTo>
                  <a:cubicBezTo>
                    <a:pt x="429" y="196"/>
                    <a:pt x="425" y="212"/>
                    <a:pt x="421" y="223"/>
                  </a:cubicBezTo>
                  <a:cubicBezTo>
                    <a:pt x="411" y="248"/>
                    <a:pt x="387" y="270"/>
                    <a:pt x="361" y="277"/>
                  </a:cubicBezTo>
                  <a:cubicBezTo>
                    <a:pt x="330" y="286"/>
                    <a:pt x="311" y="299"/>
                    <a:pt x="304" y="319"/>
                  </a:cubicBezTo>
                  <a:cubicBezTo>
                    <a:pt x="297" y="336"/>
                    <a:pt x="301" y="358"/>
                    <a:pt x="315" y="382"/>
                  </a:cubicBezTo>
                  <a:cubicBezTo>
                    <a:pt x="324" y="396"/>
                    <a:pt x="335" y="408"/>
                    <a:pt x="345" y="418"/>
                  </a:cubicBezTo>
                  <a:cubicBezTo>
                    <a:pt x="370" y="445"/>
                    <a:pt x="380" y="457"/>
                    <a:pt x="362" y="484"/>
                  </a:cubicBezTo>
                  <a:cubicBezTo>
                    <a:pt x="353" y="496"/>
                    <a:pt x="345" y="502"/>
                    <a:pt x="336" y="508"/>
                  </a:cubicBezTo>
                  <a:cubicBezTo>
                    <a:pt x="304" y="529"/>
                    <a:pt x="285" y="550"/>
                    <a:pt x="285" y="673"/>
                  </a:cubicBezTo>
                  <a:cubicBezTo>
                    <a:pt x="285" y="686"/>
                    <a:pt x="290" y="695"/>
                    <a:pt x="290" y="702"/>
                  </a:cubicBezTo>
                  <a:cubicBezTo>
                    <a:pt x="290" y="718"/>
                    <a:pt x="290" y="740"/>
                    <a:pt x="289" y="765"/>
                  </a:cubicBezTo>
                  <a:cubicBezTo>
                    <a:pt x="288" y="848"/>
                    <a:pt x="286" y="877"/>
                    <a:pt x="286" y="914"/>
                  </a:cubicBezTo>
                  <a:cubicBezTo>
                    <a:pt x="286" y="924"/>
                    <a:pt x="286" y="924"/>
                    <a:pt x="286" y="924"/>
                  </a:cubicBezTo>
                  <a:cubicBezTo>
                    <a:pt x="286" y="972"/>
                    <a:pt x="286" y="1083"/>
                    <a:pt x="268" y="1100"/>
                  </a:cubicBezTo>
                  <a:cubicBezTo>
                    <a:pt x="267" y="1102"/>
                    <a:pt x="266" y="1102"/>
                    <a:pt x="266" y="1102"/>
                  </a:cubicBezTo>
                  <a:cubicBezTo>
                    <a:pt x="264" y="1102"/>
                    <a:pt x="262" y="1101"/>
                    <a:pt x="260" y="1099"/>
                  </a:cubicBezTo>
                  <a:cubicBezTo>
                    <a:pt x="243" y="1083"/>
                    <a:pt x="243" y="1003"/>
                    <a:pt x="243" y="912"/>
                  </a:cubicBezTo>
                  <a:cubicBezTo>
                    <a:pt x="243" y="826"/>
                    <a:pt x="249" y="764"/>
                    <a:pt x="252" y="697"/>
                  </a:cubicBezTo>
                  <a:cubicBezTo>
                    <a:pt x="252" y="686"/>
                    <a:pt x="259" y="676"/>
                    <a:pt x="260" y="664"/>
                  </a:cubicBezTo>
                  <a:cubicBezTo>
                    <a:pt x="261" y="656"/>
                    <a:pt x="261" y="656"/>
                    <a:pt x="261" y="656"/>
                  </a:cubicBezTo>
                  <a:cubicBezTo>
                    <a:pt x="264" y="623"/>
                    <a:pt x="271" y="561"/>
                    <a:pt x="239" y="457"/>
                  </a:cubicBezTo>
                  <a:cubicBezTo>
                    <a:pt x="228" y="420"/>
                    <a:pt x="226" y="381"/>
                    <a:pt x="229" y="343"/>
                  </a:cubicBezTo>
                  <a:cubicBezTo>
                    <a:pt x="237" y="290"/>
                    <a:pt x="246" y="252"/>
                    <a:pt x="253" y="224"/>
                  </a:cubicBezTo>
                  <a:cubicBezTo>
                    <a:pt x="258" y="208"/>
                    <a:pt x="263" y="192"/>
                    <a:pt x="268" y="179"/>
                  </a:cubicBezTo>
                  <a:cubicBezTo>
                    <a:pt x="271" y="167"/>
                    <a:pt x="271" y="167"/>
                    <a:pt x="271" y="167"/>
                  </a:cubicBezTo>
                  <a:cubicBezTo>
                    <a:pt x="288" y="117"/>
                    <a:pt x="282" y="62"/>
                    <a:pt x="258" y="30"/>
                  </a:cubicBezTo>
                  <a:cubicBezTo>
                    <a:pt x="242" y="10"/>
                    <a:pt x="220" y="0"/>
                    <a:pt x="193" y="1"/>
                  </a:cubicBezTo>
                  <a:cubicBezTo>
                    <a:pt x="178" y="2"/>
                    <a:pt x="166" y="7"/>
                    <a:pt x="158" y="16"/>
                  </a:cubicBezTo>
                  <a:cubicBezTo>
                    <a:pt x="146" y="31"/>
                    <a:pt x="148" y="52"/>
                    <a:pt x="150" y="70"/>
                  </a:cubicBezTo>
                  <a:cubicBezTo>
                    <a:pt x="153" y="98"/>
                    <a:pt x="152" y="107"/>
                    <a:pt x="140" y="112"/>
                  </a:cubicBezTo>
                  <a:cubicBezTo>
                    <a:pt x="127" y="117"/>
                    <a:pt x="113" y="102"/>
                    <a:pt x="93" y="79"/>
                  </a:cubicBezTo>
                  <a:cubicBezTo>
                    <a:pt x="75" y="58"/>
                    <a:pt x="58" y="38"/>
                    <a:pt x="32" y="35"/>
                  </a:cubicBezTo>
                  <a:cubicBezTo>
                    <a:pt x="21" y="34"/>
                    <a:pt x="2" y="32"/>
                    <a:pt x="2" y="32"/>
                  </a:cubicBezTo>
                  <a:cubicBezTo>
                    <a:pt x="2" y="32"/>
                    <a:pt x="2" y="32"/>
                    <a:pt x="2" y="32"/>
                  </a:cubicBezTo>
                  <a:cubicBezTo>
                    <a:pt x="13" y="34"/>
                    <a:pt x="25" y="38"/>
                    <a:pt x="26" y="49"/>
                  </a:cubicBezTo>
                  <a:cubicBezTo>
                    <a:pt x="26" y="60"/>
                    <a:pt x="12" y="65"/>
                    <a:pt x="0" y="68"/>
                  </a:cubicBezTo>
                  <a:cubicBezTo>
                    <a:pt x="0" y="68"/>
                    <a:pt x="0" y="68"/>
                    <a:pt x="0" y="68"/>
                  </a:cubicBezTo>
                  <a:cubicBezTo>
                    <a:pt x="0" y="68"/>
                    <a:pt x="18" y="64"/>
                    <a:pt x="33" y="66"/>
                  </a:cubicBezTo>
                  <a:cubicBezTo>
                    <a:pt x="46" y="69"/>
                    <a:pt x="58" y="80"/>
                    <a:pt x="72" y="97"/>
                  </a:cubicBezTo>
                  <a:cubicBezTo>
                    <a:pt x="93" y="121"/>
                    <a:pt x="118" y="149"/>
                    <a:pt x="149" y="138"/>
                  </a:cubicBezTo>
                  <a:cubicBezTo>
                    <a:pt x="184" y="125"/>
                    <a:pt x="180" y="92"/>
                    <a:pt x="177" y="67"/>
                  </a:cubicBezTo>
                  <a:cubicBezTo>
                    <a:pt x="176" y="54"/>
                    <a:pt x="174" y="40"/>
                    <a:pt x="179" y="34"/>
                  </a:cubicBezTo>
                  <a:cubicBezTo>
                    <a:pt x="182" y="30"/>
                    <a:pt x="189" y="29"/>
                    <a:pt x="195" y="29"/>
                  </a:cubicBezTo>
                  <a:cubicBezTo>
                    <a:pt x="212" y="28"/>
                    <a:pt x="226" y="34"/>
                    <a:pt x="237" y="47"/>
                  </a:cubicBezTo>
                  <a:cubicBezTo>
                    <a:pt x="255" y="71"/>
                    <a:pt x="259" y="117"/>
                    <a:pt x="246" y="159"/>
                  </a:cubicBezTo>
                  <a:cubicBezTo>
                    <a:pt x="242" y="171"/>
                    <a:pt x="242" y="171"/>
                    <a:pt x="242" y="171"/>
                  </a:cubicBezTo>
                  <a:cubicBezTo>
                    <a:pt x="238" y="183"/>
                    <a:pt x="233" y="196"/>
                    <a:pt x="229" y="211"/>
                  </a:cubicBezTo>
                  <a:cubicBezTo>
                    <a:pt x="222" y="229"/>
                    <a:pt x="206" y="275"/>
                    <a:pt x="202" y="347"/>
                  </a:cubicBezTo>
                  <a:cubicBezTo>
                    <a:pt x="199" y="386"/>
                    <a:pt x="201" y="426"/>
                    <a:pt x="213" y="465"/>
                  </a:cubicBezTo>
                  <a:cubicBezTo>
                    <a:pt x="243" y="564"/>
                    <a:pt x="237" y="622"/>
                    <a:pt x="234" y="653"/>
                  </a:cubicBezTo>
                  <a:cubicBezTo>
                    <a:pt x="233" y="661"/>
                    <a:pt x="233" y="661"/>
                    <a:pt x="233" y="661"/>
                  </a:cubicBezTo>
                  <a:cubicBezTo>
                    <a:pt x="233" y="674"/>
                    <a:pt x="240" y="681"/>
                    <a:pt x="240" y="697"/>
                  </a:cubicBezTo>
                  <a:cubicBezTo>
                    <a:pt x="238" y="762"/>
                    <a:pt x="231" y="825"/>
                    <a:pt x="231" y="912"/>
                  </a:cubicBezTo>
                  <a:cubicBezTo>
                    <a:pt x="231" y="1014"/>
                    <a:pt x="231" y="1088"/>
                    <a:pt x="252" y="1108"/>
                  </a:cubicBezTo>
                  <a:cubicBezTo>
                    <a:pt x="256" y="1112"/>
                    <a:pt x="260" y="1114"/>
                    <a:pt x="266" y="1114"/>
                  </a:cubicBezTo>
                  <a:cubicBezTo>
                    <a:pt x="268" y="1114"/>
                    <a:pt x="273" y="1113"/>
                    <a:pt x="277" y="1109"/>
                  </a:cubicBezTo>
                  <a:cubicBezTo>
                    <a:pt x="296" y="1089"/>
                    <a:pt x="298" y="1003"/>
                    <a:pt x="298" y="924"/>
                  </a:cubicBezTo>
                  <a:cubicBezTo>
                    <a:pt x="298" y="914"/>
                    <a:pt x="298" y="914"/>
                    <a:pt x="298" y="914"/>
                  </a:cubicBezTo>
                  <a:cubicBezTo>
                    <a:pt x="298" y="877"/>
                    <a:pt x="300" y="848"/>
                    <a:pt x="301" y="765"/>
                  </a:cubicBezTo>
                  <a:cubicBezTo>
                    <a:pt x="302" y="741"/>
                    <a:pt x="303" y="719"/>
                    <a:pt x="303" y="703"/>
                  </a:cubicBezTo>
                  <a:cubicBezTo>
                    <a:pt x="303" y="692"/>
                    <a:pt x="313" y="686"/>
                    <a:pt x="312" y="673"/>
                  </a:cubicBezTo>
                  <a:cubicBezTo>
                    <a:pt x="312" y="556"/>
                    <a:pt x="329" y="545"/>
                    <a:pt x="351" y="531"/>
                  </a:cubicBezTo>
                  <a:cubicBezTo>
                    <a:pt x="360" y="524"/>
                    <a:pt x="373" y="516"/>
                    <a:pt x="384" y="499"/>
                  </a:cubicBezTo>
                  <a:cubicBezTo>
                    <a:pt x="416" y="454"/>
                    <a:pt x="389" y="425"/>
                    <a:pt x="365" y="399"/>
                  </a:cubicBezTo>
                  <a:cubicBezTo>
                    <a:pt x="355" y="389"/>
                    <a:pt x="346" y="379"/>
                    <a:pt x="339" y="367"/>
                  </a:cubicBezTo>
                  <a:cubicBezTo>
                    <a:pt x="328" y="351"/>
                    <a:pt x="325" y="338"/>
                    <a:pt x="329" y="328"/>
                  </a:cubicBezTo>
                  <a:cubicBezTo>
                    <a:pt x="333" y="318"/>
                    <a:pt x="346" y="309"/>
                    <a:pt x="369" y="303"/>
                  </a:cubicBezTo>
                  <a:cubicBezTo>
                    <a:pt x="402" y="294"/>
                    <a:pt x="433" y="266"/>
                    <a:pt x="446" y="234"/>
                  </a:cubicBezTo>
                  <a:cubicBezTo>
                    <a:pt x="456" y="210"/>
                    <a:pt x="455" y="187"/>
                    <a:pt x="444" y="168"/>
                  </a:cubicBezTo>
                  <a:cubicBezTo>
                    <a:pt x="439" y="158"/>
                    <a:pt x="430" y="154"/>
                    <a:pt x="425" y="153"/>
                  </a:cubicBezTo>
                  <a:cubicBezTo>
                    <a:pt x="406" y="148"/>
                    <a:pt x="385" y="162"/>
                    <a:pt x="364" y="175"/>
                  </a:cubicBezTo>
                  <a:cubicBezTo>
                    <a:pt x="357" y="179"/>
                    <a:pt x="347" y="186"/>
                    <a:pt x="340" y="189"/>
                  </a:cubicBezTo>
                  <a:cubicBezTo>
                    <a:pt x="331" y="194"/>
                    <a:pt x="332" y="181"/>
                    <a:pt x="332" y="178"/>
                  </a:cubicBezTo>
                  <a:cubicBezTo>
                    <a:pt x="332" y="163"/>
                    <a:pt x="342" y="156"/>
                    <a:pt x="363" y="144"/>
                  </a:cubicBezTo>
                  <a:cubicBezTo>
                    <a:pt x="373" y="137"/>
                    <a:pt x="384" y="131"/>
                    <a:pt x="394" y="121"/>
                  </a:cubicBezTo>
                  <a:cubicBezTo>
                    <a:pt x="408" y="108"/>
                    <a:pt x="411" y="91"/>
                    <a:pt x="415" y="75"/>
                  </a:cubicBezTo>
                  <a:cubicBezTo>
                    <a:pt x="420" y="51"/>
                    <a:pt x="423" y="41"/>
                    <a:pt x="447" y="41"/>
                  </a:cubicBezTo>
                  <a:cubicBezTo>
                    <a:pt x="464" y="40"/>
                    <a:pt x="475" y="44"/>
                    <a:pt x="483" y="52"/>
                  </a:cubicBezTo>
                  <a:cubicBezTo>
                    <a:pt x="498" y="66"/>
                    <a:pt x="501" y="99"/>
                    <a:pt x="502" y="133"/>
                  </a:cubicBezTo>
                  <a:cubicBezTo>
                    <a:pt x="503" y="196"/>
                    <a:pt x="500" y="206"/>
                    <a:pt x="458" y="246"/>
                  </a:cubicBezTo>
                  <a:cubicBezTo>
                    <a:pt x="431" y="267"/>
                    <a:pt x="425" y="307"/>
                    <a:pt x="451" y="342"/>
                  </a:cubicBezTo>
                  <a:cubicBezTo>
                    <a:pt x="472" y="372"/>
                    <a:pt x="495" y="370"/>
                    <a:pt x="512" y="381"/>
                  </a:cubicBezTo>
                  <a:cubicBezTo>
                    <a:pt x="520" y="386"/>
                    <a:pt x="537" y="412"/>
                    <a:pt x="551" y="435"/>
                  </a:cubicBezTo>
                  <a:cubicBezTo>
                    <a:pt x="567" y="458"/>
                    <a:pt x="585" y="475"/>
                    <a:pt x="608" y="482"/>
                  </a:cubicBezTo>
                  <a:cubicBezTo>
                    <a:pt x="617" y="486"/>
                    <a:pt x="617" y="494"/>
                    <a:pt x="617" y="499"/>
                  </a:cubicBezTo>
                  <a:cubicBezTo>
                    <a:pt x="619" y="553"/>
                    <a:pt x="621" y="616"/>
                    <a:pt x="617" y="643"/>
                  </a:cubicBezTo>
                  <a:cubicBezTo>
                    <a:pt x="614" y="658"/>
                    <a:pt x="612" y="670"/>
                    <a:pt x="611" y="680"/>
                  </a:cubicBezTo>
                  <a:cubicBezTo>
                    <a:pt x="601" y="658"/>
                    <a:pt x="578" y="641"/>
                    <a:pt x="578" y="641"/>
                  </a:cubicBezTo>
                  <a:cubicBezTo>
                    <a:pt x="578" y="641"/>
                    <a:pt x="578" y="641"/>
                    <a:pt x="578" y="641"/>
                  </a:cubicBezTo>
                  <a:cubicBezTo>
                    <a:pt x="578" y="641"/>
                    <a:pt x="578" y="641"/>
                    <a:pt x="578" y="641"/>
                  </a:cubicBezTo>
                  <a:cubicBezTo>
                    <a:pt x="574" y="639"/>
                    <a:pt x="570" y="643"/>
                    <a:pt x="568" y="649"/>
                  </a:cubicBezTo>
                  <a:cubicBezTo>
                    <a:pt x="566" y="655"/>
                    <a:pt x="567" y="660"/>
                    <a:pt x="570" y="662"/>
                  </a:cubicBezTo>
                  <a:cubicBezTo>
                    <a:pt x="570" y="662"/>
                    <a:pt x="570" y="661"/>
                    <a:pt x="570" y="661"/>
                  </a:cubicBezTo>
                  <a:cubicBezTo>
                    <a:pt x="570" y="662"/>
                    <a:pt x="570" y="662"/>
                    <a:pt x="570" y="662"/>
                  </a:cubicBezTo>
                  <a:cubicBezTo>
                    <a:pt x="578" y="670"/>
                    <a:pt x="603" y="707"/>
                    <a:pt x="608" y="747"/>
                  </a:cubicBezTo>
                  <a:cubicBezTo>
                    <a:pt x="607" y="752"/>
                    <a:pt x="607" y="757"/>
                    <a:pt x="606" y="762"/>
                  </a:cubicBezTo>
                  <a:cubicBezTo>
                    <a:pt x="604" y="784"/>
                    <a:pt x="605" y="808"/>
                    <a:pt x="604" y="832"/>
                  </a:cubicBezTo>
                  <a:cubicBezTo>
                    <a:pt x="603" y="848"/>
                    <a:pt x="602" y="865"/>
                    <a:pt x="602" y="882"/>
                  </a:cubicBezTo>
                  <a:cubicBezTo>
                    <a:pt x="601" y="897"/>
                    <a:pt x="596" y="975"/>
                    <a:pt x="593" y="1050"/>
                  </a:cubicBezTo>
                  <a:cubicBezTo>
                    <a:pt x="582" y="1040"/>
                    <a:pt x="573" y="1031"/>
                    <a:pt x="569" y="1027"/>
                  </a:cubicBezTo>
                  <a:cubicBezTo>
                    <a:pt x="570" y="1029"/>
                    <a:pt x="570" y="1033"/>
                    <a:pt x="569" y="1038"/>
                  </a:cubicBezTo>
                  <a:cubicBezTo>
                    <a:pt x="567" y="1043"/>
                    <a:pt x="562" y="1047"/>
                    <a:pt x="559" y="1046"/>
                  </a:cubicBezTo>
                  <a:cubicBezTo>
                    <a:pt x="559" y="1046"/>
                    <a:pt x="559" y="1046"/>
                    <a:pt x="559" y="1046"/>
                  </a:cubicBezTo>
                  <a:cubicBezTo>
                    <a:pt x="559" y="1046"/>
                    <a:pt x="559" y="1046"/>
                    <a:pt x="559" y="1046"/>
                  </a:cubicBezTo>
                  <a:cubicBezTo>
                    <a:pt x="565" y="1052"/>
                    <a:pt x="581" y="1074"/>
                    <a:pt x="590" y="1102"/>
                  </a:cubicBezTo>
                  <a:cubicBezTo>
                    <a:pt x="588" y="1148"/>
                    <a:pt x="586" y="1153"/>
                    <a:pt x="587" y="1163"/>
                  </a:cubicBezTo>
                  <a:cubicBezTo>
                    <a:pt x="588" y="1172"/>
                    <a:pt x="600" y="1183"/>
                    <a:pt x="623" y="1183"/>
                  </a:cubicBezTo>
                  <a:cubicBezTo>
                    <a:pt x="646" y="1183"/>
                    <a:pt x="666" y="1176"/>
                    <a:pt x="665" y="1167"/>
                  </a:cubicBezTo>
                  <a:cubicBezTo>
                    <a:pt x="664" y="1138"/>
                    <a:pt x="671" y="1065"/>
                    <a:pt x="671" y="1026"/>
                  </a:cubicBezTo>
                  <a:cubicBezTo>
                    <a:pt x="671" y="997"/>
                    <a:pt x="670" y="874"/>
                    <a:pt x="673" y="835"/>
                  </a:cubicBezTo>
                  <a:cubicBezTo>
                    <a:pt x="674" y="811"/>
                    <a:pt x="672" y="795"/>
                    <a:pt x="675" y="771"/>
                  </a:cubicBezTo>
                  <a:cubicBezTo>
                    <a:pt x="676" y="753"/>
                    <a:pt x="677" y="741"/>
                    <a:pt x="677" y="728"/>
                  </a:cubicBezTo>
                  <a:cubicBezTo>
                    <a:pt x="677" y="709"/>
                    <a:pt x="679" y="693"/>
                    <a:pt x="685" y="657"/>
                  </a:cubicBezTo>
                  <a:cubicBezTo>
                    <a:pt x="686" y="652"/>
                    <a:pt x="688" y="641"/>
                    <a:pt x="689" y="636"/>
                  </a:cubicBezTo>
                  <a:cubicBezTo>
                    <a:pt x="697" y="599"/>
                    <a:pt x="721" y="558"/>
                    <a:pt x="728" y="551"/>
                  </a:cubicBezTo>
                  <a:close/>
                  <a:moveTo>
                    <a:pt x="567" y="1025"/>
                  </a:moveTo>
                  <a:cubicBezTo>
                    <a:pt x="568" y="1026"/>
                    <a:pt x="568" y="1026"/>
                    <a:pt x="569" y="1027"/>
                  </a:cubicBezTo>
                  <a:cubicBezTo>
                    <a:pt x="568" y="1026"/>
                    <a:pt x="568" y="1026"/>
                    <a:pt x="567" y="1025"/>
                  </a:cubicBezTo>
                  <a:close/>
                  <a:moveTo>
                    <a:pt x="567" y="1025"/>
                  </a:moveTo>
                  <a:cubicBezTo>
                    <a:pt x="567" y="1025"/>
                    <a:pt x="567" y="1025"/>
                    <a:pt x="567" y="1025"/>
                  </a:cubicBezTo>
                  <a:cubicBezTo>
                    <a:pt x="567" y="1025"/>
                    <a:pt x="567" y="1025"/>
                    <a:pt x="567" y="1025"/>
                  </a:cubicBezTo>
                  <a:close/>
                </a:path>
              </a:pathLst>
            </a:custGeom>
            <a:noFill/>
            <a:ln w="7938" cap="rnd">
              <a:solidFill>
                <a:srgbClr val="333333"/>
              </a:solidFill>
              <a:prstDash val="solid"/>
              <a:round/>
              <a:headEnd/>
              <a:tailEnd/>
            </a:ln>
          </p:spPr>
          <p:txBody>
            <a:bodyPr/>
            <a:lstStyle/>
            <a:p>
              <a:endParaRPr lang="hu-HU"/>
            </a:p>
          </p:txBody>
        </p:sp>
        <p:sp>
          <p:nvSpPr>
            <p:cNvPr id="64580" name="Freeform 68"/>
            <p:cNvSpPr>
              <a:spLocks/>
            </p:cNvSpPr>
            <p:nvPr/>
          </p:nvSpPr>
          <p:spPr bwMode="auto">
            <a:xfrm>
              <a:off x="3693" y="3917"/>
              <a:ext cx="31" cy="24"/>
            </a:xfrm>
            <a:custGeom>
              <a:avLst/>
              <a:gdLst/>
              <a:ahLst/>
              <a:cxnLst>
                <a:cxn ang="0">
                  <a:pos x="0" y="0"/>
                </a:cxn>
                <a:cxn ang="0">
                  <a:pos x="13" y="9"/>
                </a:cxn>
              </a:cxnLst>
              <a:rect l="0" t="0" r="r" b="b"/>
              <a:pathLst>
                <a:path w="13" h="9">
                  <a:moveTo>
                    <a:pt x="0" y="0"/>
                  </a:moveTo>
                  <a:cubicBezTo>
                    <a:pt x="0" y="0"/>
                    <a:pt x="9" y="8"/>
                    <a:pt x="13" y="9"/>
                  </a:cubicBezTo>
                </a:path>
              </a:pathLst>
            </a:custGeom>
            <a:noFill/>
            <a:ln w="7938" cap="rnd">
              <a:solidFill>
                <a:srgbClr val="333333"/>
              </a:solidFill>
              <a:prstDash val="solid"/>
              <a:round/>
              <a:headEnd/>
              <a:tailEnd/>
            </a:ln>
          </p:spPr>
          <p:txBody>
            <a:bodyPr/>
            <a:lstStyle/>
            <a:p>
              <a:endParaRPr lang="hu-HU"/>
            </a:p>
          </p:txBody>
        </p:sp>
        <p:sp>
          <p:nvSpPr>
            <p:cNvPr id="64581" name="Freeform 69"/>
            <p:cNvSpPr>
              <a:spLocks/>
            </p:cNvSpPr>
            <p:nvPr/>
          </p:nvSpPr>
          <p:spPr bwMode="auto">
            <a:xfrm>
              <a:off x="3690" y="4057"/>
              <a:ext cx="12" cy="65"/>
            </a:xfrm>
            <a:custGeom>
              <a:avLst/>
              <a:gdLst/>
              <a:ahLst/>
              <a:cxnLst>
                <a:cxn ang="0">
                  <a:pos x="0" y="0"/>
                </a:cxn>
                <a:cxn ang="0">
                  <a:pos x="4" y="25"/>
                </a:cxn>
              </a:cxnLst>
              <a:rect l="0" t="0" r="r" b="b"/>
              <a:pathLst>
                <a:path w="5" h="25">
                  <a:moveTo>
                    <a:pt x="0" y="0"/>
                  </a:moveTo>
                  <a:cubicBezTo>
                    <a:pt x="2" y="7"/>
                    <a:pt x="5" y="20"/>
                    <a:pt x="4" y="25"/>
                  </a:cubicBezTo>
                </a:path>
              </a:pathLst>
            </a:custGeom>
            <a:noFill/>
            <a:ln w="7938" cap="rnd">
              <a:solidFill>
                <a:srgbClr val="333333"/>
              </a:solidFill>
              <a:prstDash val="solid"/>
              <a:round/>
              <a:headEnd/>
              <a:tailEnd/>
            </a:ln>
          </p:spPr>
          <p:txBody>
            <a:bodyPr/>
            <a:lstStyle/>
            <a:p>
              <a:endParaRPr lang="hu-HU"/>
            </a:p>
          </p:txBody>
        </p:sp>
        <p:sp>
          <p:nvSpPr>
            <p:cNvPr id="64582" name="Freeform 70"/>
            <p:cNvSpPr>
              <a:spLocks/>
            </p:cNvSpPr>
            <p:nvPr/>
          </p:nvSpPr>
          <p:spPr bwMode="auto">
            <a:xfrm>
              <a:off x="1807" y="1268"/>
              <a:ext cx="213" cy="187"/>
            </a:xfrm>
            <a:custGeom>
              <a:avLst/>
              <a:gdLst/>
              <a:ahLst/>
              <a:cxnLst>
                <a:cxn ang="0">
                  <a:pos x="81" y="17"/>
                </a:cxn>
                <a:cxn ang="0">
                  <a:pos x="57" y="36"/>
                </a:cxn>
                <a:cxn ang="0">
                  <a:pos x="32" y="15"/>
                </a:cxn>
                <a:cxn ang="0">
                  <a:pos x="7" y="1"/>
                </a:cxn>
                <a:cxn ang="0">
                  <a:pos x="0" y="7"/>
                </a:cxn>
                <a:cxn ang="0">
                  <a:pos x="32" y="29"/>
                </a:cxn>
                <a:cxn ang="0">
                  <a:pos x="38" y="72"/>
                </a:cxn>
                <a:cxn ang="0">
                  <a:pos x="48" y="71"/>
                </a:cxn>
                <a:cxn ang="0">
                  <a:pos x="49" y="43"/>
                </a:cxn>
                <a:cxn ang="0">
                  <a:pos x="88" y="20"/>
                </a:cxn>
              </a:cxnLst>
              <a:rect l="0" t="0" r="r" b="b"/>
              <a:pathLst>
                <a:path w="88" h="72">
                  <a:moveTo>
                    <a:pt x="81" y="17"/>
                  </a:moveTo>
                  <a:cubicBezTo>
                    <a:pt x="78" y="28"/>
                    <a:pt x="69" y="40"/>
                    <a:pt x="57" y="36"/>
                  </a:cubicBezTo>
                  <a:cubicBezTo>
                    <a:pt x="44" y="32"/>
                    <a:pt x="39" y="22"/>
                    <a:pt x="32" y="15"/>
                  </a:cubicBezTo>
                  <a:cubicBezTo>
                    <a:pt x="25" y="8"/>
                    <a:pt x="17" y="0"/>
                    <a:pt x="7" y="1"/>
                  </a:cubicBezTo>
                  <a:cubicBezTo>
                    <a:pt x="0" y="7"/>
                    <a:pt x="0" y="7"/>
                    <a:pt x="0" y="7"/>
                  </a:cubicBezTo>
                  <a:cubicBezTo>
                    <a:pt x="0" y="7"/>
                    <a:pt x="13" y="4"/>
                    <a:pt x="32" y="29"/>
                  </a:cubicBezTo>
                  <a:cubicBezTo>
                    <a:pt x="37" y="37"/>
                    <a:pt x="44" y="60"/>
                    <a:pt x="38" y="72"/>
                  </a:cubicBezTo>
                  <a:cubicBezTo>
                    <a:pt x="48" y="71"/>
                    <a:pt x="48" y="71"/>
                    <a:pt x="48" y="71"/>
                  </a:cubicBezTo>
                  <a:cubicBezTo>
                    <a:pt x="48" y="58"/>
                    <a:pt x="49" y="43"/>
                    <a:pt x="49" y="43"/>
                  </a:cubicBezTo>
                  <a:cubicBezTo>
                    <a:pt x="54" y="49"/>
                    <a:pt x="77" y="54"/>
                    <a:pt x="88" y="20"/>
                  </a:cubicBezTo>
                </a:path>
              </a:pathLst>
            </a:custGeom>
            <a:solidFill>
              <a:srgbClr val="F42616"/>
            </a:solidFill>
            <a:ln w="9525">
              <a:noFill/>
              <a:round/>
              <a:headEnd/>
              <a:tailEnd/>
            </a:ln>
          </p:spPr>
          <p:txBody>
            <a:bodyPr/>
            <a:lstStyle/>
            <a:p>
              <a:endParaRPr lang="hu-HU"/>
            </a:p>
          </p:txBody>
        </p:sp>
        <p:sp>
          <p:nvSpPr>
            <p:cNvPr id="64583" name="Freeform 71"/>
            <p:cNvSpPr>
              <a:spLocks/>
            </p:cNvSpPr>
            <p:nvPr/>
          </p:nvSpPr>
          <p:spPr bwMode="auto">
            <a:xfrm>
              <a:off x="1923" y="1320"/>
              <a:ext cx="97" cy="132"/>
            </a:xfrm>
            <a:custGeom>
              <a:avLst/>
              <a:gdLst/>
              <a:ahLst/>
              <a:cxnLst>
                <a:cxn ang="0">
                  <a:pos x="0" y="51"/>
                </a:cxn>
                <a:cxn ang="0">
                  <a:pos x="1" y="23"/>
                </a:cxn>
                <a:cxn ang="0">
                  <a:pos x="40" y="0"/>
                </a:cxn>
              </a:cxnLst>
              <a:rect l="0" t="0" r="r" b="b"/>
              <a:pathLst>
                <a:path w="40" h="51">
                  <a:moveTo>
                    <a:pt x="0" y="51"/>
                  </a:moveTo>
                  <a:cubicBezTo>
                    <a:pt x="0" y="38"/>
                    <a:pt x="1" y="23"/>
                    <a:pt x="1" y="23"/>
                  </a:cubicBezTo>
                  <a:cubicBezTo>
                    <a:pt x="6" y="29"/>
                    <a:pt x="29" y="34"/>
                    <a:pt x="40" y="0"/>
                  </a:cubicBezTo>
                </a:path>
              </a:pathLst>
            </a:custGeom>
            <a:noFill/>
            <a:ln w="7938" cap="rnd">
              <a:solidFill>
                <a:srgbClr val="333333"/>
              </a:solidFill>
              <a:prstDash val="solid"/>
              <a:round/>
              <a:headEnd/>
              <a:tailEnd/>
            </a:ln>
          </p:spPr>
          <p:txBody>
            <a:bodyPr/>
            <a:lstStyle/>
            <a:p>
              <a:endParaRPr lang="hu-HU"/>
            </a:p>
          </p:txBody>
        </p:sp>
        <p:sp>
          <p:nvSpPr>
            <p:cNvPr id="64584" name="Freeform 72"/>
            <p:cNvSpPr>
              <a:spLocks/>
            </p:cNvSpPr>
            <p:nvPr/>
          </p:nvSpPr>
          <p:spPr bwMode="auto">
            <a:xfrm>
              <a:off x="1807" y="1279"/>
              <a:ext cx="107" cy="176"/>
            </a:xfrm>
            <a:custGeom>
              <a:avLst/>
              <a:gdLst/>
              <a:ahLst/>
              <a:cxnLst>
                <a:cxn ang="0">
                  <a:pos x="0" y="3"/>
                </a:cxn>
                <a:cxn ang="0">
                  <a:pos x="32" y="25"/>
                </a:cxn>
                <a:cxn ang="0">
                  <a:pos x="38" y="68"/>
                </a:cxn>
              </a:cxnLst>
              <a:rect l="0" t="0" r="r" b="b"/>
              <a:pathLst>
                <a:path w="44" h="68">
                  <a:moveTo>
                    <a:pt x="0" y="3"/>
                  </a:moveTo>
                  <a:cubicBezTo>
                    <a:pt x="0" y="3"/>
                    <a:pt x="13" y="0"/>
                    <a:pt x="32" y="25"/>
                  </a:cubicBezTo>
                  <a:cubicBezTo>
                    <a:pt x="37" y="33"/>
                    <a:pt x="44" y="56"/>
                    <a:pt x="38" y="68"/>
                  </a:cubicBezTo>
                </a:path>
              </a:pathLst>
            </a:custGeom>
            <a:noFill/>
            <a:ln w="7938" cap="rnd">
              <a:solidFill>
                <a:srgbClr val="333333"/>
              </a:solidFill>
              <a:prstDash val="solid"/>
              <a:round/>
              <a:headEnd/>
              <a:tailEnd/>
            </a:ln>
          </p:spPr>
          <p:txBody>
            <a:bodyPr/>
            <a:lstStyle/>
            <a:p>
              <a:endParaRPr lang="hu-HU"/>
            </a:p>
          </p:txBody>
        </p:sp>
        <p:sp>
          <p:nvSpPr>
            <p:cNvPr id="64585" name="Freeform 73"/>
            <p:cNvSpPr>
              <a:spLocks/>
            </p:cNvSpPr>
            <p:nvPr/>
          </p:nvSpPr>
          <p:spPr bwMode="auto">
            <a:xfrm>
              <a:off x="1824" y="1268"/>
              <a:ext cx="179" cy="104"/>
            </a:xfrm>
            <a:custGeom>
              <a:avLst/>
              <a:gdLst/>
              <a:ahLst/>
              <a:cxnLst>
                <a:cxn ang="0">
                  <a:pos x="74" y="17"/>
                </a:cxn>
                <a:cxn ang="0">
                  <a:pos x="50" y="36"/>
                </a:cxn>
                <a:cxn ang="0">
                  <a:pos x="25" y="15"/>
                </a:cxn>
                <a:cxn ang="0">
                  <a:pos x="0" y="1"/>
                </a:cxn>
              </a:cxnLst>
              <a:rect l="0" t="0" r="r" b="b"/>
              <a:pathLst>
                <a:path w="74" h="40">
                  <a:moveTo>
                    <a:pt x="74" y="17"/>
                  </a:moveTo>
                  <a:cubicBezTo>
                    <a:pt x="71" y="28"/>
                    <a:pt x="62" y="40"/>
                    <a:pt x="50" y="36"/>
                  </a:cubicBezTo>
                  <a:cubicBezTo>
                    <a:pt x="37" y="32"/>
                    <a:pt x="32" y="22"/>
                    <a:pt x="25" y="15"/>
                  </a:cubicBezTo>
                  <a:cubicBezTo>
                    <a:pt x="18" y="8"/>
                    <a:pt x="10" y="0"/>
                    <a:pt x="0" y="1"/>
                  </a:cubicBezTo>
                </a:path>
              </a:pathLst>
            </a:custGeom>
            <a:noFill/>
            <a:ln w="7938" cap="rnd">
              <a:solidFill>
                <a:srgbClr val="333333"/>
              </a:solidFill>
              <a:prstDash val="solid"/>
              <a:round/>
              <a:headEnd/>
              <a:tailEnd/>
            </a:ln>
          </p:spPr>
          <p:txBody>
            <a:bodyPr/>
            <a:lstStyle/>
            <a:p>
              <a:endParaRPr lang="hu-HU"/>
            </a:p>
          </p:txBody>
        </p:sp>
        <p:sp>
          <p:nvSpPr>
            <p:cNvPr id="64586" name="Oval 74"/>
            <p:cNvSpPr>
              <a:spLocks noChangeArrowheads="1"/>
            </p:cNvSpPr>
            <p:nvPr/>
          </p:nvSpPr>
          <p:spPr bwMode="auto">
            <a:xfrm>
              <a:off x="1634" y="1087"/>
              <a:ext cx="27" cy="13"/>
            </a:xfrm>
            <a:prstGeom prst="ellipse">
              <a:avLst/>
            </a:prstGeom>
            <a:solidFill>
              <a:srgbClr val="F9C0A8"/>
            </a:solidFill>
            <a:ln w="9525">
              <a:noFill/>
              <a:round/>
              <a:headEnd/>
              <a:tailEnd/>
            </a:ln>
          </p:spPr>
          <p:txBody>
            <a:bodyPr/>
            <a:lstStyle/>
            <a:p>
              <a:endParaRPr lang="hu-HU"/>
            </a:p>
          </p:txBody>
        </p:sp>
        <p:sp>
          <p:nvSpPr>
            <p:cNvPr id="64587" name="Oval 75"/>
            <p:cNvSpPr>
              <a:spLocks noChangeArrowheads="1"/>
            </p:cNvSpPr>
            <p:nvPr/>
          </p:nvSpPr>
          <p:spPr bwMode="auto">
            <a:xfrm>
              <a:off x="1634" y="1087"/>
              <a:ext cx="27" cy="13"/>
            </a:xfrm>
            <a:prstGeom prst="ellipse">
              <a:avLst/>
            </a:prstGeom>
            <a:noFill/>
            <a:ln w="7938" cap="rnd">
              <a:solidFill>
                <a:srgbClr val="333333"/>
              </a:solidFill>
              <a:round/>
              <a:headEnd/>
              <a:tailEnd/>
            </a:ln>
          </p:spPr>
          <p:txBody>
            <a:bodyPr/>
            <a:lstStyle/>
            <a:p>
              <a:endParaRPr lang="hu-HU"/>
            </a:p>
          </p:txBody>
        </p:sp>
        <p:sp>
          <p:nvSpPr>
            <p:cNvPr id="64588" name="Oval 76"/>
            <p:cNvSpPr>
              <a:spLocks noChangeArrowheads="1"/>
            </p:cNvSpPr>
            <p:nvPr/>
          </p:nvSpPr>
          <p:spPr bwMode="auto">
            <a:xfrm>
              <a:off x="1644" y="1092"/>
              <a:ext cx="7" cy="3"/>
            </a:xfrm>
            <a:prstGeom prst="ellipse">
              <a:avLst/>
            </a:prstGeom>
            <a:solidFill>
              <a:srgbClr val="333333"/>
            </a:solidFill>
            <a:ln w="9525">
              <a:noFill/>
              <a:round/>
              <a:headEnd/>
              <a:tailEnd/>
            </a:ln>
          </p:spPr>
          <p:txBody>
            <a:bodyPr/>
            <a:lstStyle/>
            <a:p>
              <a:endParaRPr lang="hu-HU"/>
            </a:p>
          </p:txBody>
        </p:sp>
        <p:sp>
          <p:nvSpPr>
            <p:cNvPr id="64589" name="Oval 77"/>
            <p:cNvSpPr>
              <a:spLocks noChangeArrowheads="1"/>
            </p:cNvSpPr>
            <p:nvPr/>
          </p:nvSpPr>
          <p:spPr bwMode="auto">
            <a:xfrm>
              <a:off x="1634" y="1654"/>
              <a:ext cx="27" cy="13"/>
            </a:xfrm>
            <a:prstGeom prst="ellipse">
              <a:avLst/>
            </a:prstGeom>
            <a:solidFill>
              <a:srgbClr val="F9C0A8"/>
            </a:solidFill>
            <a:ln w="9525">
              <a:noFill/>
              <a:round/>
              <a:headEnd/>
              <a:tailEnd/>
            </a:ln>
          </p:spPr>
          <p:txBody>
            <a:bodyPr/>
            <a:lstStyle/>
            <a:p>
              <a:endParaRPr lang="hu-HU"/>
            </a:p>
          </p:txBody>
        </p:sp>
        <p:sp>
          <p:nvSpPr>
            <p:cNvPr id="64590" name="Oval 78"/>
            <p:cNvSpPr>
              <a:spLocks noChangeArrowheads="1"/>
            </p:cNvSpPr>
            <p:nvPr/>
          </p:nvSpPr>
          <p:spPr bwMode="auto">
            <a:xfrm>
              <a:off x="1634" y="1654"/>
              <a:ext cx="27" cy="13"/>
            </a:xfrm>
            <a:prstGeom prst="ellipse">
              <a:avLst/>
            </a:prstGeom>
            <a:noFill/>
            <a:ln w="7938" cap="rnd">
              <a:solidFill>
                <a:srgbClr val="333333"/>
              </a:solidFill>
              <a:round/>
              <a:headEnd/>
              <a:tailEnd/>
            </a:ln>
          </p:spPr>
          <p:txBody>
            <a:bodyPr/>
            <a:lstStyle/>
            <a:p>
              <a:endParaRPr lang="hu-HU"/>
            </a:p>
          </p:txBody>
        </p:sp>
        <p:sp>
          <p:nvSpPr>
            <p:cNvPr id="64591" name="Oval 79"/>
            <p:cNvSpPr>
              <a:spLocks noChangeArrowheads="1"/>
            </p:cNvSpPr>
            <p:nvPr/>
          </p:nvSpPr>
          <p:spPr bwMode="auto">
            <a:xfrm>
              <a:off x="1644" y="1659"/>
              <a:ext cx="7" cy="3"/>
            </a:xfrm>
            <a:prstGeom prst="ellipse">
              <a:avLst/>
            </a:prstGeom>
            <a:solidFill>
              <a:srgbClr val="333333"/>
            </a:solidFill>
            <a:ln w="9525">
              <a:noFill/>
              <a:round/>
              <a:headEnd/>
              <a:tailEnd/>
            </a:ln>
          </p:spPr>
          <p:txBody>
            <a:bodyPr/>
            <a:lstStyle/>
            <a:p>
              <a:endParaRPr lang="hu-HU"/>
            </a:p>
          </p:txBody>
        </p:sp>
        <p:sp>
          <p:nvSpPr>
            <p:cNvPr id="64592" name="Freeform 80"/>
            <p:cNvSpPr>
              <a:spLocks/>
            </p:cNvSpPr>
            <p:nvPr/>
          </p:nvSpPr>
          <p:spPr bwMode="auto">
            <a:xfrm>
              <a:off x="1812" y="1193"/>
              <a:ext cx="138" cy="52"/>
            </a:xfrm>
            <a:custGeom>
              <a:avLst/>
              <a:gdLst/>
              <a:ahLst/>
              <a:cxnLst>
                <a:cxn ang="0">
                  <a:pos x="57" y="5"/>
                </a:cxn>
                <a:cxn ang="0">
                  <a:pos x="0" y="20"/>
                </a:cxn>
                <a:cxn ang="0">
                  <a:pos x="57" y="5"/>
                </a:cxn>
              </a:cxnLst>
              <a:rect l="0" t="0" r="r" b="b"/>
              <a:pathLst>
                <a:path w="57" h="20">
                  <a:moveTo>
                    <a:pt x="57" y="5"/>
                  </a:moveTo>
                  <a:cubicBezTo>
                    <a:pt x="35" y="0"/>
                    <a:pt x="7" y="13"/>
                    <a:pt x="0" y="20"/>
                  </a:cubicBezTo>
                  <a:cubicBezTo>
                    <a:pt x="6" y="17"/>
                    <a:pt x="34" y="2"/>
                    <a:pt x="57" y="5"/>
                  </a:cubicBezTo>
                  <a:close/>
                </a:path>
              </a:pathLst>
            </a:custGeom>
            <a:solidFill>
              <a:srgbClr val="FFFFFF"/>
            </a:solidFill>
            <a:ln w="9525">
              <a:noFill/>
              <a:round/>
              <a:headEnd/>
              <a:tailEnd/>
            </a:ln>
          </p:spPr>
          <p:txBody>
            <a:bodyPr/>
            <a:lstStyle/>
            <a:p>
              <a:endParaRPr lang="hu-HU"/>
            </a:p>
          </p:txBody>
        </p:sp>
        <p:sp>
          <p:nvSpPr>
            <p:cNvPr id="64593" name="Freeform 81"/>
            <p:cNvSpPr>
              <a:spLocks/>
            </p:cNvSpPr>
            <p:nvPr/>
          </p:nvSpPr>
          <p:spPr bwMode="auto">
            <a:xfrm>
              <a:off x="1945" y="1336"/>
              <a:ext cx="58" cy="44"/>
            </a:xfrm>
            <a:custGeom>
              <a:avLst/>
              <a:gdLst/>
              <a:ahLst/>
              <a:cxnLst>
                <a:cxn ang="0">
                  <a:pos x="0" y="14"/>
                </a:cxn>
                <a:cxn ang="0">
                  <a:pos x="24" y="0"/>
                </a:cxn>
                <a:cxn ang="0">
                  <a:pos x="0" y="14"/>
                </a:cxn>
              </a:cxnLst>
              <a:rect l="0" t="0" r="r" b="b"/>
              <a:pathLst>
                <a:path w="24" h="17">
                  <a:moveTo>
                    <a:pt x="0" y="14"/>
                  </a:moveTo>
                  <a:cubicBezTo>
                    <a:pt x="7" y="16"/>
                    <a:pt x="17" y="13"/>
                    <a:pt x="24" y="0"/>
                  </a:cubicBezTo>
                  <a:cubicBezTo>
                    <a:pt x="22" y="3"/>
                    <a:pt x="10" y="17"/>
                    <a:pt x="0" y="14"/>
                  </a:cubicBezTo>
                  <a:close/>
                </a:path>
              </a:pathLst>
            </a:custGeom>
            <a:solidFill>
              <a:srgbClr val="FFFFFF"/>
            </a:solidFill>
            <a:ln w="9525">
              <a:noFill/>
              <a:round/>
              <a:headEnd/>
              <a:tailEnd/>
            </a:ln>
          </p:spPr>
          <p:txBody>
            <a:bodyPr/>
            <a:lstStyle/>
            <a:p>
              <a:endParaRPr lang="hu-HU"/>
            </a:p>
          </p:txBody>
        </p:sp>
        <p:sp>
          <p:nvSpPr>
            <p:cNvPr id="64594" name="Freeform 82"/>
            <p:cNvSpPr>
              <a:spLocks/>
            </p:cNvSpPr>
            <p:nvPr/>
          </p:nvSpPr>
          <p:spPr bwMode="auto">
            <a:xfrm>
              <a:off x="1846" y="1281"/>
              <a:ext cx="58" cy="62"/>
            </a:xfrm>
            <a:custGeom>
              <a:avLst/>
              <a:gdLst/>
              <a:ahLst/>
              <a:cxnLst>
                <a:cxn ang="0">
                  <a:pos x="0" y="0"/>
                </a:cxn>
                <a:cxn ang="0">
                  <a:pos x="24" y="24"/>
                </a:cxn>
              </a:cxnLst>
              <a:rect l="0" t="0" r="r" b="b"/>
              <a:pathLst>
                <a:path w="24" h="24">
                  <a:moveTo>
                    <a:pt x="0" y="0"/>
                  </a:moveTo>
                  <a:cubicBezTo>
                    <a:pt x="7" y="3"/>
                    <a:pt x="20" y="16"/>
                    <a:pt x="24" y="24"/>
                  </a:cubicBezTo>
                </a:path>
              </a:pathLst>
            </a:custGeom>
            <a:solidFill>
              <a:srgbClr val="FFFFFF"/>
            </a:solidFill>
            <a:ln w="9525">
              <a:noFill/>
              <a:round/>
              <a:headEnd/>
              <a:tailEnd/>
            </a:ln>
          </p:spPr>
          <p:txBody>
            <a:bodyPr/>
            <a:lstStyle/>
            <a:p>
              <a:endParaRPr lang="hu-HU"/>
            </a:p>
          </p:txBody>
        </p:sp>
        <p:sp>
          <p:nvSpPr>
            <p:cNvPr id="64595" name="Freeform 83"/>
            <p:cNvSpPr>
              <a:spLocks/>
            </p:cNvSpPr>
            <p:nvPr/>
          </p:nvSpPr>
          <p:spPr bwMode="auto">
            <a:xfrm>
              <a:off x="1639" y="1113"/>
              <a:ext cx="39" cy="124"/>
            </a:xfrm>
            <a:custGeom>
              <a:avLst/>
              <a:gdLst/>
              <a:ahLst/>
              <a:cxnLst>
                <a:cxn ang="0">
                  <a:pos x="0" y="0"/>
                </a:cxn>
                <a:cxn ang="0">
                  <a:pos x="16" y="48"/>
                </a:cxn>
                <a:cxn ang="0">
                  <a:pos x="0" y="0"/>
                </a:cxn>
              </a:cxnLst>
              <a:rect l="0" t="0" r="r" b="b"/>
              <a:pathLst>
                <a:path w="16" h="48">
                  <a:moveTo>
                    <a:pt x="0" y="0"/>
                  </a:moveTo>
                  <a:cubicBezTo>
                    <a:pt x="1" y="7"/>
                    <a:pt x="5" y="32"/>
                    <a:pt x="16" y="48"/>
                  </a:cubicBezTo>
                  <a:cubicBezTo>
                    <a:pt x="15" y="44"/>
                    <a:pt x="1" y="8"/>
                    <a:pt x="0" y="0"/>
                  </a:cubicBezTo>
                  <a:close/>
                </a:path>
              </a:pathLst>
            </a:custGeom>
            <a:solidFill>
              <a:srgbClr val="FFFFFF"/>
            </a:solidFill>
            <a:ln w="9525">
              <a:noFill/>
              <a:round/>
              <a:headEnd/>
              <a:tailEnd/>
            </a:ln>
          </p:spPr>
          <p:txBody>
            <a:bodyPr/>
            <a:lstStyle/>
            <a:p>
              <a:endParaRPr lang="hu-HU"/>
            </a:p>
          </p:txBody>
        </p:sp>
        <p:sp>
          <p:nvSpPr>
            <p:cNvPr id="64596" name="Freeform 84"/>
            <p:cNvSpPr>
              <a:spLocks/>
            </p:cNvSpPr>
            <p:nvPr/>
          </p:nvSpPr>
          <p:spPr bwMode="auto">
            <a:xfrm>
              <a:off x="1668" y="1413"/>
              <a:ext cx="114" cy="88"/>
            </a:xfrm>
            <a:custGeom>
              <a:avLst/>
              <a:gdLst/>
              <a:ahLst/>
              <a:cxnLst>
                <a:cxn ang="0">
                  <a:pos x="0" y="34"/>
                </a:cxn>
                <a:cxn ang="0">
                  <a:pos x="47" y="0"/>
                </a:cxn>
                <a:cxn ang="0">
                  <a:pos x="0" y="34"/>
                </a:cxn>
              </a:cxnLst>
              <a:rect l="0" t="0" r="r" b="b"/>
              <a:pathLst>
                <a:path w="47" h="34">
                  <a:moveTo>
                    <a:pt x="0" y="34"/>
                  </a:moveTo>
                  <a:cubicBezTo>
                    <a:pt x="6" y="22"/>
                    <a:pt x="21" y="1"/>
                    <a:pt x="47" y="0"/>
                  </a:cubicBezTo>
                  <a:cubicBezTo>
                    <a:pt x="43" y="0"/>
                    <a:pt x="11" y="9"/>
                    <a:pt x="0" y="34"/>
                  </a:cubicBezTo>
                  <a:close/>
                </a:path>
              </a:pathLst>
            </a:custGeom>
            <a:solidFill>
              <a:srgbClr val="FFFFFF"/>
            </a:solidFill>
            <a:ln w="9525">
              <a:noFill/>
              <a:round/>
              <a:headEnd/>
              <a:tailEnd/>
            </a:ln>
          </p:spPr>
          <p:txBody>
            <a:bodyPr/>
            <a:lstStyle/>
            <a:p>
              <a:endParaRPr lang="hu-HU"/>
            </a:p>
          </p:txBody>
        </p:sp>
        <p:sp>
          <p:nvSpPr>
            <p:cNvPr id="64597" name="Freeform 85"/>
            <p:cNvSpPr>
              <a:spLocks/>
            </p:cNvSpPr>
            <p:nvPr/>
          </p:nvSpPr>
          <p:spPr bwMode="auto">
            <a:xfrm>
              <a:off x="1804" y="1320"/>
              <a:ext cx="10" cy="57"/>
            </a:xfrm>
            <a:custGeom>
              <a:avLst/>
              <a:gdLst/>
              <a:ahLst/>
              <a:cxnLst>
                <a:cxn ang="0">
                  <a:pos x="3" y="0"/>
                </a:cxn>
                <a:cxn ang="0">
                  <a:pos x="0" y="22"/>
                </a:cxn>
              </a:cxnLst>
              <a:rect l="0" t="0" r="r" b="b"/>
              <a:pathLst>
                <a:path w="4" h="22">
                  <a:moveTo>
                    <a:pt x="3" y="0"/>
                  </a:moveTo>
                  <a:cubicBezTo>
                    <a:pt x="4" y="6"/>
                    <a:pt x="3" y="17"/>
                    <a:pt x="0" y="22"/>
                  </a:cubicBezTo>
                </a:path>
              </a:pathLst>
            </a:custGeom>
            <a:solidFill>
              <a:srgbClr val="FFFFFF"/>
            </a:solidFill>
            <a:ln w="9525">
              <a:noFill/>
              <a:round/>
              <a:headEnd/>
              <a:tailEnd/>
            </a:ln>
          </p:spPr>
          <p:txBody>
            <a:bodyPr/>
            <a:lstStyle/>
            <a:p>
              <a:endParaRPr lang="hu-HU"/>
            </a:p>
          </p:txBody>
        </p:sp>
        <p:sp>
          <p:nvSpPr>
            <p:cNvPr id="64598" name="Freeform 86"/>
            <p:cNvSpPr>
              <a:spLocks/>
            </p:cNvSpPr>
            <p:nvPr/>
          </p:nvSpPr>
          <p:spPr bwMode="auto">
            <a:xfrm>
              <a:off x="1926" y="1276"/>
              <a:ext cx="34" cy="13"/>
            </a:xfrm>
            <a:custGeom>
              <a:avLst/>
              <a:gdLst/>
              <a:ahLst/>
              <a:cxnLst>
                <a:cxn ang="0">
                  <a:pos x="0" y="0"/>
                </a:cxn>
                <a:cxn ang="0">
                  <a:pos x="14" y="5"/>
                </a:cxn>
              </a:cxnLst>
              <a:rect l="0" t="0" r="r" b="b"/>
              <a:pathLst>
                <a:path w="14" h="5">
                  <a:moveTo>
                    <a:pt x="0" y="0"/>
                  </a:moveTo>
                  <a:cubicBezTo>
                    <a:pt x="6" y="2"/>
                    <a:pt x="12" y="3"/>
                    <a:pt x="14" y="5"/>
                  </a:cubicBezTo>
                </a:path>
              </a:pathLst>
            </a:custGeom>
            <a:solidFill>
              <a:srgbClr val="FFFFFF"/>
            </a:solidFill>
            <a:ln w="9525">
              <a:noFill/>
              <a:round/>
              <a:headEnd/>
              <a:tailEnd/>
            </a:ln>
          </p:spPr>
          <p:txBody>
            <a:bodyPr/>
            <a:lstStyle/>
            <a:p>
              <a:endParaRPr lang="hu-HU"/>
            </a:p>
          </p:txBody>
        </p:sp>
        <p:sp>
          <p:nvSpPr>
            <p:cNvPr id="64599" name="Freeform 87"/>
            <p:cNvSpPr>
              <a:spLocks/>
            </p:cNvSpPr>
            <p:nvPr/>
          </p:nvSpPr>
          <p:spPr bwMode="auto">
            <a:xfrm>
              <a:off x="1928" y="1465"/>
              <a:ext cx="41" cy="5"/>
            </a:xfrm>
            <a:custGeom>
              <a:avLst/>
              <a:gdLst/>
              <a:ahLst/>
              <a:cxnLst>
                <a:cxn ang="0">
                  <a:pos x="0" y="1"/>
                </a:cxn>
                <a:cxn ang="0">
                  <a:pos x="17" y="2"/>
                </a:cxn>
              </a:cxnLst>
              <a:rect l="0" t="0" r="r" b="b"/>
              <a:pathLst>
                <a:path w="17" h="2">
                  <a:moveTo>
                    <a:pt x="0" y="1"/>
                  </a:moveTo>
                  <a:cubicBezTo>
                    <a:pt x="5" y="0"/>
                    <a:pt x="14" y="0"/>
                    <a:pt x="17" y="2"/>
                  </a:cubicBezTo>
                </a:path>
              </a:pathLst>
            </a:custGeom>
            <a:solidFill>
              <a:srgbClr val="FFFFFF"/>
            </a:solidFill>
            <a:ln w="9525">
              <a:noFill/>
              <a:round/>
              <a:headEnd/>
              <a:tailEnd/>
            </a:ln>
          </p:spPr>
          <p:txBody>
            <a:bodyPr/>
            <a:lstStyle/>
            <a:p>
              <a:endParaRPr lang="hu-HU"/>
            </a:p>
          </p:txBody>
        </p:sp>
      </p:grpSp>
      <p:sp>
        <p:nvSpPr>
          <p:cNvPr id="64614" name="Text Box 18"/>
          <p:cNvSpPr txBox="1">
            <a:spLocks noChangeArrowheads="1"/>
          </p:cNvSpPr>
          <p:nvPr/>
        </p:nvSpPr>
        <p:spPr bwMode="auto">
          <a:xfrm>
            <a:off x="2843213" y="2609850"/>
            <a:ext cx="1223962" cy="314325"/>
          </a:xfrm>
          <a:prstGeom prst="rect">
            <a:avLst/>
          </a:prstGeom>
          <a:solidFill>
            <a:srgbClr val="FFFF00"/>
          </a:solidFill>
          <a:ln w="9525">
            <a:solidFill>
              <a:schemeClr val="tx1"/>
            </a:solidFill>
            <a:prstDash val="dashDot"/>
            <a:miter lim="800000"/>
            <a:headEnd/>
            <a:tailEnd/>
          </a:ln>
        </p:spPr>
        <p:txBody>
          <a:bodyPr anchor="ctr" anchorCtr="1">
            <a:spAutoFit/>
          </a:bodyPr>
          <a:lstStyle/>
          <a:p>
            <a:pPr algn="ctr"/>
            <a:r>
              <a:rPr lang="hu-HU" sz="1400" b="1">
                <a:latin typeface="Times New Roman" pitchFamily="18" charset="0"/>
              </a:rPr>
              <a:t>Na</a:t>
            </a:r>
            <a:r>
              <a:rPr lang="hu-HU" sz="1400" b="1" baseline="30000">
                <a:latin typeface="Times New Roman" pitchFamily="18" charset="0"/>
              </a:rPr>
              <a:t>+ </a:t>
            </a:r>
            <a:r>
              <a:rPr lang="hu-HU" sz="1400" b="1">
                <a:latin typeface="Times New Roman" pitchFamily="18" charset="0"/>
              </a:rPr>
              <a:t>csatorna</a:t>
            </a:r>
            <a:endParaRPr lang="en-GB" sz="1400" b="1">
              <a:latin typeface="Times New Roman" pitchFamily="18" charset="0"/>
            </a:endParaRPr>
          </a:p>
        </p:txBody>
      </p:sp>
      <p:sp>
        <p:nvSpPr>
          <p:cNvPr id="64615" name="Oval 103"/>
          <p:cNvSpPr>
            <a:spLocks noChangeArrowheads="1"/>
          </p:cNvSpPr>
          <p:nvPr/>
        </p:nvSpPr>
        <p:spPr bwMode="auto">
          <a:xfrm>
            <a:off x="3203575" y="1700213"/>
            <a:ext cx="215900" cy="215900"/>
          </a:xfrm>
          <a:prstGeom prst="ellipse">
            <a:avLst/>
          </a:prstGeom>
          <a:solidFill>
            <a:schemeClr val="accent1"/>
          </a:solidFill>
          <a:ln w="9525">
            <a:solidFill>
              <a:schemeClr val="tx1"/>
            </a:solidFill>
            <a:round/>
            <a:headEnd/>
            <a:tailEnd/>
          </a:ln>
          <a:effectLst/>
        </p:spPr>
        <p:txBody>
          <a:bodyPr wrap="none" anchor="ctr"/>
          <a:lstStyle/>
          <a:p>
            <a:endParaRPr lang="hu-HU"/>
          </a:p>
        </p:txBody>
      </p:sp>
      <p:sp>
        <p:nvSpPr>
          <p:cNvPr id="64616" name="Line 104"/>
          <p:cNvSpPr>
            <a:spLocks noChangeShapeType="1"/>
          </p:cNvSpPr>
          <p:nvPr/>
        </p:nvSpPr>
        <p:spPr bwMode="auto">
          <a:xfrm>
            <a:off x="3348038" y="1773238"/>
            <a:ext cx="360362" cy="0"/>
          </a:xfrm>
          <a:prstGeom prst="line">
            <a:avLst/>
          </a:prstGeom>
          <a:noFill/>
          <a:ln w="38100">
            <a:solidFill>
              <a:srgbClr val="FF0000"/>
            </a:solidFill>
            <a:round/>
            <a:headEnd/>
            <a:tailEnd type="triangle" w="med" len="med"/>
          </a:ln>
          <a:effectLst/>
        </p:spPr>
        <p:txBody>
          <a:bodyPr/>
          <a:lstStyle/>
          <a:p>
            <a:endParaRPr lang="hu-HU"/>
          </a:p>
        </p:txBody>
      </p:sp>
      <p:sp>
        <p:nvSpPr>
          <p:cNvPr id="64621" name="Text Box 7"/>
          <p:cNvSpPr txBox="1">
            <a:spLocks noChangeArrowheads="1"/>
          </p:cNvSpPr>
          <p:nvPr/>
        </p:nvSpPr>
        <p:spPr bwMode="auto">
          <a:xfrm>
            <a:off x="4643438" y="1341438"/>
            <a:ext cx="1663700" cy="1327150"/>
          </a:xfrm>
          <a:prstGeom prst="rect">
            <a:avLst/>
          </a:prstGeom>
          <a:solidFill>
            <a:srgbClr val="FFFF00"/>
          </a:solidFill>
          <a:ln w="9525">
            <a:noFill/>
            <a:miter lim="800000"/>
            <a:headEnd/>
            <a:tailEnd/>
          </a:ln>
        </p:spPr>
        <p:txBody>
          <a:bodyPr wrap="none">
            <a:spAutoFit/>
          </a:bodyPr>
          <a:lstStyle/>
          <a:p>
            <a:pPr>
              <a:spcBef>
                <a:spcPct val="35000"/>
              </a:spcBef>
            </a:pPr>
            <a:r>
              <a:rPr lang="hu-HU" sz="1600" b="1"/>
              <a:t>Na visszatartás</a:t>
            </a:r>
          </a:p>
          <a:p>
            <a:pPr>
              <a:spcBef>
                <a:spcPct val="35000"/>
              </a:spcBef>
            </a:pPr>
            <a:r>
              <a:rPr lang="hu-HU" sz="1600" b="1"/>
              <a:t>Víz retentio</a:t>
            </a:r>
          </a:p>
          <a:p>
            <a:pPr>
              <a:spcBef>
                <a:spcPct val="35000"/>
              </a:spcBef>
            </a:pPr>
            <a:r>
              <a:rPr lang="hu-HU" sz="1600" b="1"/>
              <a:t>K kiválasztás</a:t>
            </a:r>
          </a:p>
          <a:p>
            <a:pPr>
              <a:spcBef>
                <a:spcPct val="35000"/>
              </a:spcBef>
            </a:pPr>
            <a:r>
              <a:rPr lang="hu-HU" sz="1600" b="1"/>
              <a:t>Mg kiválasztás</a:t>
            </a:r>
          </a:p>
        </p:txBody>
      </p:sp>
      <p:pic>
        <p:nvPicPr>
          <p:cNvPr id="64624" name="Picture 6" descr=" "/>
          <p:cNvPicPr>
            <a:picLocks noChangeAspect="1" noChangeArrowheads="1"/>
          </p:cNvPicPr>
          <p:nvPr/>
        </p:nvPicPr>
        <p:blipFill>
          <a:blip r:embed="rId4" cstate="print"/>
          <a:srcRect/>
          <a:stretch>
            <a:fillRect/>
          </a:stretch>
        </p:blipFill>
        <p:spPr bwMode="auto">
          <a:xfrm>
            <a:off x="5329238" y="3141663"/>
            <a:ext cx="3814762" cy="2752725"/>
          </a:xfrm>
          <a:prstGeom prst="rect">
            <a:avLst/>
          </a:prstGeom>
          <a:noFill/>
          <a:ln w="9525">
            <a:noFill/>
            <a:miter lim="800000"/>
            <a:headEnd/>
            <a:tailEnd/>
          </a:ln>
        </p:spPr>
      </p:pic>
      <p:sp>
        <p:nvSpPr>
          <p:cNvPr id="64625" name="Line 113"/>
          <p:cNvSpPr>
            <a:spLocks noChangeShapeType="1"/>
          </p:cNvSpPr>
          <p:nvPr/>
        </p:nvSpPr>
        <p:spPr bwMode="auto">
          <a:xfrm flipH="1" flipV="1">
            <a:off x="4067175" y="2781300"/>
            <a:ext cx="1225550" cy="360363"/>
          </a:xfrm>
          <a:prstGeom prst="line">
            <a:avLst/>
          </a:prstGeom>
          <a:noFill/>
          <a:ln w="9525">
            <a:solidFill>
              <a:schemeClr val="tx1"/>
            </a:solidFill>
            <a:round/>
            <a:headEnd type="triangle" w="med" len="med"/>
            <a:tailEnd/>
          </a:ln>
          <a:effectLst/>
        </p:spPr>
        <p:txBody>
          <a:bodyPr/>
          <a:lstStyle/>
          <a:p>
            <a:endParaRPr lang="hu-HU"/>
          </a:p>
        </p:txBody>
      </p:sp>
      <p:sp>
        <p:nvSpPr>
          <p:cNvPr id="64628" name="Rectangle 4"/>
          <p:cNvSpPr>
            <a:spLocks noChangeArrowheads="1"/>
          </p:cNvSpPr>
          <p:nvPr/>
        </p:nvSpPr>
        <p:spPr bwMode="gray">
          <a:xfrm>
            <a:off x="0" y="0"/>
            <a:ext cx="9144000" cy="692150"/>
          </a:xfrm>
          <a:prstGeom prst="rect">
            <a:avLst/>
          </a:prstGeom>
          <a:solidFill>
            <a:schemeClr val="accent1"/>
          </a:solidFill>
          <a:ln w="9525">
            <a:noFill/>
            <a:miter lim="800000"/>
            <a:headEnd/>
            <a:tailEnd/>
          </a:ln>
        </p:spPr>
        <p:txBody>
          <a:bodyPr lIns="0" tIns="0" rIns="0" bIns="0" anchor="ctr"/>
          <a:lstStyle/>
          <a:p>
            <a:pPr algn="ctr"/>
            <a:r>
              <a:rPr lang="hu-HU" sz="2000" b="1">
                <a:solidFill>
                  <a:srgbClr val="FFFF00"/>
                </a:solidFill>
              </a:rPr>
              <a:t>Tubularis Na reabsorpció mineralocorticoid receptor (MR) függő folyamata</a:t>
            </a:r>
          </a:p>
        </p:txBody>
      </p:sp>
      <p:sp>
        <p:nvSpPr>
          <p:cNvPr id="64629" name="Text Box 8"/>
          <p:cNvSpPr txBox="1">
            <a:spLocks noChangeArrowheads="1"/>
          </p:cNvSpPr>
          <p:nvPr/>
        </p:nvSpPr>
        <p:spPr bwMode="auto">
          <a:xfrm>
            <a:off x="5608638" y="6308725"/>
            <a:ext cx="3535362" cy="274638"/>
          </a:xfrm>
          <a:prstGeom prst="rect">
            <a:avLst/>
          </a:prstGeom>
          <a:noFill/>
          <a:ln w="9525">
            <a:noFill/>
            <a:miter lim="800000"/>
            <a:headEnd/>
            <a:tailEnd/>
          </a:ln>
        </p:spPr>
        <p:txBody>
          <a:bodyPr wrap="none">
            <a:spAutoFit/>
          </a:bodyPr>
          <a:lstStyle/>
          <a:p>
            <a:r>
              <a:rPr lang="hu-HU" sz="1200"/>
              <a:t>Kostakis I. at al., HORMONES 2012, 11(1):31-53 </a:t>
            </a:r>
          </a:p>
        </p:txBody>
      </p:sp>
      <p:grpSp>
        <p:nvGrpSpPr>
          <p:cNvPr id="3" name="Group 119"/>
          <p:cNvGrpSpPr>
            <a:grpSpLocks/>
          </p:cNvGrpSpPr>
          <p:nvPr/>
        </p:nvGrpSpPr>
        <p:grpSpPr bwMode="auto">
          <a:xfrm rot="5232919">
            <a:off x="3071019" y="2047081"/>
            <a:ext cx="579438" cy="460375"/>
            <a:chOff x="3755" y="1563"/>
            <a:chExt cx="368" cy="304"/>
          </a:xfrm>
        </p:grpSpPr>
        <p:sp>
          <p:nvSpPr>
            <p:cNvPr id="64632" name="Freeform 120"/>
            <p:cNvSpPr>
              <a:spLocks/>
            </p:cNvSpPr>
            <p:nvPr/>
          </p:nvSpPr>
          <p:spPr bwMode="auto">
            <a:xfrm>
              <a:off x="3948" y="1792"/>
              <a:ext cx="38" cy="64"/>
            </a:xfrm>
            <a:custGeom>
              <a:avLst/>
              <a:gdLst/>
              <a:ahLst/>
              <a:cxnLst>
                <a:cxn ang="0">
                  <a:pos x="4" y="1"/>
                </a:cxn>
                <a:cxn ang="0">
                  <a:pos x="4" y="15"/>
                </a:cxn>
                <a:cxn ang="0">
                  <a:pos x="0" y="24"/>
                </a:cxn>
                <a:cxn ang="0">
                  <a:pos x="15" y="4"/>
                </a:cxn>
                <a:cxn ang="0">
                  <a:pos x="15" y="0"/>
                </a:cxn>
                <a:cxn ang="0">
                  <a:pos x="4" y="1"/>
                </a:cxn>
              </a:cxnLst>
              <a:rect l="0" t="0" r="r" b="b"/>
              <a:pathLst>
                <a:path w="15" h="24">
                  <a:moveTo>
                    <a:pt x="4" y="1"/>
                  </a:moveTo>
                  <a:cubicBezTo>
                    <a:pt x="4" y="15"/>
                    <a:pt x="4" y="15"/>
                    <a:pt x="4" y="15"/>
                  </a:cubicBezTo>
                  <a:cubicBezTo>
                    <a:pt x="4" y="18"/>
                    <a:pt x="2" y="21"/>
                    <a:pt x="0" y="24"/>
                  </a:cubicBezTo>
                  <a:cubicBezTo>
                    <a:pt x="7" y="23"/>
                    <a:pt x="15" y="10"/>
                    <a:pt x="15" y="4"/>
                  </a:cubicBezTo>
                  <a:cubicBezTo>
                    <a:pt x="15" y="0"/>
                    <a:pt x="15" y="0"/>
                    <a:pt x="15" y="0"/>
                  </a:cubicBezTo>
                  <a:cubicBezTo>
                    <a:pt x="11" y="0"/>
                    <a:pt x="7" y="1"/>
                    <a:pt x="4" y="1"/>
                  </a:cubicBezTo>
                  <a:close/>
                </a:path>
              </a:pathLst>
            </a:custGeom>
            <a:solidFill>
              <a:srgbClr val="D42414"/>
            </a:solidFill>
            <a:ln w="9525">
              <a:noFill/>
              <a:round/>
              <a:headEnd/>
              <a:tailEnd/>
            </a:ln>
          </p:spPr>
          <p:txBody>
            <a:bodyPr/>
            <a:lstStyle/>
            <a:p>
              <a:endParaRPr lang="hu-HU"/>
            </a:p>
          </p:txBody>
        </p:sp>
        <p:sp>
          <p:nvSpPr>
            <p:cNvPr id="64633" name="Freeform 121"/>
            <p:cNvSpPr>
              <a:spLocks/>
            </p:cNvSpPr>
            <p:nvPr/>
          </p:nvSpPr>
          <p:spPr bwMode="auto">
            <a:xfrm>
              <a:off x="4001" y="1563"/>
              <a:ext cx="122" cy="186"/>
            </a:xfrm>
            <a:custGeom>
              <a:avLst/>
              <a:gdLst/>
              <a:ahLst/>
              <a:cxnLst>
                <a:cxn ang="0">
                  <a:pos x="11" y="0"/>
                </a:cxn>
                <a:cxn ang="0">
                  <a:pos x="0" y="11"/>
                </a:cxn>
                <a:cxn ang="0">
                  <a:pos x="38" y="48"/>
                </a:cxn>
                <a:cxn ang="0">
                  <a:pos x="26" y="70"/>
                </a:cxn>
                <a:cxn ang="0">
                  <a:pos x="49" y="36"/>
                </a:cxn>
                <a:cxn ang="0">
                  <a:pos x="11" y="0"/>
                </a:cxn>
              </a:cxnLst>
              <a:rect l="0" t="0" r="r" b="b"/>
              <a:pathLst>
                <a:path w="49" h="70">
                  <a:moveTo>
                    <a:pt x="11" y="0"/>
                  </a:moveTo>
                  <a:cubicBezTo>
                    <a:pt x="0" y="11"/>
                    <a:pt x="0" y="11"/>
                    <a:pt x="0" y="11"/>
                  </a:cubicBezTo>
                  <a:cubicBezTo>
                    <a:pt x="22" y="18"/>
                    <a:pt x="38" y="32"/>
                    <a:pt x="38" y="48"/>
                  </a:cubicBezTo>
                  <a:cubicBezTo>
                    <a:pt x="38" y="56"/>
                    <a:pt x="34" y="64"/>
                    <a:pt x="26" y="70"/>
                  </a:cubicBezTo>
                  <a:cubicBezTo>
                    <a:pt x="37" y="63"/>
                    <a:pt x="49" y="47"/>
                    <a:pt x="49" y="36"/>
                  </a:cubicBezTo>
                  <a:cubicBezTo>
                    <a:pt x="49" y="20"/>
                    <a:pt x="34" y="7"/>
                    <a:pt x="11" y="0"/>
                  </a:cubicBezTo>
                  <a:close/>
                </a:path>
              </a:pathLst>
            </a:custGeom>
            <a:solidFill>
              <a:srgbClr val="D42414"/>
            </a:solidFill>
            <a:ln w="9525">
              <a:noFill/>
              <a:round/>
              <a:headEnd/>
              <a:tailEnd/>
            </a:ln>
          </p:spPr>
          <p:txBody>
            <a:bodyPr/>
            <a:lstStyle/>
            <a:p>
              <a:endParaRPr lang="hu-HU"/>
            </a:p>
          </p:txBody>
        </p:sp>
        <p:sp>
          <p:nvSpPr>
            <p:cNvPr id="64634" name="Freeform 122"/>
            <p:cNvSpPr>
              <a:spLocks/>
            </p:cNvSpPr>
            <p:nvPr/>
          </p:nvSpPr>
          <p:spPr bwMode="auto">
            <a:xfrm>
              <a:off x="3763" y="1563"/>
              <a:ext cx="185" cy="168"/>
            </a:xfrm>
            <a:custGeom>
              <a:avLst/>
              <a:gdLst/>
              <a:ahLst/>
              <a:cxnLst>
                <a:cxn ang="0">
                  <a:pos x="35" y="11"/>
                </a:cxn>
                <a:cxn ang="0">
                  <a:pos x="65" y="63"/>
                </a:cxn>
                <a:cxn ang="0">
                  <a:pos x="74" y="48"/>
                </a:cxn>
                <a:cxn ang="0">
                  <a:pos x="46" y="0"/>
                </a:cxn>
                <a:cxn ang="0">
                  <a:pos x="0" y="37"/>
                </a:cxn>
                <a:cxn ang="0">
                  <a:pos x="35" y="11"/>
                </a:cxn>
              </a:cxnLst>
              <a:rect l="0" t="0" r="r" b="b"/>
              <a:pathLst>
                <a:path w="74" h="63">
                  <a:moveTo>
                    <a:pt x="35" y="11"/>
                  </a:moveTo>
                  <a:cubicBezTo>
                    <a:pt x="65" y="63"/>
                    <a:pt x="65" y="63"/>
                    <a:pt x="65" y="63"/>
                  </a:cubicBezTo>
                  <a:cubicBezTo>
                    <a:pt x="74" y="48"/>
                    <a:pt x="74" y="48"/>
                    <a:pt x="74" y="48"/>
                  </a:cubicBezTo>
                  <a:cubicBezTo>
                    <a:pt x="46" y="0"/>
                    <a:pt x="46" y="0"/>
                    <a:pt x="46" y="0"/>
                  </a:cubicBezTo>
                  <a:cubicBezTo>
                    <a:pt x="25" y="6"/>
                    <a:pt x="2" y="22"/>
                    <a:pt x="0" y="37"/>
                  </a:cubicBezTo>
                  <a:cubicBezTo>
                    <a:pt x="5" y="26"/>
                    <a:pt x="18" y="16"/>
                    <a:pt x="35" y="11"/>
                  </a:cubicBezTo>
                  <a:close/>
                </a:path>
              </a:pathLst>
            </a:custGeom>
            <a:solidFill>
              <a:srgbClr val="E78466"/>
            </a:solidFill>
            <a:ln w="9525">
              <a:noFill/>
              <a:round/>
              <a:headEnd/>
              <a:tailEnd/>
            </a:ln>
          </p:spPr>
          <p:txBody>
            <a:bodyPr/>
            <a:lstStyle/>
            <a:p>
              <a:endParaRPr lang="hu-HU"/>
            </a:p>
          </p:txBody>
        </p:sp>
        <p:sp>
          <p:nvSpPr>
            <p:cNvPr id="64635" name="Freeform 123"/>
            <p:cNvSpPr>
              <a:spLocks/>
            </p:cNvSpPr>
            <p:nvPr/>
          </p:nvSpPr>
          <p:spPr bwMode="auto">
            <a:xfrm>
              <a:off x="3755" y="1592"/>
              <a:ext cx="341" cy="275"/>
            </a:xfrm>
            <a:custGeom>
              <a:avLst/>
              <a:gdLst/>
              <a:ahLst/>
              <a:cxnLst>
                <a:cxn ang="0">
                  <a:pos x="136" y="37"/>
                </a:cxn>
                <a:cxn ang="0">
                  <a:pos x="98" y="0"/>
                </a:cxn>
                <a:cxn ang="0">
                  <a:pos x="68" y="52"/>
                </a:cxn>
                <a:cxn ang="0">
                  <a:pos x="38" y="0"/>
                </a:cxn>
                <a:cxn ang="0">
                  <a:pos x="0" y="37"/>
                </a:cxn>
                <a:cxn ang="0">
                  <a:pos x="55" y="76"/>
                </a:cxn>
                <a:cxn ang="0">
                  <a:pos x="55" y="90"/>
                </a:cxn>
                <a:cxn ang="0">
                  <a:pos x="68" y="103"/>
                </a:cxn>
                <a:cxn ang="0">
                  <a:pos x="81" y="90"/>
                </a:cxn>
                <a:cxn ang="0">
                  <a:pos x="81" y="76"/>
                </a:cxn>
                <a:cxn ang="0">
                  <a:pos x="136" y="37"/>
                </a:cxn>
              </a:cxnLst>
              <a:rect l="0" t="0" r="r" b="b"/>
              <a:pathLst>
                <a:path w="136" h="103">
                  <a:moveTo>
                    <a:pt x="136" y="37"/>
                  </a:moveTo>
                  <a:cubicBezTo>
                    <a:pt x="136" y="21"/>
                    <a:pt x="120" y="7"/>
                    <a:pt x="98" y="0"/>
                  </a:cubicBezTo>
                  <a:cubicBezTo>
                    <a:pt x="68" y="52"/>
                    <a:pt x="68" y="52"/>
                    <a:pt x="68" y="52"/>
                  </a:cubicBezTo>
                  <a:cubicBezTo>
                    <a:pt x="38" y="0"/>
                    <a:pt x="38" y="0"/>
                    <a:pt x="38" y="0"/>
                  </a:cubicBezTo>
                  <a:cubicBezTo>
                    <a:pt x="15" y="7"/>
                    <a:pt x="0" y="21"/>
                    <a:pt x="0" y="37"/>
                  </a:cubicBezTo>
                  <a:cubicBezTo>
                    <a:pt x="0" y="56"/>
                    <a:pt x="24" y="73"/>
                    <a:pt x="55" y="76"/>
                  </a:cubicBezTo>
                  <a:cubicBezTo>
                    <a:pt x="55" y="90"/>
                    <a:pt x="55" y="90"/>
                    <a:pt x="55" y="90"/>
                  </a:cubicBezTo>
                  <a:cubicBezTo>
                    <a:pt x="55" y="97"/>
                    <a:pt x="61" y="103"/>
                    <a:pt x="68" y="103"/>
                  </a:cubicBezTo>
                  <a:cubicBezTo>
                    <a:pt x="75" y="103"/>
                    <a:pt x="81" y="97"/>
                    <a:pt x="81" y="90"/>
                  </a:cubicBezTo>
                  <a:cubicBezTo>
                    <a:pt x="81" y="76"/>
                    <a:pt x="81" y="76"/>
                    <a:pt x="81" y="76"/>
                  </a:cubicBezTo>
                  <a:cubicBezTo>
                    <a:pt x="112" y="73"/>
                    <a:pt x="136" y="56"/>
                    <a:pt x="136" y="37"/>
                  </a:cubicBezTo>
                  <a:close/>
                </a:path>
              </a:pathLst>
            </a:custGeom>
            <a:solidFill>
              <a:srgbClr val="DB482F"/>
            </a:solidFill>
            <a:ln w="9525">
              <a:noFill/>
              <a:round/>
              <a:headEnd/>
              <a:tailEnd/>
            </a:ln>
          </p:spPr>
          <p:txBody>
            <a:bodyPr/>
            <a:lstStyle/>
            <a:p>
              <a:endParaRPr lang="hu-HU"/>
            </a:p>
          </p:txBody>
        </p:sp>
        <p:sp>
          <p:nvSpPr>
            <p:cNvPr id="64636" name="Freeform 124"/>
            <p:cNvSpPr>
              <a:spLocks noEditPoints="1"/>
            </p:cNvSpPr>
            <p:nvPr/>
          </p:nvSpPr>
          <p:spPr bwMode="auto">
            <a:xfrm>
              <a:off x="3785" y="1592"/>
              <a:ext cx="311" cy="275"/>
            </a:xfrm>
            <a:custGeom>
              <a:avLst/>
              <a:gdLst/>
              <a:ahLst/>
              <a:cxnLst>
                <a:cxn ang="0">
                  <a:pos x="49" y="40"/>
                </a:cxn>
                <a:cxn ang="0">
                  <a:pos x="26" y="0"/>
                </a:cxn>
                <a:cxn ang="0">
                  <a:pos x="21" y="2"/>
                </a:cxn>
                <a:cxn ang="0">
                  <a:pos x="50" y="44"/>
                </a:cxn>
                <a:cxn ang="0">
                  <a:pos x="49" y="40"/>
                </a:cxn>
                <a:cxn ang="0">
                  <a:pos x="33" y="75"/>
                </a:cxn>
                <a:cxn ang="0">
                  <a:pos x="42" y="73"/>
                </a:cxn>
                <a:cxn ang="0">
                  <a:pos x="0" y="60"/>
                </a:cxn>
                <a:cxn ang="0">
                  <a:pos x="33" y="75"/>
                </a:cxn>
                <a:cxn ang="0">
                  <a:pos x="101" y="7"/>
                </a:cxn>
                <a:cxn ang="0">
                  <a:pos x="114" y="30"/>
                </a:cxn>
                <a:cxn ang="0">
                  <a:pos x="66" y="69"/>
                </a:cxn>
                <a:cxn ang="0">
                  <a:pos x="59" y="74"/>
                </a:cxn>
                <a:cxn ang="0">
                  <a:pos x="59" y="83"/>
                </a:cxn>
                <a:cxn ang="0">
                  <a:pos x="46" y="96"/>
                </a:cxn>
                <a:cxn ang="0">
                  <a:pos x="45" y="96"/>
                </a:cxn>
                <a:cxn ang="0">
                  <a:pos x="56" y="103"/>
                </a:cxn>
                <a:cxn ang="0">
                  <a:pos x="69" y="90"/>
                </a:cxn>
                <a:cxn ang="0">
                  <a:pos x="69" y="76"/>
                </a:cxn>
                <a:cxn ang="0">
                  <a:pos x="124" y="37"/>
                </a:cxn>
                <a:cxn ang="0">
                  <a:pos x="101" y="7"/>
                </a:cxn>
              </a:cxnLst>
              <a:rect l="0" t="0" r="r" b="b"/>
              <a:pathLst>
                <a:path w="124" h="103">
                  <a:moveTo>
                    <a:pt x="49" y="40"/>
                  </a:moveTo>
                  <a:cubicBezTo>
                    <a:pt x="26" y="0"/>
                    <a:pt x="26" y="0"/>
                    <a:pt x="26" y="0"/>
                  </a:cubicBezTo>
                  <a:cubicBezTo>
                    <a:pt x="24" y="1"/>
                    <a:pt x="23" y="2"/>
                    <a:pt x="21" y="2"/>
                  </a:cubicBezTo>
                  <a:cubicBezTo>
                    <a:pt x="50" y="44"/>
                    <a:pt x="50" y="44"/>
                    <a:pt x="50" y="44"/>
                  </a:cubicBezTo>
                  <a:lnTo>
                    <a:pt x="49" y="40"/>
                  </a:lnTo>
                  <a:close/>
                  <a:moveTo>
                    <a:pt x="33" y="75"/>
                  </a:moveTo>
                  <a:cubicBezTo>
                    <a:pt x="42" y="73"/>
                    <a:pt x="42" y="73"/>
                    <a:pt x="42" y="73"/>
                  </a:cubicBezTo>
                  <a:cubicBezTo>
                    <a:pt x="29" y="71"/>
                    <a:pt x="9" y="65"/>
                    <a:pt x="0" y="60"/>
                  </a:cubicBezTo>
                  <a:cubicBezTo>
                    <a:pt x="8" y="67"/>
                    <a:pt x="20" y="72"/>
                    <a:pt x="33" y="75"/>
                  </a:cubicBezTo>
                  <a:close/>
                  <a:moveTo>
                    <a:pt x="101" y="7"/>
                  </a:moveTo>
                  <a:cubicBezTo>
                    <a:pt x="109" y="13"/>
                    <a:pt x="114" y="21"/>
                    <a:pt x="114" y="30"/>
                  </a:cubicBezTo>
                  <a:cubicBezTo>
                    <a:pt x="114" y="48"/>
                    <a:pt x="93" y="64"/>
                    <a:pt x="66" y="69"/>
                  </a:cubicBezTo>
                  <a:cubicBezTo>
                    <a:pt x="63" y="69"/>
                    <a:pt x="59" y="74"/>
                    <a:pt x="59" y="74"/>
                  </a:cubicBezTo>
                  <a:cubicBezTo>
                    <a:pt x="59" y="83"/>
                    <a:pt x="59" y="83"/>
                    <a:pt x="59" y="83"/>
                  </a:cubicBezTo>
                  <a:cubicBezTo>
                    <a:pt x="59" y="90"/>
                    <a:pt x="53" y="96"/>
                    <a:pt x="46" y="96"/>
                  </a:cubicBezTo>
                  <a:cubicBezTo>
                    <a:pt x="46" y="96"/>
                    <a:pt x="45" y="96"/>
                    <a:pt x="45" y="96"/>
                  </a:cubicBezTo>
                  <a:cubicBezTo>
                    <a:pt x="47" y="100"/>
                    <a:pt x="51" y="103"/>
                    <a:pt x="56" y="103"/>
                  </a:cubicBezTo>
                  <a:cubicBezTo>
                    <a:pt x="63" y="103"/>
                    <a:pt x="69" y="97"/>
                    <a:pt x="69" y="90"/>
                  </a:cubicBezTo>
                  <a:cubicBezTo>
                    <a:pt x="69" y="76"/>
                    <a:pt x="69" y="76"/>
                    <a:pt x="69" y="76"/>
                  </a:cubicBezTo>
                  <a:cubicBezTo>
                    <a:pt x="100" y="73"/>
                    <a:pt x="124" y="56"/>
                    <a:pt x="124" y="37"/>
                  </a:cubicBezTo>
                  <a:cubicBezTo>
                    <a:pt x="124" y="25"/>
                    <a:pt x="115" y="14"/>
                    <a:pt x="101" y="7"/>
                  </a:cubicBezTo>
                  <a:close/>
                </a:path>
              </a:pathLst>
            </a:custGeom>
            <a:solidFill>
              <a:srgbClr val="D8331E"/>
            </a:solidFill>
            <a:ln w="9525">
              <a:noFill/>
              <a:round/>
              <a:headEnd/>
              <a:tailEnd/>
            </a:ln>
          </p:spPr>
          <p:txBody>
            <a:bodyPr/>
            <a:lstStyle/>
            <a:p>
              <a:endParaRPr lang="hu-HU"/>
            </a:p>
          </p:txBody>
        </p:sp>
        <p:sp>
          <p:nvSpPr>
            <p:cNvPr id="64637" name="Freeform 125"/>
            <p:cNvSpPr>
              <a:spLocks/>
            </p:cNvSpPr>
            <p:nvPr/>
          </p:nvSpPr>
          <p:spPr bwMode="auto">
            <a:xfrm>
              <a:off x="3758" y="1616"/>
              <a:ext cx="70" cy="85"/>
            </a:xfrm>
            <a:custGeom>
              <a:avLst/>
              <a:gdLst/>
              <a:ahLst/>
              <a:cxnLst>
                <a:cxn ang="0">
                  <a:pos x="4" y="32"/>
                </a:cxn>
                <a:cxn ang="0">
                  <a:pos x="28" y="0"/>
                </a:cxn>
                <a:cxn ang="0">
                  <a:pos x="4" y="32"/>
                </a:cxn>
              </a:cxnLst>
              <a:rect l="0" t="0" r="r" b="b"/>
              <a:pathLst>
                <a:path w="28" h="32">
                  <a:moveTo>
                    <a:pt x="4" y="32"/>
                  </a:moveTo>
                  <a:cubicBezTo>
                    <a:pt x="0" y="18"/>
                    <a:pt x="17" y="3"/>
                    <a:pt x="28" y="0"/>
                  </a:cubicBezTo>
                  <a:cubicBezTo>
                    <a:pt x="22" y="3"/>
                    <a:pt x="7" y="17"/>
                    <a:pt x="4" y="32"/>
                  </a:cubicBezTo>
                  <a:close/>
                </a:path>
              </a:pathLst>
            </a:custGeom>
            <a:solidFill>
              <a:srgbClr val="FFFFFF"/>
            </a:solidFill>
            <a:ln w="9525">
              <a:noFill/>
              <a:round/>
              <a:headEnd/>
              <a:tailEnd/>
            </a:ln>
          </p:spPr>
          <p:txBody>
            <a:bodyPr/>
            <a:lstStyle/>
            <a:p>
              <a:endParaRPr lang="hu-HU"/>
            </a:p>
          </p:txBody>
        </p:sp>
        <p:sp>
          <p:nvSpPr>
            <p:cNvPr id="64638" name="Freeform 126"/>
            <p:cNvSpPr>
              <a:spLocks/>
            </p:cNvSpPr>
            <p:nvPr/>
          </p:nvSpPr>
          <p:spPr bwMode="auto">
            <a:xfrm>
              <a:off x="3946" y="1603"/>
              <a:ext cx="67" cy="114"/>
            </a:xfrm>
            <a:custGeom>
              <a:avLst/>
              <a:gdLst/>
              <a:ahLst/>
              <a:cxnLst>
                <a:cxn ang="0">
                  <a:pos x="24" y="1"/>
                </a:cxn>
                <a:cxn ang="0">
                  <a:pos x="0" y="43"/>
                </a:cxn>
                <a:cxn ang="0">
                  <a:pos x="27" y="2"/>
                </a:cxn>
                <a:cxn ang="0">
                  <a:pos x="24" y="1"/>
                </a:cxn>
              </a:cxnLst>
              <a:rect l="0" t="0" r="r" b="b"/>
              <a:pathLst>
                <a:path w="27" h="43">
                  <a:moveTo>
                    <a:pt x="24" y="1"/>
                  </a:moveTo>
                  <a:cubicBezTo>
                    <a:pt x="0" y="43"/>
                    <a:pt x="0" y="43"/>
                    <a:pt x="0" y="43"/>
                  </a:cubicBezTo>
                  <a:cubicBezTo>
                    <a:pt x="27" y="2"/>
                    <a:pt x="27" y="2"/>
                    <a:pt x="27" y="2"/>
                  </a:cubicBezTo>
                  <a:cubicBezTo>
                    <a:pt x="27" y="2"/>
                    <a:pt x="26" y="0"/>
                    <a:pt x="24" y="1"/>
                  </a:cubicBezTo>
                  <a:close/>
                </a:path>
              </a:pathLst>
            </a:custGeom>
            <a:solidFill>
              <a:srgbClr val="FFFFFF"/>
            </a:solidFill>
            <a:ln w="9525">
              <a:noFill/>
              <a:round/>
              <a:headEnd/>
              <a:tailEnd/>
            </a:ln>
          </p:spPr>
          <p:txBody>
            <a:bodyPr/>
            <a:lstStyle/>
            <a:p>
              <a:endParaRPr lang="hu-HU"/>
            </a:p>
          </p:txBody>
        </p:sp>
        <p:sp>
          <p:nvSpPr>
            <p:cNvPr id="64639" name="Freeform 127"/>
            <p:cNvSpPr>
              <a:spLocks/>
            </p:cNvSpPr>
            <p:nvPr/>
          </p:nvSpPr>
          <p:spPr bwMode="auto">
            <a:xfrm>
              <a:off x="3848" y="1563"/>
              <a:ext cx="100" cy="168"/>
            </a:xfrm>
            <a:custGeom>
              <a:avLst/>
              <a:gdLst/>
              <a:ahLst/>
              <a:cxnLst>
                <a:cxn ang="0">
                  <a:pos x="0" y="12"/>
                </a:cxn>
                <a:cxn ang="0">
                  <a:pos x="1" y="11"/>
                </a:cxn>
                <a:cxn ang="0">
                  <a:pos x="31" y="63"/>
                </a:cxn>
                <a:cxn ang="0">
                  <a:pos x="40" y="48"/>
                </a:cxn>
                <a:cxn ang="0">
                  <a:pos x="12" y="0"/>
                </a:cxn>
                <a:cxn ang="0">
                  <a:pos x="0" y="12"/>
                </a:cxn>
              </a:cxnLst>
              <a:rect l="0" t="0" r="r" b="b"/>
              <a:pathLst>
                <a:path w="40" h="63">
                  <a:moveTo>
                    <a:pt x="0" y="12"/>
                  </a:moveTo>
                  <a:cubicBezTo>
                    <a:pt x="1" y="12"/>
                    <a:pt x="1" y="11"/>
                    <a:pt x="1" y="11"/>
                  </a:cubicBezTo>
                  <a:cubicBezTo>
                    <a:pt x="31" y="63"/>
                    <a:pt x="31" y="63"/>
                    <a:pt x="31" y="63"/>
                  </a:cubicBezTo>
                  <a:cubicBezTo>
                    <a:pt x="40" y="48"/>
                    <a:pt x="40" y="48"/>
                    <a:pt x="40" y="48"/>
                  </a:cubicBezTo>
                  <a:cubicBezTo>
                    <a:pt x="12" y="0"/>
                    <a:pt x="12" y="0"/>
                    <a:pt x="12" y="0"/>
                  </a:cubicBezTo>
                  <a:lnTo>
                    <a:pt x="0" y="12"/>
                  </a:lnTo>
                  <a:close/>
                </a:path>
              </a:pathLst>
            </a:custGeom>
            <a:solidFill>
              <a:srgbClr val="E47557"/>
            </a:solidFill>
            <a:ln w="9525">
              <a:noFill/>
              <a:round/>
              <a:headEnd/>
              <a:tailEnd/>
            </a:ln>
          </p:spPr>
          <p:txBody>
            <a:bodyPr/>
            <a:lstStyle/>
            <a:p>
              <a:endParaRPr lang="hu-HU"/>
            </a:p>
          </p:txBody>
        </p:sp>
        <p:sp>
          <p:nvSpPr>
            <p:cNvPr id="64640" name="Freeform 128"/>
            <p:cNvSpPr>
              <a:spLocks/>
            </p:cNvSpPr>
            <p:nvPr/>
          </p:nvSpPr>
          <p:spPr bwMode="auto">
            <a:xfrm>
              <a:off x="3755" y="1592"/>
              <a:ext cx="341" cy="275"/>
            </a:xfrm>
            <a:custGeom>
              <a:avLst/>
              <a:gdLst/>
              <a:ahLst/>
              <a:cxnLst>
                <a:cxn ang="0">
                  <a:pos x="136" y="37"/>
                </a:cxn>
                <a:cxn ang="0">
                  <a:pos x="98" y="0"/>
                </a:cxn>
                <a:cxn ang="0">
                  <a:pos x="68" y="52"/>
                </a:cxn>
                <a:cxn ang="0">
                  <a:pos x="38" y="0"/>
                </a:cxn>
                <a:cxn ang="0">
                  <a:pos x="0" y="37"/>
                </a:cxn>
                <a:cxn ang="0">
                  <a:pos x="55" y="76"/>
                </a:cxn>
                <a:cxn ang="0">
                  <a:pos x="55" y="90"/>
                </a:cxn>
                <a:cxn ang="0">
                  <a:pos x="68" y="103"/>
                </a:cxn>
                <a:cxn ang="0">
                  <a:pos x="81" y="90"/>
                </a:cxn>
                <a:cxn ang="0">
                  <a:pos x="81" y="76"/>
                </a:cxn>
                <a:cxn ang="0">
                  <a:pos x="136" y="37"/>
                </a:cxn>
              </a:cxnLst>
              <a:rect l="0" t="0" r="r" b="b"/>
              <a:pathLst>
                <a:path w="136" h="103">
                  <a:moveTo>
                    <a:pt x="136" y="37"/>
                  </a:moveTo>
                  <a:cubicBezTo>
                    <a:pt x="136" y="21"/>
                    <a:pt x="120" y="7"/>
                    <a:pt x="98" y="0"/>
                  </a:cubicBezTo>
                  <a:cubicBezTo>
                    <a:pt x="68" y="52"/>
                    <a:pt x="68" y="52"/>
                    <a:pt x="68" y="52"/>
                  </a:cubicBezTo>
                  <a:cubicBezTo>
                    <a:pt x="38" y="0"/>
                    <a:pt x="38" y="0"/>
                    <a:pt x="38" y="0"/>
                  </a:cubicBezTo>
                  <a:cubicBezTo>
                    <a:pt x="15" y="7"/>
                    <a:pt x="0" y="21"/>
                    <a:pt x="0" y="37"/>
                  </a:cubicBezTo>
                  <a:cubicBezTo>
                    <a:pt x="0" y="56"/>
                    <a:pt x="24" y="73"/>
                    <a:pt x="55" y="76"/>
                  </a:cubicBezTo>
                  <a:cubicBezTo>
                    <a:pt x="55" y="90"/>
                    <a:pt x="55" y="90"/>
                    <a:pt x="55" y="90"/>
                  </a:cubicBezTo>
                  <a:cubicBezTo>
                    <a:pt x="55" y="97"/>
                    <a:pt x="61" y="103"/>
                    <a:pt x="68" y="103"/>
                  </a:cubicBezTo>
                  <a:cubicBezTo>
                    <a:pt x="75" y="103"/>
                    <a:pt x="81" y="97"/>
                    <a:pt x="81" y="90"/>
                  </a:cubicBezTo>
                  <a:cubicBezTo>
                    <a:pt x="81" y="76"/>
                    <a:pt x="81" y="76"/>
                    <a:pt x="81" y="76"/>
                  </a:cubicBezTo>
                  <a:cubicBezTo>
                    <a:pt x="112" y="73"/>
                    <a:pt x="136" y="56"/>
                    <a:pt x="136" y="37"/>
                  </a:cubicBezTo>
                  <a:close/>
                </a:path>
              </a:pathLst>
            </a:custGeom>
            <a:noFill/>
            <a:ln w="7938" cap="rnd">
              <a:solidFill>
                <a:srgbClr val="333333"/>
              </a:solidFill>
              <a:prstDash val="solid"/>
              <a:round/>
              <a:headEnd/>
              <a:tailEnd/>
            </a:ln>
          </p:spPr>
          <p:txBody>
            <a:bodyPr/>
            <a:lstStyle/>
            <a:p>
              <a:endParaRPr lang="hu-HU"/>
            </a:p>
          </p:txBody>
        </p:sp>
        <p:sp>
          <p:nvSpPr>
            <p:cNvPr id="64641" name="Freeform 129"/>
            <p:cNvSpPr>
              <a:spLocks/>
            </p:cNvSpPr>
            <p:nvPr/>
          </p:nvSpPr>
          <p:spPr bwMode="auto">
            <a:xfrm>
              <a:off x="3948" y="1792"/>
              <a:ext cx="38" cy="64"/>
            </a:xfrm>
            <a:custGeom>
              <a:avLst/>
              <a:gdLst/>
              <a:ahLst/>
              <a:cxnLst>
                <a:cxn ang="0">
                  <a:pos x="4" y="1"/>
                </a:cxn>
                <a:cxn ang="0">
                  <a:pos x="4" y="15"/>
                </a:cxn>
                <a:cxn ang="0">
                  <a:pos x="0" y="24"/>
                </a:cxn>
                <a:cxn ang="0">
                  <a:pos x="15" y="4"/>
                </a:cxn>
                <a:cxn ang="0">
                  <a:pos x="15" y="0"/>
                </a:cxn>
                <a:cxn ang="0">
                  <a:pos x="4" y="1"/>
                </a:cxn>
              </a:cxnLst>
              <a:rect l="0" t="0" r="r" b="b"/>
              <a:pathLst>
                <a:path w="15" h="24">
                  <a:moveTo>
                    <a:pt x="4" y="1"/>
                  </a:moveTo>
                  <a:cubicBezTo>
                    <a:pt x="4" y="15"/>
                    <a:pt x="4" y="15"/>
                    <a:pt x="4" y="15"/>
                  </a:cubicBezTo>
                  <a:cubicBezTo>
                    <a:pt x="4" y="18"/>
                    <a:pt x="2" y="21"/>
                    <a:pt x="0" y="24"/>
                  </a:cubicBezTo>
                  <a:cubicBezTo>
                    <a:pt x="7" y="23"/>
                    <a:pt x="15" y="10"/>
                    <a:pt x="15" y="4"/>
                  </a:cubicBezTo>
                  <a:cubicBezTo>
                    <a:pt x="15" y="0"/>
                    <a:pt x="15" y="0"/>
                    <a:pt x="15" y="0"/>
                  </a:cubicBezTo>
                  <a:cubicBezTo>
                    <a:pt x="11" y="0"/>
                    <a:pt x="7" y="1"/>
                    <a:pt x="4" y="1"/>
                  </a:cubicBezTo>
                  <a:close/>
                </a:path>
              </a:pathLst>
            </a:custGeom>
            <a:noFill/>
            <a:ln w="7938" cap="rnd">
              <a:solidFill>
                <a:srgbClr val="333333"/>
              </a:solidFill>
              <a:prstDash val="solid"/>
              <a:round/>
              <a:headEnd/>
              <a:tailEnd/>
            </a:ln>
          </p:spPr>
          <p:txBody>
            <a:bodyPr/>
            <a:lstStyle/>
            <a:p>
              <a:endParaRPr lang="hu-HU"/>
            </a:p>
          </p:txBody>
        </p:sp>
        <p:sp>
          <p:nvSpPr>
            <p:cNvPr id="64642" name="Line 130"/>
            <p:cNvSpPr>
              <a:spLocks noChangeShapeType="1"/>
            </p:cNvSpPr>
            <p:nvPr/>
          </p:nvSpPr>
          <p:spPr bwMode="auto">
            <a:xfrm flipH="1">
              <a:off x="3850" y="1563"/>
              <a:ext cx="28" cy="32"/>
            </a:xfrm>
            <a:prstGeom prst="line">
              <a:avLst/>
            </a:prstGeom>
            <a:noFill/>
            <a:ln w="7938" cap="rnd">
              <a:solidFill>
                <a:srgbClr val="333333"/>
              </a:solidFill>
              <a:round/>
              <a:headEnd/>
              <a:tailEnd/>
            </a:ln>
          </p:spPr>
          <p:txBody>
            <a:bodyPr/>
            <a:lstStyle/>
            <a:p>
              <a:endParaRPr lang="hu-HU"/>
            </a:p>
          </p:txBody>
        </p:sp>
        <p:sp>
          <p:nvSpPr>
            <p:cNvPr id="64643" name="Freeform 131"/>
            <p:cNvSpPr>
              <a:spLocks/>
            </p:cNvSpPr>
            <p:nvPr/>
          </p:nvSpPr>
          <p:spPr bwMode="auto">
            <a:xfrm>
              <a:off x="4001" y="1563"/>
              <a:ext cx="122" cy="186"/>
            </a:xfrm>
            <a:custGeom>
              <a:avLst/>
              <a:gdLst/>
              <a:ahLst/>
              <a:cxnLst>
                <a:cxn ang="0">
                  <a:pos x="11" y="0"/>
                </a:cxn>
                <a:cxn ang="0">
                  <a:pos x="0" y="11"/>
                </a:cxn>
                <a:cxn ang="0">
                  <a:pos x="38" y="48"/>
                </a:cxn>
                <a:cxn ang="0">
                  <a:pos x="26" y="70"/>
                </a:cxn>
                <a:cxn ang="0">
                  <a:pos x="49" y="36"/>
                </a:cxn>
                <a:cxn ang="0">
                  <a:pos x="11" y="0"/>
                </a:cxn>
              </a:cxnLst>
              <a:rect l="0" t="0" r="r" b="b"/>
              <a:pathLst>
                <a:path w="49" h="70">
                  <a:moveTo>
                    <a:pt x="11" y="0"/>
                  </a:moveTo>
                  <a:cubicBezTo>
                    <a:pt x="0" y="11"/>
                    <a:pt x="0" y="11"/>
                    <a:pt x="0" y="11"/>
                  </a:cubicBezTo>
                  <a:cubicBezTo>
                    <a:pt x="22" y="18"/>
                    <a:pt x="38" y="32"/>
                    <a:pt x="38" y="48"/>
                  </a:cubicBezTo>
                  <a:cubicBezTo>
                    <a:pt x="38" y="56"/>
                    <a:pt x="34" y="64"/>
                    <a:pt x="26" y="70"/>
                  </a:cubicBezTo>
                  <a:cubicBezTo>
                    <a:pt x="37" y="63"/>
                    <a:pt x="49" y="47"/>
                    <a:pt x="49" y="36"/>
                  </a:cubicBezTo>
                  <a:cubicBezTo>
                    <a:pt x="49" y="20"/>
                    <a:pt x="34" y="7"/>
                    <a:pt x="11" y="0"/>
                  </a:cubicBezTo>
                  <a:close/>
                </a:path>
              </a:pathLst>
            </a:custGeom>
            <a:noFill/>
            <a:ln w="7938" cap="rnd">
              <a:solidFill>
                <a:srgbClr val="333333"/>
              </a:solidFill>
              <a:prstDash val="solid"/>
              <a:round/>
              <a:headEnd/>
              <a:tailEnd/>
            </a:ln>
          </p:spPr>
          <p:txBody>
            <a:bodyPr/>
            <a:lstStyle/>
            <a:p>
              <a:endParaRPr lang="hu-HU"/>
            </a:p>
          </p:txBody>
        </p:sp>
        <p:sp>
          <p:nvSpPr>
            <p:cNvPr id="64644" name="Freeform 132"/>
            <p:cNvSpPr>
              <a:spLocks/>
            </p:cNvSpPr>
            <p:nvPr/>
          </p:nvSpPr>
          <p:spPr bwMode="auto">
            <a:xfrm>
              <a:off x="3763" y="1563"/>
              <a:ext cx="185" cy="168"/>
            </a:xfrm>
            <a:custGeom>
              <a:avLst/>
              <a:gdLst/>
              <a:ahLst/>
              <a:cxnLst>
                <a:cxn ang="0">
                  <a:pos x="35" y="11"/>
                </a:cxn>
                <a:cxn ang="0">
                  <a:pos x="65" y="63"/>
                </a:cxn>
                <a:cxn ang="0">
                  <a:pos x="74" y="48"/>
                </a:cxn>
                <a:cxn ang="0">
                  <a:pos x="46" y="0"/>
                </a:cxn>
                <a:cxn ang="0">
                  <a:pos x="0" y="37"/>
                </a:cxn>
                <a:cxn ang="0">
                  <a:pos x="35" y="11"/>
                </a:cxn>
              </a:cxnLst>
              <a:rect l="0" t="0" r="r" b="b"/>
              <a:pathLst>
                <a:path w="74" h="63">
                  <a:moveTo>
                    <a:pt x="35" y="11"/>
                  </a:moveTo>
                  <a:cubicBezTo>
                    <a:pt x="65" y="63"/>
                    <a:pt x="65" y="63"/>
                    <a:pt x="65" y="63"/>
                  </a:cubicBezTo>
                  <a:cubicBezTo>
                    <a:pt x="74" y="48"/>
                    <a:pt x="74" y="48"/>
                    <a:pt x="74" y="48"/>
                  </a:cubicBezTo>
                  <a:cubicBezTo>
                    <a:pt x="46" y="0"/>
                    <a:pt x="46" y="0"/>
                    <a:pt x="46" y="0"/>
                  </a:cubicBezTo>
                  <a:cubicBezTo>
                    <a:pt x="25" y="6"/>
                    <a:pt x="2" y="22"/>
                    <a:pt x="0" y="37"/>
                  </a:cubicBezTo>
                  <a:cubicBezTo>
                    <a:pt x="5" y="26"/>
                    <a:pt x="18" y="16"/>
                    <a:pt x="35" y="11"/>
                  </a:cubicBezTo>
                  <a:close/>
                </a:path>
              </a:pathLst>
            </a:custGeom>
            <a:noFill/>
            <a:ln w="7938" cap="rnd">
              <a:solidFill>
                <a:srgbClr val="333333"/>
              </a:solidFill>
              <a:prstDash val="solid"/>
              <a:round/>
              <a:headEnd/>
              <a:tailEnd/>
            </a:ln>
          </p:spPr>
          <p:txBody>
            <a:bodyPr/>
            <a:lstStyle/>
            <a:p>
              <a:endParaRPr lang="hu-HU"/>
            </a:p>
          </p:txBody>
        </p:sp>
      </p:grpSp>
      <p:grpSp>
        <p:nvGrpSpPr>
          <p:cNvPr id="4" name="Group 133"/>
          <p:cNvGrpSpPr>
            <a:grpSpLocks/>
          </p:cNvGrpSpPr>
          <p:nvPr/>
        </p:nvGrpSpPr>
        <p:grpSpPr bwMode="auto">
          <a:xfrm rot="5209211" flipH="1">
            <a:off x="3523457" y="2099469"/>
            <a:ext cx="223837" cy="288925"/>
            <a:chOff x="3842" y="1408"/>
            <a:chExt cx="188" cy="176"/>
          </a:xfrm>
        </p:grpSpPr>
        <p:sp>
          <p:nvSpPr>
            <p:cNvPr id="64646" name="Freeform 134"/>
            <p:cNvSpPr>
              <a:spLocks/>
            </p:cNvSpPr>
            <p:nvPr/>
          </p:nvSpPr>
          <p:spPr bwMode="auto">
            <a:xfrm>
              <a:off x="3842" y="1408"/>
              <a:ext cx="188" cy="176"/>
            </a:xfrm>
            <a:custGeom>
              <a:avLst/>
              <a:gdLst/>
              <a:ahLst/>
              <a:cxnLst>
                <a:cxn ang="0">
                  <a:pos x="81" y="176"/>
                </a:cxn>
                <a:cxn ang="0">
                  <a:pos x="161" y="29"/>
                </a:cxn>
                <a:cxn ang="0">
                  <a:pos x="0" y="29"/>
                </a:cxn>
                <a:cxn ang="0">
                  <a:pos x="30" y="0"/>
                </a:cxn>
                <a:cxn ang="0">
                  <a:pos x="188" y="0"/>
                </a:cxn>
                <a:cxn ang="0">
                  <a:pos x="108" y="147"/>
                </a:cxn>
                <a:cxn ang="0">
                  <a:pos x="81" y="176"/>
                </a:cxn>
              </a:cxnLst>
              <a:rect l="0" t="0" r="r" b="b"/>
              <a:pathLst>
                <a:path w="188" h="176">
                  <a:moveTo>
                    <a:pt x="81" y="176"/>
                  </a:moveTo>
                  <a:lnTo>
                    <a:pt x="161" y="29"/>
                  </a:lnTo>
                  <a:lnTo>
                    <a:pt x="0" y="29"/>
                  </a:lnTo>
                  <a:lnTo>
                    <a:pt x="30" y="0"/>
                  </a:lnTo>
                  <a:lnTo>
                    <a:pt x="188" y="0"/>
                  </a:lnTo>
                  <a:lnTo>
                    <a:pt x="108" y="147"/>
                  </a:lnTo>
                  <a:lnTo>
                    <a:pt x="81" y="176"/>
                  </a:lnTo>
                  <a:close/>
                </a:path>
              </a:pathLst>
            </a:custGeom>
            <a:solidFill>
              <a:srgbClr val="BF0000"/>
            </a:solidFill>
            <a:ln w="9525">
              <a:noFill/>
              <a:round/>
              <a:headEnd/>
              <a:tailEnd/>
            </a:ln>
          </p:spPr>
          <p:txBody>
            <a:bodyPr/>
            <a:lstStyle/>
            <a:p>
              <a:endParaRPr lang="hu-HU"/>
            </a:p>
          </p:txBody>
        </p:sp>
        <p:sp>
          <p:nvSpPr>
            <p:cNvPr id="64647" name="Freeform 135"/>
            <p:cNvSpPr>
              <a:spLocks/>
            </p:cNvSpPr>
            <p:nvPr/>
          </p:nvSpPr>
          <p:spPr bwMode="auto">
            <a:xfrm>
              <a:off x="3842" y="1408"/>
              <a:ext cx="188" cy="29"/>
            </a:xfrm>
            <a:custGeom>
              <a:avLst/>
              <a:gdLst/>
              <a:ahLst/>
              <a:cxnLst>
                <a:cxn ang="0">
                  <a:pos x="30" y="0"/>
                </a:cxn>
                <a:cxn ang="0">
                  <a:pos x="0" y="29"/>
                </a:cxn>
                <a:cxn ang="0">
                  <a:pos x="158" y="29"/>
                </a:cxn>
                <a:cxn ang="0">
                  <a:pos x="188" y="0"/>
                </a:cxn>
                <a:cxn ang="0">
                  <a:pos x="188" y="0"/>
                </a:cxn>
                <a:cxn ang="0">
                  <a:pos x="30" y="0"/>
                </a:cxn>
              </a:cxnLst>
              <a:rect l="0" t="0" r="r" b="b"/>
              <a:pathLst>
                <a:path w="188" h="29">
                  <a:moveTo>
                    <a:pt x="30" y="0"/>
                  </a:moveTo>
                  <a:lnTo>
                    <a:pt x="0" y="29"/>
                  </a:lnTo>
                  <a:lnTo>
                    <a:pt x="158" y="29"/>
                  </a:lnTo>
                  <a:lnTo>
                    <a:pt x="188" y="0"/>
                  </a:lnTo>
                  <a:lnTo>
                    <a:pt x="188" y="0"/>
                  </a:lnTo>
                  <a:lnTo>
                    <a:pt x="30" y="0"/>
                  </a:lnTo>
                  <a:close/>
                </a:path>
              </a:pathLst>
            </a:custGeom>
            <a:solidFill>
              <a:srgbClr val="E78466"/>
            </a:solidFill>
            <a:ln w="9525">
              <a:noFill/>
              <a:round/>
              <a:headEnd/>
              <a:tailEnd/>
            </a:ln>
          </p:spPr>
          <p:txBody>
            <a:bodyPr/>
            <a:lstStyle/>
            <a:p>
              <a:endParaRPr lang="hu-HU"/>
            </a:p>
          </p:txBody>
        </p:sp>
        <p:sp>
          <p:nvSpPr>
            <p:cNvPr id="64648" name="Freeform 136"/>
            <p:cNvSpPr>
              <a:spLocks/>
            </p:cNvSpPr>
            <p:nvPr/>
          </p:nvSpPr>
          <p:spPr bwMode="auto">
            <a:xfrm>
              <a:off x="3842" y="1437"/>
              <a:ext cx="161" cy="147"/>
            </a:xfrm>
            <a:custGeom>
              <a:avLst/>
              <a:gdLst/>
              <a:ahLst/>
              <a:cxnLst>
                <a:cxn ang="0">
                  <a:pos x="161" y="0"/>
                </a:cxn>
                <a:cxn ang="0">
                  <a:pos x="81" y="147"/>
                </a:cxn>
                <a:cxn ang="0">
                  <a:pos x="0" y="0"/>
                </a:cxn>
                <a:cxn ang="0">
                  <a:pos x="161" y="0"/>
                </a:cxn>
              </a:cxnLst>
              <a:rect l="0" t="0" r="r" b="b"/>
              <a:pathLst>
                <a:path w="161" h="147">
                  <a:moveTo>
                    <a:pt x="161" y="0"/>
                  </a:moveTo>
                  <a:lnTo>
                    <a:pt x="81" y="147"/>
                  </a:lnTo>
                  <a:lnTo>
                    <a:pt x="0" y="0"/>
                  </a:lnTo>
                  <a:lnTo>
                    <a:pt x="161" y="0"/>
                  </a:lnTo>
                  <a:close/>
                </a:path>
              </a:pathLst>
            </a:custGeom>
            <a:solidFill>
              <a:srgbClr val="CF0000"/>
            </a:solidFill>
            <a:ln w="9525">
              <a:noFill/>
              <a:round/>
              <a:headEnd/>
              <a:tailEnd/>
            </a:ln>
          </p:spPr>
          <p:txBody>
            <a:bodyPr/>
            <a:lstStyle/>
            <a:p>
              <a:endParaRPr lang="hu-HU"/>
            </a:p>
          </p:txBody>
        </p:sp>
        <p:sp>
          <p:nvSpPr>
            <p:cNvPr id="64649" name="Freeform 137"/>
            <p:cNvSpPr>
              <a:spLocks/>
            </p:cNvSpPr>
            <p:nvPr/>
          </p:nvSpPr>
          <p:spPr bwMode="auto">
            <a:xfrm>
              <a:off x="3862" y="1448"/>
              <a:ext cx="93" cy="99"/>
            </a:xfrm>
            <a:custGeom>
              <a:avLst/>
              <a:gdLst/>
              <a:ahLst/>
              <a:cxnLst>
                <a:cxn ang="0">
                  <a:pos x="37" y="0"/>
                </a:cxn>
                <a:cxn ang="0">
                  <a:pos x="0" y="0"/>
                </a:cxn>
                <a:cxn ang="0">
                  <a:pos x="20" y="37"/>
                </a:cxn>
                <a:cxn ang="0">
                  <a:pos x="37" y="0"/>
                </a:cxn>
              </a:cxnLst>
              <a:rect l="0" t="0" r="r" b="b"/>
              <a:pathLst>
                <a:path w="37" h="37">
                  <a:moveTo>
                    <a:pt x="37" y="0"/>
                  </a:moveTo>
                  <a:cubicBezTo>
                    <a:pt x="0" y="0"/>
                    <a:pt x="0" y="0"/>
                    <a:pt x="0" y="0"/>
                  </a:cubicBezTo>
                  <a:cubicBezTo>
                    <a:pt x="20" y="37"/>
                    <a:pt x="20" y="37"/>
                    <a:pt x="20" y="37"/>
                  </a:cubicBezTo>
                  <a:cubicBezTo>
                    <a:pt x="17" y="27"/>
                    <a:pt x="2" y="0"/>
                    <a:pt x="37" y="0"/>
                  </a:cubicBezTo>
                  <a:close/>
                </a:path>
              </a:pathLst>
            </a:custGeom>
            <a:solidFill>
              <a:srgbClr val="DD5338"/>
            </a:solidFill>
            <a:ln w="9525">
              <a:noFill/>
              <a:round/>
              <a:headEnd/>
              <a:tailEnd/>
            </a:ln>
          </p:spPr>
          <p:txBody>
            <a:bodyPr/>
            <a:lstStyle/>
            <a:p>
              <a:endParaRPr lang="hu-HU"/>
            </a:p>
          </p:txBody>
        </p:sp>
        <p:sp>
          <p:nvSpPr>
            <p:cNvPr id="64650" name="Freeform 138"/>
            <p:cNvSpPr>
              <a:spLocks/>
            </p:cNvSpPr>
            <p:nvPr/>
          </p:nvSpPr>
          <p:spPr bwMode="auto">
            <a:xfrm>
              <a:off x="3842" y="1437"/>
              <a:ext cx="161" cy="147"/>
            </a:xfrm>
            <a:custGeom>
              <a:avLst/>
              <a:gdLst/>
              <a:ahLst/>
              <a:cxnLst>
                <a:cxn ang="0">
                  <a:pos x="161" y="0"/>
                </a:cxn>
                <a:cxn ang="0">
                  <a:pos x="81" y="147"/>
                </a:cxn>
                <a:cxn ang="0">
                  <a:pos x="0" y="0"/>
                </a:cxn>
                <a:cxn ang="0">
                  <a:pos x="161" y="0"/>
                </a:cxn>
              </a:cxnLst>
              <a:rect l="0" t="0" r="r" b="b"/>
              <a:pathLst>
                <a:path w="161" h="147">
                  <a:moveTo>
                    <a:pt x="161" y="0"/>
                  </a:moveTo>
                  <a:lnTo>
                    <a:pt x="81" y="147"/>
                  </a:lnTo>
                  <a:lnTo>
                    <a:pt x="0" y="0"/>
                  </a:lnTo>
                  <a:lnTo>
                    <a:pt x="161" y="0"/>
                  </a:lnTo>
                  <a:close/>
                </a:path>
              </a:pathLst>
            </a:custGeom>
            <a:noFill/>
            <a:ln w="7938" cap="rnd">
              <a:solidFill>
                <a:srgbClr val="333333"/>
              </a:solidFill>
              <a:prstDash val="solid"/>
              <a:round/>
              <a:headEnd/>
              <a:tailEnd/>
            </a:ln>
          </p:spPr>
          <p:txBody>
            <a:bodyPr/>
            <a:lstStyle/>
            <a:p>
              <a:endParaRPr lang="hu-HU"/>
            </a:p>
          </p:txBody>
        </p:sp>
        <p:sp>
          <p:nvSpPr>
            <p:cNvPr id="64651" name="Line 139"/>
            <p:cNvSpPr>
              <a:spLocks noChangeShapeType="1"/>
            </p:cNvSpPr>
            <p:nvPr/>
          </p:nvSpPr>
          <p:spPr bwMode="auto">
            <a:xfrm flipH="1">
              <a:off x="3998" y="1408"/>
              <a:ext cx="27" cy="29"/>
            </a:xfrm>
            <a:prstGeom prst="line">
              <a:avLst/>
            </a:prstGeom>
            <a:noFill/>
            <a:ln w="7938" cap="rnd">
              <a:solidFill>
                <a:srgbClr val="333333"/>
              </a:solidFill>
              <a:round/>
              <a:headEnd/>
              <a:tailEnd/>
            </a:ln>
          </p:spPr>
          <p:txBody>
            <a:bodyPr/>
            <a:lstStyle/>
            <a:p>
              <a:endParaRPr lang="hu-HU"/>
            </a:p>
          </p:txBody>
        </p:sp>
        <p:sp>
          <p:nvSpPr>
            <p:cNvPr id="64652" name="Freeform 140"/>
            <p:cNvSpPr>
              <a:spLocks/>
            </p:cNvSpPr>
            <p:nvPr/>
          </p:nvSpPr>
          <p:spPr bwMode="auto">
            <a:xfrm>
              <a:off x="3842" y="1408"/>
              <a:ext cx="188" cy="176"/>
            </a:xfrm>
            <a:custGeom>
              <a:avLst/>
              <a:gdLst/>
              <a:ahLst/>
              <a:cxnLst>
                <a:cxn ang="0">
                  <a:pos x="81" y="176"/>
                </a:cxn>
                <a:cxn ang="0">
                  <a:pos x="161" y="29"/>
                </a:cxn>
                <a:cxn ang="0">
                  <a:pos x="0" y="29"/>
                </a:cxn>
                <a:cxn ang="0">
                  <a:pos x="30" y="0"/>
                </a:cxn>
                <a:cxn ang="0">
                  <a:pos x="188" y="0"/>
                </a:cxn>
                <a:cxn ang="0">
                  <a:pos x="108" y="147"/>
                </a:cxn>
                <a:cxn ang="0">
                  <a:pos x="81" y="176"/>
                </a:cxn>
              </a:cxnLst>
              <a:rect l="0" t="0" r="r" b="b"/>
              <a:pathLst>
                <a:path w="188" h="176">
                  <a:moveTo>
                    <a:pt x="81" y="176"/>
                  </a:moveTo>
                  <a:lnTo>
                    <a:pt x="161" y="29"/>
                  </a:lnTo>
                  <a:lnTo>
                    <a:pt x="0" y="29"/>
                  </a:lnTo>
                  <a:lnTo>
                    <a:pt x="30" y="0"/>
                  </a:lnTo>
                  <a:lnTo>
                    <a:pt x="188" y="0"/>
                  </a:lnTo>
                  <a:lnTo>
                    <a:pt x="108" y="147"/>
                  </a:lnTo>
                  <a:lnTo>
                    <a:pt x="81" y="176"/>
                  </a:lnTo>
                  <a:close/>
                </a:path>
              </a:pathLst>
            </a:custGeom>
            <a:noFill/>
            <a:ln w="7938" cap="rnd">
              <a:solidFill>
                <a:srgbClr val="333333"/>
              </a:solidFill>
              <a:prstDash val="solid"/>
              <a:round/>
              <a:headEnd/>
              <a:tailEnd/>
            </a:ln>
          </p:spPr>
          <p:txBody>
            <a:bodyPr/>
            <a:lstStyle/>
            <a:p>
              <a:endParaRPr lang="hu-HU"/>
            </a:p>
          </p:txBody>
        </p:sp>
      </p:grpSp>
      <p:sp>
        <p:nvSpPr>
          <p:cNvPr id="65329" name="Text Box 817"/>
          <p:cNvSpPr txBox="1">
            <a:spLocks noChangeArrowheads="1"/>
          </p:cNvSpPr>
          <p:nvPr/>
        </p:nvSpPr>
        <p:spPr bwMode="auto">
          <a:xfrm>
            <a:off x="2773363" y="2132013"/>
            <a:ext cx="430212" cy="284162"/>
          </a:xfrm>
          <a:prstGeom prst="rect">
            <a:avLst/>
          </a:prstGeom>
          <a:solidFill>
            <a:srgbClr val="FFFF00"/>
          </a:solidFill>
          <a:ln w="9525">
            <a:solidFill>
              <a:schemeClr val="tx1"/>
            </a:solidFill>
            <a:miter lim="800000"/>
            <a:headEnd/>
            <a:tailEnd/>
          </a:ln>
          <a:effectLst/>
        </p:spPr>
        <p:txBody>
          <a:bodyPr wrap="none">
            <a:spAutoFit/>
          </a:bodyPr>
          <a:lstStyle/>
          <a:p>
            <a:r>
              <a:rPr lang="hu-HU" sz="1200" b="1"/>
              <a:t>MR</a:t>
            </a:r>
          </a:p>
        </p:txBody>
      </p:sp>
      <p:sp>
        <p:nvSpPr>
          <p:cNvPr id="65330" name="Text Box 818"/>
          <p:cNvSpPr txBox="1">
            <a:spLocks noChangeArrowheads="1"/>
          </p:cNvSpPr>
          <p:nvPr/>
        </p:nvSpPr>
        <p:spPr bwMode="auto">
          <a:xfrm>
            <a:off x="3836988" y="2133600"/>
            <a:ext cx="430212" cy="274638"/>
          </a:xfrm>
          <a:prstGeom prst="rect">
            <a:avLst/>
          </a:prstGeom>
          <a:solidFill>
            <a:srgbClr val="33CC33"/>
          </a:solidFill>
          <a:ln w="9525">
            <a:noFill/>
            <a:miter lim="800000"/>
            <a:headEnd/>
            <a:tailEnd/>
          </a:ln>
          <a:effectLst/>
        </p:spPr>
        <p:txBody>
          <a:bodyPr wrap="none">
            <a:spAutoFit/>
          </a:bodyPr>
          <a:lstStyle/>
          <a:p>
            <a:r>
              <a:rPr lang="hu-HU" sz="1200" b="1"/>
              <a:t>Ald</a:t>
            </a:r>
          </a:p>
        </p:txBody>
      </p:sp>
      <p:sp>
        <p:nvSpPr>
          <p:cNvPr id="65331" name="Line 819"/>
          <p:cNvSpPr>
            <a:spLocks noChangeShapeType="1"/>
          </p:cNvSpPr>
          <p:nvPr/>
        </p:nvSpPr>
        <p:spPr bwMode="auto">
          <a:xfrm>
            <a:off x="3348038" y="1844675"/>
            <a:ext cx="360362" cy="0"/>
          </a:xfrm>
          <a:prstGeom prst="line">
            <a:avLst/>
          </a:prstGeom>
          <a:noFill/>
          <a:ln w="38100">
            <a:solidFill>
              <a:srgbClr val="FF0000"/>
            </a:solidFill>
            <a:round/>
            <a:headEnd/>
            <a:tailEnd type="triangle" w="med" len="med"/>
          </a:ln>
          <a:effectLst/>
        </p:spPr>
        <p:txBody>
          <a:bodyPr/>
          <a:lstStyle/>
          <a:p>
            <a:endParaRPr lang="hu-HU"/>
          </a:p>
        </p:txBody>
      </p:sp>
      <p:sp>
        <p:nvSpPr>
          <p:cNvPr id="65333" name="Line 821"/>
          <p:cNvSpPr>
            <a:spLocks noChangeShapeType="1"/>
          </p:cNvSpPr>
          <p:nvPr/>
        </p:nvSpPr>
        <p:spPr bwMode="auto">
          <a:xfrm>
            <a:off x="6443663" y="1989138"/>
            <a:ext cx="649287" cy="0"/>
          </a:xfrm>
          <a:prstGeom prst="line">
            <a:avLst/>
          </a:prstGeom>
          <a:noFill/>
          <a:ln w="9525">
            <a:solidFill>
              <a:schemeClr val="tx1"/>
            </a:solidFill>
            <a:round/>
            <a:headEnd/>
            <a:tailEnd type="triangle" w="med" len="med"/>
          </a:ln>
          <a:effectLst/>
        </p:spPr>
        <p:txBody>
          <a:bodyPr/>
          <a:lstStyle/>
          <a:p>
            <a:endParaRPr lang="hu-HU"/>
          </a:p>
        </p:txBody>
      </p:sp>
      <p:sp>
        <p:nvSpPr>
          <p:cNvPr id="65334" name="Text Box 7"/>
          <p:cNvSpPr txBox="1">
            <a:spLocks noChangeArrowheads="1"/>
          </p:cNvSpPr>
          <p:nvPr/>
        </p:nvSpPr>
        <p:spPr bwMode="auto">
          <a:xfrm>
            <a:off x="7235825" y="1340768"/>
            <a:ext cx="744306" cy="1335750"/>
          </a:xfrm>
          <a:prstGeom prst="rect">
            <a:avLst/>
          </a:prstGeom>
          <a:solidFill>
            <a:srgbClr val="FFFF00"/>
          </a:solidFill>
          <a:ln w="9525">
            <a:noFill/>
            <a:miter lim="800000"/>
            <a:headEnd/>
            <a:tailEnd/>
          </a:ln>
        </p:spPr>
        <p:txBody>
          <a:bodyPr wrap="none">
            <a:spAutoFit/>
          </a:bodyPr>
          <a:lstStyle/>
          <a:p>
            <a:pPr>
              <a:spcBef>
                <a:spcPct val="35000"/>
              </a:spcBef>
            </a:pPr>
            <a:r>
              <a:rPr lang="hu-HU" sz="1600" b="1" dirty="0"/>
              <a:t>ECV </a:t>
            </a:r>
            <a:r>
              <a:rPr lang="hu-HU" sz="1600" b="1" dirty="0">
                <a:sym typeface="Wingdings" pitchFamily="2" charset="2"/>
              </a:rPr>
              <a:t>↑</a:t>
            </a:r>
          </a:p>
          <a:p>
            <a:pPr>
              <a:spcBef>
                <a:spcPct val="35000"/>
              </a:spcBef>
            </a:pPr>
            <a:r>
              <a:rPr lang="hu-HU" sz="1600" b="1" dirty="0">
                <a:sym typeface="Wingdings" pitchFamily="2" charset="2"/>
              </a:rPr>
              <a:t>RR ↑</a:t>
            </a:r>
            <a:endParaRPr lang="hu-HU" sz="1600" b="1" dirty="0" smtClean="0">
              <a:sym typeface="Wingdings" pitchFamily="2" charset="2"/>
            </a:endParaRPr>
          </a:p>
          <a:p>
            <a:pPr>
              <a:spcBef>
                <a:spcPct val="35000"/>
              </a:spcBef>
            </a:pPr>
            <a:r>
              <a:rPr lang="hu-HU" sz="1600" b="1" dirty="0" smtClean="0">
                <a:sym typeface="Wingdings" pitchFamily="2" charset="2"/>
              </a:rPr>
              <a:t>Na↓</a:t>
            </a:r>
          </a:p>
          <a:p>
            <a:pPr>
              <a:spcBef>
                <a:spcPct val="35000"/>
              </a:spcBef>
            </a:pPr>
            <a:r>
              <a:rPr lang="hu-HU" sz="1600" b="1" dirty="0">
                <a:sym typeface="Wingdings" pitchFamily="2" charset="2"/>
              </a:rPr>
              <a:t>K ↓</a:t>
            </a:r>
          </a:p>
        </p:txBody>
      </p:sp>
      <p:sp>
        <p:nvSpPr>
          <p:cNvPr id="65335" name="Text Box 823"/>
          <p:cNvSpPr txBox="1">
            <a:spLocks noChangeArrowheads="1"/>
          </p:cNvSpPr>
          <p:nvPr/>
        </p:nvSpPr>
        <p:spPr bwMode="auto">
          <a:xfrm>
            <a:off x="3327400" y="1504950"/>
            <a:ext cx="466725" cy="274638"/>
          </a:xfrm>
          <a:prstGeom prst="rect">
            <a:avLst/>
          </a:prstGeom>
          <a:noFill/>
          <a:ln w="9525">
            <a:noFill/>
            <a:miter lim="800000"/>
            <a:headEnd/>
            <a:tailEnd/>
          </a:ln>
          <a:effectLst/>
        </p:spPr>
        <p:txBody>
          <a:bodyPr wrap="none">
            <a:spAutoFit/>
          </a:bodyPr>
          <a:lstStyle/>
          <a:p>
            <a:r>
              <a:rPr lang="hu-HU" sz="1200" b="1"/>
              <a:t>Na+</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500"/>
                                  </p:stCondLst>
                                  <p:childTnLst>
                                    <p:set>
                                      <p:cBhvr>
                                        <p:cTn id="6" dur="1" fill="hold">
                                          <p:stCondLst>
                                            <p:cond delay="0"/>
                                          </p:stCondLst>
                                        </p:cTn>
                                        <p:tgtEl>
                                          <p:spTgt spid="64624"/>
                                        </p:tgtEl>
                                        <p:attrNameLst>
                                          <p:attrName>style.visibility</p:attrName>
                                        </p:attrNameLst>
                                      </p:cBhvr>
                                      <p:to>
                                        <p:strVal val="visible"/>
                                      </p:to>
                                    </p:set>
                                    <p:animEffect transition="in" filter="slide(fromBottom)">
                                      <p:cBhvr>
                                        <p:cTn id="7" dur="500"/>
                                        <p:tgtEl>
                                          <p:spTgt spid="64624"/>
                                        </p:tgtEl>
                                      </p:cBhvr>
                                    </p:animEffect>
                                  </p:childTnLst>
                                </p:cTn>
                              </p:par>
                              <p:par>
                                <p:cTn id="8" presetID="12" presetClass="entr" presetSubtype="4" fill="hold" grpId="0" nodeType="withEffect">
                                  <p:stCondLst>
                                    <p:cond delay="500"/>
                                  </p:stCondLst>
                                  <p:childTnLst>
                                    <p:set>
                                      <p:cBhvr>
                                        <p:cTn id="9" dur="1" fill="hold">
                                          <p:stCondLst>
                                            <p:cond delay="0"/>
                                          </p:stCondLst>
                                        </p:cTn>
                                        <p:tgtEl>
                                          <p:spTgt spid="64625"/>
                                        </p:tgtEl>
                                        <p:attrNameLst>
                                          <p:attrName>style.visibility</p:attrName>
                                        </p:attrNameLst>
                                      </p:cBhvr>
                                      <p:to>
                                        <p:strVal val="visible"/>
                                      </p:to>
                                    </p:set>
                                    <p:animEffect transition="in" filter="slide(fromBottom)">
                                      <p:cBhvr>
                                        <p:cTn id="10" dur="500"/>
                                        <p:tgtEl>
                                          <p:spTgt spid="646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grpId="0" nodeType="clickEffect">
                                  <p:stCondLst>
                                    <p:cond delay="0"/>
                                  </p:stCondLst>
                                  <p:childTnLst>
                                    <p:set>
                                      <p:cBhvr>
                                        <p:cTn id="14" dur="1" fill="hold">
                                          <p:stCondLst>
                                            <p:cond delay="0"/>
                                          </p:stCondLst>
                                        </p:cTn>
                                        <p:tgtEl>
                                          <p:spTgt spid="64621"/>
                                        </p:tgtEl>
                                        <p:attrNameLst>
                                          <p:attrName>style.visibility</p:attrName>
                                        </p:attrNameLst>
                                      </p:cBhvr>
                                      <p:to>
                                        <p:strVal val="visible"/>
                                      </p:to>
                                    </p:set>
                                    <p:animEffect transition="in" filter="barn(inHorizontal)">
                                      <p:cBhvr>
                                        <p:cTn id="15" dur="500"/>
                                        <p:tgtEl>
                                          <p:spTgt spid="646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6" fill="hold" grpId="0" nodeType="clickEffect">
                                  <p:stCondLst>
                                    <p:cond delay="0"/>
                                  </p:stCondLst>
                                  <p:childTnLst>
                                    <p:set>
                                      <p:cBhvr>
                                        <p:cTn id="19" dur="1" fill="hold">
                                          <p:stCondLst>
                                            <p:cond delay="0"/>
                                          </p:stCondLst>
                                        </p:cTn>
                                        <p:tgtEl>
                                          <p:spTgt spid="65333"/>
                                        </p:tgtEl>
                                        <p:attrNameLst>
                                          <p:attrName>style.visibility</p:attrName>
                                        </p:attrNameLst>
                                      </p:cBhvr>
                                      <p:to>
                                        <p:strVal val="visible"/>
                                      </p:to>
                                    </p:set>
                                    <p:animEffect transition="in" filter="barn(inHorizontal)">
                                      <p:cBhvr>
                                        <p:cTn id="20" dur="500"/>
                                        <p:tgtEl>
                                          <p:spTgt spid="65333"/>
                                        </p:tgtEl>
                                      </p:cBhvr>
                                    </p:animEffect>
                                  </p:childTnLst>
                                </p:cTn>
                              </p:par>
                              <p:par>
                                <p:cTn id="21" presetID="16" presetClass="entr" presetSubtype="26" fill="hold" grpId="0" nodeType="withEffect">
                                  <p:stCondLst>
                                    <p:cond delay="0"/>
                                  </p:stCondLst>
                                  <p:childTnLst>
                                    <p:set>
                                      <p:cBhvr>
                                        <p:cTn id="22" dur="1" fill="hold">
                                          <p:stCondLst>
                                            <p:cond delay="0"/>
                                          </p:stCondLst>
                                        </p:cTn>
                                        <p:tgtEl>
                                          <p:spTgt spid="65334"/>
                                        </p:tgtEl>
                                        <p:attrNameLst>
                                          <p:attrName>style.visibility</p:attrName>
                                        </p:attrNameLst>
                                      </p:cBhvr>
                                      <p:to>
                                        <p:strVal val="visible"/>
                                      </p:to>
                                    </p:set>
                                    <p:animEffect transition="in" filter="barn(inHorizontal)">
                                      <p:cBhvr>
                                        <p:cTn id="23" dur="500"/>
                                        <p:tgtEl>
                                          <p:spTgt spid="6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21" grpId="0" animBg="1"/>
      <p:bldP spid="64625" grpId="0" animBg="1"/>
      <p:bldP spid="65333" grpId="0" animBg="1"/>
      <p:bldP spid="653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ím 1"/>
          <p:cNvSpPr>
            <a:spLocks noGrp="1"/>
          </p:cNvSpPr>
          <p:nvPr>
            <p:ph type="title" idx="4294967295"/>
          </p:nvPr>
        </p:nvSpPr>
        <p:spPr>
          <a:xfrm>
            <a:off x="0" y="0"/>
            <a:ext cx="9144000" cy="706438"/>
          </a:xfrm>
          <a:solidFill>
            <a:schemeClr val="accent1"/>
          </a:solidFill>
        </p:spPr>
        <p:txBody>
          <a:bodyPr anchor="ctr">
            <a:normAutofit/>
          </a:bodyPr>
          <a:lstStyle/>
          <a:p>
            <a:pPr algn="ctr" eaLnBrk="1" hangingPunct="1"/>
            <a:r>
              <a:rPr lang="hu-HU" sz="2400" b="1" dirty="0" err="1" smtClean="0">
                <a:solidFill>
                  <a:srgbClr val="FFFF00"/>
                </a:solidFill>
              </a:rPr>
              <a:t>Aldoszteron</a:t>
            </a:r>
            <a:r>
              <a:rPr lang="hu-HU" sz="2400" b="1" dirty="0" smtClean="0">
                <a:solidFill>
                  <a:srgbClr val="FFFF00"/>
                </a:solidFill>
              </a:rPr>
              <a:t> vesekárosító hatása</a:t>
            </a:r>
          </a:p>
        </p:txBody>
      </p:sp>
      <p:sp>
        <p:nvSpPr>
          <p:cNvPr id="17411" name="Dia számának helye 2"/>
          <p:cNvSpPr txBox="1">
            <a:spLocks noGrp="1"/>
          </p:cNvSpPr>
          <p:nvPr/>
        </p:nvSpPr>
        <p:spPr bwMode="gray">
          <a:xfrm>
            <a:off x="1041400" y="6546850"/>
            <a:ext cx="254000" cy="144463"/>
          </a:xfrm>
          <a:prstGeom prst="rect">
            <a:avLst/>
          </a:prstGeom>
          <a:noFill/>
          <a:ln w="9525">
            <a:noFill/>
            <a:miter lim="800000"/>
            <a:headEnd/>
            <a:tailEnd/>
          </a:ln>
        </p:spPr>
        <p:txBody>
          <a:bodyPr lIns="0" tIns="0" rIns="0" bIns="0"/>
          <a:lstStyle/>
          <a:p>
            <a:fld id="{037CB128-E269-460A-A242-2FD9F6B81486}" type="slidenum">
              <a:rPr lang="de-DE" sz="800">
                <a:solidFill>
                  <a:srgbClr val="000000"/>
                </a:solidFill>
              </a:rPr>
              <a:pPr/>
              <a:t>11</a:t>
            </a:fld>
            <a:endParaRPr lang="de-DE" sz="800">
              <a:solidFill>
                <a:srgbClr val="000000"/>
              </a:solidFill>
            </a:endParaRPr>
          </a:p>
        </p:txBody>
      </p:sp>
      <p:pic>
        <p:nvPicPr>
          <p:cNvPr id="17412" name="Picture 2"/>
          <p:cNvPicPr>
            <a:picLocks noChangeAspect="1" noChangeArrowheads="1"/>
          </p:cNvPicPr>
          <p:nvPr/>
        </p:nvPicPr>
        <p:blipFill>
          <a:blip r:embed="rId2" cstate="print"/>
          <a:srcRect/>
          <a:stretch>
            <a:fillRect/>
          </a:stretch>
        </p:blipFill>
        <p:spPr bwMode="auto">
          <a:xfrm>
            <a:off x="19050" y="765175"/>
            <a:ext cx="9105900" cy="4600575"/>
          </a:xfrm>
          <a:prstGeom prst="rect">
            <a:avLst/>
          </a:prstGeom>
          <a:noFill/>
          <a:ln w="9525">
            <a:noFill/>
            <a:miter lim="800000"/>
            <a:headEnd/>
            <a:tailEnd/>
          </a:ln>
        </p:spPr>
      </p:pic>
      <p:sp>
        <p:nvSpPr>
          <p:cNvPr id="17413" name="Szövegdoboz 4"/>
          <p:cNvSpPr txBox="1">
            <a:spLocks noChangeArrowheads="1"/>
          </p:cNvSpPr>
          <p:nvPr/>
        </p:nvSpPr>
        <p:spPr bwMode="auto">
          <a:xfrm>
            <a:off x="5629275" y="5949950"/>
            <a:ext cx="2974975" cy="246063"/>
          </a:xfrm>
          <a:prstGeom prst="rect">
            <a:avLst/>
          </a:prstGeom>
          <a:noFill/>
          <a:ln w="9525">
            <a:noFill/>
            <a:miter lim="800000"/>
            <a:headEnd/>
            <a:tailEnd/>
          </a:ln>
        </p:spPr>
        <p:txBody>
          <a:bodyPr wrap="none">
            <a:spAutoFit/>
          </a:bodyPr>
          <a:lstStyle/>
          <a:p>
            <a:r>
              <a:rPr lang="hu-HU" sz="1000"/>
              <a:t>Rafiq ík. Et al., </a:t>
            </a:r>
            <a:r>
              <a:rPr lang="it-IT" sz="1000"/>
              <a:t>J Pharmacol Sci 115, 1 – 7 (2011)</a:t>
            </a:r>
            <a:endParaRPr lang="hu-HU" sz="1000"/>
          </a:p>
        </p:txBody>
      </p:sp>
      <p:sp>
        <p:nvSpPr>
          <p:cNvPr id="2" name="Ellipszis 1"/>
          <p:cNvSpPr/>
          <p:nvPr/>
        </p:nvSpPr>
        <p:spPr>
          <a:xfrm>
            <a:off x="323528" y="1484784"/>
            <a:ext cx="1872208" cy="43204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AutoShape 5"/>
          <p:cNvSpPr>
            <a:spLocks noChangeArrowheads="1"/>
          </p:cNvSpPr>
          <p:nvPr/>
        </p:nvSpPr>
        <p:spPr bwMode="auto">
          <a:xfrm>
            <a:off x="3708400" y="476672"/>
            <a:ext cx="1439863" cy="360362"/>
          </a:xfrm>
          <a:prstGeom prst="flowChartAlternateProcess">
            <a:avLst/>
          </a:prstGeom>
          <a:solidFill>
            <a:schemeClr val="accent1"/>
          </a:solidFill>
          <a:ln w="9525">
            <a:solidFill>
              <a:schemeClr val="tx1"/>
            </a:solidFill>
            <a:miter lim="800000"/>
            <a:headEnd/>
            <a:tailEnd/>
          </a:ln>
        </p:spPr>
        <p:txBody>
          <a:bodyPr wrap="none" anchor="ctr"/>
          <a:lstStyle/>
          <a:p>
            <a:pPr algn="ctr"/>
            <a:r>
              <a:rPr lang="hu-HU" b="1"/>
              <a:t>Aldoszteron</a:t>
            </a:r>
          </a:p>
        </p:txBody>
      </p:sp>
      <p:sp>
        <p:nvSpPr>
          <p:cNvPr id="61443" name="AutoShape 6"/>
          <p:cNvSpPr>
            <a:spLocks noChangeArrowheads="1"/>
          </p:cNvSpPr>
          <p:nvPr/>
        </p:nvSpPr>
        <p:spPr bwMode="auto">
          <a:xfrm>
            <a:off x="323850" y="1125959"/>
            <a:ext cx="1655763" cy="360363"/>
          </a:xfrm>
          <a:prstGeom prst="flowChartAlternateProcess">
            <a:avLst/>
          </a:prstGeom>
          <a:solidFill>
            <a:srgbClr val="FF0000"/>
          </a:solidFill>
          <a:ln w="9525">
            <a:solidFill>
              <a:schemeClr val="tx1"/>
            </a:solidFill>
            <a:miter lim="800000"/>
            <a:headEnd/>
            <a:tailEnd/>
          </a:ln>
        </p:spPr>
        <p:txBody>
          <a:bodyPr wrap="none" anchor="ctr"/>
          <a:lstStyle/>
          <a:p>
            <a:pPr algn="ctr"/>
            <a:r>
              <a:rPr lang="hu-HU"/>
              <a:t>.</a:t>
            </a:r>
          </a:p>
        </p:txBody>
      </p:sp>
      <p:sp>
        <p:nvSpPr>
          <p:cNvPr id="61444" name="Text Box 7"/>
          <p:cNvSpPr txBox="1">
            <a:spLocks noChangeArrowheads="1"/>
          </p:cNvSpPr>
          <p:nvPr/>
        </p:nvSpPr>
        <p:spPr bwMode="auto">
          <a:xfrm>
            <a:off x="325438" y="1484734"/>
            <a:ext cx="1654175" cy="1079500"/>
          </a:xfrm>
          <a:prstGeom prst="rect">
            <a:avLst/>
          </a:prstGeom>
          <a:noFill/>
          <a:ln w="9525">
            <a:solidFill>
              <a:schemeClr val="tx1"/>
            </a:solidFill>
            <a:miter lim="800000"/>
            <a:headEnd/>
            <a:tailEnd/>
          </a:ln>
        </p:spPr>
        <p:txBody>
          <a:bodyPr wrap="none">
            <a:spAutoFit/>
          </a:bodyPr>
          <a:lstStyle/>
          <a:p>
            <a:pPr>
              <a:buFontTx/>
              <a:buChar char="•"/>
            </a:pPr>
            <a:r>
              <a:rPr lang="hu-HU" sz="1600"/>
              <a:t>Na visszatartás</a:t>
            </a:r>
          </a:p>
          <a:p>
            <a:pPr>
              <a:buFontTx/>
              <a:buChar char="•"/>
            </a:pPr>
            <a:r>
              <a:rPr lang="hu-HU" sz="1600"/>
              <a:t>Víz retentio</a:t>
            </a:r>
          </a:p>
          <a:p>
            <a:pPr>
              <a:buFontTx/>
              <a:buChar char="•"/>
            </a:pPr>
            <a:r>
              <a:rPr lang="hu-HU" sz="1600"/>
              <a:t>K kiválasztás</a:t>
            </a:r>
          </a:p>
          <a:p>
            <a:pPr>
              <a:buFontTx/>
              <a:buChar char="•"/>
            </a:pPr>
            <a:r>
              <a:rPr lang="hu-HU" sz="1600"/>
              <a:t>Mg kiválasztás</a:t>
            </a:r>
          </a:p>
        </p:txBody>
      </p:sp>
      <p:sp>
        <p:nvSpPr>
          <p:cNvPr id="61445" name="Rectangle 8"/>
          <p:cNvSpPr>
            <a:spLocks noChangeArrowheads="1"/>
          </p:cNvSpPr>
          <p:nvPr/>
        </p:nvSpPr>
        <p:spPr bwMode="auto">
          <a:xfrm>
            <a:off x="323850" y="1125959"/>
            <a:ext cx="1727200" cy="366713"/>
          </a:xfrm>
          <a:prstGeom prst="rect">
            <a:avLst/>
          </a:prstGeom>
          <a:noFill/>
          <a:ln w="9525">
            <a:noFill/>
            <a:miter lim="800000"/>
            <a:headEnd/>
            <a:tailEnd/>
          </a:ln>
        </p:spPr>
        <p:txBody>
          <a:bodyPr>
            <a:spAutoFit/>
          </a:bodyPr>
          <a:lstStyle/>
          <a:p>
            <a:pPr algn="ctr"/>
            <a:r>
              <a:rPr lang="hu-HU" b="1"/>
              <a:t>Vese</a:t>
            </a:r>
          </a:p>
        </p:txBody>
      </p:sp>
      <p:sp>
        <p:nvSpPr>
          <p:cNvPr id="61446" name="AutoShape 9"/>
          <p:cNvSpPr>
            <a:spLocks noChangeArrowheads="1"/>
          </p:cNvSpPr>
          <p:nvPr/>
        </p:nvSpPr>
        <p:spPr bwMode="auto">
          <a:xfrm>
            <a:off x="3779838" y="1197397"/>
            <a:ext cx="1439862" cy="360362"/>
          </a:xfrm>
          <a:prstGeom prst="flowChartAlternateProcess">
            <a:avLst/>
          </a:prstGeom>
          <a:solidFill>
            <a:srgbClr val="FF0000"/>
          </a:solidFill>
          <a:ln w="9525">
            <a:solidFill>
              <a:schemeClr val="tx1"/>
            </a:solidFill>
            <a:miter lim="800000"/>
            <a:headEnd/>
            <a:tailEnd/>
          </a:ln>
        </p:spPr>
        <p:txBody>
          <a:bodyPr wrap="none" anchor="ctr"/>
          <a:lstStyle/>
          <a:p>
            <a:pPr algn="ctr"/>
            <a:r>
              <a:rPr lang="hu-HU" b="1"/>
              <a:t>Szív</a:t>
            </a:r>
          </a:p>
        </p:txBody>
      </p:sp>
      <p:sp>
        <p:nvSpPr>
          <p:cNvPr id="61447" name="Text Box 10"/>
          <p:cNvSpPr txBox="1">
            <a:spLocks noChangeArrowheads="1"/>
          </p:cNvSpPr>
          <p:nvPr/>
        </p:nvSpPr>
        <p:spPr bwMode="auto">
          <a:xfrm>
            <a:off x="3059113" y="1556172"/>
            <a:ext cx="3024187" cy="1354137"/>
          </a:xfrm>
          <a:prstGeom prst="rect">
            <a:avLst/>
          </a:prstGeom>
          <a:noFill/>
          <a:ln w="9525">
            <a:solidFill>
              <a:schemeClr val="tx1"/>
            </a:solidFill>
            <a:miter lim="800000"/>
            <a:headEnd/>
            <a:tailEnd/>
          </a:ln>
        </p:spPr>
        <p:txBody>
          <a:bodyPr>
            <a:spAutoFit/>
          </a:bodyPr>
          <a:lstStyle/>
          <a:p>
            <a:pPr>
              <a:buFontTx/>
              <a:buChar char="•"/>
            </a:pPr>
            <a:r>
              <a:rPr lang="hu-HU" sz="1600"/>
              <a:t>myocard. és perivasc. collagen lerakódás, fibrosis </a:t>
            </a:r>
            <a:r>
              <a:rPr lang="hu-HU">
                <a:sym typeface="Wingdings" pitchFamily="2" charset="2"/>
              </a:rPr>
              <a:t></a:t>
            </a:r>
            <a:r>
              <a:rPr lang="hu-HU" sz="1600"/>
              <a:t> </a:t>
            </a:r>
          </a:p>
          <a:p>
            <a:pPr>
              <a:buFontTx/>
              <a:buChar char="•"/>
            </a:pPr>
            <a:r>
              <a:rPr lang="hu-HU" sz="1600">
                <a:sym typeface="Wingdings" pitchFamily="2" charset="2"/>
              </a:rPr>
              <a:t>Myocard. remodelling</a:t>
            </a:r>
          </a:p>
          <a:p>
            <a:pPr>
              <a:buFontTx/>
              <a:buChar char="•"/>
            </a:pPr>
            <a:r>
              <a:rPr lang="hu-HU" sz="1600"/>
              <a:t>gátolt myocard. norepinephrin felvétel</a:t>
            </a:r>
          </a:p>
        </p:txBody>
      </p:sp>
      <p:sp>
        <p:nvSpPr>
          <p:cNvPr id="61448" name="AutoShape 13"/>
          <p:cNvSpPr>
            <a:spLocks noChangeArrowheads="1"/>
          </p:cNvSpPr>
          <p:nvPr/>
        </p:nvSpPr>
        <p:spPr bwMode="auto">
          <a:xfrm>
            <a:off x="6948488" y="1197397"/>
            <a:ext cx="1439862" cy="360362"/>
          </a:xfrm>
          <a:prstGeom prst="flowChartAlternateProcess">
            <a:avLst/>
          </a:prstGeom>
          <a:solidFill>
            <a:srgbClr val="FF0000"/>
          </a:solidFill>
          <a:ln w="9525">
            <a:solidFill>
              <a:schemeClr val="tx1"/>
            </a:solidFill>
            <a:miter lim="800000"/>
            <a:headEnd/>
            <a:tailEnd/>
          </a:ln>
        </p:spPr>
        <p:txBody>
          <a:bodyPr wrap="none" anchor="ctr"/>
          <a:lstStyle/>
          <a:p>
            <a:pPr algn="ctr"/>
            <a:r>
              <a:rPr lang="hu-HU" b="1"/>
              <a:t>Érrendszer</a:t>
            </a:r>
          </a:p>
        </p:txBody>
      </p:sp>
      <p:sp>
        <p:nvSpPr>
          <p:cNvPr id="61449" name="Text Box 14"/>
          <p:cNvSpPr txBox="1">
            <a:spLocks noChangeArrowheads="1"/>
          </p:cNvSpPr>
          <p:nvPr/>
        </p:nvSpPr>
        <p:spPr bwMode="auto">
          <a:xfrm>
            <a:off x="6372225" y="1556172"/>
            <a:ext cx="2714625" cy="1414462"/>
          </a:xfrm>
          <a:prstGeom prst="rect">
            <a:avLst/>
          </a:prstGeom>
          <a:noFill/>
          <a:ln w="9525">
            <a:solidFill>
              <a:schemeClr val="tx1"/>
            </a:solidFill>
            <a:miter lim="800000"/>
            <a:headEnd/>
            <a:tailEnd/>
          </a:ln>
        </p:spPr>
        <p:txBody>
          <a:bodyPr wrap="none">
            <a:spAutoFit/>
          </a:bodyPr>
          <a:lstStyle/>
          <a:p>
            <a:pPr>
              <a:buFontTx/>
              <a:buChar char="•"/>
            </a:pPr>
            <a:r>
              <a:rPr lang="hu-HU" sz="1600"/>
              <a:t>perivasc fibrosis </a:t>
            </a:r>
            <a:r>
              <a:rPr lang="hu-HU">
                <a:sym typeface="Wingdings" pitchFamily="2" charset="2"/>
              </a:rPr>
              <a:t></a:t>
            </a:r>
            <a:endParaRPr lang="hu-HU" sz="1600"/>
          </a:p>
          <a:p>
            <a:pPr>
              <a:buFontTx/>
              <a:buChar char="•"/>
            </a:pPr>
            <a:r>
              <a:rPr lang="hu-HU" sz="1600"/>
              <a:t>Endothel dysfunktio </a:t>
            </a:r>
            <a:r>
              <a:rPr lang="hu-HU">
                <a:sym typeface="Wingdings" pitchFamily="2" charset="2"/>
              </a:rPr>
              <a:t></a:t>
            </a:r>
            <a:endParaRPr lang="hu-HU" sz="1600"/>
          </a:p>
          <a:p>
            <a:pPr>
              <a:buFontTx/>
              <a:buChar char="•"/>
            </a:pPr>
            <a:r>
              <a:rPr lang="hu-HU" sz="1600"/>
              <a:t>PAI-I </a:t>
            </a:r>
            <a:r>
              <a:rPr lang="hu-HU" sz="1600">
                <a:sym typeface="Wingdings" pitchFamily="2" charset="2"/>
              </a:rPr>
              <a:t></a:t>
            </a:r>
          </a:p>
          <a:p>
            <a:pPr>
              <a:buFontTx/>
              <a:buChar char="•"/>
            </a:pPr>
            <a:r>
              <a:rPr lang="hu-HU" sz="1600">
                <a:sym typeface="Wingdings" pitchFamily="2" charset="2"/>
              </a:rPr>
              <a:t>Reac.oxigen gyök(ROS) </a:t>
            </a:r>
            <a:r>
              <a:rPr lang="hu-HU">
                <a:sym typeface="Wingdings" pitchFamily="2" charset="2"/>
              </a:rPr>
              <a:t></a:t>
            </a:r>
            <a:endParaRPr lang="hu-HU" sz="1600">
              <a:sym typeface="Wingdings" pitchFamily="2" charset="2"/>
            </a:endParaRPr>
          </a:p>
          <a:p>
            <a:pPr>
              <a:buFontTx/>
              <a:buChar char="•"/>
            </a:pPr>
            <a:r>
              <a:rPr lang="hu-HU" sz="1600"/>
              <a:t>Vascularis compliance</a:t>
            </a:r>
            <a:r>
              <a:rPr lang="hu-HU" sz="1600">
                <a:sym typeface="Wingdings" pitchFamily="2" charset="2"/>
              </a:rPr>
              <a:t></a:t>
            </a:r>
          </a:p>
        </p:txBody>
      </p:sp>
      <p:sp>
        <p:nvSpPr>
          <p:cNvPr id="61450" name="Text Box 15"/>
          <p:cNvSpPr txBox="1">
            <a:spLocks noChangeArrowheads="1"/>
          </p:cNvSpPr>
          <p:nvPr/>
        </p:nvSpPr>
        <p:spPr bwMode="auto">
          <a:xfrm>
            <a:off x="2433638" y="3789784"/>
            <a:ext cx="2282825" cy="1323975"/>
          </a:xfrm>
          <a:prstGeom prst="rect">
            <a:avLst/>
          </a:prstGeom>
          <a:solidFill>
            <a:srgbClr val="FFFF00"/>
          </a:solidFill>
          <a:ln w="9525">
            <a:solidFill>
              <a:schemeClr val="tx1"/>
            </a:solidFill>
            <a:miter lim="800000"/>
            <a:headEnd/>
            <a:tailEnd/>
          </a:ln>
        </p:spPr>
        <p:txBody>
          <a:bodyPr wrap="none">
            <a:spAutoFit/>
          </a:bodyPr>
          <a:lstStyle/>
          <a:p>
            <a:pPr algn="ctr"/>
            <a:r>
              <a:rPr lang="hu-HU" sz="1600" b="1"/>
              <a:t>Hypertonia </a:t>
            </a:r>
            <a:r>
              <a:rPr lang="hu-HU" sz="1600" b="1">
                <a:sym typeface="Wingdings" pitchFamily="2" charset="2"/>
              </a:rPr>
              <a:t></a:t>
            </a:r>
            <a:endParaRPr lang="hu-HU" sz="1600" b="1"/>
          </a:p>
          <a:p>
            <a:pPr algn="ctr"/>
            <a:r>
              <a:rPr lang="hu-HU" sz="1600" b="1"/>
              <a:t>Szívelégtelenség </a:t>
            </a:r>
            <a:r>
              <a:rPr lang="hu-HU" sz="1600" b="1">
                <a:sym typeface="Wingdings" pitchFamily="2" charset="2"/>
              </a:rPr>
              <a:t></a:t>
            </a:r>
            <a:endParaRPr lang="hu-HU" sz="1600" b="1"/>
          </a:p>
          <a:p>
            <a:pPr algn="ctr"/>
            <a:r>
              <a:rPr lang="hu-HU" sz="1600" b="1"/>
              <a:t>Ischemias esemény</a:t>
            </a:r>
            <a:r>
              <a:rPr lang="hu-HU" sz="1600" b="1">
                <a:sym typeface="Wingdings" pitchFamily="2" charset="2"/>
              </a:rPr>
              <a:t></a:t>
            </a:r>
            <a:endParaRPr lang="hu-HU" sz="1600" b="1"/>
          </a:p>
          <a:p>
            <a:pPr algn="ctr"/>
            <a:r>
              <a:rPr lang="hu-HU" sz="1600" b="1"/>
              <a:t>Arrhythmia hajlam </a:t>
            </a:r>
            <a:r>
              <a:rPr lang="hu-HU" sz="1600" b="1">
                <a:sym typeface="Wingdings" pitchFamily="2" charset="2"/>
              </a:rPr>
              <a:t></a:t>
            </a:r>
            <a:endParaRPr lang="hu-HU" sz="1600" b="1"/>
          </a:p>
          <a:p>
            <a:pPr algn="ctr"/>
            <a:r>
              <a:rPr lang="hu-HU" sz="1600" b="1"/>
              <a:t>Hirtelen halál </a:t>
            </a:r>
            <a:r>
              <a:rPr lang="hu-HU" sz="1600" b="1">
                <a:sym typeface="Wingdings" pitchFamily="2" charset="2"/>
              </a:rPr>
              <a:t></a:t>
            </a:r>
            <a:endParaRPr lang="hu-HU" sz="1600" b="1"/>
          </a:p>
        </p:txBody>
      </p:sp>
      <p:sp>
        <p:nvSpPr>
          <p:cNvPr id="61451" name="Line 16"/>
          <p:cNvSpPr>
            <a:spLocks noChangeShapeType="1"/>
          </p:cNvSpPr>
          <p:nvPr/>
        </p:nvSpPr>
        <p:spPr bwMode="auto">
          <a:xfrm>
            <a:off x="2051050" y="2781722"/>
            <a:ext cx="1368425" cy="863600"/>
          </a:xfrm>
          <a:prstGeom prst="line">
            <a:avLst/>
          </a:prstGeom>
          <a:noFill/>
          <a:ln w="9525">
            <a:solidFill>
              <a:schemeClr val="tx1"/>
            </a:solidFill>
            <a:round/>
            <a:headEnd/>
            <a:tailEnd type="triangle" w="med" len="med"/>
          </a:ln>
        </p:spPr>
        <p:txBody>
          <a:bodyPr/>
          <a:lstStyle/>
          <a:p>
            <a:endParaRPr lang="hu-HU"/>
          </a:p>
        </p:txBody>
      </p:sp>
      <p:sp>
        <p:nvSpPr>
          <p:cNvPr id="61452" name="Line 17"/>
          <p:cNvSpPr>
            <a:spLocks noChangeShapeType="1"/>
          </p:cNvSpPr>
          <p:nvPr/>
        </p:nvSpPr>
        <p:spPr bwMode="auto">
          <a:xfrm flipH="1">
            <a:off x="3492500" y="3069059"/>
            <a:ext cx="935038" cy="504825"/>
          </a:xfrm>
          <a:prstGeom prst="line">
            <a:avLst/>
          </a:prstGeom>
          <a:noFill/>
          <a:ln w="9525">
            <a:solidFill>
              <a:schemeClr val="tx1"/>
            </a:solidFill>
            <a:round/>
            <a:headEnd/>
            <a:tailEnd type="triangle" w="med" len="med"/>
          </a:ln>
        </p:spPr>
        <p:txBody>
          <a:bodyPr/>
          <a:lstStyle/>
          <a:p>
            <a:endParaRPr lang="hu-HU"/>
          </a:p>
        </p:txBody>
      </p:sp>
      <p:sp>
        <p:nvSpPr>
          <p:cNvPr id="61453" name="Line 18"/>
          <p:cNvSpPr>
            <a:spLocks noChangeShapeType="1"/>
          </p:cNvSpPr>
          <p:nvPr/>
        </p:nvSpPr>
        <p:spPr bwMode="auto">
          <a:xfrm flipH="1">
            <a:off x="3563938" y="2997622"/>
            <a:ext cx="3024187" cy="647700"/>
          </a:xfrm>
          <a:prstGeom prst="line">
            <a:avLst/>
          </a:prstGeom>
          <a:noFill/>
          <a:ln w="9525">
            <a:solidFill>
              <a:schemeClr val="tx1"/>
            </a:solidFill>
            <a:round/>
            <a:headEnd/>
            <a:tailEnd type="triangle" w="med" len="med"/>
          </a:ln>
        </p:spPr>
        <p:txBody>
          <a:bodyPr/>
          <a:lstStyle/>
          <a:p>
            <a:endParaRPr lang="hu-HU"/>
          </a:p>
        </p:txBody>
      </p:sp>
      <p:sp>
        <p:nvSpPr>
          <p:cNvPr id="61454" name="Line 19"/>
          <p:cNvSpPr>
            <a:spLocks noChangeShapeType="1"/>
          </p:cNvSpPr>
          <p:nvPr/>
        </p:nvSpPr>
        <p:spPr bwMode="auto">
          <a:xfrm flipH="1">
            <a:off x="1979613" y="908472"/>
            <a:ext cx="2016125" cy="358775"/>
          </a:xfrm>
          <a:prstGeom prst="line">
            <a:avLst/>
          </a:prstGeom>
          <a:noFill/>
          <a:ln w="9525">
            <a:solidFill>
              <a:schemeClr val="tx1"/>
            </a:solidFill>
            <a:round/>
            <a:headEnd/>
            <a:tailEnd type="triangle" w="med" len="med"/>
          </a:ln>
        </p:spPr>
        <p:txBody>
          <a:bodyPr/>
          <a:lstStyle/>
          <a:p>
            <a:endParaRPr lang="hu-HU"/>
          </a:p>
        </p:txBody>
      </p:sp>
      <p:sp>
        <p:nvSpPr>
          <p:cNvPr id="61455" name="Line 21"/>
          <p:cNvSpPr>
            <a:spLocks noChangeShapeType="1"/>
          </p:cNvSpPr>
          <p:nvPr/>
        </p:nvSpPr>
        <p:spPr bwMode="auto">
          <a:xfrm>
            <a:off x="4427538" y="837034"/>
            <a:ext cx="0" cy="360363"/>
          </a:xfrm>
          <a:prstGeom prst="line">
            <a:avLst/>
          </a:prstGeom>
          <a:noFill/>
          <a:ln w="9525">
            <a:solidFill>
              <a:schemeClr val="tx1"/>
            </a:solidFill>
            <a:round/>
            <a:headEnd/>
            <a:tailEnd type="triangle" w="med" len="med"/>
          </a:ln>
        </p:spPr>
        <p:txBody>
          <a:bodyPr/>
          <a:lstStyle/>
          <a:p>
            <a:endParaRPr lang="hu-HU"/>
          </a:p>
        </p:txBody>
      </p:sp>
      <p:sp>
        <p:nvSpPr>
          <p:cNvPr id="61456" name="Line 22"/>
          <p:cNvSpPr>
            <a:spLocks noChangeShapeType="1"/>
          </p:cNvSpPr>
          <p:nvPr/>
        </p:nvSpPr>
        <p:spPr bwMode="auto">
          <a:xfrm>
            <a:off x="4643438" y="908472"/>
            <a:ext cx="1800225" cy="288925"/>
          </a:xfrm>
          <a:prstGeom prst="line">
            <a:avLst/>
          </a:prstGeom>
          <a:noFill/>
          <a:ln w="9525">
            <a:solidFill>
              <a:schemeClr val="tx1"/>
            </a:solidFill>
            <a:round/>
            <a:headEnd/>
            <a:tailEnd type="triangle" w="med" len="med"/>
          </a:ln>
        </p:spPr>
        <p:txBody>
          <a:bodyPr/>
          <a:lstStyle/>
          <a:p>
            <a:endParaRPr lang="hu-HU"/>
          </a:p>
        </p:txBody>
      </p:sp>
      <p:sp>
        <p:nvSpPr>
          <p:cNvPr id="61458" name="Line 18"/>
          <p:cNvSpPr>
            <a:spLocks noChangeShapeType="1"/>
          </p:cNvSpPr>
          <p:nvPr/>
        </p:nvSpPr>
        <p:spPr bwMode="auto">
          <a:xfrm flipH="1">
            <a:off x="827088" y="981497"/>
            <a:ext cx="3457575" cy="2159000"/>
          </a:xfrm>
          <a:prstGeom prst="line">
            <a:avLst/>
          </a:prstGeom>
          <a:noFill/>
          <a:ln w="9525">
            <a:solidFill>
              <a:schemeClr val="tx1"/>
            </a:solidFill>
            <a:round/>
            <a:headEnd/>
            <a:tailEnd type="triangle" w="med" len="med"/>
          </a:ln>
          <a:effectLst/>
        </p:spPr>
        <p:txBody>
          <a:bodyPr/>
          <a:lstStyle/>
          <a:p>
            <a:endParaRPr lang="hu-HU"/>
          </a:p>
        </p:txBody>
      </p:sp>
      <p:sp>
        <p:nvSpPr>
          <p:cNvPr id="61460" name="AutoShape 6"/>
          <p:cNvSpPr>
            <a:spLocks noChangeArrowheads="1"/>
          </p:cNvSpPr>
          <p:nvPr/>
        </p:nvSpPr>
        <p:spPr bwMode="auto">
          <a:xfrm>
            <a:off x="34925" y="3284959"/>
            <a:ext cx="1187450" cy="288925"/>
          </a:xfrm>
          <a:prstGeom prst="flowChartAlternateProcess">
            <a:avLst/>
          </a:prstGeom>
          <a:solidFill>
            <a:srgbClr val="FF0000"/>
          </a:solidFill>
          <a:ln w="9525">
            <a:solidFill>
              <a:schemeClr val="tx1"/>
            </a:solidFill>
            <a:miter lim="800000"/>
            <a:headEnd/>
            <a:tailEnd/>
          </a:ln>
        </p:spPr>
        <p:txBody>
          <a:bodyPr wrap="none" anchor="ctr"/>
          <a:lstStyle/>
          <a:p>
            <a:pPr algn="ctr"/>
            <a:r>
              <a:rPr lang="hu-HU"/>
              <a:t>.</a:t>
            </a:r>
          </a:p>
        </p:txBody>
      </p:sp>
      <p:sp>
        <p:nvSpPr>
          <p:cNvPr id="61461" name="Rectangle 8"/>
          <p:cNvSpPr>
            <a:spLocks noChangeArrowheads="1"/>
          </p:cNvSpPr>
          <p:nvPr/>
        </p:nvSpPr>
        <p:spPr bwMode="auto">
          <a:xfrm>
            <a:off x="34925" y="3213522"/>
            <a:ext cx="1258888" cy="366712"/>
          </a:xfrm>
          <a:prstGeom prst="rect">
            <a:avLst/>
          </a:prstGeom>
          <a:noFill/>
          <a:ln w="9525">
            <a:noFill/>
            <a:miter lim="800000"/>
            <a:headEnd/>
            <a:tailEnd/>
          </a:ln>
        </p:spPr>
        <p:txBody>
          <a:bodyPr>
            <a:spAutoFit/>
          </a:bodyPr>
          <a:lstStyle/>
          <a:p>
            <a:pPr algn="ctr"/>
            <a:r>
              <a:rPr lang="hu-HU" b="1"/>
              <a:t>máj</a:t>
            </a:r>
          </a:p>
        </p:txBody>
      </p:sp>
      <p:sp>
        <p:nvSpPr>
          <p:cNvPr id="61462" name="Text Box 22"/>
          <p:cNvSpPr txBox="1">
            <a:spLocks noChangeArrowheads="1"/>
          </p:cNvSpPr>
          <p:nvPr/>
        </p:nvSpPr>
        <p:spPr bwMode="auto">
          <a:xfrm>
            <a:off x="323850" y="3573884"/>
            <a:ext cx="2060575" cy="835025"/>
          </a:xfrm>
          <a:prstGeom prst="rect">
            <a:avLst/>
          </a:prstGeom>
          <a:noFill/>
          <a:ln w="9525">
            <a:solidFill>
              <a:schemeClr val="tx1"/>
            </a:solidFill>
            <a:miter lim="800000"/>
            <a:headEnd/>
            <a:tailEnd/>
          </a:ln>
          <a:effectLst/>
        </p:spPr>
        <p:txBody>
          <a:bodyPr wrap="none">
            <a:spAutoFit/>
          </a:bodyPr>
          <a:lstStyle/>
          <a:p>
            <a:pPr>
              <a:buFontTx/>
              <a:buChar char="•"/>
            </a:pPr>
            <a:r>
              <a:rPr lang="hu-HU" sz="1600"/>
              <a:t>Profibroticus</a:t>
            </a:r>
          </a:p>
          <a:p>
            <a:pPr>
              <a:buFontTx/>
              <a:buChar char="•"/>
            </a:pPr>
            <a:r>
              <a:rPr lang="hu-HU" sz="1600"/>
              <a:t>Proimflammatoricus</a:t>
            </a:r>
          </a:p>
          <a:p>
            <a:r>
              <a:rPr lang="hu-HU" sz="1600"/>
              <a:t> TNF-ß, IL-6</a:t>
            </a:r>
            <a:r>
              <a:rPr lang="hu-HU" sz="1600">
                <a:cs typeface="Arial" pitchFamily="34" charset="0"/>
              </a:rPr>
              <a:t>↓</a:t>
            </a:r>
          </a:p>
        </p:txBody>
      </p:sp>
      <p:sp>
        <p:nvSpPr>
          <p:cNvPr id="61463" name="Line 23"/>
          <p:cNvSpPr>
            <a:spLocks noChangeShapeType="1"/>
          </p:cNvSpPr>
          <p:nvPr/>
        </p:nvSpPr>
        <p:spPr bwMode="auto">
          <a:xfrm>
            <a:off x="684213" y="4364459"/>
            <a:ext cx="0" cy="433388"/>
          </a:xfrm>
          <a:prstGeom prst="line">
            <a:avLst/>
          </a:prstGeom>
          <a:noFill/>
          <a:ln w="9525">
            <a:solidFill>
              <a:schemeClr val="tx1"/>
            </a:solidFill>
            <a:round/>
            <a:headEnd/>
            <a:tailEnd type="triangle" w="med" len="med"/>
          </a:ln>
          <a:effectLst/>
        </p:spPr>
        <p:txBody>
          <a:bodyPr/>
          <a:lstStyle/>
          <a:p>
            <a:endParaRPr lang="hu-HU"/>
          </a:p>
        </p:txBody>
      </p:sp>
      <p:sp>
        <p:nvSpPr>
          <p:cNvPr id="61464" name="Text Box 24"/>
          <p:cNvSpPr txBox="1">
            <a:spLocks noChangeArrowheads="1"/>
          </p:cNvSpPr>
          <p:nvPr/>
        </p:nvSpPr>
        <p:spPr bwMode="auto">
          <a:xfrm>
            <a:off x="0" y="4869284"/>
            <a:ext cx="2273300" cy="346075"/>
          </a:xfrm>
          <a:prstGeom prst="rect">
            <a:avLst/>
          </a:prstGeom>
          <a:solidFill>
            <a:srgbClr val="FFFF00"/>
          </a:solidFill>
          <a:ln w="9525">
            <a:solidFill>
              <a:schemeClr val="tx1"/>
            </a:solidFill>
            <a:miter lim="800000"/>
            <a:headEnd/>
            <a:tailEnd/>
          </a:ln>
          <a:effectLst/>
        </p:spPr>
        <p:txBody>
          <a:bodyPr wrap="none">
            <a:spAutoFit/>
          </a:bodyPr>
          <a:lstStyle/>
          <a:p>
            <a:r>
              <a:rPr lang="hu-HU" sz="1600" b="1"/>
              <a:t>Portalis hypertonia </a:t>
            </a:r>
            <a:r>
              <a:rPr lang="hu-HU" sz="1600" b="1">
                <a:sym typeface="Wingdings" pitchFamily="2" charset="2"/>
              </a:rPr>
              <a:t></a:t>
            </a:r>
          </a:p>
        </p:txBody>
      </p:sp>
      <p:sp>
        <p:nvSpPr>
          <p:cNvPr id="61466" name="Line 26"/>
          <p:cNvSpPr>
            <a:spLocks noChangeShapeType="1"/>
          </p:cNvSpPr>
          <p:nvPr/>
        </p:nvSpPr>
        <p:spPr bwMode="auto">
          <a:xfrm>
            <a:off x="4572000" y="981497"/>
            <a:ext cx="3240088" cy="2592387"/>
          </a:xfrm>
          <a:prstGeom prst="line">
            <a:avLst/>
          </a:prstGeom>
          <a:noFill/>
          <a:ln w="9525">
            <a:solidFill>
              <a:schemeClr val="tx1"/>
            </a:solidFill>
            <a:round/>
            <a:headEnd/>
            <a:tailEnd type="triangle" w="med" len="med"/>
          </a:ln>
          <a:effectLst/>
        </p:spPr>
        <p:txBody>
          <a:bodyPr/>
          <a:lstStyle/>
          <a:p>
            <a:endParaRPr lang="hu-HU"/>
          </a:p>
        </p:txBody>
      </p:sp>
      <p:sp>
        <p:nvSpPr>
          <p:cNvPr id="61467" name="AutoShape 6"/>
          <p:cNvSpPr>
            <a:spLocks noChangeArrowheads="1"/>
          </p:cNvSpPr>
          <p:nvPr/>
        </p:nvSpPr>
        <p:spPr bwMode="auto">
          <a:xfrm>
            <a:off x="7235825" y="3645322"/>
            <a:ext cx="1655763" cy="360362"/>
          </a:xfrm>
          <a:prstGeom prst="flowChartAlternateProcess">
            <a:avLst/>
          </a:prstGeom>
          <a:solidFill>
            <a:srgbClr val="FF0000"/>
          </a:solidFill>
          <a:ln w="9525">
            <a:solidFill>
              <a:schemeClr val="tx1"/>
            </a:solidFill>
            <a:miter lim="800000"/>
            <a:headEnd/>
            <a:tailEnd/>
          </a:ln>
        </p:spPr>
        <p:txBody>
          <a:bodyPr wrap="none" anchor="ctr"/>
          <a:lstStyle/>
          <a:p>
            <a:pPr algn="ctr"/>
            <a:r>
              <a:rPr lang="hu-HU"/>
              <a:t>.</a:t>
            </a:r>
          </a:p>
        </p:txBody>
      </p:sp>
      <p:sp>
        <p:nvSpPr>
          <p:cNvPr id="61468" name="Rectangle 8"/>
          <p:cNvSpPr>
            <a:spLocks noChangeArrowheads="1"/>
          </p:cNvSpPr>
          <p:nvPr/>
        </p:nvSpPr>
        <p:spPr bwMode="auto">
          <a:xfrm>
            <a:off x="7164388" y="3645322"/>
            <a:ext cx="1727200" cy="366712"/>
          </a:xfrm>
          <a:prstGeom prst="rect">
            <a:avLst/>
          </a:prstGeom>
          <a:noFill/>
          <a:ln w="9525">
            <a:noFill/>
            <a:miter lim="800000"/>
            <a:headEnd/>
            <a:tailEnd/>
          </a:ln>
        </p:spPr>
        <p:txBody>
          <a:bodyPr>
            <a:spAutoFit/>
          </a:bodyPr>
          <a:lstStyle/>
          <a:p>
            <a:pPr algn="ctr"/>
            <a:r>
              <a:rPr lang="hu-HU" b="1"/>
              <a:t>vese</a:t>
            </a:r>
          </a:p>
        </p:txBody>
      </p:sp>
      <p:sp>
        <p:nvSpPr>
          <p:cNvPr id="61469" name="Text Box 7"/>
          <p:cNvSpPr txBox="1">
            <a:spLocks noChangeArrowheads="1"/>
          </p:cNvSpPr>
          <p:nvPr/>
        </p:nvSpPr>
        <p:spPr bwMode="auto">
          <a:xfrm>
            <a:off x="6859588" y="4005684"/>
            <a:ext cx="2284412" cy="1079500"/>
          </a:xfrm>
          <a:prstGeom prst="rect">
            <a:avLst/>
          </a:prstGeom>
          <a:noFill/>
          <a:ln w="9525">
            <a:solidFill>
              <a:schemeClr val="tx1"/>
            </a:solidFill>
            <a:miter lim="800000"/>
            <a:headEnd/>
            <a:tailEnd/>
          </a:ln>
        </p:spPr>
        <p:txBody>
          <a:bodyPr wrap="none">
            <a:spAutoFit/>
          </a:bodyPr>
          <a:lstStyle/>
          <a:p>
            <a:pPr>
              <a:buFontTx/>
              <a:buChar char="•"/>
            </a:pPr>
            <a:r>
              <a:rPr lang="hu-HU" sz="1600"/>
              <a:t>Mesangium prolif.</a:t>
            </a:r>
          </a:p>
          <a:p>
            <a:pPr>
              <a:buFontTx/>
              <a:buChar char="•"/>
            </a:pPr>
            <a:r>
              <a:rPr lang="hu-HU" sz="1600"/>
              <a:t>Messangium expansio</a:t>
            </a:r>
          </a:p>
          <a:p>
            <a:pPr>
              <a:buFontTx/>
              <a:buChar char="•"/>
            </a:pPr>
            <a:r>
              <a:rPr lang="hu-HU" sz="1600"/>
              <a:t>Tubularis károsodás</a:t>
            </a:r>
          </a:p>
          <a:p>
            <a:pPr>
              <a:buFontTx/>
              <a:buChar char="•"/>
            </a:pPr>
            <a:r>
              <a:rPr lang="hu-HU" sz="1600"/>
              <a:t>Podocyta károsodás</a:t>
            </a:r>
          </a:p>
        </p:txBody>
      </p:sp>
      <p:sp>
        <p:nvSpPr>
          <p:cNvPr id="61470" name="Line 30"/>
          <p:cNvSpPr>
            <a:spLocks noChangeShapeType="1"/>
          </p:cNvSpPr>
          <p:nvPr/>
        </p:nvSpPr>
        <p:spPr bwMode="auto">
          <a:xfrm>
            <a:off x="7885113" y="5085184"/>
            <a:ext cx="0" cy="215900"/>
          </a:xfrm>
          <a:prstGeom prst="line">
            <a:avLst/>
          </a:prstGeom>
          <a:noFill/>
          <a:ln w="9525">
            <a:solidFill>
              <a:schemeClr val="tx1"/>
            </a:solidFill>
            <a:round/>
            <a:headEnd/>
            <a:tailEnd type="triangle" w="med" len="med"/>
          </a:ln>
          <a:effectLst/>
        </p:spPr>
        <p:txBody>
          <a:bodyPr/>
          <a:lstStyle/>
          <a:p>
            <a:endParaRPr lang="hu-HU"/>
          </a:p>
        </p:txBody>
      </p:sp>
      <p:sp>
        <p:nvSpPr>
          <p:cNvPr id="61471" name="Text Box 31"/>
          <p:cNvSpPr txBox="1">
            <a:spLocks noChangeArrowheads="1"/>
          </p:cNvSpPr>
          <p:nvPr/>
        </p:nvSpPr>
        <p:spPr bwMode="auto">
          <a:xfrm>
            <a:off x="7380288" y="5324897"/>
            <a:ext cx="1092200" cy="558800"/>
          </a:xfrm>
          <a:prstGeom prst="rect">
            <a:avLst/>
          </a:prstGeom>
          <a:solidFill>
            <a:srgbClr val="FFFF00"/>
          </a:solidFill>
          <a:ln w="9525">
            <a:solidFill>
              <a:schemeClr val="tx1"/>
            </a:solidFill>
            <a:miter lim="800000"/>
            <a:headEnd/>
            <a:tailEnd/>
          </a:ln>
          <a:effectLst/>
        </p:spPr>
        <p:txBody>
          <a:bodyPr wrap="none">
            <a:spAutoFit/>
          </a:bodyPr>
          <a:lstStyle/>
          <a:p>
            <a:r>
              <a:rPr lang="hu-HU" sz="1600" b="1"/>
              <a:t>CKD </a:t>
            </a:r>
            <a:r>
              <a:rPr lang="hu-HU" sz="1600" b="1">
                <a:sym typeface="Wingdings" pitchFamily="2" charset="2"/>
              </a:rPr>
              <a:t></a:t>
            </a:r>
          </a:p>
          <a:p>
            <a:r>
              <a:rPr lang="hu-HU" sz="1400" b="1">
                <a:sym typeface="Wingdings" pitchFamily="2" charset="2"/>
              </a:rPr>
              <a:t>GFR</a:t>
            </a:r>
            <a:r>
              <a:rPr lang="hu-HU" sz="1400" b="1">
                <a:cs typeface="Arial" pitchFamily="34" charset="0"/>
                <a:sym typeface="Wingdings" pitchFamily="2" charset="2"/>
              </a:rPr>
              <a:t>↓, PU↑</a:t>
            </a:r>
          </a:p>
        </p:txBody>
      </p:sp>
      <p:sp>
        <p:nvSpPr>
          <p:cNvPr id="61475" name="AutoShape 6"/>
          <p:cNvSpPr>
            <a:spLocks noChangeArrowheads="1"/>
          </p:cNvSpPr>
          <p:nvPr/>
        </p:nvSpPr>
        <p:spPr bwMode="auto">
          <a:xfrm>
            <a:off x="1187450" y="3284959"/>
            <a:ext cx="1584325" cy="288925"/>
          </a:xfrm>
          <a:prstGeom prst="flowChartAlternateProcess">
            <a:avLst/>
          </a:prstGeom>
          <a:solidFill>
            <a:srgbClr val="FF0000"/>
          </a:solidFill>
          <a:ln w="9525">
            <a:solidFill>
              <a:schemeClr val="tx1"/>
            </a:solidFill>
            <a:miter lim="800000"/>
            <a:headEnd/>
            <a:tailEnd/>
          </a:ln>
        </p:spPr>
        <p:txBody>
          <a:bodyPr wrap="none" anchor="ctr"/>
          <a:lstStyle/>
          <a:p>
            <a:pPr algn="ctr"/>
            <a:r>
              <a:rPr lang="hu-HU"/>
              <a:t>.</a:t>
            </a:r>
          </a:p>
        </p:txBody>
      </p:sp>
      <p:sp>
        <p:nvSpPr>
          <p:cNvPr id="61476" name="Rectangle 8"/>
          <p:cNvSpPr>
            <a:spLocks noChangeArrowheads="1"/>
          </p:cNvSpPr>
          <p:nvPr/>
        </p:nvSpPr>
        <p:spPr bwMode="auto">
          <a:xfrm>
            <a:off x="1187450" y="3213522"/>
            <a:ext cx="1655763" cy="366712"/>
          </a:xfrm>
          <a:prstGeom prst="rect">
            <a:avLst/>
          </a:prstGeom>
          <a:noFill/>
          <a:ln w="9525">
            <a:noFill/>
            <a:miter lim="800000"/>
            <a:headEnd/>
            <a:tailEnd/>
          </a:ln>
        </p:spPr>
        <p:txBody>
          <a:bodyPr>
            <a:spAutoFit/>
          </a:bodyPr>
          <a:lstStyle/>
          <a:p>
            <a:pPr algn="ctr"/>
            <a:r>
              <a:rPr lang="hu-HU" b="1"/>
              <a:t>peritoneum</a:t>
            </a:r>
          </a:p>
        </p:txBody>
      </p:sp>
      <p:sp>
        <p:nvSpPr>
          <p:cNvPr id="61477" name="Line 37"/>
          <p:cNvSpPr>
            <a:spLocks noChangeShapeType="1"/>
          </p:cNvSpPr>
          <p:nvPr/>
        </p:nvSpPr>
        <p:spPr bwMode="auto">
          <a:xfrm>
            <a:off x="1476375" y="4364459"/>
            <a:ext cx="0" cy="1009650"/>
          </a:xfrm>
          <a:prstGeom prst="line">
            <a:avLst/>
          </a:prstGeom>
          <a:noFill/>
          <a:ln w="9525">
            <a:solidFill>
              <a:schemeClr val="tx1"/>
            </a:solidFill>
            <a:round/>
            <a:headEnd/>
            <a:tailEnd type="triangle" w="med" len="med"/>
          </a:ln>
          <a:effectLst/>
        </p:spPr>
        <p:txBody>
          <a:bodyPr/>
          <a:lstStyle/>
          <a:p>
            <a:endParaRPr lang="hu-HU"/>
          </a:p>
        </p:txBody>
      </p:sp>
      <p:sp>
        <p:nvSpPr>
          <p:cNvPr id="61478" name="Text Box 38"/>
          <p:cNvSpPr txBox="1">
            <a:spLocks noChangeArrowheads="1"/>
          </p:cNvSpPr>
          <p:nvPr/>
        </p:nvSpPr>
        <p:spPr bwMode="auto">
          <a:xfrm>
            <a:off x="323850" y="5445547"/>
            <a:ext cx="2341563" cy="346075"/>
          </a:xfrm>
          <a:prstGeom prst="rect">
            <a:avLst/>
          </a:prstGeom>
          <a:solidFill>
            <a:srgbClr val="FFFF00"/>
          </a:solidFill>
          <a:ln w="9525">
            <a:solidFill>
              <a:schemeClr val="tx1"/>
            </a:solidFill>
            <a:miter lim="800000"/>
            <a:headEnd/>
            <a:tailEnd/>
          </a:ln>
          <a:effectLst/>
        </p:spPr>
        <p:txBody>
          <a:bodyPr wrap="none">
            <a:spAutoFit/>
          </a:bodyPr>
          <a:lstStyle/>
          <a:p>
            <a:r>
              <a:rPr lang="hu-HU" sz="1600" b="1"/>
              <a:t>Peritoneum fibrosis </a:t>
            </a:r>
            <a:r>
              <a:rPr lang="hu-HU" sz="1600" b="1">
                <a:sym typeface="Wingdings" pitchFamily="2" charset="2"/>
              </a:rPr>
              <a:t></a:t>
            </a:r>
          </a:p>
        </p:txBody>
      </p:sp>
      <p:sp>
        <p:nvSpPr>
          <p:cNvPr id="61479" name="AutoShape 6"/>
          <p:cNvSpPr>
            <a:spLocks noChangeArrowheads="1"/>
          </p:cNvSpPr>
          <p:nvPr/>
        </p:nvSpPr>
        <p:spPr bwMode="auto">
          <a:xfrm>
            <a:off x="4930775" y="3494509"/>
            <a:ext cx="1655763" cy="360363"/>
          </a:xfrm>
          <a:prstGeom prst="flowChartAlternateProcess">
            <a:avLst/>
          </a:prstGeom>
          <a:solidFill>
            <a:srgbClr val="FF0000"/>
          </a:solidFill>
          <a:ln w="9525">
            <a:solidFill>
              <a:schemeClr val="tx1"/>
            </a:solidFill>
            <a:miter lim="800000"/>
            <a:headEnd/>
            <a:tailEnd/>
          </a:ln>
        </p:spPr>
        <p:txBody>
          <a:bodyPr wrap="none" anchor="ctr"/>
          <a:lstStyle/>
          <a:p>
            <a:pPr algn="ctr"/>
            <a:r>
              <a:rPr lang="hu-HU"/>
              <a:t>.</a:t>
            </a:r>
          </a:p>
        </p:txBody>
      </p:sp>
      <p:sp>
        <p:nvSpPr>
          <p:cNvPr id="61480" name="Rectangle 8"/>
          <p:cNvSpPr>
            <a:spLocks noChangeArrowheads="1"/>
          </p:cNvSpPr>
          <p:nvPr/>
        </p:nvSpPr>
        <p:spPr bwMode="auto">
          <a:xfrm>
            <a:off x="4932363" y="3494509"/>
            <a:ext cx="1727200" cy="366713"/>
          </a:xfrm>
          <a:prstGeom prst="rect">
            <a:avLst/>
          </a:prstGeom>
          <a:noFill/>
          <a:ln w="9525">
            <a:noFill/>
            <a:miter lim="800000"/>
            <a:headEnd/>
            <a:tailEnd/>
          </a:ln>
        </p:spPr>
        <p:txBody>
          <a:bodyPr>
            <a:spAutoFit/>
          </a:bodyPr>
          <a:lstStyle/>
          <a:p>
            <a:pPr algn="ctr"/>
            <a:r>
              <a:rPr lang="hu-HU" b="1"/>
              <a:t>Zsírszövet</a:t>
            </a:r>
          </a:p>
        </p:txBody>
      </p:sp>
      <p:sp>
        <p:nvSpPr>
          <p:cNvPr id="61481" name="Line 41"/>
          <p:cNvSpPr>
            <a:spLocks noChangeShapeType="1"/>
          </p:cNvSpPr>
          <p:nvPr/>
        </p:nvSpPr>
        <p:spPr bwMode="auto">
          <a:xfrm>
            <a:off x="4500563" y="981497"/>
            <a:ext cx="1223962" cy="2447925"/>
          </a:xfrm>
          <a:prstGeom prst="line">
            <a:avLst/>
          </a:prstGeom>
          <a:noFill/>
          <a:ln w="9525">
            <a:solidFill>
              <a:schemeClr val="tx1"/>
            </a:solidFill>
            <a:round/>
            <a:headEnd type="triangle" w="med" len="med"/>
            <a:tailEnd type="triangle" w="med" len="med"/>
          </a:ln>
          <a:effectLst/>
        </p:spPr>
        <p:txBody>
          <a:bodyPr/>
          <a:lstStyle/>
          <a:p>
            <a:endParaRPr lang="hu-HU"/>
          </a:p>
        </p:txBody>
      </p:sp>
      <p:sp>
        <p:nvSpPr>
          <p:cNvPr id="61483" name="Text Box 7"/>
          <p:cNvSpPr txBox="1">
            <a:spLocks noChangeArrowheads="1"/>
          </p:cNvSpPr>
          <p:nvPr/>
        </p:nvSpPr>
        <p:spPr bwMode="auto">
          <a:xfrm>
            <a:off x="4716463" y="3861222"/>
            <a:ext cx="2087562" cy="1384300"/>
          </a:xfrm>
          <a:prstGeom prst="rect">
            <a:avLst/>
          </a:prstGeom>
          <a:noFill/>
          <a:ln w="9525">
            <a:solidFill>
              <a:schemeClr val="tx1"/>
            </a:solidFill>
            <a:miter lim="800000"/>
            <a:headEnd/>
            <a:tailEnd/>
          </a:ln>
        </p:spPr>
        <p:txBody>
          <a:bodyPr>
            <a:spAutoFit/>
          </a:bodyPr>
          <a:lstStyle/>
          <a:p>
            <a:pPr>
              <a:buFontTx/>
              <a:buChar char="•"/>
            </a:pPr>
            <a:r>
              <a:rPr lang="hu-HU" sz="1600"/>
              <a:t>Insulin resistentia</a:t>
            </a:r>
          </a:p>
          <a:p>
            <a:pPr>
              <a:buFontTx/>
              <a:buChar char="•"/>
            </a:pPr>
            <a:r>
              <a:rPr lang="hu-HU" sz="1600"/>
              <a:t>Glucose intolerantia</a:t>
            </a:r>
          </a:p>
          <a:p>
            <a:pPr>
              <a:buFontTx/>
              <a:buChar char="•"/>
            </a:pPr>
            <a:r>
              <a:rPr lang="hu-HU" sz="1600"/>
              <a:t>FFA</a:t>
            </a:r>
            <a:r>
              <a:rPr lang="hu-HU" sz="1600">
                <a:cs typeface="Arial" pitchFamily="34" charset="0"/>
              </a:rPr>
              <a:t>↑</a:t>
            </a:r>
          </a:p>
          <a:p>
            <a:pPr>
              <a:buFontTx/>
              <a:buChar char="•"/>
            </a:pPr>
            <a:r>
              <a:rPr lang="hu-HU" sz="1600">
                <a:cs typeface="Arial" pitchFamily="34" charset="0"/>
              </a:rPr>
              <a:t>ROS</a:t>
            </a:r>
            <a:r>
              <a:rPr lang="hu-HU"/>
              <a:t>↑</a:t>
            </a:r>
            <a:endParaRPr lang="hu-HU" sz="1600">
              <a:cs typeface="Arial" pitchFamily="34" charset="0"/>
            </a:endParaRPr>
          </a:p>
          <a:p>
            <a:pPr>
              <a:buFontTx/>
              <a:buChar char="•"/>
            </a:pPr>
            <a:r>
              <a:rPr lang="hu-HU" sz="1600"/>
              <a:t>Szimpat. aktivitás </a:t>
            </a:r>
            <a:r>
              <a:rPr lang="hu-HU"/>
              <a:t>↑</a:t>
            </a:r>
          </a:p>
        </p:txBody>
      </p:sp>
      <p:sp>
        <p:nvSpPr>
          <p:cNvPr id="61485" name="Freeform 45"/>
          <p:cNvSpPr>
            <a:spLocks/>
          </p:cNvSpPr>
          <p:nvPr/>
        </p:nvSpPr>
        <p:spPr bwMode="auto">
          <a:xfrm>
            <a:off x="3419475" y="5156622"/>
            <a:ext cx="3960813" cy="1008062"/>
          </a:xfrm>
          <a:custGeom>
            <a:avLst/>
            <a:gdLst/>
            <a:ahLst/>
            <a:cxnLst>
              <a:cxn ang="0">
                <a:pos x="2495" y="318"/>
              </a:cxn>
              <a:cxn ang="0">
                <a:pos x="408" y="363"/>
              </a:cxn>
              <a:cxn ang="0">
                <a:pos x="46" y="0"/>
              </a:cxn>
            </a:cxnLst>
            <a:rect l="0" t="0" r="r" b="b"/>
            <a:pathLst>
              <a:path w="2495" h="416">
                <a:moveTo>
                  <a:pt x="2495" y="318"/>
                </a:moveTo>
                <a:cubicBezTo>
                  <a:pt x="1655" y="367"/>
                  <a:pt x="816" y="416"/>
                  <a:pt x="408" y="363"/>
                </a:cubicBezTo>
                <a:cubicBezTo>
                  <a:pt x="0" y="310"/>
                  <a:pt x="106" y="61"/>
                  <a:pt x="46" y="0"/>
                </a:cubicBezTo>
              </a:path>
            </a:pathLst>
          </a:custGeom>
          <a:noFill/>
          <a:ln w="9525">
            <a:solidFill>
              <a:schemeClr val="tx1"/>
            </a:solidFill>
            <a:round/>
            <a:headEnd type="none" w="med" len="med"/>
            <a:tailEnd type="triangle" w="med" len="med"/>
          </a:ln>
          <a:effectLst/>
        </p:spPr>
        <p:txBody>
          <a:bodyPr/>
          <a:lstStyle/>
          <a:p>
            <a:endParaRPr lang="hu-HU"/>
          </a:p>
        </p:txBody>
      </p:sp>
      <p:sp>
        <p:nvSpPr>
          <p:cNvPr id="61486" name="Text Box 46"/>
          <p:cNvSpPr txBox="1">
            <a:spLocks noChangeArrowheads="1"/>
          </p:cNvSpPr>
          <p:nvPr/>
        </p:nvSpPr>
        <p:spPr bwMode="auto">
          <a:xfrm>
            <a:off x="5214938" y="5386809"/>
            <a:ext cx="1301750" cy="346075"/>
          </a:xfrm>
          <a:prstGeom prst="rect">
            <a:avLst/>
          </a:prstGeom>
          <a:solidFill>
            <a:srgbClr val="FFFF00"/>
          </a:solidFill>
          <a:ln w="9525">
            <a:solidFill>
              <a:schemeClr val="tx1"/>
            </a:solidFill>
            <a:miter lim="800000"/>
            <a:headEnd/>
            <a:tailEnd/>
          </a:ln>
          <a:effectLst/>
        </p:spPr>
        <p:txBody>
          <a:bodyPr wrap="none">
            <a:spAutoFit/>
          </a:bodyPr>
          <a:lstStyle/>
          <a:p>
            <a:r>
              <a:rPr lang="hu-HU" sz="1600" b="1"/>
              <a:t>Metab.sy </a:t>
            </a:r>
            <a:r>
              <a:rPr lang="hu-HU" sz="1600" b="1">
                <a:sym typeface="Wingdings" pitchFamily="2" charset="2"/>
              </a:rPr>
              <a:t></a:t>
            </a:r>
          </a:p>
        </p:txBody>
      </p:sp>
      <p:sp>
        <p:nvSpPr>
          <p:cNvPr id="61487" name="Line 47"/>
          <p:cNvSpPr>
            <a:spLocks noChangeShapeType="1"/>
          </p:cNvSpPr>
          <p:nvPr/>
        </p:nvSpPr>
        <p:spPr bwMode="auto">
          <a:xfrm>
            <a:off x="5940425" y="5229647"/>
            <a:ext cx="0" cy="215900"/>
          </a:xfrm>
          <a:prstGeom prst="line">
            <a:avLst/>
          </a:prstGeom>
          <a:noFill/>
          <a:ln w="9525">
            <a:solidFill>
              <a:schemeClr val="tx1"/>
            </a:solidFill>
            <a:round/>
            <a:headEnd/>
            <a:tailEnd type="triangle" w="med" len="med"/>
          </a:ln>
          <a:effectLst/>
        </p:spPr>
        <p:txBody>
          <a:bodyPr/>
          <a:lstStyle/>
          <a:p>
            <a:endParaRPr lang="hu-HU"/>
          </a:p>
        </p:txBody>
      </p:sp>
      <p:sp>
        <p:nvSpPr>
          <p:cNvPr id="61488" name="Freeform 48"/>
          <p:cNvSpPr>
            <a:spLocks/>
          </p:cNvSpPr>
          <p:nvPr/>
        </p:nvSpPr>
        <p:spPr bwMode="auto">
          <a:xfrm>
            <a:off x="3492500" y="5229647"/>
            <a:ext cx="1728788" cy="503237"/>
          </a:xfrm>
          <a:custGeom>
            <a:avLst/>
            <a:gdLst/>
            <a:ahLst/>
            <a:cxnLst>
              <a:cxn ang="0">
                <a:pos x="2495" y="318"/>
              </a:cxn>
              <a:cxn ang="0">
                <a:pos x="408" y="363"/>
              </a:cxn>
              <a:cxn ang="0">
                <a:pos x="46" y="0"/>
              </a:cxn>
            </a:cxnLst>
            <a:rect l="0" t="0" r="r" b="b"/>
            <a:pathLst>
              <a:path w="2495" h="416">
                <a:moveTo>
                  <a:pt x="2495" y="318"/>
                </a:moveTo>
                <a:cubicBezTo>
                  <a:pt x="1655" y="367"/>
                  <a:pt x="816" y="416"/>
                  <a:pt x="408" y="363"/>
                </a:cubicBezTo>
                <a:cubicBezTo>
                  <a:pt x="0" y="310"/>
                  <a:pt x="106" y="61"/>
                  <a:pt x="46" y="0"/>
                </a:cubicBezTo>
              </a:path>
            </a:pathLst>
          </a:custGeom>
          <a:noFill/>
          <a:ln w="9525">
            <a:solidFill>
              <a:schemeClr val="tx1"/>
            </a:solidFill>
            <a:round/>
            <a:headEnd type="none" w="med" len="med"/>
            <a:tailEnd type="triangle" w="med" len="med"/>
          </a:ln>
          <a:effectLst/>
        </p:spPr>
        <p:txBody>
          <a:bodyPr/>
          <a:lstStyle/>
          <a:p>
            <a:endParaRPr lang="hu-HU"/>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Effect transition="in" filter="slide(fromBottom)">
                                      <p:cBhvr>
                                        <p:cTn id="7" dur="500"/>
                                        <p:tgtEl>
                                          <p:spTgt spid="61446"/>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61447"/>
                                        </p:tgtEl>
                                        <p:attrNameLst>
                                          <p:attrName>style.visibility</p:attrName>
                                        </p:attrNameLst>
                                      </p:cBhvr>
                                      <p:to>
                                        <p:strVal val="visible"/>
                                      </p:to>
                                    </p:set>
                                    <p:animEffect transition="in" filter="slide(fromBottom)">
                                      <p:cBhvr>
                                        <p:cTn id="10" dur="500"/>
                                        <p:tgtEl>
                                          <p:spTgt spid="61447"/>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61448"/>
                                        </p:tgtEl>
                                        <p:attrNameLst>
                                          <p:attrName>style.visibility</p:attrName>
                                        </p:attrNameLst>
                                      </p:cBhvr>
                                      <p:to>
                                        <p:strVal val="visible"/>
                                      </p:to>
                                    </p:set>
                                    <p:animEffect transition="in" filter="slide(fromBottom)">
                                      <p:cBhvr>
                                        <p:cTn id="13" dur="500"/>
                                        <p:tgtEl>
                                          <p:spTgt spid="61448"/>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61449"/>
                                        </p:tgtEl>
                                        <p:attrNameLst>
                                          <p:attrName>style.visibility</p:attrName>
                                        </p:attrNameLst>
                                      </p:cBhvr>
                                      <p:to>
                                        <p:strVal val="visible"/>
                                      </p:to>
                                    </p:set>
                                    <p:animEffect transition="in" filter="slide(fromBottom)">
                                      <p:cBhvr>
                                        <p:cTn id="16" dur="500"/>
                                        <p:tgtEl>
                                          <p:spTgt spid="61449"/>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61450"/>
                                        </p:tgtEl>
                                        <p:attrNameLst>
                                          <p:attrName>style.visibility</p:attrName>
                                        </p:attrNameLst>
                                      </p:cBhvr>
                                      <p:to>
                                        <p:strVal val="visible"/>
                                      </p:to>
                                    </p:set>
                                    <p:animEffect transition="in" filter="slide(fromBottom)">
                                      <p:cBhvr>
                                        <p:cTn id="19" dur="500"/>
                                        <p:tgtEl>
                                          <p:spTgt spid="61450"/>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61451"/>
                                        </p:tgtEl>
                                        <p:attrNameLst>
                                          <p:attrName>style.visibility</p:attrName>
                                        </p:attrNameLst>
                                      </p:cBhvr>
                                      <p:to>
                                        <p:strVal val="visible"/>
                                      </p:to>
                                    </p:set>
                                    <p:animEffect transition="in" filter="slide(fromBottom)">
                                      <p:cBhvr>
                                        <p:cTn id="22" dur="500"/>
                                        <p:tgtEl>
                                          <p:spTgt spid="61451"/>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61452"/>
                                        </p:tgtEl>
                                        <p:attrNameLst>
                                          <p:attrName>style.visibility</p:attrName>
                                        </p:attrNameLst>
                                      </p:cBhvr>
                                      <p:to>
                                        <p:strVal val="visible"/>
                                      </p:to>
                                    </p:set>
                                    <p:animEffect transition="in" filter="slide(fromBottom)">
                                      <p:cBhvr>
                                        <p:cTn id="25" dur="500"/>
                                        <p:tgtEl>
                                          <p:spTgt spid="61452"/>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61453"/>
                                        </p:tgtEl>
                                        <p:attrNameLst>
                                          <p:attrName>style.visibility</p:attrName>
                                        </p:attrNameLst>
                                      </p:cBhvr>
                                      <p:to>
                                        <p:strVal val="visible"/>
                                      </p:to>
                                    </p:set>
                                    <p:animEffect transition="in" filter="slide(fromBottom)">
                                      <p:cBhvr>
                                        <p:cTn id="28" dur="500"/>
                                        <p:tgtEl>
                                          <p:spTgt spid="61453"/>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61455"/>
                                        </p:tgtEl>
                                        <p:attrNameLst>
                                          <p:attrName>style.visibility</p:attrName>
                                        </p:attrNameLst>
                                      </p:cBhvr>
                                      <p:to>
                                        <p:strVal val="visible"/>
                                      </p:to>
                                    </p:set>
                                    <p:animEffect transition="in" filter="slide(fromBottom)">
                                      <p:cBhvr>
                                        <p:cTn id="31" dur="500"/>
                                        <p:tgtEl>
                                          <p:spTgt spid="61455"/>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61456"/>
                                        </p:tgtEl>
                                        <p:attrNameLst>
                                          <p:attrName>style.visibility</p:attrName>
                                        </p:attrNameLst>
                                      </p:cBhvr>
                                      <p:to>
                                        <p:strVal val="visible"/>
                                      </p:to>
                                    </p:set>
                                    <p:animEffect transition="in" filter="slide(fromBottom)">
                                      <p:cBhvr>
                                        <p:cTn id="34" dur="500"/>
                                        <p:tgtEl>
                                          <p:spTgt spid="61456"/>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61458"/>
                                        </p:tgtEl>
                                        <p:attrNameLst>
                                          <p:attrName>style.visibility</p:attrName>
                                        </p:attrNameLst>
                                      </p:cBhvr>
                                      <p:to>
                                        <p:strVal val="visible"/>
                                      </p:to>
                                    </p:set>
                                    <p:animEffect transition="in" filter="slide(fromBottom)">
                                      <p:cBhvr>
                                        <p:cTn id="37" dur="500"/>
                                        <p:tgtEl>
                                          <p:spTgt spid="61458"/>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61460"/>
                                        </p:tgtEl>
                                        <p:attrNameLst>
                                          <p:attrName>style.visibility</p:attrName>
                                        </p:attrNameLst>
                                      </p:cBhvr>
                                      <p:to>
                                        <p:strVal val="visible"/>
                                      </p:to>
                                    </p:set>
                                    <p:animEffect transition="in" filter="slide(fromBottom)">
                                      <p:cBhvr>
                                        <p:cTn id="40" dur="500"/>
                                        <p:tgtEl>
                                          <p:spTgt spid="61460"/>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61461"/>
                                        </p:tgtEl>
                                        <p:attrNameLst>
                                          <p:attrName>style.visibility</p:attrName>
                                        </p:attrNameLst>
                                      </p:cBhvr>
                                      <p:to>
                                        <p:strVal val="visible"/>
                                      </p:to>
                                    </p:set>
                                    <p:animEffect transition="in" filter="slide(fromBottom)">
                                      <p:cBhvr>
                                        <p:cTn id="43" dur="500"/>
                                        <p:tgtEl>
                                          <p:spTgt spid="61461"/>
                                        </p:tgtEl>
                                      </p:cBhvr>
                                    </p:animEffect>
                                  </p:childTnLst>
                                </p:cTn>
                              </p:par>
                              <p:par>
                                <p:cTn id="44" presetID="12" presetClass="entr" presetSubtype="4" fill="hold" grpId="0" nodeType="withEffect">
                                  <p:stCondLst>
                                    <p:cond delay="0"/>
                                  </p:stCondLst>
                                  <p:childTnLst>
                                    <p:set>
                                      <p:cBhvr>
                                        <p:cTn id="45" dur="1" fill="hold">
                                          <p:stCondLst>
                                            <p:cond delay="0"/>
                                          </p:stCondLst>
                                        </p:cTn>
                                        <p:tgtEl>
                                          <p:spTgt spid="61462"/>
                                        </p:tgtEl>
                                        <p:attrNameLst>
                                          <p:attrName>style.visibility</p:attrName>
                                        </p:attrNameLst>
                                      </p:cBhvr>
                                      <p:to>
                                        <p:strVal val="visible"/>
                                      </p:to>
                                    </p:set>
                                    <p:animEffect transition="in" filter="slide(fromBottom)">
                                      <p:cBhvr>
                                        <p:cTn id="46" dur="500"/>
                                        <p:tgtEl>
                                          <p:spTgt spid="61462"/>
                                        </p:tgtEl>
                                      </p:cBhvr>
                                    </p:animEffect>
                                  </p:childTnLst>
                                </p:cTn>
                              </p:par>
                              <p:par>
                                <p:cTn id="47" presetID="12" presetClass="entr" presetSubtype="4" fill="hold" grpId="0" nodeType="withEffect">
                                  <p:stCondLst>
                                    <p:cond delay="0"/>
                                  </p:stCondLst>
                                  <p:childTnLst>
                                    <p:set>
                                      <p:cBhvr>
                                        <p:cTn id="48" dur="1" fill="hold">
                                          <p:stCondLst>
                                            <p:cond delay="0"/>
                                          </p:stCondLst>
                                        </p:cTn>
                                        <p:tgtEl>
                                          <p:spTgt spid="61463"/>
                                        </p:tgtEl>
                                        <p:attrNameLst>
                                          <p:attrName>style.visibility</p:attrName>
                                        </p:attrNameLst>
                                      </p:cBhvr>
                                      <p:to>
                                        <p:strVal val="visible"/>
                                      </p:to>
                                    </p:set>
                                    <p:animEffect transition="in" filter="slide(fromBottom)">
                                      <p:cBhvr>
                                        <p:cTn id="49" dur="500"/>
                                        <p:tgtEl>
                                          <p:spTgt spid="61463"/>
                                        </p:tgtEl>
                                      </p:cBhvr>
                                    </p:animEffect>
                                  </p:childTnLst>
                                </p:cTn>
                              </p:par>
                              <p:par>
                                <p:cTn id="50" presetID="12" presetClass="entr" presetSubtype="4" fill="hold" grpId="0" nodeType="withEffect">
                                  <p:stCondLst>
                                    <p:cond delay="0"/>
                                  </p:stCondLst>
                                  <p:childTnLst>
                                    <p:set>
                                      <p:cBhvr>
                                        <p:cTn id="51" dur="1" fill="hold">
                                          <p:stCondLst>
                                            <p:cond delay="0"/>
                                          </p:stCondLst>
                                        </p:cTn>
                                        <p:tgtEl>
                                          <p:spTgt spid="61464"/>
                                        </p:tgtEl>
                                        <p:attrNameLst>
                                          <p:attrName>style.visibility</p:attrName>
                                        </p:attrNameLst>
                                      </p:cBhvr>
                                      <p:to>
                                        <p:strVal val="visible"/>
                                      </p:to>
                                    </p:set>
                                    <p:animEffect transition="in" filter="slide(fromBottom)">
                                      <p:cBhvr>
                                        <p:cTn id="52" dur="500"/>
                                        <p:tgtEl>
                                          <p:spTgt spid="61464"/>
                                        </p:tgtEl>
                                      </p:cBhvr>
                                    </p:animEffect>
                                  </p:childTnLst>
                                </p:cTn>
                              </p:par>
                              <p:par>
                                <p:cTn id="53" presetID="12" presetClass="entr" presetSubtype="4" fill="hold" grpId="0" nodeType="withEffect">
                                  <p:stCondLst>
                                    <p:cond delay="0"/>
                                  </p:stCondLst>
                                  <p:childTnLst>
                                    <p:set>
                                      <p:cBhvr>
                                        <p:cTn id="54" dur="1" fill="hold">
                                          <p:stCondLst>
                                            <p:cond delay="0"/>
                                          </p:stCondLst>
                                        </p:cTn>
                                        <p:tgtEl>
                                          <p:spTgt spid="61466"/>
                                        </p:tgtEl>
                                        <p:attrNameLst>
                                          <p:attrName>style.visibility</p:attrName>
                                        </p:attrNameLst>
                                      </p:cBhvr>
                                      <p:to>
                                        <p:strVal val="visible"/>
                                      </p:to>
                                    </p:set>
                                    <p:animEffect transition="in" filter="slide(fromBottom)">
                                      <p:cBhvr>
                                        <p:cTn id="55" dur="500"/>
                                        <p:tgtEl>
                                          <p:spTgt spid="61466"/>
                                        </p:tgtEl>
                                      </p:cBhvr>
                                    </p:animEffect>
                                  </p:childTnLst>
                                </p:cTn>
                              </p:par>
                              <p:par>
                                <p:cTn id="56" presetID="12" presetClass="entr" presetSubtype="4" fill="hold" grpId="0" nodeType="withEffect">
                                  <p:stCondLst>
                                    <p:cond delay="0"/>
                                  </p:stCondLst>
                                  <p:childTnLst>
                                    <p:set>
                                      <p:cBhvr>
                                        <p:cTn id="57" dur="1" fill="hold">
                                          <p:stCondLst>
                                            <p:cond delay="0"/>
                                          </p:stCondLst>
                                        </p:cTn>
                                        <p:tgtEl>
                                          <p:spTgt spid="61467"/>
                                        </p:tgtEl>
                                        <p:attrNameLst>
                                          <p:attrName>style.visibility</p:attrName>
                                        </p:attrNameLst>
                                      </p:cBhvr>
                                      <p:to>
                                        <p:strVal val="visible"/>
                                      </p:to>
                                    </p:set>
                                    <p:animEffect transition="in" filter="slide(fromBottom)">
                                      <p:cBhvr>
                                        <p:cTn id="58" dur="500"/>
                                        <p:tgtEl>
                                          <p:spTgt spid="61467"/>
                                        </p:tgtEl>
                                      </p:cBhvr>
                                    </p:animEffect>
                                  </p:childTnLst>
                                </p:cTn>
                              </p:par>
                              <p:par>
                                <p:cTn id="59" presetID="12" presetClass="entr" presetSubtype="4" fill="hold" grpId="0" nodeType="withEffect">
                                  <p:stCondLst>
                                    <p:cond delay="0"/>
                                  </p:stCondLst>
                                  <p:childTnLst>
                                    <p:set>
                                      <p:cBhvr>
                                        <p:cTn id="60" dur="1" fill="hold">
                                          <p:stCondLst>
                                            <p:cond delay="0"/>
                                          </p:stCondLst>
                                        </p:cTn>
                                        <p:tgtEl>
                                          <p:spTgt spid="61468"/>
                                        </p:tgtEl>
                                        <p:attrNameLst>
                                          <p:attrName>style.visibility</p:attrName>
                                        </p:attrNameLst>
                                      </p:cBhvr>
                                      <p:to>
                                        <p:strVal val="visible"/>
                                      </p:to>
                                    </p:set>
                                    <p:animEffect transition="in" filter="slide(fromBottom)">
                                      <p:cBhvr>
                                        <p:cTn id="61" dur="500"/>
                                        <p:tgtEl>
                                          <p:spTgt spid="61468"/>
                                        </p:tgtEl>
                                      </p:cBhvr>
                                    </p:animEffect>
                                  </p:childTnLst>
                                </p:cTn>
                              </p:par>
                              <p:par>
                                <p:cTn id="62" presetID="12" presetClass="entr" presetSubtype="4" fill="hold" grpId="0" nodeType="withEffect">
                                  <p:stCondLst>
                                    <p:cond delay="0"/>
                                  </p:stCondLst>
                                  <p:childTnLst>
                                    <p:set>
                                      <p:cBhvr>
                                        <p:cTn id="63" dur="1" fill="hold">
                                          <p:stCondLst>
                                            <p:cond delay="0"/>
                                          </p:stCondLst>
                                        </p:cTn>
                                        <p:tgtEl>
                                          <p:spTgt spid="61469"/>
                                        </p:tgtEl>
                                        <p:attrNameLst>
                                          <p:attrName>style.visibility</p:attrName>
                                        </p:attrNameLst>
                                      </p:cBhvr>
                                      <p:to>
                                        <p:strVal val="visible"/>
                                      </p:to>
                                    </p:set>
                                    <p:animEffect transition="in" filter="slide(fromBottom)">
                                      <p:cBhvr>
                                        <p:cTn id="64" dur="500"/>
                                        <p:tgtEl>
                                          <p:spTgt spid="61469"/>
                                        </p:tgtEl>
                                      </p:cBhvr>
                                    </p:animEffect>
                                  </p:childTnLst>
                                </p:cTn>
                              </p:par>
                              <p:par>
                                <p:cTn id="65" presetID="12" presetClass="entr" presetSubtype="4" fill="hold" grpId="0" nodeType="withEffect">
                                  <p:stCondLst>
                                    <p:cond delay="0"/>
                                  </p:stCondLst>
                                  <p:childTnLst>
                                    <p:set>
                                      <p:cBhvr>
                                        <p:cTn id="66" dur="1" fill="hold">
                                          <p:stCondLst>
                                            <p:cond delay="0"/>
                                          </p:stCondLst>
                                        </p:cTn>
                                        <p:tgtEl>
                                          <p:spTgt spid="61470"/>
                                        </p:tgtEl>
                                        <p:attrNameLst>
                                          <p:attrName>style.visibility</p:attrName>
                                        </p:attrNameLst>
                                      </p:cBhvr>
                                      <p:to>
                                        <p:strVal val="visible"/>
                                      </p:to>
                                    </p:set>
                                    <p:animEffect transition="in" filter="slide(fromBottom)">
                                      <p:cBhvr>
                                        <p:cTn id="67" dur="500"/>
                                        <p:tgtEl>
                                          <p:spTgt spid="61470"/>
                                        </p:tgtEl>
                                      </p:cBhvr>
                                    </p:animEffect>
                                  </p:childTnLst>
                                </p:cTn>
                              </p:par>
                              <p:par>
                                <p:cTn id="68" presetID="12" presetClass="entr" presetSubtype="4" fill="hold" grpId="0" nodeType="withEffect">
                                  <p:stCondLst>
                                    <p:cond delay="0"/>
                                  </p:stCondLst>
                                  <p:childTnLst>
                                    <p:set>
                                      <p:cBhvr>
                                        <p:cTn id="69" dur="1" fill="hold">
                                          <p:stCondLst>
                                            <p:cond delay="0"/>
                                          </p:stCondLst>
                                        </p:cTn>
                                        <p:tgtEl>
                                          <p:spTgt spid="61471"/>
                                        </p:tgtEl>
                                        <p:attrNameLst>
                                          <p:attrName>style.visibility</p:attrName>
                                        </p:attrNameLst>
                                      </p:cBhvr>
                                      <p:to>
                                        <p:strVal val="visible"/>
                                      </p:to>
                                    </p:set>
                                    <p:animEffect transition="in" filter="slide(fromBottom)">
                                      <p:cBhvr>
                                        <p:cTn id="70" dur="500"/>
                                        <p:tgtEl>
                                          <p:spTgt spid="61471"/>
                                        </p:tgtEl>
                                      </p:cBhvr>
                                    </p:animEffect>
                                  </p:childTnLst>
                                </p:cTn>
                              </p:par>
                              <p:par>
                                <p:cTn id="71" presetID="12" presetClass="entr" presetSubtype="4" fill="hold" grpId="0" nodeType="withEffect">
                                  <p:stCondLst>
                                    <p:cond delay="0"/>
                                  </p:stCondLst>
                                  <p:childTnLst>
                                    <p:set>
                                      <p:cBhvr>
                                        <p:cTn id="72" dur="1" fill="hold">
                                          <p:stCondLst>
                                            <p:cond delay="0"/>
                                          </p:stCondLst>
                                        </p:cTn>
                                        <p:tgtEl>
                                          <p:spTgt spid="61475"/>
                                        </p:tgtEl>
                                        <p:attrNameLst>
                                          <p:attrName>style.visibility</p:attrName>
                                        </p:attrNameLst>
                                      </p:cBhvr>
                                      <p:to>
                                        <p:strVal val="visible"/>
                                      </p:to>
                                    </p:set>
                                    <p:animEffect transition="in" filter="slide(fromBottom)">
                                      <p:cBhvr>
                                        <p:cTn id="73" dur="500"/>
                                        <p:tgtEl>
                                          <p:spTgt spid="61475"/>
                                        </p:tgtEl>
                                      </p:cBhvr>
                                    </p:animEffect>
                                  </p:childTnLst>
                                </p:cTn>
                              </p:par>
                              <p:par>
                                <p:cTn id="74" presetID="12" presetClass="entr" presetSubtype="4" fill="hold" grpId="0" nodeType="withEffect">
                                  <p:stCondLst>
                                    <p:cond delay="0"/>
                                  </p:stCondLst>
                                  <p:childTnLst>
                                    <p:set>
                                      <p:cBhvr>
                                        <p:cTn id="75" dur="1" fill="hold">
                                          <p:stCondLst>
                                            <p:cond delay="0"/>
                                          </p:stCondLst>
                                        </p:cTn>
                                        <p:tgtEl>
                                          <p:spTgt spid="61476"/>
                                        </p:tgtEl>
                                        <p:attrNameLst>
                                          <p:attrName>style.visibility</p:attrName>
                                        </p:attrNameLst>
                                      </p:cBhvr>
                                      <p:to>
                                        <p:strVal val="visible"/>
                                      </p:to>
                                    </p:set>
                                    <p:animEffect transition="in" filter="slide(fromBottom)">
                                      <p:cBhvr>
                                        <p:cTn id="76" dur="500"/>
                                        <p:tgtEl>
                                          <p:spTgt spid="61476"/>
                                        </p:tgtEl>
                                      </p:cBhvr>
                                    </p:animEffect>
                                  </p:childTnLst>
                                </p:cTn>
                              </p:par>
                              <p:par>
                                <p:cTn id="77" presetID="12" presetClass="entr" presetSubtype="4" fill="hold" grpId="0" nodeType="withEffect">
                                  <p:stCondLst>
                                    <p:cond delay="0"/>
                                  </p:stCondLst>
                                  <p:childTnLst>
                                    <p:set>
                                      <p:cBhvr>
                                        <p:cTn id="78" dur="1" fill="hold">
                                          <p:stCondLst>
                                            <p:cond delay="0"/>
                                          </p:stCondLst>
                                        </p:cTn>
                                        <p:tgtEl>
                                          <p:spTgt spid="61477"/>
                                        </p:tgtEl>
                                        <p:attrNameLst>
                                          <p:attrName>style.visibility</p:attrName>
                                        </p:attrNameLst>
                                      </p:cBhvr>
                                      <p:to>
                                        <p:strVal val="visible"/>
                                      </p:to>
                                    </p:set>
                                    <p:animEffect transition="in" filter="slide(fromBottom)">
                                      <p:cBhvr>
                                        <p:cTn id="79" dur="500"/>
                                        <p:tgtEl>
                                          <p:spTgt spid="61477"/>
                                        </p:tgtEl>
                                      </p:cBhvr>
                                    </p:animEffect>
                                  </p:childTnLst>
                                </p:cTn>
                              </p:par>
                              <p:par>
                                <p:cTn id="80" presetID="12" presetClass="entr" presetSubtype="4" fill="hold" grpId="0" nodeType="withEffect">
                                  <p:stCondLst>
                                    <p:cond delay="0"/>
                                  </p:stCondLst>
                                  <p:childTnLst>
                                    <p:set>
                                      <p:cBhvr>
                                        <p:cTn id="81" dur="1" fill="hold">
                                          <p:stCondLst>
                                            <p:cond delay="0"/>
                                          </p:stCondLst>
                                        </p:cTn>
                                        <p:tgtEl>
                                          <p:spTgt spid="61478"/>
                                        </p:tgtEl>
                                        <p:attrNameLst>
                                          <p:attrName>style.visibility</p:attrName>
                                        </p:attrNameLst>
                                      </p:cBhvr>
                                      <p:to>
                                        <p:strVal val="visible"/>
                                      </p:to>
                                    </p:set>
                                    <p:animEffect transition="in" filter="slide(fromBottom)">
                                      <p:cBhvr>
                                        <p:cTn id="82" dur="500"/>
                                        <p:tgtEl>
                                          <p:spTgt spid="61478"/>
                                        </p:tgtEl>
                                      </p:cBhvr>
                                    </p:animEffect>
                                  </p:childTnLst>
                                </p:cTn>
                              </p:par>
                              <p:par>
                                <p:cTn id="83" presetID="12" presetClass="entr" presetSubtype="4" fill="hold" grpId="0" nodeType="withEffect">
                                  <p:stCondLst>
                                    <p:cond delay="0"/>
                                  </p:stCondLst>
                                  <p:childTnLst>
                                    <p:set>
                                      <p:cBhvr>
                                        <p:cTn id="84" dur="1" fill="hold">
                                          <p:stCondLst>
                                            <p:cond delay="0"/>
                                          </p:stCondLst>
                                        </p:cTn>
                                        <p:tgtEl>
                                          <p:spTgt spid="61479"/>
                                        </p:tgtEl>
                                        <p:attrNameLst>
                                          <p:attrName>style.visibility</p:attrName>
                                        </p:attrNameLst>
                                      </p:cBhvr>
                                      <p:to>
                                        <p:strVal val="visible"/>
                                      </p:to>
                                    </p:set>
                                    <p:animEffect transition="in" filter="slide(fromBottom)">
                                      <p:cBhvr>
                                        <p:cTn id="85" dur="500"/>
                                        <p:tgtEl>
                                          <p:spTgt spid="61479"/>
                                        </p:tgtEl>
                                      </p:cBhvr>
                                    </p:animEffect>
                                  </p:childTnLst>
                                </p:cTn>
                              </p:par>
                              <p:par>
                                <p:cTn id="86" presetID="12" presetClass="entr" presetSubtype="4" fill="hold" grpId="0" nodeType="withEffect">
                                  <p:stCondLst>
                                    <p:cond delay="0"/>
                                  </p:stCondLst>
                                  <p:childTnLst>
                                    <p:set>
                                      <p:cBhvr>
                                        <p:cTn id="87" dur="1" fill="hold">
                                          <p:stCondLst>
                                            <p:cond delay="0"/>
                                          </p:stCondLst>
                                        </p:cTn>
                                        <p:tgtEl>
                                          <p:spTgt spid="61480"/>
                                        </p:tgtEl>
                                        <p:attrNameLst>
                                          <p:attrName>style.visibility</p:attrName>
                                        </p:attrNameLst>
                                      </p:cBhvr>
                                      <p:to>
                                        <p:strVal val="visible"/>
                                      </p:to>
                                    </p:set>
                                    <p:animEffect transition="in" filter="slide(fromBottom)">
                                      <p:cBhvr>
                                        <p:cTn id="88" dur="500"/>
                                        <p:tgtEl>
                                          <p:spTgt spid="61480"/>
                                        </p:tgtEl>
                                      </p:cBhvr>
                                    </p:animEffect>
                                  </p:childTnLst>
                                </p:cTn>
                              </p:par>
                              <p:par>
                                <p:cTn id="89" presetID="12" presetClass="entr" presetSubtype="4" fill="hold" grpId="0" nodeType="withEffect">
                                  <p:stCondLst>
                                    <p:cond delay="0"/>
                                  </p:stCondLst>
                                  <p:childTnLst>
                                    <p:set>
                                      <p:cBhvr>
                                        <p:cTn id="90" dur="1" fill="hold">
                                          <p:stCondLst>
                                            <p:cond delay="0"/>
                                          </p:stCondLst>
                                        </p:cTn>
                                        <p:tgtEl>
                                          <p:spTgt spid="61481"/>
                                        </p:tgtEl>
                                        <p:attrNameLst>
                                          <p:attrName>style.visibility</p:attrName>
                                        </p:attrNameLst>
                                      </p:cBhvr>
                                      <p:to>
                                        <p:strVal val="visible"/>
                                      </p:to>
                                    </p:set>
                                    <p:animEffect transition="in" filter="slide(fromBottom)">
                                      <p:cBhvr>
                                        <p:cTn id="91" dur="500"/>
                                        <p:tgtEl>
                                          <p:spTgt spid="61481"/>
                                        </p:tgtEl>
                                      </p:cBhvr>
                                    </p:animEffect>
                                  </p:childTnLst>
                                </p:cTn>
                              </p:par>
                              <p:par>
                                <p:cTn id="92" presetID="12" presetClass="entr" presetSubtype="4" fill="hold" grpId="0" nodeType="withEffect">
                                  <p:stCondLst>
                                    <p:cond delay="0"/>
                                  </p:stCondLst>
                                  <p:childTnLst>
                                    <p:set>
                                      <p:cBhvr>
                                        <p:cTn id="93" dur="1" fill="hold">
                                          <p:stCondLst>
                                            <p:cond delay="0"/>
                                          </p:stCondLst>
                                        </p:cTn>
                                        <p:tgtEl>
                                          <p:spTgt spid="61483"/>
                                        </p:tgtEl>
                                        <p:attrNameLst>
                                          <p:attrName>style.visibility</p:attrName>
                                        </p:attrNameLst>
                                      </p:cBhvr>
                                      <p:to>
                                        <p:strVal val="visible"/>
                                      </p:to>
                                    </p:set>
                                    <p:animEffect transition="in" filter="slide(fromBottom)">
                                      <p:cBhvr>
                                        <p:cTn id="94" dur="500"/>
                                        <p:tgtEl>
                                          <p:spTgt spid="61483"/>
                                        </p:tgtEl>
                                      </p:cBhvr>
                                    </p:animEffect>
                                  </p:childTnLst>
                                </p:cTn>
                              </p:par>
                              <p:par>
                                <p:cTn id="95" presetID="16" presetClass="entr" presetSubtype="26" fill="hold" grpId="0" nodeType="withEffect">
                                  <p:stCondLst>
                                    <p:cond delay="0"/>
                                  </p:stCondLst>
                                  <p:childTnLst>
                                    <p:set>
                                      <p:cBhvr>
                                        <p:cTn id="96" dur="1" fill="hold">
                                          <p:stCondLst>
                                            <p:cond delay="0"/>
                                          </p:stCondLst>
                                        </p:cTn>
                                        <p:tgtEl>
                                          <p:spTgt spid="61485"/>
                                        </p:tgtEl>
                                        <p:attrNameLst>
                                          <p:attrName>style.visibility</p:attrName>
                                        </p:attrNameLst>
                                      </p:cBhvr>
                                      <p:to>
                                        <p:strVal val="visible"/>
                                      </p:to>
                                    </p:set>
                                    <p:animEffect transition="in" filter="barn(inHorizontal)">
                                      <p:cBhvr>
                                        <p:cTn id="97" dur="500"/>
                                        <p:tgtEl>
                                          <p:spTgt spid="61485"/>
                                        </p:tgtEl>
                                      </p:cBhvr>
                                    </p:animEffect>
                                  </p:childTnLst>
                                </p:cTn>
                              </p:par>
                              <p:par>
                                <p:cTn id="98" presetID="12" presetClass="entr" presetSubtype="4" fill="hold" grpId="0" nodeType="withEffect">
                                  <p:stCondLst>
                                    <p:cond delay="0"/>
                                  </p:stCondLst>
                                  <p:childTnLst>
                                    <p:set>
                                      <p:cBhvr>
                                        <p:cTn id="99" dur="1" fill="hold">
                                          <p:stCondLst>
                                            <p:cond delay="0"/>
                                          </p:stCondLst>
                                        </p:cTn>
                                        <p:tgtEl>
                                          <p:spTgt spid="61486"/>
                                        </p:tgtEl>
                                        <p:attrNameLst>
                                          <p:attrName>style.visibility</p:attrName>
                                        </p:attrNameLst>
                                      </p:cBhvr>
                                      <p:to>
                                        <p:strVal val="visible"/>
                                      </p:to>
                                    </p:set>
                                    <p:animEffect transition="in" filter="slide(fromBottom)">
                                      <p:cBhvr>
                                        <p:cTn id="100" dur="500"/>
                                        <p:tgtEl>
                                          <p:spTgt spid="61486"/>
                                        </p:tgtEl>
                                      </p:cBhvr>
                                    </p:animEffect>
                                  </p:childTnLst>
                                </p:cTn>
                              </p:par>
                              <p:par>
                                <p:cTn id="101" presetID="12" presetClass="entr" presetSubtype="4" fill="hold" grpId="0" nodeType="withEffect">
                                  <p:stCondLst>
                                    <p:cond delay="0"/>
                                  </p:stCondLst>
                                  <p:childTnLst>
                                    <p:set>
                                      <p:cBhvr>
                                        <p:cTn id="102" dur="1" fill="hold">
                                          <p:stCondLst>
                                            <p:cond delay="0"/>
                                          </p:stCondLst>
                                        </p:cTn>
                                        <p:tgtEl>
                                          <p:spTgt spid="61487"/>
                                        </p:tgtEl>
                                        <p:attrNameLst>
                                          <p:attrName>style.visibility</p:attrName>
                                        </p:attrNameLst>
                                      </p:cBhvr>
                                      <p:to>
                                        <p:strVal val="visible"/>
                                      </p:to>
                                    </p:set>
                                    <p:animEffect transition="in" filter="slide(fromBottom)">
                                      <p:cBhvr>
                                        <p:cTn id="103" dur="500"/>
                                        <p:tgtEl>
                                          <p:spTgt spid="61487"/>
                                        </p:tgtEl>
                                      </p:cBhvr>
                                    </p:animEffect>
                                  </p:childTnLst>
                                </p:cTn>
                              </p:par>
                              <p:par>
                                <p:cTn id="104" presetID="16" presetClass="entr" presetSubtype="26" fill="hold" grpId="0" nodeType="withEffect">
                                  <p:stCondLst>
                                    <p:cond delay="0"/>
                                  </p:stCondLst>
                                  <p:childTnLst>
                                    <p:set>
                                      <p:cBhvr>
                                        <p:cTn id="105" dur="1" fill="hold">
                                          <p:stCondLst>
                                            <p:cond delay="0"/>
                                          </p:stCondLst>
                                        </p:cTn>
                                        <p:tgtEl>
                                          <p:spTgt spid="61488"/>
                                        </p:tgtEl>
                                        <p:attrNameLst>
                                          <p:attrName>style.visibility</p:attrName>
                                        </p:attrNameLst>
                                      </p:cBhvr>
                                      <p:to>
                                        <p:strVal val="visible"/>
                                      </p:to>
                                    </p:set>
                                    <p:animEffect transition="in" filter="barn(inHorizontal)">
                                      <p:cBhvr>
                                        <p:cTn id="106" dur="500"/>
                                        <p:tgtEl>
                                          <p:spTgt spid="61488"/>
                                        </p:tgtEl>
                                      </p:cBhvr>
                                    </p:animEffect>
                                  </p:childTnLst>
                                </p:cTn>
                              </p:par>
                            </p:childTnLst>
                          </p:cTn>
                        </p:par>
                        <p:par>
                          <p:cTn id="107" fill="hold">
                            <p:stCondLst>
                              <p:cond delay="500"/>
                            </p:stCondLst>
                            <p:childTnLst>
                              <p:par>
                                <p:cTn id="108" presetID="3" presetClass="emph" presetSubtype="2" fill="hold" grpId="1" nodeType="afterEffect">
                                  <p:stCondLst>
                                    <p:cond delay="1000"/>
                                  </p:stCondLst>
                                  <p:childTnLst>
                                    <p:animClr clrSpc="rgb" dir="cw">
                                      <p:cBhvr override="childStyle">
                                        <p:cTn id="109" dur="2000" fill="hold"/>
                                        <p:tgtEl>
                                          <p:spTgt spid="61464"/>
                                        </p:tgtEl>
                                        <p:attrNameLst>
                                          <p:attrName>style.color</p:attrName>
                                        </p:attrNameLst>
                                      </p:cBhvr>
                                      <p:to>
                                        <a:schemeClr val="accent2"/>
                                      </p:to>
                                    </p:animClr>
                                  </p:childTnLst>
                                </p:cTn>
                              </p:par>
                            </p:childTnLst>
                          </p:cTn>
                        </p:par>
                        <p:par>
                          <p:cTn id="110" fill="hold">
                            <p:stCondLst>
                              <p:cond delay="3500"/>
                            </p:stCondLst>
                            <p:childTnLst>
                              <p:par>
                                <p:cTn id="111" presetID="4" presetClass="emph" presetSubtype="2" fill="hold" grpId="2" nodeType="afterEffect">
                                  <p:stCondLst>
                                    <p:cond delay="0"/>
                                  </p:stCondLst>
                                  <p:childTnLst>
                                    <p:anim to="1.5" calcmode="lin" valueType="num">
                                      <p:cBhvr override="childStyle">
                                        <p:cTn id="112" dur="2000" fill="hold"/>
                                        <p:tgtEl>
                                          <p:spTgt spid="61464"/>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nimBg="1"/>
      <p:bldP spid="61447" grpId="0" animBg="1"/>
      <p:bldP spid="61448" grpId="0" animBg="1"/>
      <p:bldP spid="61449" grpId="0" animBg="1"/>
      <p:bldP spid="61450" grpId="0" animBg="1"/>
      <p:bldP spid="61451" grpId="0" animBg="1"/>
      <p:bldP spid="61452" grpId="0" animBg="1"/>
      <p:bldP spid="61453" grpId="0" animBg="1"/>
      <p:bldP spid="61455" grpId="0" animBg="1"/>
      <p:bldP spid="61456" grpId="0" animBg="1"/>
      <p:bldP spid="61458" grpId="0" animBg="1"/>
      <p:bldP spid="61460" grpId="0" animBg="1"/>
      <p:bldP spid="61461" grpId="0"/>
      <p:bldP spid="61462" grpId="0" animBg="1"/>
      <p:bldP spid="61463" grpId="0" animBg="1"/>
      <p:bldP spid="61464" grpId="0" animBg="1"/>
      <p:bldP spid="61464" grpId="1" animBg="1"/>
      <p:bldP spid="61464" grpId="2" animBg="1"/>
      <p:bldP spid="61466" grpId="0" animBg="1"/>
      <p:bldP spid="61467" grpId="0" animBg="1"/>
      <p:bldP spid="61468" grpId="0"/>
      <p:bldP spid="61469" grpId="0" animBg="1"/>
      <p:bldP spid="61470" grpId="0" animBg="1"/>
      <p:bldP spid="61471" grpId="0" animBg="1"/>
      <p:bldP spid="61475" grpId="0" animBg="1"/>
      <p:bldP spid="61476" grpId="0"/>
      <p:bldP spid="61477" grpId="0" animBg="1"/>
      <p:bldP spid="61478" grpId="0" animBg="1"/>
      <p:bldP spid="61479" grpId="0" animBg="1"/>
      <p:bldP spid="61480" grpId="0"/>
      <p:bldP spid="61481" grpId="0" animBg="1"/>
      <p:bldP spid="61483" grpId="0" animBg="1"/>
      <p:bldP spid="61485" grpId="0" animBg="1"/>
      <p:bldP spid="61486" grpId="0" animBg="1"/>
      <p:bldP spid="61487" grpId="0" animBg="1"/>
      <p:bldP spid="6148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Line 5"/>
          <p:cNvSpPr>
            <a:spLocks noChangeShapeType="1"/>
          </p:cNvSpPr>
          <p:nvPr/>
        </p:nvSpPr>
        <p:spPr bwMode="auto">
          <a:xfrm>
            <a:off x="8122841" y="1373624"/>
            <a:ext cx="0" cy="3505200"/>
          </a:xfrm>
          <a:prstGeom prst="line">
            <a:avLst/>
          </a:prstGeom>
          <a:noFill/>
          <a:ln w="25400">
            <a:solidFill>
              <a:schemeClr val="accent1"/>
            </a:solidFill>
            <a:round/>
            <a:headEnd/>
            <a:tailEnd/>
          </a:ln>
          <a:effectLst/>
        </p:spPr>
        <p:txBody>
          <a:bodyPr/>
          <a:lstStyle/>
          <a:p>
            <a:endParaRPr lang="hu-HU"/>
          </a:p>
        </p:txBody>
      </p:sp>
      <p:sp>
        <p:nvSpPr>
          <p:cNvPr id="40966" name="Text Box 6"/>
          <p:cNvSpPr txBox="1">
            <a:spLocks noChangeArrowheads="1"/>
          </p:cNvSpPr>
          <p:nvPr/>
        </p:nvSpPr>
        <p:spPr bwMode="auto">
          <a:xfrm>
            <a:off x="1155303" y="1387911"/>
            <a:ext cx="389850" cy="338554"/>
          </a:xfrm>
          <a:prstGeom prst="rect">
            <a:avLst/>
          </a:prstGeom>
          <a:noFill/>
          <a:ln w="9525">
            <a:noFill/>
            <a:miter lim="800000"/>
            <a:headEnd/>
            <a:tailEnd/>
          </a:ln>
          <a:effectLst/>
        </p:spPr>
        <p:txBody>
          <a:bodyPr wrap="none">
            <a:spAutoFit/>
          </a:bodyPr>
          <a:lstStyle/>
          <a:p>
            <a:pPr algn="l"/>
            <a:r>
              <a:rPr lang="hu-HU" sz="1600">
                <a:solidFill>
                  <a:srgbClr val="002060"/>
                </a:solidFill>
                <a:latin typeface="Times New Roman" pitchFamily="18" charset="0"/>
              </a:rPr>
              <a:t>25</a:t>
            </a:r>
          </a:p>
        </p:txBody>
      </p:sp>
      <p:sp>
        <p:nvSpPr>
          <p:cNvPr id="40967" name="Text Box 7"/>
          <p:cNvSpPr txBox="1">
            <a:spLocks noChangeArrowheads="1"/>
          </p:cNvSpPr>
          <p:nvPr/>
        </p:nvSpPr>
        <p:spPr bwMode="auto">
          <a:xfrm>
            <a:off x="1142603" y="2029261"/>
            <a:ext cx="389850" cy="338554"/>
          </a:xfrm>
          <a:prstGeom prst="rect">
            <a:avLst/>
          </a:prstGeom>
          <a:noFill/>
          <a:ln w="9525">
            <a:noFill/>
            <a:miter lim="800000"/>
            <a:headEnd/>
            <a:tailEnd/>
          </a:ln>
          <a:effectLst/>
        </p:spPr>
        <p:txBody>
          <a:bodyPr wrap="none">
            <a:spAutoFit/>
          </a:bodyPr>
          <a:lstStyle/>
          <a:p>
            <a:pPr algn="l"/>
            <a:r>
              <a:rPr lang="hu-HU" sz="1600">
                <a:solidFill>
                  <a:srgbClr val="002060"/>
                </a:solidFill>
                <a:latin typeface="Times New Roman" pitchFamily="18" charset="0"/>
              </a:rPr>
              <a:t>20</a:t>
            </a:r>
          </a:p>
        </p:txBody>
      </p:sp>
      <p:sp>
        <p:nvSpPr>
          <p:cNvPr id="40968" name="Text Box 8"/>
          <p:cNvSpPr txBox="1">
            <a:spLocks noChangeArrowheads="1"/>
          </p:cNvSpPr>
          <p:nvPr/>
        </p:nvSpPr>
        <p:spPr bwMode="auto">
          <a:xfrm>
            <a:off x="1115616" y="2649974"/>
            <a:ext cx="389850" cy="338554"/>
          </a:xfrm>
          <a:prstGeom prst="rect">
            <a:avLst/>
          </a:prstGeom>
          <a:noFill/>
          <a:ln w="9525">
            <a:noFill/>
            <a:miter lim="800000"/>
            <a:headEnd/>
            <a:tailEnd/>
          </a:ln>
          <a:effectLst/>
        </p:spPr>
        <p:txBody>
          <a:bodyPr wrap="none">
            <a:spAutoFit/>
          </a:bodyPr>
          <a:lstStyle/>
          <a:p>
            <a:pPr algn="l"/>
            <a:r>
              <a:rPr lang="hu-HU" sz="1600">
                <a:solidFill>
                  <a:srgbClr val="002060"/>
                </a:solidFill>
                <a:latin typeface="Times New Roman" pitchFamily="18" charset="0"/>
              </a:rPr>
              <a:t>15</a:t>
            </a:r>
          </a:p>
        </p:txBody>
      </p:sp>
      <p:sp>
        <p:nvSpPr>
          <p:cNvPr id="40969" name="Text Box 9"/>
          <p:cNvSpPr txBox="1">
            <a:spLocks noChangeArrowheads="1"/>
          </p:cNvSpPr>
          <p:nvPr/>
        </p:nvSpPr>
        <p:spPr bwMode="auto">
          <a:xfrm>
            <a:off x="1121966" y="3286561"/>
            <a:ext cx="389850" cy="338554"/>
          </a:xfrm>
          <a:prstGeom prst="rect">
            <a:avLst/>
          </a:prstGeom>
          <a:noFill/>
          <a:ln w="9525">
            <a:noFill/>
            <a:miter lim="800000"/>
            <a:headEnd/>
            <a:tailEnd/>
          </a:ln>
          <a:effectLst/>
        </p:spPr>
        <p:txBody>
          <a:bodyPr wrap="none">
            <a:spAutoFit/>
          </a:bodyPr>
          <a:lstStyle/>
          <a:p>
            <a:pPr algn="l"/>
            <a:r>
              <a:rPr lang="hu-HU" sz="1600">
                <a:solidFill>
                  <a:srgbClr val="002060"/>
                </a:solidFill>
                <a:latin typeface="Times New Roman" pitchFamily="18" charset="0"/>
              </a:rPr>
              <a:t>10</a:t>
            </a:r>
          </a:p>
        </p:txBody>
      </p:sp>
      <p:sp>
        <p:nvSpPr>
          <p:cNvPr id="40970" name="Text Box 10"/>
          <p:cNvSpPr txBox="1">
            <a:spLocks noChangeArrowheads="1"/>
          </p:cNvSpPr>
          <p:nvPr/>
        </p:nvSpPr>
        <p:spPr bwMode="auto">
          <a:xfrm>
            <a:off x="1126728" y="3869174"/>
            <a:ext cx="389850" cy="338554"/>
          </a:xfrm>
          <a:prstGeom prst="rect">
            <a:avLst/>
          </a:prstGeom>
          <a:noFill/>
          <a:ln w="9525">
            <a:noFill/>
            <a:miter lim="800000"/>
            <a:headEnd/>
            <a:tailEnd/>
          </a:ln>
          <a:effectLst/>
        </p:spPr>
        <p:txBody>
          <a:bodyPr wrap="none">
            <a:spAutoFit/>
          </a:bodyPr>
          <a:lstStyle/>
          <a:p>
            <a:pPr algn="l"/>
            <a:r>
              <a:rPr lang="hu-HU" sz="1600">
                <a:solidFill>
                  <a:srgbClr val="002060"/>
                </a:solidFill>
                <a:latin typeface="Times New Roman" pitchFamily="18" charset="0"/>
              </a:rPr>
              <a:t>  5</a:t>
            </a:r>
          </a:p>
        </p:txBody>
      </p:sp>
      <p:sp>
        <p:nvSpPr>
          <p:cNvPr id="40971" name="Text Box 11"/>
          <p:cNvSpPr txBox="1">
            <a:spLocks noChangeArrowheads="1"/>
          </p:cNvSpPr>
          <p:nvPr/>
        </p:nvSpPr>
        <p:spPr bwMode="auto">
          <a:xfrm>
            <a:off x="1302941" y="4540686"/>
            <a:ext cx="287258" cy="338554"/>
          </a:xfrm>
          <a:prstGeom prst="rect">
            <a:avLst/>
          </a:prstGeom>
          <a:noFill/>
          <a:ln w="9525">
            <a:noFill/>
            <a:miter lim="800000"/>
            <a:headEnd/>
            <a:tailEnd/>
          </a:ln>
          <a:effectLst/>
        </p:spPr>
        <p:txBody>
          <a:bodyPr wrap="none">
            <a:spAutoFit/>
          </a:bodyPr>
          <a:lstStyle/>
          <a:p>
            <a:pPr algn="l"/>
            <a:r>
              <a:rPr lang="hu-HU" sz="1600" dirty="0">
                <a:solidFill>
                  <a:srgbClr val="002060"/>
                </a:solidFill>
                <a:latin typeface="Times New Roman" pitchFamily="18" charset="0"/>
              </a:rPr>
              <a:t>0</a:t>
            </a:r>
          </a:p>
        </p:txBody>
      </p:sp>
      <p:sp>
        <p:nvSpPr>
          <p:cNvPr id="40972" name="Line 12"/>
          <p:cNvSpPr>
            <a:spLocks noChangeShapeType="1"/>
          </p:cNvSpPr>
          <p:nvPr/>
        </p:nvSpPr>
        <p:spPr bwMode="auto">
          <a:xfrm>
            <a:off x="2272903" y="4878824"/>
            <a:ext cx="0" cy="119062"/>
          </a:xfrm>
          <a:prstGeom prst="line">
            <a:avLst/>
          </a:prstGeom>
          <a:noFill/>
          <a:ln w="38100">
            <a:solidFill>
              <a:schemeClr val="accent1"/>
            </a:solidFill>
            <a:round/>
            <a:headEnd/>
            <a:tailEnd/>
          </a:ln>
          <a:effectLst/>
        </p:spPr>
        <p:txBody>
          <a:bodyPr/>
          <a:lstStyle/>
          <a:p>
            <a:endParaRPr lang="hu-HU" sz="1400">
              <a:solidFill>
                <a:srgbClr val="002060"/>
              </a:solidFill>
            </a:endParaRPr>
          </a:p>
        </p:txBody>
      </p:sp>
      <p:sp>
        <p:nvSpPr>
          <p:cNvPr id="40973" name="Line 13"/>
          <p:cNvSpPr>
            <a:spLocks noChangeShapeType="1"/>
          </p:cNvSpPr>
          <p:nvPr/>
        </p:nvSpPr>
        <p:spPr bwMode="auto">
          <a:xfrm>
            <a:off x="3436541" y="4878824"/>
            <a:ext cx="0" cy="119062"/>
          </a:xfrm>
          <a:prstGeom prst="line">
            <a:avLst/>
          </a:prstGeom>
          <a:noFill/>
          <a:ln w="38100">
            <a:solidFill>
              <a:schemeClr val="accent1"/>
            </a:solidFill>
            <a:round/>
            <a:headEnd/>
            <a:tailEnd/>
          </a:ln>
          <a:effectLst/>
        </p:spPr>
        <p:txBody>
          <a:bodyPr/>
          <a:lstStyle/>
          <a:p>
            <a:endParaRPr lang="hu-HU" sz="1400">
              <a:solidFill>
                <a:srgbClr val="002060"/>
              </a:solidFill>
            </a:endParaRPr>
          </a:p>
        </p:txBody>
      </p:sp>
      <p:sp>
        <p:nvSpPr>
          <p:cNvPr id="40974" name="Line 14"/>
          <p:cNvSpPr>
            <a:spLocks noChangeShapeType="1"/>
          </p:cNvSpPr>
          <p:nvPr/>
        </p:nvSpPr>
        <p:spPr bwMode="auto">
          <a:xfrm>
            <a:off x="4609703" y="4878824"/>
            <a:ext cx="0" cy="119062"/>
          </a:xfrm>
          <a:prstGeom prst="line">
            <a:avLst/>
          </a:prstGeom>
          <a:noFill/>
          <a:ln w="38100">
            <a:solidFill>
              <a:schemeClr val="accent1"/>
            </a:solidFill>
            <a:round/>
            <a:headEnd/>
            <a:tailEnd/>
          </a:ln>
          <a:effectLst/>
        </p:spPr>
        <p:txBody>
          <a:bodyPr/>
          <a:lstStyle/>
          <a:p>
            <a:endParaRPr lang="hu-HU" sz="1400">
              <a:solidFill>
                <a:srgbClr val="002060"/>
              </a:solidFill>
            </a:endParaRPr>
          </a:p>
        </p:txBody>
      </p:sp>
      <p:sp>
        <p:nvSpPr>
          <p:cNvPr id="40975" name="Line 15"/>
          <p:cNvSpPr>
            <a:spLocks noChangeShapeType="1"/>
          </p:cNvSpPr>
          <p:nvPr/>
        </p:nvSpPr>
        <p:spPr bwMode="auto">
          <a:xfrm>
            <a:off x="5784453" y="4878824"/>
            <a:ext cx="0" cy="119062"/>
          </a:xfrm>
          <a:prstGeom prst="line">
            <a:avLst/>
          </a:prstGeom>
          <a:noFill/>
          <a:ln w="38100">
            <a:solidFill>
              <a:schemeClr val="accent1"/>
            </a:solidFill>
            <a:round/>
            <a:headEnd/>
            <a:tailEnd/>
          </a:ln>
          <a:effectLst/>
        </p:spPr>
        <p:txBody>
          <a:bodyPr/>
          <a:lstStyle/>
          <a:p>
            <a:endParaRPr lang="hu-HU" sz="1400">
              <a:solidFill>
                <a:srgbClr val="002060"/>
              </a:solidFill>
            </a:endParaRPr>
          </a:p>
        </p:txBody>
      </p:sp>
      <p:sp>
        <p:nvSpPr>
          <p:cNvPr id="40976" name="Line 16"/>
          <p:cNvSpPr>
            <a:spLocks noChangeShapeType="1"/>
          </p:cNvSpPr>
          <p:nvPr/>
        </p:nvSpPr>
        <p:spPr bwMode="auto">
          <a:xfrm>
            <a:off x="6983016" y="4878824"/>
            <a:ext cx="0" cy="119062"/>
          </a:xfrm>
          <a:prstGeom prst="line">
            <a:avLst/>
          </a:prstGeom>
          <a:noFill/>
          <a:ln w="38100">
            <a:solidFill>
              <a:schemeClr val="accent1"/>
            </a:solidFill>
            <a:round/>
            <a:headEnd/>
            <a:tailEnd/>
          </a:ln>
          <a:effectLst/>
        </p:spPr>
        <p:txBody>
          <a:bodyPr/>
          <a:lstStyle/>
          <a:p>
            <a:endParaRPr lang="hu-HU" sz="1400">
              <a:solidFill>
                <a:srgbClr val="002060"/>
              </a:solidFill>
            </a:endParaRPr>
          </a:p>
        </p:txBody>
      </p:sp>
      <p:sp>
        <p:nvSpPr>
          <p:cNvPr id="40977" name="Line 17"/>
          <p:cNvSpPr>
            <a:spLocks noChangeShapeType="1"/>
          </p:cNvSpPr>
          <p:nvPr/>
        </p:nvSpPr>
        <p:spPr bwMode="auto">
          <a:xfrm>
            <a:off x="8122841" y="4878824"/>
            <a:ext cx="0" cy="119062"/>
          </a:xfrm>
          <a:prstGeom prst="line">
            <a:avLst/>
          </a:prstGeom>
          <a:noFill/>
          <a:ln w="38100">
            <a:solidFill>
              <a:schemeClr val="accent1"/>
            </a:solidFill>
            <a:round/>
            <a:headEnd/>
            <a:tailEnd/>
          </a:ln>
          <a:effectLst/>
        </p:spPr>
        <p:txBody>
          <a:bodyPr/>
          <a:lstStyle/>
          <a:p>
            <a:endParaRPr lang="hu-HU" sz="1400">
              <a:solidFill>
                <a:srgbClr val="002060"/>
              </a:solidFill>
            </a:endParaRPr>
          </a:p>
        </p:txBody>
      </p:sp>
      <p:sp>
        <p:nvSpPr>
          <p:cNvPr id="40978" name="Text Box 18"/>
          <p:cNvSpPr txBox="1">
            <a:spLocks noChangeArrowheads="1"/>
          </p:cNvSpPr>
          <p:nvPr/>
        </p:nvSpPr>
        <p:spPr bwMode="auto">
          <a:xfrm>
            <a:off x="1853803" y="4935974"/>
            <a:ext cx="492443" cy="369332"/>
          </a:xfrm>
          <a:prstGeom prst="rect">
            <a:avLst/>
          </a:prstGeom>
          <a:noFill/>
          <a:ln w="9525">
            <a:noFill/>
            <a:miter lim="800000"/>
            <a:headEnd/>
            <a:tailEnd/>
          </a:ln>
          <a:effectLst/>
        </p:spPr>
        <p:txBody>
          <a:bodyPr wrap="none">
            <a:spAutoFit/>
          </a:bodyPr>
          <a:lstStyle/>
          <a:p>
            <a:pPr algn="l"/>
            <a:r>
              <a:rPr lang="hu-HU">
                <a:solidFill>
                  <a:srgbClr val="002060"/>
                </a:solidFill>
                <a:latin typeface="Times New Roman" pitchFamily="18" charset="0"/>
              </a:rPr>
              <a:t>-30</a:t>
            </a:r>
          </a:p>
        </p:txBody>
      </p:sp>
      <p:sp>
        <p:nvSpPr>
          <p:cNvPr id="40979" name="Text Box 19"/>
          <p:cNvSpPr txBox="1">
            <a:spLocks noChangeArrowheads="1"/>
          </p:cNvSpPr>
          <p:nvPr/>
        </p:nvSpPr>
        <p:spPr bwMode="auto">
          <a:xfrm>
            <a:off x="3015853" y="4931211"/>
            <a:ext cx="492443" cy="369332"/>
          </a:xfrm>
          <a:prstGeom prst="rect">
            <a:avLst/>
          </a:prstGeom>
          <a:noFill/>
          <a:ln w="9525">
            <a:noFill/>
            <a:miter lim="800000"/>
            <a:headEnd/>
            <a:tailEnd/>
          </a:ln>
          <a:effectLst/>
        </p:spPr>
        <p:txBody>
          <a:bodyPr wrap="none">
            <a:spAutoFit/>
          </a:bodyPr>
          <a:lstStyle/>
          <a:p>
            <a:pPr algn="l"/>
            <a:r>
              <a:rPr lang="hu-HU">
                <a:solidFill>
                  <a:srgbClr val="002060"/>
                </a:solidFill>
                <a:latin typeface="Times New Roman" pitchFamily="18" charset="0"/>
              </a:rPr>
              <a:t>-20</a:t>
            </a:r>
          </a:p>
        </p:txBody>
      </p:sp>
      <p:sp>
        <p:nvSpPr>
          <p:cNvPr id="40980" name="Text Box 20"/>
          <p:cNvSpPr txBox="1">
            <a:spLocks noChangeArrowheads="1"/>
          </p:cNvSpPr>
          <p:nvPr/>
        </p:nvSpPr>
        <p:spPr bwMode="auto">
          <a:xfrm>
            <a:off x="4203303" y="4931211"/>
            <a:ext cx="492443" cy="369332"/>
          </a:xfrm>
          <a:prstGeom prst="rect">
            <a:avLst/>
          </a:prstGeom>
          <a:noFill/>
          <a:ln w="9525">
            <a:noFill/>
            <a:miter lim="800000"/>
            <a:headEnd/>
            <a:tailEnd/>
          </a:ln>
          <a:effectLst/>
        </p:spPr>
        <p:txBody>
          <a:bodyPr wrap="none">
            <a:spAutoFit/>
          </a:bodyPr>
          <a:lstStyle/>
          <a:p>
            <a:pPr algn="l"/>
            <a:r>
              <a:rPr lang="hu-HU">
                <a:solidFill>
                  <a:srgbClr val="002060"/>
                </a:solidFill>
                <a:latin typeface="Times New Roman" pitchFamily="18" charset="0"/>
              </a:rPr>
              <a:t>-10</a:t>
            </a:r>
          </a:p>
        </p:txBody>
      </p:sp>
      <p:sp>
        <p:nvSpPr>
          <p:cNvPr id="40981" name="Text Box 21"/>
          <p:cNvSpPr txBox="1">
            <a:spLocks noChangeArrowheads="1"/>
          </p:cNvSpPr>
          <p:nvPr/>
        </p:nvSpPr>
        <p:spPr bwMode="auto">
          <a:xfrm>
            <a:off x="5568553" y="4931211"/>
            <a:ext cx="300082" cy="369332"/>
          </a:xfrm>
          <a:prstGeom prst="rect">
            <a:avLst/>
          </a:prstGeom>
          <a:noFill/>
          <a:ln w="9525">
            <a:noFill/>
            <a:miter lim="800000"/>
            <a:headEnd/>
            <a:tailEnd/>
          </a:ln>
          <a:effectLst/>
        </p:spPr>
        <p:txBody>
          <a:bodyPr wrap="none">
            <a:spAutoFit/>
          </a:bodyPr>
          <a:lstStyle/>
          <a:p>
            <a:pPr algn="l"/>
            <a:r>
              <a:rPr lang="hu-HU">
                <a:solidFill>
                  <a:srgbClr val="002060"/>
                </a:solidFill>
                <a:latin typeface="Times New Roman" pitchFamily="18" charset="0"/>
              </a:rPr>
              <a:t>0</a:t>
            </a:r>
          </a:p>
        </p:txBody>
      </p:sp>
      <p:sp>
        <p:nvSpPr>
          <p:cNvPr id="40982" name="Text Box 22"/>
          <p:cNvSpPr txBox="1">
            <a:spLocks noChangeArrowheads="1"/>
          </p:cNvSpPr>
          <p:nvPr/>
        </p:nvSpPr>
        <p:spPr bwMode="auto">
          <a:xfrm>
            <a:off x="6716316" y="4931211"/>
            <a:ext cx="415498" cy="369332"/>
          </a:xfrm>
          <a:prstGeom prst="rect">
            <a:avLst/>
          </a:prstGeom>
          <a:noFill/>
          <a:ln w="9525">
            <a:noFill/>
            <a:miter lim="800000"/>
            <a:headEnd/>
            <a:tailEnd/>
          </a:ln>
          <a:effectLst/>
        </p:spPr>
        <p:txBody>
          <a:bodyPr wrap="none">
            <a:spAutoFit/>
          </a:bodyPr>
          <a:lstStyle/>
          <a:p>
            <a:pPr algn="l"/>
            <a:r>
              <a:rPr lang="hu-HU">
                <a:solidFill>
                  <a:srgbClr val="002060"/>
                </a:solidFill>
                <a:latin typeface="Times New Roman" pitchFamily="18" charset="0"/>
              </a:rPr>
              <a:t>10</a:t>
            </a:r>
          </a:p>
        </p:txBody>
      </p:sp>
      <p:sp>
        <p:nvSpPr>
          <p:cNvPr id="40983" name="Text Box 23"/>
          <p:cNvSpPr txBox="1">
            <a:spLocks noChangeArrowheads="1"/>
          </p:cNvSpPr>
          <p:nvPr/>
        </p:nvSpPr>
        <p:spPr bwMode="auto">
          <a:xfrm>
            <a:off x="7825978" y="4931211"/>
            <a:ext cx="415498" cy="369332"/>
          </a:xfrm>
          <a:prstGeom prst="rect">
            <a:avLst/>
          </a:prstGeom>
          <a:noFill/>
          <a:ln w="9525">
            <a:noFill/>
            <a:miter lim="800000"/>
            <a:headEnd/>
            <a:tailEnd/>
          </a:ln>
          <a:effectLst/>
        </p:spPr>
        <p:txBody>
          <a:bodyPr wrap="none">
            <a:spAutoFit/>
          </a:bodyPr>
          <a:lstStyle/>
          <a:p>
            <a:pPr algn="l"/>
            <a:r>
              <a:rPr lang="hu-HU">
                <a:solidFill>
                  <a:srgbClr val="002060"/>
                </a:solidFill>
                <a:latin typeface="Times New Roman" pitchFamily="18" charset="0"/>
              </a:rPr>
              <a:t>20</a:t>
            </a:r>
          </a:p>
        </p:txBody>
      </p:sp>
      <p:sp>
        <p:nvSpPr>
          <p:cNvPr id="40984" name="Line 24"/>
          <p:cNvSpPr>
            <a:spLocks noChangeShapeType="1"/>
          </p:cNvSpPr>
          <p:nvPr/>
        </p:nvSpPr>
        <p:spPr bwMode="auto">
          <a:xfrm flipH="1">
            <a:off x="1890316" y="1373624"/>
            <a:ext cx="382587" cy="1587"/>
          </a:xfrm>
          <a:prstGeom prst="line">
            <a:avLst/>
          </a:prstGeom>
          <a:noFill/>
          <a:ln w="9525">
            <a:solidFill>
              <a:schemeClr val="accent1"/>
            </a:solidFill>
            <a:round/>
            <a:headEnd/>
            <a:tailEnd/>
          </a:ln>
          <a:effectLst/>
        </p:spPr>
        <p:txBody>
          <a:bodyPr/>
          <a:lstStyle/>
          <a:p>
            <a:endParaRPr lang="hu-HU"/>
          </a:p>
        </p:txBody>
      </p:sp>
      <p:sp>
        <p:nvSpPr>
          <p:cNvPr id="40985" name="Line 25"/>
          <p:cNvSpPr>
            <a:spLocks noChangeShapeType="1"/>
          </p:cNvSpPr>
          <p:nvPr/>
        </p:nvSpPr>
        <p:spPr bwMode="auto">
          <a:xfrm rot="5400000">
            <a:off x="1761728" y="4583549"/>
            <a:ext cx="1587" cy="223838"/>
          </a:xfrm>
          <a:prstGeom prst="line">
            <a:avLst/>
          </a:prstGeom>
          <a:noFill/>
          <a:ln w="38100">
            <a:solidFill>
              <a:schemeClr val="accent1"/>
            </a:solidFill>
            <a:round/>
            <a:headEnd/>
            <a:tailEnd/>
          </a:ln>
          <a:effectLst/>
        </p:spPr>
        <p:txBody>
          <a:bodyPr/>
          <a:lstStyle/>
          <a:p>
            <a:endParaRPr lang="hu-HU"/>
          </a:p>
        </p:txBody>
      </p:sp>
      <p:sp>
        <p:nvSpPr>
          <p:cNvPr id="40986" name="Line 26"/>
          <p:cNvSpPr>
            <a:spLocks noChangeShapeType="1"/>
          </p:cNvSpPr>
          <p:nvPr/>
        </p:nvSpPr>
        <p:spPr bwMode="auto">
          <a:xfrm rot="5400000">
            <a:off x="1786335" y="3928705"/>
            <a:ext cx="1587" cy="225425"/>
          </a:xfrm>
          <a:prstGeom prst="line">
            <a:avLst/>
          </a:prstGeom>
          <a:noFill/>
          <a:ln w="38100">
            <a:solidFill>
              <a:schemeClr val="accent1"/>
            </a:solidFill>
            <a:round/>
            <a:headEnd/>
            <a:tailEnd/>
          </a:ln>
          <a:effectLst/>
        </p:spPr>
        <p:txBody>
          <a:bodyPr/>
          <a:lstStyle/>
          <a:p>
            <a:endParaRPr lang="hu-HU"/>
          </a:p>
        </p:txBody>
      </p:sp>
      <p:sp>
        <p:nvSpPr>
          <p:cNvPr id="40987" name="Line 27"/>
          <p:cNvSpPr>
            <a:spLocks noChangeShapeType="1"/>
          </p:cNvSpPr>
          <p:nvPr/>
        </p:nvSpPr>
        <p:spPr bwMode="auto">
          <a:xfrm rot="5400000">
            <a:off x="1761728" y="3338949"/>
            <a:ext cx="1587" cy="223838"/>
          </a:xfrm>
          <a:prstGeom prst="line">
            <a:avLst/>
          </a:prstGeom>
          <a:noFill/>
          <a:ln w="38100">
            <a:solidFill>
              <a:schemeClr val="accent1"/>
            </a:solidFill>
            <a:round/>
            <a:headEnd/>
            <a:tailEnd/>
          </a:ln>
          <a:effectLst/>
        </p:spPr>
        <p:txBody>
          <a:bodyPr/>
          <a:lstStyle/>
          <a:p>
            <a:endParaRPr lang="hu-HU"/>
          </a:p>
        </p:txBody>
      </p:sp>
      <p:sp>
        <p:nvSpPr>
          <p:cNvPr id="40988" name="Line 28"/>
          <p:cNvSpPr>
            <a:spLocks noChangeShapeType="1"/>
          </p:cNvSpPr>
          <p:nvPr/>
        </p:nvSpPr>
        <p:spPr bwMode="auto">
          <a:xfrm rot="5400000">
            <a:off x="1773635" y="2709505"/>
            <a:ext cx="1587" cy="225425"/>
          </a:xfrm>
          <a:prstGeom prst="line">
            <a:avLst/>
          </a:prstGeom>
          <a:noFill/>
          <a:ln w="38100">
            <a:solidFill>
              <a:schemeClr val="accent1"/>
            </a:solidFill>
            <a:round/>
            <a:headEnd/>
            <a:tailEnd/>
          </a:ln>
          <a:effectLst/>
        </p:spPr>
        <p:txBody>
          <a:bodyPr/>
          <a:lstStyle/>
          <a:p>
            <a:endParaRPr lang="hu-HU"/>
          </a:p>
        </p:txBody>
      </p:sp>
      <p:sp>
        <p:nvSpPr>
          <p:cNvPr id="40989" name="Line 29"/>
          <p:cNvSpPr>
            <a:spLocks noChangeShapeType="1"/>
          </p:cNvSpPr>
          <p:nvPr/>
        </p:nvSpPr>
        <p:spPr bwMode="auto">
          <a:xfrm rot="5400000">
            <a:off x="1761728" y="2081649"/>
            <a:ext cx="1587" cy="223838"/>
          </a:xfrm>
          <a:prstGeom prst="line">
            <a:avLst/>
          </a:prstGeom>
          <a:noFill/>
          <a:ln w="38100">
            <a:solidFill>
              <a:schemeClr val="accent1"/>
            </a:solidFill>
            <a:round/>
            <a:headEnd/>
            <a:tailEnd/>
          </a:ln>
          <a:effectLst/>
        </p:spPr>
        <p:txBody>
          <a:bodyPr/>
          <a:lstStyle/>
          <a:p>
            <a:endParaRPr lang="hu-HU"/>
          </a:p>
        </p:txBody>
      </p:sp>
      <p:sp>
        <p:nvSpPr>
          <p:cNvPr id="40990" name="Line 30"/>
          <p:cNvSpPr>
            <a:spLocks noChangeShapeType="1"/>
          </p:cNvSpPr>
          <p:nvPr/>
        </p:nvSpPr>
        <p:spPr bwMode="auto">
          <a:xfrm rot="5400000">
            <a:off x="1773635" y="1452205"/>
            <a:ext cx="1587" cy="225425"/>
          </a:xfrm>
          <a:prstGeom prst="line">
            <a:avLst/>
          </a:prstGeom>
          <a:noFill/>
          <a:ln w="38100">
            <a:solidFill>
              <a:schemeClr val="accent1"/>
            </a:solidFill>
            <a:round/>
            <a:headEnd/>
            <a:tailEnd/>
          </a:ln>
          <a:effectLst/>
        </p:spPr>
        <p:txBody>
          <a:bodyPr/>
          <a:lstStyle/>
          <a:p>
            <a:endParaRPr lang="hu-HU"/>
          </a:p>
        </p:txBody>
      </p:sp>
      <p:sp>
        <p:nvSpPr>
          <p:cNvPr id="40991" name="Line 31"/>
          <p:cNvSpPr>
            <a:spLocks noChangeShapeType="1"/>
          </p:cNvSpPr>
          <p:nvPr/>
        </p:nvSpPr>
        <p:spPr bwMode="auto">
          <a:xfrm rot="5400000">
            <a:off x="1825228" y="1832412"/>
            <a:ext cx="1587" cy="112712"/>
          </a:xfrm>
          <a:prstGeom prst="line">
            <a:avLst/>
          </a:prstGeom>
          <a:noFill/>
          <a:ln w="38100">
            <a:solidFill>
              <a:schemeClr val="accent1"/>
            </a:solidFill>
            <a:round/>
            <a:headEnd/>
            <a:tailEnd/>
          </a:ln>
          <a:effectLst/>
        </p:spPr>
        <p:txBody>
          <a:bodyPr/>
          <a:lstStyle/>
          <a:p>
            <a:endParaRPr lang="hu-HU"/>
          </a:p>
        </p:txBody>
      </p:sp>
      <p:sp>
        <p:nvSpPr>
          <p:cNvPr id="40992" name="Line 32"/>
          <p:cNvSpPr>
            <a:spLocks noChangeShapeType="1"/>
          </p:cNvSpPr>
          <p:nvPr/>
        </p:nvSpPr>
        <p:spPr bwMode="auto">
          <a:xfrm rot="5400000">
            <a:off x="1827609" y="2460268"/>
            <a:ext cx="1587" cy="114300"/>
          </a:xfrm>
          <a:prstGeom prst="line">
            <a:avLst/>
          </a:prstGeom>
          <a:noFill/>
          <a:ln w="38100">
            <a:solidFill>
              <a:schemeClr val="accent1"/>
            </a:solidFill>
            <a:round/>
            <a:headEnd/>
            <a:tailEnd/>
          </a:ln>
          <a:effectLst/>
        </p:spPr>
        <p:txBody>
          <a:bodyPr/>
          <a:lstStyle/>
          <a:p>
            <a:endParaRPr lang="hu-HU"/>
          </a:p>
        </p:txBody>
      </p:sp>
      <p:sp>
        <p:nvSpPr>
          <p:cNvPr id="40993" name="Line 33"/>
          <p:cNvSpPr>
            <a:spLocks noChangeShapeType="1"/>
          </p:cNvSpPr>
          <p:nvPr/>
        </p:nvSpPr>
        <p:spPr bwMode="auto">
          <a:xfrm rot="5400000">
            <a:off x="1825228" y="3096062"/>
            <a:ext cx="1587" cy="112712"/>
          </a:xfrm>
          <a:prstGeom prst="line">
            <a:avLst/>
          </a:prstGeom>
          <a:noFill/>
          <a:ln w="38100">
            <a:solidFill>
              <a:schemeClr val="accent1"/>
            </a:solidFill>
            <a:round/>
            <a:headEnd/>
            <a:tailEnd/>
          </a:ln>
          <a:effectLst/>
        </p:spPr>
        <p:txBody>
          <a:bodyPr/>
          <a:lstStyle/>
          <a:p>
            <a:endParaRPr lang="hu-HU"/>
          </a:p>
        </p:txBody>
      </p:sp>
      <p:sp>
        <p:nvSpPr>
          <p:cNvPr id="40994" name="Line 34"/>
          <p:cNvSpPr>
            <a:spLocks noChangeShapeType="1"/>
          </p:cNvSpPr>
          <p:nvPr/>
        </p:nvSpPr>
        <p:spPr bwMode="auto">
          <a:xfrm rot="5400000">
            <a:off x="1819672" y="3698518"/>
            <a:ext cx="1587" cy="114300"/>
          </a:xfrm>
          <a:prstGeom prst="line">
            <a:avLst/>
          </a:prstGeom>
          <a:noFill/>
          <a:ln w="38100">
            <a:solidFill>
              <a:schemeClr val="accent1"/>
            </a:solidFill>
            <a:round/>
            <a:headEnd/>
            <a:tailEnd/>
          </a:ln>
          <a:effectLst/>
        </p:spPr>
        <p:txBody>
          <a:bodyPr/>
          <a:lstStyle/>
          <a:p>
            <a:endParaRPr lang="hu-HU"/>
          </a:p>
        </p:txBody>
      </p:sp>
      <p:sp>
        <p:nvSpPr>
          <p:cNvPr id="40995" name="Line 35"/>
          <p:cNvSpPr>
            <a:spLocks noChangeShapeType="1"/>
          </p:cNvSpPr>
          <p:nvPr/>
        </p:nvSpPr>
        <p:spPr bwMode="auto">
          <a:xfrm rot="5400000">
            <a:off x="1825228" y="4308912"/>
            <a:ext cx="1587" cy="112712"/>
          </a:xfrm>
          <a:prstGeom prst="line">
            <a:avLst/>
          </a:prstGeom>
          <a:noFill/>
          <a:ln w="38100">
            <a:solidFill>
              <a:schemeClr val="accent1"/>
            </a:solidFill>
            <a:round/>
            <a:headEnd/>
            <a:tailEnd/>
          </a:ln>
          <a:effectLst/>
        </p:spPr>
        <p:txBody>
          <a:bodyPr/>
          <a:lstStyle/>
          <a:p>
            <a:endParaRPr lang="hu-HU"/>
          </a:p>
        </p:txBody>
      </p:sp>
      <p:sp>
        <p:nvSpPr>
          <p:cNvPr id="40996" name="Line 36"/>
          <p:cNvSpPr>
            <a:spLocks noChangeShapeType="1"/>
          </p:cNvSpPr>
          <p:nvPr/>
        </p:nvSpPr>
        <p:spPr bwMode="auto">
          <a:xfrm>
            <a:off x="1890316" y="1373624"/>
            <a:ext cx="0" cy="3505200"/>
          </a:xfrm>
          <a:prstGeom prst="line">
            <a:avLst/>
          </a:prstGeom>
          <a:noFill/>
          <a:ln w="25400">
            <a:solidFill>
              <a:schemeClr val="accent1"/>
            </a:solidFill>
            <a:round/>
            <a:headEnd/>
            <a:tailEnd/>
          </a:ln>
          <a:effectLst/>
        </p:spPr>
        <p:txBody>
          <a:bodyPr/>
          <a:lstStyle/>
          <a:p>
            <a:endParaRPr lang="hu-HU"/>
          </a:p>
        </p:txBody>
      </p:sp>
      <p:sp>
        <p:nvSpPr>
          <p:cNvPr id="40997" name="Line 37"/>
          <p:cNvSpPr>
            <a:spLocks noChangeShapeType="1"/>
          </p:cNvSpPr>
          <p:nvPr/>
        </p:nvSpPr>
        <p:spPr bwMode="auto">
          <a:xfrm>
            <a:off x="1890316" y="4878824"/>
            <a:ext cx="6232525" cy="1587"/>
          </a:xfrm>
          <a:prstGeom prst="line">
            <a:avLst/>
          </a:prstGeom>
          <a:noFill/>
          <a:ln w="25400">
            <a:solidFill>
              <a:schemeClr val="accent1"/>
            </a:solidFill>
            <a:round/>
            <a:headEnd/>
            <a:tailEnd/>
          </a:ln>
          <a:effectLst/>
        </p:spPr>
        <p:txBody>
          <a:bodyPr/>
          <a:lstStyle/>
          <a:p>
            <a:endParaRPr lang="hu-HU" sz="1400">
              <a:solidFill>
                <a:srgbClr val="002060"/>
              </a:solidFill>
            </a:endParaRPr>
          </a:p>
        </p:txBody>
      </p:sp>
      <p:sp>
        <p:nvSpPr>
          <p:cNvPr id="40998" name="Line 38"/>
          <p:cNvSpPr>
            <a:spLocks noChangeShapeType="1"/>
          </p:cNvSpPr>
          <p:nvPr/>
        </p:nvSpPr>
        <p:spPr bwMode="auto">
          <a:xfrm>
            <a:off x="1890316" y="1373624"/>
            <a:ext cx="6232525" cy="1587"/>
          </a:xfrm>
          <a:prstGeom prst="line">
            <a:avLst/>
          </a:prstGeom>
          <a:noFill/>
          <a:ln w="25400">
            <a:solidFill>
              <a:schemeClr val="accent1"/>
            </a:solidFill>
            <a:round/>
            <a:headEnd/>
            <a:tailEnd/>
          </a:ln>
          <a:effectLst/>
        </p:spPr>
        <p:txBody>
          <a:bodyPr/>
          <a:lstStyle/>
          <a:p>
            <a:endParaRPr lang="hu-HU"/>
          </a:p>
        </p:txBody>
      </p:sp>
      <p:sp>
        <p:nvSpPr>
          <p:cNvPr id="40999" name="Text Box 39"/>
          <p:cNvSpPr txBox="1">
            <a:spLocks noChangeArrowheads="1"/>
          </p:cNvSpPr>
          <p:nvPr/>
        </p:nvSpPr>
        <p:spPr bwMode="auto">
          <a:xfrm>
            <a:off x="2214166" y="1524436"/>
            <a:ext cx="960840" cy="338554"/>
          </a:xfrm>
          <a:prstGeom prst="rect">
            <a:avLst/>
          </a:prstGeom>
          <a:noFill/>
          <a:ln w="9525">
            <a:noFill/>
            <a:miter lim="800000"/>
            <a:headEnd/>
            <a:tailEnd/>
          </a:ln>
          <a:effectLst/>
        </p:spPr>
        <p:txBody>
          <a:bodyPr wrap="none">
            <a:spAutoFit/>
          </a:bodyPr>
          <a:lstStyle/>
          <a:p>
            <a:pPr algn="l"/>
            <a:r>
              <a:rPr lang="hu-HU" sz="1600" b="1" dirty="0">
                <a:solidFill>
                  <a:srgbClr val="FF0000"/>
                </a:solidFill>
              </a:rPr>
              <a:t>NYOMÁS</a:t>
            </a:r>
          </a:p>
        </p:txBody>
      </p:sp>
      <p:sp>
        <p:nvSpPr>
          <p:cNvPr id="41000" name="Line 40"/>
          <p:cNvSpPr>
            <a:spLocks noChangeShapeType="1"/>
          </p:cNvSpPr>
          <p:nvPr/>
        </p:nvSpPr>
        <p:spPr bwMode="auto">
          <a:xfrm>
            <a:off x="2288778" y="1376799"/>
            <a:ext cx="0" cy="60325"/>
          </a:xfrm>
          <a:prstGeom prst="line">
            <a:avLst/>
          </a:prstGeom>
          <a:noFill/>
          <a:ln w="38100">
            <a:solidFill>
              <a:schemeClr val="accent1"/>
            </a:solidFill>
            <a:round/>
            <a:headEnd/>
            <a:tailEnd/>
          </a:ln>
          <a:effectLst/>
        </p:spPr>
        <p:txBody>
          <a:bodyPr/>
          <a:lstStyle/>
          <a:p>
            <a:endParaRPr lang="hu-HU"/>
          </a:p>
        </p:txBody>
      </p:sp>
      <p:sp>
        <p:nvSpPr>
          <p:cNvPr id="41001" name="Line 41"/>
          <p:cNvSpPr>
            <a:spLocks noChangeShapeType="1"/>
          </p:cNvSpPr>
          <p:nvPr/>
        </p:nvSpPr>
        <p:spPr bwMode="auto">
          <a:xfrm>
            <a:off x="6983016" y="1379974"/>
            <a:ext cx="0" cy="60325"/>
          </a:xfrm>
          <a:prstGeom prst="line">
            <a:avLst/>
          </a:prstGeom>
          <a:noFill/>
          <a:ln w="38100">
            <a:solidFill>
              <a:schemeClr val="accent1"/>
            </a:solidFill>
            <a:round/>
            <a:headEnd/>
            <a:tailEnd/>
          </a:ln>
          <a:effectLst/>
        </p:spPr>
        <p:txBody>
          <a:bodyPr/>
          <a:lstStyle/>
          <a:p>
            <a:endParaRPr lang="hu-HU"/>
          </a:p>
        </p:txBody>
      </p:sp>
      <p:sp>
        <p:nvSpPr>
          <p:cNvPr id="41002" name="Line 42"/>
          <p:cNvSpPr>
            <a:spLocks noChangeShapeType="1"/>
          </p:cNvSpPr>
          <p:nvPr/>
        </p:nvSpPr>
        <p:spPr bwMode="auto">
          <a:xfrm>
            <a:off x="3436541" y="1379974"/>
            <a:ext cx="0" cy="60325"/>
          </a:xfrm>
          <a:prstGeom prst="line">
            <a:avLst/>
          </a:prstGeom>
          <a:noFill/>
          <a:ln w="38100">
            <a:solidFill>
              <a:schemeClr val="accent1"/>
            </a:solidFill>
            <a:round/>
            <a:headEnd/>
            <a:tailEnd/>
          </a:ln>
          <a:effectLst/>
        </p:spPr>
        <p:txBody>
          <a:bodyPr/>
          <a:lstStyle/>
          <a:p>
            <a:endParaRPr lang="hu-HU"/>
          </a:p>
        </p:txBody>
      </p:sp>
      <p:sp>
        <p:nvSpPr>
          <p:cNvPr id="41003" name="Line 43"/>
          <p:cNvSpPr>
            <a:spLocks noChangeShapeType="1"/>
          </p:cNvSpPr>
          <p:nvPr/>
        </p:nvSpPr>
        <p:spPr bwMode="auto">
          <a:xfrm>
            <a:off x="5797153" y="1376799"/>
            <a:ext cx="0" cy="60325"/>
          </a:xfrm>
          <a:prstGeom prst="line">
            <a:avLst/>
          </a:prstGeom>
          <a:noFill/>
          <a:ln w="38100">
            <a:solidFill>
              <a:schemeClr val="accent1"/>
            </a:solidFill>
            <a:round/>
            <a:headEnd/>
            <a:tailEnd/>
          </a:ln>
          <a:effectLst/>
        </p:spPr>
        <p:txBody>
          <a:bodyPr/>
          <a:lstStyle/>
          <a:p>
            <a:endParaRPr lang="hu-HU"/>
          </a:p>
        </p:txBody>
      </p:sp>
      <p:sp>
        <p:nvSpPr>
          <p:cNvPr id="41004" name="Line 44"/>
          <p:cNvSpPr>
            <a:spLocks noChangeShapeType="1"/>
          </p:cNvSpPr>
          <p:nvPr/>
        </p:nvSpPr>
        <p:spPr bwMode="auto">
          <a:xfrm>
            <a:off x="4622403" y="1383149"/>
            <a:ext cx="0" cy="60325"/>
          </a:xfrm>
          <a:prstGeom prst="line">
            <a:avLst/>
          </a:prstGeom>
          <a:noFill/>
          <a:ln w="38100">
            <a:solidFill>
              <a:schemeClr val="accent1"/>
            </a:solidFill>
            <a:round/>
            <a:headEnd/>
            <a:tailEnd/>
          </a:ln>
          <a:effectLst/>
        </p:spPr>
        <p:txBody>
          <a:bodyPr/>
          <a:lstStyle/>
          <a:p>
            <a:endParaRPr lang="hu-HU"/>
          </a:p>
        </p:txBody>
      </p:sp>
      <p:sp>
        <p:nvSpPr>
          <p:cNvPr id="41005" name="Line 45"/>
          <p:cNvSpPr>
            <a:spLocks noChangeShapeType="1"/>
          </p:cNvSpPr>
          <p:nvPr/>
        </p:nvSpPr>
        <p:spPr bwMode="auto">
          <a:xfrm rot="5400000">
            <a:off x="8064103" y="1506974"/>
            <a:ext cx="1587" cy="115888"/>
          </a:xfrm>
          <a:prstGeom prst="line">
            <a:avLst/>
          </a:prstGeom>
          <a:noFill/>
          <a:ln w="38100">
            <a:solidFill>
              <a:schemeClr val="accent1"/>
            </a:solidFill>
            <a:round/>
            <a:headEnd/>
            <a:tailEnd/>
          </a:ln>
          <a:effectLst/>
        </p:spPr>
        <p:txBody>
          <a:bodyPr/>
          <a:lstStyle/>
          <a:p>
            <a:endParaRPr lang="hu-HU"/>
          </a:p>
        </p:txBody>
      </p:sp>
      <p:sp>
        <p:nvSpPr>
          <p:cNvPr id="41006" name="Line 46"/>
          <p:cNvSpPr>
            <a:spLocks noChangeShapeType="1"/>
          </p:cNvSpPr>
          <p:nvPr/>
        </p:nvSpPr>
        <p:spPr bwMode="auto">
          <a:xfrm rot="5400000">
            <a:off x="8064103" y="1830824"/>
            <a:ext cx="1587" cy="115888"/>
          </a:xfrm>
          <a:prstGeom prst="line">
            <a:avLst/>
          </a:prstGeom>
          <a:noFill/>
          <a:ln w="38100">
            <a:solidFill>
              <a:schemeClr val="accent1"/>
            </a:solidFill>
            <a:round/>
            <a:headEnd/>
            <a:tailEnd/>
          </a:ln>
          <a:effectLst/>
        </p:spPr>
        <p:txBody>
          <a:bodyPr/>
          <a:lstStyle/>
          <a:p>
            <a:endParaRPr lang="hu-HU"/>
          </a:p>
        </p:txBody>
      </p:sp>
      <p:sp>
        <p:nvSpPr>
          <p:cNvPr id="41007" name="Line 47"/>
          <p:cNvSpPr>
            <a:spLocks noChangeShapeType="1"/>
          </p:cNvSpPr>
          <p:nvPr/>
        </p:nvSpPr>
        <p:spPr bwMode="auto">
          <a:xfrm rot="5400000">
            <a:off x="8057753" y="2137212"/>
            <a:ext cx="1587" cy="112712"/>
          </a:xfrm>
          <a:prstGeom prst="line">
            <a:avLst/>
          </a:prstGeom>
          <a:noFill/>
          <a:ln w="38100">
            <a:solidFill>
              <a:schemeClr val="accent1"/>
            </a:solidFill>
            <a:round/>
            <a:headEnd/>
            <a:tailEnd/>
          </a:ln>
          <a:effectLst/>
        </p:spPr>
        <p:txBody>
          <a:bodyPr/>
          <a:lstStyle/>
          <a:p>
            <a:endParaRPr lang="hu-HU"/>
          </a:p>
        </p:txBody>
      </p:sp>
      <p:sp>
        <p:nvSpPr>
          <p:cNvPr id="41008" name="Line 48"/>
          <p:cNvSpPr>
            <a:spLocks noChangeShapeType="1"/>
          </p:cNvSpPr>
          <p:nvPr/>
        </p:nvSpPr>
        <p:spPr bwMode="auto">
          <a:xfrm rot="5400000">
            <a:off x="8064103" y="2459474"/>
            <a:ext cx="1587" cy="115888"/>
          </a:xfrm>
          <a:prstGeom prst="line">
            <a:avLst/>
          </a:prstGeom>
          <a:noFill/>
          <a:ln w="38100">
            <a:solidFill>
              <a:schemeClr val="accent1"/>
            </a:solidFill>
            <a:round/>
            <a:headEnd/>
            <a:tailEnd/>
          </a:ln>
          <a:effectLst/>
        </p:spPr>
        <p:txBody>
          <a:bodyPr/>
          <a:lstStyle/>
          <a:p>
            <a:endParaRPr lang="hu-HU"/>
          </a:p>
        </p:txBody>
      </p:sp>
      <p:sp>
        <p:nvSpPr>
          <p:cNvPr id="41009" name="Line 49"/>
          <p:cNvSpPr>
            <a:spLocks noChangeShapeType="1"/>
          </p:cNvSpPr>
          <p:nvPr/>
        </p:nvSpPr>
        <p:spPr bwMode="auto">
          <a:xfrm rot="5400000">
            <a:off x="8064103" y="2764274"/>
            <a:ext cx="1587" cy="115888"/>
          </a:xfrm>
          <a:prstGeom prst="line">
            <a:avLst/>
          </a:prstGeom>
          <a:noFill/>
          <a:ln w="38100">
            <a:solidFill>
              <a:schemeClr val="accent1"/>
            </a:solidFill>
            <a:round/>
            <a:headEnd/>
            <a:tailEnd/>
          </a:ln>
          <a:effectLst/>
        </p:spPr>
        <p:txBody>
          <a:bodyPr/>
          <a:lstStyle/>
          <a:p>
            <a:endParaRPr lang="hu-HU"/>
          </a:p>
        </p:txBody>
      </p:sp>
      <p:sp>
        <p:nvSpPr>
          <p:cNvPr id="41010" name="Line 50"/>
          <p:cNvSpPr>
            <a:spLocks noChangeShapeType="1"/>
          </p:cNvSpPr>
          <p:nvPr/>
        </p:nvSpPr>
        <p:spPr bwMode="auto">
          <a:xfrm rot="5400000">
            <a:off x="8057753" y="3096062"/>
            <a:ext cx="1587" cy="112712"/>
          </a:xfrm>
          <a:prstGeom prst="line">
            <a:avLst/>
          </a:prstGeom>
          <a:noFill/>
          <a:ln w="38100">
            <a:solidFill>
              <a:schemeClr val="accent1"/>
            </a:solidFill>
            <a:round/>
            <a:headEnd/>
            <a:tailEnd/>
          </a:ln>
          <a:effectLst/>
        </p:spPr>
        <p:txBody>
          <a:bodyPr/>
          <a:lstStyle/>
          <a:p>
            <a:endParaRPr lang="hu-HU"/>
          </a:p>
        </p:txBody>
      </p:sp>
      <p:sp>
        <p:nvSpPr>
          <p:cNvPr id="41011" name="Line 51"/>
          <p:cNvSpPr>
            <a:spLocks noChangeShapeType="1"/>
          </p:cNvSpPr>
          <p:nvPr/>
        </p:nvSpPr>
        <p:spPr bwMode="auto">
          <a:xfrm rot="5400000">
            <a:off x="8057753" y="3394512"/>
            <a:ext cx="1587" cy="112712"/>
          </a:xfrm>
          <a:prstGeom prst="line">
            <a:avLst/>
          </a:prstGeom>
          <a:noFill/>
          <a:ln w="38100">
            <a:solidFill>
              <a:schemeClr val="accent1"/>
            </a:solidFill>
            <a:round/>
            <a:headEnd/>
            <a:tailEnd/>
          </a:ln>
          <a:effectLst/>
        </p:spPr>
        <p:txBody>
          <a:bodyPr/>
          <a:lstStyle/>
          <a:p>
            <a:endParaRPr lang="hu-HU"/>
          </a:p>
        </p:txBody>
      </p:sp>
      <p:sp>
        <p:nvSpPr>
          <p:cNvPr id="41012" name="Line 52"/>
          <p:cNvSpPr>
            <a:spLocks noChangeShapeType="1"/>
          </p:cNvSpPr>
          <p:nvPr/>
        </p:nvSpPr>
        <p:spPr bwMode="auto">
          <a:xfrm rot="5400000">
            <a:off x="8057753" y="3699312"/>
            <a:ext cx="1587" cy="112712"/>
          </a:xfrm>
          <a:prstGeom prst="line">
            <a:avLst/>
          </a:prstGeom>
          <a:noFill/>
          <a:ln w="38100">
            <a:solidFill>
              <a:schemeClr val="accent1"/>
            </a:solidFill>
            <a:round/>
            <a:headEnd/>
            <a:tailEnd/>
          </a:ln>
          <a:effectLst/>
        </p:spPr>
        <p:txBody>
          <a:bodyPr/>
          <a:lstStyle/>
          <a:p>
            <a:endParaRPr lang="hu-HU"/>
          </a:p>
        </p:txBody>
      </p:sp>
      <p:sp>
        <p:nvSpPr>
          <p:cNvPr id="41013" name="Line 53"/>
          <p:cNvSpPr>
            <a:spLocks noChangeShapeType="1"/>
          </p:cNvSpPr>
          <p:nvPr/>
        </p:nvSpPr>
        <p:spPr bwMode="auto">
          <a:xfrm rot="5400000">
            <a:off x="8057753" y="3985062"/>
            <a:ext cx="1587" cy="112712"/>
          </a:xfrm>
          <a:prstGeom prst="line">
            <a:avLst/>
          </a:prstGeom>
          <a:noFill/>
          <a:ln w="38100">
            <a:solidFill>
              <a:schemeClr val="accent1"/>
            </a:solidFill>
            <a:round/>
            <a:headEnd/>
            <a:tailEnd/>
          </a:ln>
          <a:effectLst/>
        </p:spPr>
        <p:txBody>
          <a:bodyPr/>
          <a:lstStyle/>
          <a:p>
            <a:endParaRPr lang="hu-HU"/>
          </a:p>
        </p:txBody>
      </p:sp>
      <p:sp>
        <p:nvSpPr>
          <p:cNvPr id="41014" name="Line 54"/>
          <p:cNvSpPr>
            <a:spLocks noChangeShapeType="1"/>
          </p:cNvSpPr>
          <p:nvPr/>
        </p:nvSpPr>
        <p:spPr bwMode="auto">
          <a:xfrm rot="5400000">
            <a:off x="8057753" y="4308912"/>
            <a:ext cx="1587" cy="112712"/>
          </a:xfrm>
          <a:prstGeom prst="line">
            <a:avLst/>
          </a:prstGeom>
          <a:noFill/>
          <a:ln w="38100">
            <a:solidFill>
              <a:schemeClr val="accent1"/>
            </a:solidFill>
            <a:round/>
            <a:headEnd/>
            <a:tailEnd/>
          </a:ln>
          <a:effectLst/>
        </p:spPr>
        <p:txBody>
          <a:bodyPr/>
          <a:lstStyle/>
          <a:p>
            <a:endParaRPr lang="hu-HU"/>
          </a:p>
        </p:txBody>
      </p:sp>
      <p:sp>
        <p:nvSpPr>
          <p:cNvPr id="41015" name="Line 55"/>
          <p:cNvSpPr>
            <a:spLocks noChangeShapeType="1"/>
          </p:cNvSpPr>
          <p:nvPr/>
        </p:nvSpPr>
        <p:spPr bwMode="auto">
          <a:xfrm rot="5400000">
            <a:off x="8057753" y="4632762"/>
            <a:ext cx="1587" cy="112712"/>
          </a:xfrm>
          <a:prstGeom prst="line">
            <a:avLst/>
          </a:prstGeom>
          <a:noFill/>
          <a:ln w="38100">
            <a:solidFill>
              <a:schemeClr val="accent1"/>
            </a:solidFill>
            <a:round/>
            <a:headEnd/>
            <a:tailEnd/>
          </a:ln>
          <a:effectLst/>
        </p:spPr>
        <p:txBody>
          <a:bodyPr/>
          <a:lstStyle/>
          <a:p>
            <a:endParaRPr lang="hu-HU"/>
          </a:p>
        </p:txBody>
      </p:sp>
      <p:sp>
        <p:nvSpPr>
          <p:cNvPr id="41016" name="Text Box 56"/>
          <p:cNvSpPr txBox="1">
            <a:spLocks noChangeArrowheads="1"/>
          </p:cNvSpPr>
          <p:nvPr/>
        </p:nvSpPr>
        <p:spPr bwMode="auto">
          <a:xfrm>
            <a:off x="5216128" y="3064247"/>
            <a:ext cx="967894" cy="369332"/>
          </a:xfrm>
          <a:prstGeom prst="rect">
            <a:avLst/>
          </a:prstGeom>
          <a:noFill/>
          <a:ln w="38100">
            <a:solidFill>
              <a:schemeClr val="tx1"/>
            </a:solidFill>
            <a:miter lim="800000"/>
            <a:headEnd/>
            <a:tailEnd/>
          </a:ln>
          <a:effectLst/>
        </p:spPr>
        <p:txBody>
          <a:bodyPr wrap="none">
            <a:spAutoFit/>
          </a:bodyPr>
          <a:lstStyle/>
          <a:p>
            <a:pPr algn="l"/>
            <a:r>
              <a:rPr lang="hu-HU" b="1" dirty="0" smtClean="0">
                <a:solidFill>
                  <a:srgbClr val="002060"/>
                </a:solidFill>
              </a:rPr>
              <a:t>BAZÁLIS</a:t>
            </a:r>
            <a:endParaRPr lang="hu-HU" b="1" dirty="0">
              <a:solidFill>
                <a:srgbClr val="002060"/>
              </a:solidFill>
            </a:endParaRPr>
          </a:p>
        </p:txBody>
      </p:sp>
      <p:sp>
        <p:nvSpPr>
          <p:cNvPr id="41017" name="Text Box 57"/>
          <p:cNvSpPr txBox="1">
            <a:spLocks noChangeArrowheads="1"/>
          </p:cNvSpPr>
          <p:nvPr/>
        </p:nvSpPr>
        <p:spPr bwMode="auto">
          <a:xfrm>
            <a:off x="3082528" y="2368986"/>
            <a:ext cx="1071704" cy="338554"/>
          </a:xfrm>
          <a:prstGeom prst="rect">
            <a:avLst/>
          </a:prstGeom>
          <a:noFill/>
          <a:ln w="9525">
            <a:noFill/>
            <a:miter lim="800000"/>
            <a:headEnd/>
            <a:tailEnd/>
          </a:ln>
          <a:effectLst/>
        </p:spPr>
        <p:txBody>
          <a:bodyPr wrap="none">
            <a:spAutoFit/>
          </a:bodyPr>
          <a:lstStyle/>
          <a:p>
            <a:pPr algn="l"/>
            <a:r>
              <a:rPr lang="hu-HU" sz="1600" b="1" dirty="0">
                <a:solidFill>
                  <a:srgbClr val="FF0000"/>
                </a:solidFill>
              </a:rPr>
              <a:t>VOLUMEN</a:t>
            </a:r>
          </a:p>
        </p:txBody>
      </p:sp>
      <p:sp>
        <p:nvSpPr>
          <p:cNvPr id="41018" name="Text Box 58"/>
          <p:cNvSpPr txBox="1">
            <a:spLocks noChangeArrowheads="1"/>
          </p:cNvSpPr>
          <p:nvPr/>
        </p:nvSpPr>
        <p:spPr bwMode="auto">
          <a:xfrm>
            <a:off x="6130528" y="2445186"/>
            <a:ext cx="1397883" cy="338554"/>
          </a:xfrm>
          <a:prstGeom prst="rect">
            <a:avLst/>
          </a:prstGeom>
          <a:noFill/>
          <a:ln w="9525">
            <a:noFill/>
            <a:miter lim="800000"/>
            <a:headEnd/>
            <a:tailEnd/>
          </a:ln>
          <a:effectLst/>
        </p:spPr>
        <p:txBody>
          <a:bodyPr wrap="none">
            <a:spAutoFit/>
          </a:bodyPr>
          <a:lstStyle/>
          <a:p>
            <a:pPr algn="l"/>
            <a:r>
              <a:rPr lang="hu-HU" sz="1600" b="1" dirty="0">
                <a:solidFill>
                  <a:srgbClr val="FF0000"/>
                </a:solidFill>
              </a:rPr>
              <a:t>OZMOLALITÁS</a:t>
            </a:r>
          </a:p>
        </p:txBody>
      </p:sp>
      <p:sp>
        <p:nvSpPr>
          <p:cNvPr id="41019" name="Line 59"/>
          <p:cNvSpPr>
            <a:spLocks noChangeShapeType="1"/>
          </p:cNvSpPr>
          <p:nvPr/>
        </p:nvSpPr>
        <p:spPr bwMode="auto">
          <a:xfrm>
            <a:off x="5730478" y="3501008"/>
            <a:ext cx="0" cy="744537"/>
          </a:xfrm>
          <a:prstGeom prst="line">
            <a:avLst/>
          </a:prstGeom>
          <a:noFill/>
          <a:ln w="38100">
            <a:solidFill>
              <a:schemeClr val="accent1"/>
            </a:solidFill>
            <a:round/>
            <a:headEnd/>
            <a:tailEnd type="stealth" w="med" len="lg"/>
          </a:ln>
          <a:effectLst/>
        </p:spPr>
        <p:txBody>
          <a:bodyPr/>
          <a:lstStyle/>
          <a:p>
            <a:endParaRPr lang="hu-HU" sz="2000" b="1"/>
          </a:p>
        </p:txBody>
      </p:sp>
      <p:sp>
        <p:nvSpPr>
          <p:cNvPr id="41020" name="Text Box 60"/>
          <p:cNvSpPr txBox="1">
            <a:spLocks noChangeArrowheads="1"/>
          </p:cNvSpPr>
          <p:nvPr/>
        </p:nvSpPr>
        <p:spPr bwMode="auto">
          <a:xfrm>
            <a:off x="3995936" y="5405154"/>
            <a:ext cx="2644698" cy="400110"/>
          </a:xfrm>
          <a:prstGeom prst="rect">
            <a:avLst/>
          </a:prstGeom>
          <a:noFill/>
          <a:ln w="9525">
            <a:noFill/>
            <a:miter lim="800000"/>
            <a:headEnd/>
            <a:tailEnd/>
          </a:ln>
          <a:effectLst/>
        </p:spPr>
        <p:txBody>
          <a:bodyPr wrap="none">
            <a:spAutoFit/>
          </a:bodyPr>
          <a:lstStyle/>
          <a:p>
            <a:pPr algn="l"/>
            <a:r>
              <a:rPr lang="hu-HU" sz="2000" b="1" dirty="0">
                <a:solidFill>
                  <a:srgbClr val="002060"/>
                </a:solidFill>
              </a:rPr>
              <a:t>SZÁZALÉKOS VÁLTOZÁS</a:t>
            </a:r>
          </a:p>
        </p:txBody>
      </p:sp>
      <p:sp>
        <p:nvSpPr>
          <p:cNvPr id="41021" name="Text Box 61"/>
          <p:cNvSpPr txBox="1">
            <a:spLocks noChangeArrowheads="1"/>
          </p:cNvSpPr>
          <p:nvPr/>
        </p:nvSpPr>
        <p:spPr bwMode="auto">
          <a:xfrm rot="16200000">
            <a:off x="-1194737" y="2571000"/>
            <a:ext cx="3888434" cy="707886"/>
          </a:xfrm>
          <a:prstGeom prst="rect">
            <a:avLst/>
          </a:prstGeom>
          <a:noFill/>
          <a:ln w="9525">
            <a:noFill/>
            <a:miter lim="800000"/>
            <a:headEnd/>
            <a:tailEnd/>
          </a:ln>
          <a:effectLst/>
        </p:spPr>
        <p:txBody>
          <a:bodyPr wrap="square">
            <a:spAutoFit/>
          </a:bodyPr>
          <a:lstStyle/>
          <a:p>
            <a:pPr algn="ctr"/>
            <a:r>
              <a:rPr lang="hu-HU" sz="2000" b="1" dirty="0" smtClean="0">
                <a:solidFill>
                  <a:srgbClr val="002060"/>
                </a:solidFill>
              </a:rPr>
              <a:t>PLASMA VASOPRESSIN</a:t>
            </a:r>
          </a:p>
          <a:p>
            <a:pPr algn="ctr"/>
            <a:r>
              <a:rPr lang="hu-HU" sz="2000" b="1" dirty="0" smtClean="0">
                <a:solidFill>
                  <a:srgbClr val="002060"/>
                </a:solidFill>
              </a:rPr>
              <a:t> (</a:t>
            </a:r>
            <a:r>
              <a:rPr lang="hu-HU" sz="2000" b="1" dirty="0" err="1" smtClean="0">
                <a:solidFill>
                  <a:srgbClr val="002060"/>
                </a:solidFill>
              </a:rPr>
              <a:t>pg</a:t>
            </a:r>
            <a:r>
              <a:rPr lang="hu-HU" sz="2000" b="1" dirty="0" smtClean="0">
                <a:solidFill>
                  <a:srgbClr val="002060"/>
                </a:solidFill>
              </a:rPr>
              <a:t>/ml</a:t>
            </a:r>
            <a:r>
              <a:rPr lang="hu-HU" sz="2000" b="1" dirty="0">
                <a:solidFill>
                  <a:srgbClr val="002060"/>
                </a:solidFill>
              </a:rPr>
              <a:t>)</a:t>
            </a:r>
          </a:p>
        </p:txBody>
      </p:sp>
      <p:sp>
        <p:nvSpPr>
          <p:cNvPr id="41023" name="Text Box 63"/>
          <p:cNvSpPr txBox="1">
            <a:spLocks noChangeArrowheads="1"/>
          </p:cNvSpPr>
          <p:nvPr/>
        </p:nvSpPr>
        <p:spPr bwMode="auto">
          <a:xfrm>
            <a:off x="2249091" y="1229161"/>
            <a:ext cx="360362" cy="854075"/>
          </a:xfrm>
          <a:prstGeom prst="rect">
            <a:avLst/>
          </a:prstGeom>
          <a:noFill/>
          <a:ln w="9525">
            <a:noFill/>
            <a:miter lim="800000"/>
            <a:headEnd/>
            <a:tailEnd/>
          </a:ln>
          <a:effectLst/>
        </p:spPr>
        <p:txBody>
          <a:bodyPr>
            <a:spAutoFit/>
          </a:bodyPr>
          <a:lstStyle/>
          <a:p>
            <a:pPr algn="l"/>
            <a:r>
              <a:rPr lang="hu-HU" sz="5000" b="1" dirty="0">
                <a:solidFill>
                  <a:srgbClr val="FFFF00"/>
                </a:solidFill>
                <a:latin typeface="Times New Roman" pitchFamily="18" charset="0"/>
              </a:rPr>
              <a:t>.</a:t>
            </a:r>
          </a:p>
        </p:txBody>
      </p:sp>
      <p:sp>
        <p:nvSpPr>
          <p:cNvPr id="41024" name="Text Box 64"/>
          <p:cNvSpPr txBox="1">
            <a:spLocks noChangeArrowheads="1"/>
          </p:cNvSpPr>
          <p:nvPr/>
        </p:nvSpPr>
        <p:spPr bwMode="auto">
          <a:xfrm>
            <a:off x="2680891" y="1949886"/>
            <a:ext cx="288925" cy="854075"/>
          </a:xfrm>
          <a:prstGeom prst="rect">
            <a:avLst/>
          </a:prstGeom>
          <a:noFill/>
          <a:ln w="9525">
            <a:noFill/>
            <a:miter lim="800000"/>
            <a:headEnd/>
            <a:tailEnd/>
          </a:ln>
          <a:effectLst/>
        </p:spPr>
        <p:txBody>
          <a:bodyPr>
            <a:spAutoFit/>
          </a:bodyPr>
          <a:lstStyle/>
          <a:p>
            <a:pPr algn="l"/>
            <a:r>
              <a:rPr lang="hu-HU" sz="5000" b="1" dirty="0">
                <a:solidFill>
                  <a:srgbClr val="FFFF00"/>
                </a:solidFill>
                <a:latin typeface="Times New Roman" pitchFamily="18" charset="0"/>
              </a:rPr>
              <a:t>.</a:t>
            </a:r>
          </a:p>
        </p:txBody>
      </p:sp>
      <p:sp>
        <p:nvSpPr>
          <p:cNvPr id="41025" name="Text Box 65"/>
          <p:cNvSpPr txBox="1">
            <a:spLocks noChangeArrowheads="1"/>
          </p:cNvSpPr>
          <p:nvPr/>
        </p:nvSpPr>
        <p:spPr bwMode="auto">
          <a:xfrm>
            <a:off x="3257153" y="2813486"/>
            <a:ext cx="358775" cy="854075"/>
          </a:xfrm>
          <a:prstGeom prst="rect">
            <a:avLst/>
          </a:prstGeom>
          <a:noFill/>
          <a:ln w="9525">
            <a:noFill/>
            <a:miter lim="800000"/>
            <a:headEnd/>
            <a:tailEnd/>
          </a:ln>
          <a:effectLst/>
        </p:spPr>
        <p:txBody>
          <a:bodyPr>
            <a:spAutoFit/>
          </a:bodyPr>
          <a:lstStyle/>
          <a:p>
            <a:pPr algn="l"/>
            <a:r>
              <a:rPr lang="hu-HU" sz="5000" b="1" dirty="0">
                <a:solidFill>
                  <a:srgbClr val="FFFF00"/>
                </a:solidFill>
                <a:latin typeface="Times New Roman" pitchFamily="18" charset="0"/>
              </a:rPr>
              <a:t>.</a:t>
            </a:r>
          </a:p>
        </p:txBody>
      </p:sp>
      <p:sp>
        <p:nvSpPr>
          <p:cNvPr id="41026" name="Text Box 66"/>
          <p:cNvSpPr txBox="1">
            <a:spLocks noChangeArrowheads="1"/>
          </p:cNvSpPr>
          <p:nvPr/>
        </p:nvSpPr>
        <p:spPr bwMode="auto">
          <a:xfrm>
            <a:off x="3617516" y="3318311"/>
            <a:ext cx="288925" cy="854075"/>
          </a:xfrm>
          <a:prstGeom prst="rect">
            <a:avLst/>
          </a:prstGeom>
          <a:noFill/>
          <a:ln w="9525">
            <a:noFill/>
            <a:miter lim="800000"/>
            <a:headEnd/>
            <a:tailEnd/>
          </a:ln>
          <a:effectLst/>
        </p:spPr>
        <p:txBody>
          <a:bodyPr>
            <a:spAutoFit/>
          </a:bodyPr>
          <a:lstStyle/>
          <a:p>
            <a:pPr algn="l"/>
            <a:r>
              <a:rPr lang="hu-HU" sz="5000" b="1">
                <a:solidFill>
                  <a:srgbClr val="FFFF00"/>
                </a:solidFill>
                <a:latin typeface="Times New Roman" pitchFamily="18" charset="0"/>
              </a:rPr>
              <a:t>.</a:t>
            </a:r>
          </a:p>
        </p:txBody>
      </p:sp>
      <p:sp>
        <p:nvSpPr>
          <p:cNvPr id="41027" name="Text Box 67"/>
          <p:cNvSpPr txBox="1">
            <a:spLocks noChangeArrowheads="1"/>
          </p:cNvSpPr>
          <p:nvPr/>
        </p:nvSpPr>
        <p:spPr bwMode="auto">
          <a:xfrm>
            <a:off x="4338241" y="3750111"/>
            <a:ext cx="342900" cy="854075"/>
          </a:xfrm>
          <a:prstGeom prst="rect">
            <a:avLst/>
          </a:prstGeom>
          <a:noFill/>
          <a:ln w="9525">
            <a:noFill/>
            <a:miter lim="800000"/>
            <a:headEnd/>
            <a:tailEnd/>
          </a:ln>
          <a:effectLst/>
        </p:spPr>
        <p:txBody>
          <a:bodyPr wrap="none">
            <a:spAutoFit/>
          </a:bodyPr>
          <a:lstStyle/>
          <a:p>
            <a:pPr algn="l"/>
            <a:r>
              <a:rPr lang="hu-HU" sz="5000" b="1">
                <a:solidFill>
                  <a:srgbClr val="FFFF00"/>
                </a:solidFill>
                <a:latin typeface="Times New Roman" pitchFamily="18" charset="0"/>
              </a:rPr>
              <a:t>.</a:t>
            </a:r>
          </a:p>
        </p:txBody>
      </p:sp>
      <p:sp>
        <p:nvSpPr>
          <p:cNvPr id="41028" name="Oval 68"/>
          <p:cNvSpPr>
            <a:spLocks noChangeArrowheads="1"/>
          </p:cNvSpPr>
          <p:nvPr/>
        </p:nvSpPr>
        <p:spPr bwMode="auto">
          <a:xfrm>
            <a:off x="3393678" y="2681724"/>
            <a:ext cx="114300" cy="60325"/>
          </a:xfrm>
          <a:prstGeom prst="ellipse">
            <a:avLst/>
          </a:prstGeom>
          <a:noFill/>
          <a:ln w="15875">
            <a:solidFill>
              <a:schemeClr val="accent1"/>
            </a:solidFill>
            <a:round/>
            <a:headEnd/>
            <a:tailEnd/>
          </a:ln>
          <a:effectLst/>
        </p:spPr>
        <p:txBody>
          <a:bodyPr wrap="none" anchor="ctr"/>
          <a:lstStyle/>
          <a:p>
            <a:endParaRPr lang="hu-HU"/>
          </a:p>
        </p:txBody>
      </p:sp>
      <p:sp>
        <p:nvSpPr>
          <p:cNvPr id="41029" name="Oval 69"/>
          <p:cNvSpPr>
            <a:spLocks noChangeArrowheads="1"/>
          </p:cNvSpPr>
          <p:nvPr/>
        </p:nvSpPr>
        <p:spPr bwMode="auto">
          <a:xfrm>
            <a:off x="4263628" y="4013636"/>
            <a:ext cx="114300" cy="60325"/>
          </a:xfrm>
          <a:prstGeom prst="ellipse">
            <a:avLst/>
          </a:prstGeom>
          <a:noFill/>
          <a:ln w="15875">
            <a:solidFill>
              <a:schemeClr val="accent1"/>
            </a:solidFill>
            <a:round/>
            <a:headEnd/>
            <a:tailEnd/>
          </a:ln>
          <a:effectLst/>
        </p:spPr>
        <p:txBody>
          <a:bodyPr wrap="none" anchor="ctr"/>
          <a:lstStyle/>
          <a:p>
            <a:endParaRPr lang="hu-HU"/>
          </a:p>
        </p:txBody>
      </p:sp>
      <p:sp>
        <p:nvSpPr>
          <p:cNvPr id="41030" name="Oval 70"/>
          <p:cNvSpPr>
            <a:spLocks noChangeArrowheads="1"/>
          </p:cNvSpPr>
          <p:nvPr/>
        </p:nvSpPr>
        <p:spPr bwMode="auto">
          <a:xfrm>
            <a:off x="4995466" y="4308911"/>
            <a:ext cx="114300" cy="60325"/>
          </a:xfrm>
          <a:prstGeom prst="ellipse">
            <a:avLst/>
          </a:prstGeom>
          <a:noFill/>
          <a:ln w="15875">
            <a:solidFill>
              <a:schemeClr val="accent1"/>
            </a:solidFill>
            <a:round/>
            <a:headEnd/>
            <a:tailEnd/>
          </a:ln>
          <a:effectLst/>
        </p:spPr>
        <p:txBody>
          <a:bodyPr wrap="none" anchor="ctr"/>
          <a:lstStyle/>
          <a:p>
            <a:endParaRPr lang="hu-HU"/>
          </a:p>
        </p:txBody>
      </p:sp>
      <p:sp>
        <p:nvSpPr>
          <p:cNvPr id="41031" name="Oval 71"/>
          <p:cNvSpPr>
            <a:spLocks noChangeArrowheads="1"/>
          </p:cNvSpPr>
          <p:nvPr/>
        </p:nvSpPr>
        <p:spPr bwMode="auto">
          <a:xfrm>
            <a:off x="5720953" y="4340661"/>
            <a:ext cx="112713" cy="60325"/>
          </a:xfrm>
          <a:prstGeom prst="ellipse">
            <a:avLst/>
          </a:prstGeom>
          <a:noFill/>
          <a:ln w="15875">
            <a:solidFill>
              <a:schemeClr val="accent1"/>
            </a:solidFill>
            <a:round/>
            <a:headEnd/>
            <a:tailEnd/>
          </a:ln>
          <a:effectLst/>
        </p:spPr>
        <p:txBody>
          <a:bodyPr wrap="none" anchor="ctr"/>
          <a:lstStyle/>
          <a:p>
            <a:endParaRPr lang="hu-HU"/>
          </a:p>
        </p:txBody>
      </p:sp>
      <p:sp>
        <p:nvSpPr>
          <p:cNvPr id="41032" name="Oval 72"/>
          <p:cNvSpPr>
            <a:spLocks noChangeArrowheads="1"/>
          </p:cNvSpPr>
          <p:nvPr/>
        </p:nvSpPr>
        <p:spPr bwMode="auto">
          <a:xfrm>
            <a:off x="7483078" y="4408924"/>
            <a:ext cx="112713" cy="60325"/>
          </a:xfrm>
          <a:prstGeom prst="ellipse">
            <a:avLst/>
          </a:prstGeom>
          <a:noFill/>
          <a:ln w="15875">
            <a:solidFill>
              <a:schemeClr val="accent1"/>
            </a:solidFill>
            <a:round/>
            <a:headEnd/>
            <a:tailEnd/>
          </a:ln>
          <a:effectLst/>
        </p:spPr>
        <p:txBody>
          <a:bodyPr wrap="none" anchor="ctr"/>
          <a:lstStyle/>
          <a:p>
            <a:endParaRPr lang="hu-HU"/>
          </a:p>
        </p:txBody>
      </p:sp>
      <p:sp>
        <p:nvSpPr>
          <p:cNvPr id="41033" name="Text Box 73"/>
          <p:cNvSpPr txBox="1">
            <a:spLocks noChangeArrowheads="1"/>
          </p:cNvSpPr>
          <p:nvPr/>
        </p:nvSpPr>
        <p:spPr bwMode="auto">
          <a:xfrm>
            <a:off x="7325916" y="3821549"/>
            <a:ext cx="342900" cy="854075"/>
          </a:xfrm>
          <a:prstGeom prst="rect">
            <a:avLst/>
          </a:prstGeom>
          <a:noFill/>
          <a:ln w="9525">
            <a:noFill/>
            <a:miter lim="800000"/>
            <a:headEnd/>
            <a:tailEnd/>
          </a:ln>
          <a:effectLst/>
        </p:spPr>
        <p:txBody>
          <a:bodyPr wrap="none">
            <a:spAutoFit/>
          </a:bodyPr>
          <a:lstStyle/>
          <a:p>
            <a:pPr algn="l"/>
            <a:r>
              <a:rPr lang="hu-HU" sz="5000" b="1">
                <a:solidFill>
                  <a:srgbClr val="FFFF00"/>
                </a:solidFill>
                <a:latin typeface="Times New Roman" pitchFamily="18" charset="0"/>
              </a:rPr>
              <a:t>.</a:t>
            </a:r>
          </a:p>
        </p:txBody>
      </p:sp>
      <p:sp>
        <p:nvSpPr>
          <p:cNvPr id="41036" name="AutoShape 76"/>
          <p:cNvSpPr>
            <a:spLocks noChangeArrowheads="1"/>
          </p:cNvSpPr>
          <p:nvPr/>
        </p:nvSpPr>
        <p:spPr bwMode="auto">
          <a:xfrm>
            <a:off x="6883003" y="2827774"/>
            <a:ext cx="139700" cy="74612"/>
          </a:xfrm>
          <a:prstGeom prst="triangle">
            <a:avLst>
              <a:gd name="adj" fmla="val 50000"/>
            </a:avLst>
          </a:prstGeom>
          <a:noFill/>
          <a:ln w="15875">
            <a:solidFill>
              <a:schemeClr val="accent1"/>
            </a:solidFill>
            <a:miter lim="800000"/>
            <a:headEnd/>
            <a:tailEnd/>
          </a:ln>
          <a:effectLst/>
        </p:spPr>
        <p:txBody>
          <a:bodyPr wrap="none" anchor="ctr"/>
          <a:lstStyle/>
          <a:p>
            <a:endParaRPr lang="hu-HU"/>
          </a:p>
        </p:txBody>
      </p:sp>
      <p:sp>
        <p:nvSpPr>
          <p:cNvPr id="41037" name="AutoShape 77"/>
          <p:cNvSpPr>
            <a:spLocks noChangeArrowheads="1"/>
          </p:cNvSpPr>
          <p:nvPr/>
        </p:nvSpPr>
        <p:spPr bwMode="auto">
          <a:xfrm>
            <a:off x="6332141" y="3546911"/>
            <a:ext cx="139700" cy="74613"/>
          </a:xfrm>
          <a:prstGeom prst="triangle">
            <a:avLst>
              <a:gd name="adj" fmla="val 50000"/>
            </a:avLst>
          </a:prstGeom>
          <a:noFill/>
          <a:ln w="15875">
            <a:solidFill>
              <a:schemeClr val="accent1"/>
            </a:solidFill>
            <a:miter lim="800000"/>
            <a:headEnd/>
            <a:tailEnd/>
          </a:ln>
          <a:effectLst/>
        </p:spPr>
        <p:txBody>
          <a:bodyPr wrap="none" anchor="ctr"/>
          <a:lstStyle/>
          <a:p>
            <a:endParaRPr lang="hu-HU"/>
          </a:p>
        </p:txBody>
      </p:sp>
      <p:sp>
        <p:nvSpPr>
          <p:cNvPr id="41038" name="Line 78"/>
          <p:cNvSpPr>
            <a:spLocks noChangeShapeType="1"/>
          </p:cNvSpPr>
          <p:nvPr/>
        </p:nvSpPr>
        <p:spPr bwMode="auto">
          <a:xfrm flipH="1">
            <a:off x="5796135" y="2891274"/>
            <a:ext cx="1147192" cy="1505768"/>
          </a:xfrm>
          <a:prstGeom prst="line">
            <a:avLst/>
          </a:prstGeom>
          <a:noFill/>
          <a:ln w="15875">
            <a:solidFill>
              <a:schemeClr val="accent1"/>
            </a:solidFill>
            <a:round/>
            <a:headEnd/>
            <a:tailEnd/>
          </a:ln>
          <a:effectLst/>
        </p:spPr>
        <p:txBody>
          <a:bodyPr/>
          <a:lstStyle/>
          <a:p>
            <a:endParaRPr lang="hu-HU"/>
          </a:p>
        </p:txBody>
      </p:sp>
      <p:sp>
        <p:nvSpPr>
          <p:cNvPr id="41039" name="Freeform 79"/>
          <p:cNvSpPr>
            <a:spLocks/>
          </p:cNvSpPr>
          <p:nvPr/>
        </p:nvSpPr>
        <p:spPr bwMode="auto">
          <a:xfrm rot="21360000">
            <a:off x="2493566" y="1889561"/>
            <a:ext cx="288925" cy="636588"/>
          </a:xfrm>
          <a:custGeom>
            <a:avLst/>
            <a:gdLst/>
            <a:ahLst/>
            <a:cxnLst>
              <a:cxn ang="0">
                <a:pos x="0" y="0"/>
              </a:cxn>
              <a:cxn ang="0">
                <a:pos x="144" y="624"/>
              </a:cxn>
            </a:cxnLst>
            <a:rect l="0" t="0" r="r" b="b"/>
            <a:pathLst>
              <a:path w="144" h="624">
                <a:moveTo>
                  <a:pt x="0" y="0"/>
                </a:moveTo>
                <a:cubicBezTo>
                  <a:pt x="60" y="260"/>
                  <a:pt x="120" y="520"/>
                  <a:pt x="144" y="624"/>
                </a:cubicBezTo>
              </a:path>
            </a:pathLst>
          </a:custGeom>
          <a:noFill/>
          <a:ln w="15875">
            <a:solidFill>
              <a:schemeClr val="accent1"/>
            </a:solidFill>
            <a:round/>
            <a:headEnd/>
            <a:tailEnd/>
          </a:ln>
          <a:effectLst/>
        </p:spPr>
        <p:txBody>
          <a:bodyPr/>
          <a:lstStyle/>
          <a:p>
            <a:endParaRPr lang="hu-HU"/>
          </a:p>
        </p:txBody>
      </p:sp>
      <p:sp>
        <p:nvSpPr>
          <p:cNvPr id="41040" name="Freeform 80"/>
          <p:cNvSpPr>
            <a:spLocks/>
          </p:cNvSpPr>
          <p:nvPr/>
        </p:nvSpPr>
        <p:spPr bwMode="auto">
          <a:xfrm>
            <a:off x="2810470" y="2535674"/>
            <a:ext cx="4641850" cy="1879600"/>
          </a:xfrm>
          <a:custGeom>
            <a:avLst/>
            <a:gdLst/>
            <a:ahLst/>
            <a:cxnLst>
              <a:cxn ang="0">
                <a:pos x="0" y="0"/>
              </a:cxn>
              <a:cxn ang="0">
                <a:pos x="288" y="816"/>
              </a:cxn>
              <a:cxn ang="0">
                <a:pos x="576" y="1392"/>
              </a:cxn>
              <a:cxn ang="0">
                <a:pos x="864" y="1680"/>
              </a:cxn>
              <a:cxn ang="0">
                <a:pos x="1488" y="1728"/>
              </a:cxn>
              <a:cxn ang="0">
                <a:pos x="2352" y="1776"/>
              </a:cxn>
              <a:cxn ang="0">
                <a:pos x="2400" y="1776"/>
              </a:cxn>
            </a:cxnLst>
            <a:rect l="0" t="0" r="r" b="b"/>
            <a:pathLst>
              <a:path w="2504" h="1784">
                <a:moveTo>
                  <a:pt x="0" y="0"/>
                </a:moveTo>
                <a:cubicBezTo>
                  <a:pt x="96" y="292"/>
                  <a:pt x="192" y="584"/>
                  <a:pt x="288" y="816"/>
                </a:cubicBezTo>
                <a:cubicBezTo>
                  <a:pt x="384" y="1048"/>
                  <a:pt x="480" y="1248"/>
                  <a:pt x="576" y="1392"/>
                </a:cubicBezTo>
                <a:cubicBezTo>
                  <a:pt x="672" y="1536"/>
                  <a:pt x="712" y="1624"/>
                  <a:pt x="864" y="1680"/>
                </a:cubicBezTo>
                <a:cubicBezTo>
                  <a:pt x="1016" y="1736"/>
                  <a:pt x="1240" y="1712"/>
                  <a:pt x="1488" y="1728"/>
                </a:cubicBezTo>
                <a:cubicBezTo>
                  <a:pt x="1736" y="1744"/>
                  <a:pt x="2200" y="1768"/>
                  <a:pt x="2352" y="1776"/>
                </a:cubicBezTo>
                <a:cubicBezTo>
                  <a:pt x="2504" y="1784"/>
                  <a:pt x="2452" y="1780"/>
                  <a:pt x="2400" y="1776"/>
                </a:cubicBezTo>
              </a:path>
            </a:pathLst>
          </a:custGeom>
          <a:noFill/>
          <a:ln w="15875">
            <a:solidFill>
              <a:schemeClr val="accent1"/>
            </a:solidFill>
            <a:round/>
            <a:headEnd/>
            <a:tailEnd/>
          </a:ln>
          <a:effectLst/>
        </p:spPr>
        <p:txBody>
          <a:bodyPr/>
          <a:lstStyle/>
          <a:p>
            <a:endParaRPr lang="hu-HU"/>
          </a:p>
        </p:txBody>
      </p:sp>
      <p:sp>
        <p:nvSpPr>
          <p:cNvPr id="41043" name="Freeform 83"/>
          <p:cNvSpPr>
            <a:spLocks/>
          </p:cNvSpPr>
          <p:nvPr/>
        </p:nvSpPr>
        <p:spPr bwMode="auto">
          <a:xfrm>
            <a:off x="7290991" y="4410511"/>
            <a:ext cx="192087" cy="1588"/>
          </a:xfrm>
          <a:custGeom>
            <a:avLst/>
            <a:gdLst/>
            <a:ahLst/>
            <a:cxnLst>
              <a:cxn ang="0">
                <a:pos x="0" y="0"/>
              </a:cxn>
              <a:cxn ang="0">
                <a:pos x="96" y="0"/>
              </a:cxn>
            </a:cxnLst>
            <a:rect l="0" t="0" r="r" b="b"/>
            <a:pathLst>
              <a:path w="96" h="1">
                <a:moveTo>
                  <a:pt x="0" y="0"/>
                </a:moveTo>
                <a:cubicBezTo>
                  <a:pt x="40" y="0"/>
                  <a:pt x="80" y="0"/>
                  <a:pt x="96" y="0"/>
                </a:cubicBezTo>
              </a:path>
            </a:pathLst>
          </a:custGeom>
          <a:noFill/>
          <a:ln w="15875">
            <a:solidFill>
              <a:schemeClr val="accent1"/>
            </a:solidFill>
            <a:round/>
            <a:headEnd/>
            <a:tailEnd/>
          </a:ln>
          <a:effectLst/>
        </p:spPr>
        <p:txBody>
          <a:bodyPr/>
          <a:lstStyle/>
          <a:p>
            <a:endParaRPr lang="hu-HU"/>
          </a:p>
        </p:txBody>
      </p:sp>
      <p:sp>
        <p:nvSpPr>
          <p:cNvPr id="41044" name="Line 84"/>
          <p:cNvSpPr>
            <a:spLocks noChangeShapeType="1"/>
          </p:cNvSpPr>
          <p:nvPr/>
        </p:nvSpPr>
        <p:spPr bwMode="auto">
          <a:xfrm flipH="1" flipV="1">
            <a:off x="5757466" y="4388286"/>
            <a:ext cx="1725612" cy="50800"/>
          </a:xfrm>
          <a:prstGeom prst="line">
            <a:avLst/>
          </a:prstGeom>
          <a:noFill/>
          <a:ln w="15875">
            <a:solidFill>
              <a:schemeClr val="accent1"/>
            </a:solidFill>
            <a:round/>
            <a:headEnd/>
            <a:tailEnd/>
          </a:ln>
          <a:effectLst/>
        </p:spPr>
        <p:txBody>
          <a:bodyPr/>
          <a:lstStyle/>
          <a:p>
            <a:endParaRPr lang="hu-HU"/>
          </a:p>
        </p:txBody>
      </p:sp>
      <p:sp>
        <p:nvSpPr>
          <p:cNvPr id="41045" name="Line 85"/>
          <p:cNvSpPr>
            <a:spLocks noChangeShapeType="1"/>
          </p:cNvSpPr>
          <p:nvPr/>
        </p:nvSpPr>
        <p:spPr bwMode="auto">
          <a:xfrm rot="300000" flipH="1">
            <a:off x="5085953" y="4364474"/>
            <a:ext cx="631825" cy="1587"/>
          </a:xfrm>
          <a:prstGeom prst="line">
            <a:avLst/>
          </a:prstGeom>
          <a:noFill/>
          <a:ln w="15875">
            <a:solidFill>
              <a:schemeClr val="accent1"/>
            </a:solidFill>
            <a:round/>
            <a:headEnd/>
            <a:tailEnd/>
          </a:ln>
          <a:effectLst/>
        </p:spPr>
        <p:txBody>
          <a:bodyPr/>
          <a:lstStyle/>
          <a:p>
            <a:endParaRPr lang="hu-HU"/>
          </a:p>
        </p:txBody>
      </p:sp>
      <p:sp>
        <p:nvSpPr>
          <p:cNvPr id="41046" name="Freeform 86"/>
          <p:cNvSpPr>
            <a:spLocks/>
          </p:cNvSpPr>
          <p:nvPr/>
        </p:nvSpPr>
        <p:spPr bwMode="auto">
          <a:xfrm rot="21480000">
            <a:off x="4346178" y="4069199"/>
            <a:ext cx="633413" cy="263525"/>
          </a:xfrm>
          <a:custGeom>
            <a:avLst/>
            <a:gdLst/>
            <a:ahLst/>
            <a:cxnLst>
              <a:cxn ang="0">
                <a:pos x="384" y="288"/>
              </a:cxn>
              <a:cxn ang="0">
                <a:pos x="240" y="240"/>
              </a:cxn>
              <a:cxn ang="0">
                <a:pos x="144" y="192"/>
              </a:cxn>
              <a:cxn ang="0">
                <a:pos x="48" y="96"/>
              </a:cxn>
              <a:cxn ang="0">
                <a:pos x="0" y="0"/>
              </a:cxn>
            </a:cxnLst>
            <a:rect l="0" t="0" r="r" b="b"/>
            <a:pathLst>
              <a:path w="384" h="288">
                <a:moveTo>
                  <a:pt x="384" y="288"/>
                </a:moveTo>
                <a:cubicBezTo>
                  <a:pt x="332" y="272"/>
                  <a:pt x="280" y="256"/>
                  <a:pt x="240" y="240"/>
                </a:cubicBezTo>
                <a:cubicBezTo>
                  <a:pt x="200" y="224"/>
                  <a:pt x="176" y="216"/>
                  <a:pt x="144" y="192"/>
                </a:cubicBezTo>
                <a:cubicBezTo>
                  <a:pt x="112" y="168"/>
                  <a:pt x="72" y="128"/>
                  <a:pt x="48" y="96"/>
                </a:cubicBezTo>
                <a:cubicBezTo>
                  <a:pt x="24" y="64"/>
                  <a:pt x="8" y="16"/>
                  <a:pt x="0" y="0"/>
                </a:cubicBezTo>
              </a:path>
            </a:pathLst>
          </a:custGeom>
          <a:noFill/>
          <a:ln w="15875">
            <a:solidFill>
              <a:schemeClr val="accent1"/>
            </a:solidFill>
            <a:round/>
            <a:headEnd/>
            <a:tailEnd/>
          </a:ln>
          <a:effectLst/>
        </p:spPr>
        <p:txBody>
          <a:bodyPr/>
          <a:lstStyle/>
          <a:p>
            <a:endParaRPr lang="hu-HU"/>
          </a:p>
        </p:txBody>
      </p:sp>
      <p:sp>
        <p:nvSpPr>
          <p:cNvPr id="41047" name="Freeform 87"/>
          <p:cNvSpPr>
            <a:spLocks/>
          </p:cNvSpPr>
          <p:nvPr/>
        </p:nvSpPr>
        <p:spPr bwMode="auto">
          <a:xfrm>
            <a:off x="3439716" y="2738874"/>
            <a:ext cx="863600" cy="1284287"/>
          </a:xfrm>
          <a:custGeom>
            <a:avLst/>
            <a:gdLst/>
            <a:ahLst/>
            <a:cxnLst>
              <a:cxn ang="0">
                <a:pos x="0" y="0"/>
              </a:cxn>
              <a:cxn ang="0">
                <a:pos x="192" y="624"/>
              </a:cxn>
              <a:cxn ang="0">
                <a:pos x="432" y="1248"/>
              </a:cxn>
            </a:cxnLst>
            <a:rect l="0" t="0" r="r" b="b"/>
            <a:pathLst>
              <a:path w="432" h="1248">
                <a:moveTo>
                  <a:pt x="0" y="0"/>
                </a:moveTo>
                <a:cubicBezTo>
                  <a:pt x="60" y="208"/>
                  <a:pt x="120" y="416"/>
                  <a:pt x="192" y="624"/>
                </a:cubicBezTo>
                <a:cubicBezTo>
                  <a:pt x="264" y="832"/>
                  <a:pt x="392" y="1144"/>
                  <a:pt x="432" y="1248"/>
                </a:cubicBezTo>
              </a:path>
            </a:pathLst>
          </a:custGeom>
          <a:noFill/>
          <a:ln w="15875">
            <a:solidFill>
              <a:schemeClr val="accent1"/>
            </a:solidFill>
            <a:round/>
            <a:headEnd/>
            <a:tailEnd/>
          </a:ln>
          <a:effectLst/>
        </p:spPr>
        <p:txBody>
          <a:bodyPr/>
          <a:lstStyle/>
          <a:p>
            <a:endParaRPr lang="hu-HU"/>
          </a:p>
        </p:txBody>
      </p:sp>
      <p:sp>
        <p:nvSpPr>
          <p:cNvPr id="81" name="Text Box 11"/>
          <p:cNvSpPr txBox="1">
            <a:spLocks noChangeArrowheads="1"/>
          </p:cNvSpPr>
          <p:nvPr/>
        </p:nvSpPr>
        <p:spPr bwMode="auto">
          <a:xfrm>
            <a:off x="8316416" y="4931876"/>
            <a:ext cx="377026" cy="369332"/>
          </a:xfrm>
          <a:prstGeom prst="rect">
            <a:avLst/>
          </a:prstGeom>
          <a:noFill/>
          <a:ln w="9525">
            <a:noFill/>
            <a:miter lim="800000"/>
            <a:headEnd/>
            <a:tailEnd/>
          </a:ln>
          <a:effectLst/>
        </p:spPr>
        <p:txBody>
          <a:bodyPr wrap="none">
            <a:spAutoFit/>
          </a:bodyPr>
          <a:lstStyle/>
          <a:p>
            <a:pPr algn="l"/>
            <a:r>
              <a:rPr lang="hu-HU" dirty="0" smtClean="0">
                <a:solidFill>
                  <a:srgbClr val="002060"/>
                </a:solidFill>
                <a:latin typeface="Times New Roman" pitchFamily="18" charset="0"/>
              </a:rPr>
              <a:t>%</a:t>
            </a:r>
            <a:endParaRPr lang="hu-HU" dirty="0">
              <a:solidFill>
                <a:srgbClr val="002060"/>
              </a:solidFill>
              <a:latin typeface="Times New Roman" pitchFamily="18" charset="0"/>
            </a:endParaRPr>
          </a:p>
        </p:txBody>
      </p:sp>
      <p:sp>
        <p:nvSpPr>
          <p:cNvPr id="82" name="Cím 81"/>
          <p:cNvSpPr>
            <a:spLocks noGrp="1"/>
          </p:cNvSpPr>
          <p:nvPr>
            <p:ph type="title"/>
          </p:nvPr>
        </p:nvSpPr>
        <p:spPr>
          <a:xfrm>
            <a:off x="-7456" y="0"/>
            <a:ext cx="9151455" cy="764704"/>
          </a:xfrm>
          <a:solidFill>
            <a:srgbClr val="0070C0"/>
          </a:solidFill>
        </p:spPr>
        <p:txBody>
          <a:bodyPr>
            <a:noAutofit/>
          </a:bodyPr>
          <a:lstStyle/>
          <a:p>
            <a:r>
              <a:rPr lang="hu-HU" sz="2400" b="1" dirty="0" smtClean="0">
                <a:solidFill>
                  <a:srgbClr val="FFFF00"/>
                </a:solidFill>
              </a:rPr>
              <a:t>Plazma </a:t>
            </a:r>
            <a:r>
              <a:rPr lang="hu-HU" sz="2400" b="1" dirty="0" err="1" smtClean="0">
                <a:solidFill>
                  <a:srgbClr val="FFFF00"/>
                </a:solidFill>
              </a:rPr>
              <a:t>vasopresszin</a:t>
            </a:r>
            <a:r>
              <a:rPr lang="hu-HU" sz="2400" b="1" dirty="0" smtClean="0">
                <a:solidFill>
                  <a:srgbClr val="FFFF00"/>
                </a:solidFill>
              </a:rPr>
              <a:t> elválasztás a vértérfogat, nyomás és </a:t>
            </a:r>
            <a:r>
              <a:rPr lang="hu-HU" sz="2400" b="1" dirty="0" err="1" smtClean="0">
                <a:solidFill>
                  <a:srgbClr val="FFFF00"/>
                </a:solidFill>
              </a:rPr>
              <a:t>osmolalitás</a:t>
            </a:r>
            <a:r>
              <a:rPr lang="hu-HU" sz="2400" b="1" dirty="0" smtClean="0">
                <a:solidFill>
                  <a:srgbClr val="FFFF00"/>
                </a:solidFill>
              </a:rPr>
              <a:t> %-os   változásának függvényében</a:t>
            </a:r>
            <a:endParaRPr lang="hu-HU" sz="2400" b="1" dirty="0">
              <a:solidFill>
                <a:srgbClr val="FFFF00"/>
              </a:solidFill>
            </a:endParaRPr>
          </a:p>
        </p:txBody>
      </p:sp>
      <p:sp>
        <p:nvSpPr>
          <p:cNvPr id="83" name="Ellipszis 82"/>
          <p:cNvSpPr/>
          <p:nvPr/>
        </p:nvSpPr>
        <p:spPr>
          <a:xfrm>
            <a:off x="2123728" y="1556792"/>
            <a:ext cx="1152128" cy="28803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4" name="Ellipszis 83"/>
          <p:cNvSpPr/>
          <p:nvPr/>
        </p:nvSpPr>
        <p:spPr>
          <a:xfrm>
            <a:off x="2987824" y="2420888"/>
            <a:ext cx="1152128" cy="28803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85" name="Ellipszis 84"/>
          <p:cNvSpPr/>
          <p:nvPr/>
        </p:nvSpPr>
        <p:spPr>
          <a:xfrm>
            <a:off x="6084168" y="2492896"/>
            <a:ext cx="1440160" cy="28803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box(in)">
                                      <p:cBhvr>
                                        <p:cTn id="7" dur="500"/>
                                        <p:tgtEl>
                                          <p:spTgt spid="83"/>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84"/>
                                        </p:tgtEl>
                                        <p:attrNameLst>
                                          <p:attrName>style.visibility</p:attrName>
                                        </p:attrNameLst>
                                      </p:cBhvr>
                                      <p:to>
                                        <p:strVal val="visible"/>
                                      </p:to>
                                    </p:set>
                                    <p:animEffect transition="in" filter="box(in)">
                                      <p:cBhvr>
                                        <p:cTn id="11" dur="500"/>
                                        <p:tgtEl>
                                          <p:spTgt spid="84"/>
                                        </p:tgtEl>
                                      </p:cBhvr>
                                    </p:animEffect>
                                  </p:childTnLst>
                                </p:cTn>
                              </p:par>
                            </p:childTnLst>
                          </p:cTn>
                        </p:par>
                        <p:par>
                          <p:cTn id="12" fill="hold">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85"/>
                                        </p:tgtEl>
                                        <p:attrNameLst>
                                          <p:attrName>style.visibility</p:attrName>
                                        </p:attrNameLst>
                                      </p:cBhvr>
                                      <p:to>
                                        <p:strVal val="visible"/>
                                      </p:to>
                                    </p:set>
                                    <p:animEffect transition="in" filter="box(in)">
                                      <p:cBhvr>
                                        <p:cTn id="15"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4" grpId="0" animBg="1"/>
      <p:bldP spid="8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body" idx="1"/>
          </p:nvPr>
        </p:nvSpPr>
        <p:spPr>
          <a:xfrm>
            <a:off x="395536" y="1196752"/>
            <a:ext cx="8208962" cy="4537075"/>
          </a:xfrm>
        </p:spPr>
        <p:txBody>
          <a:bodyPr/>
          <a:lstStyle/>
          <a:p>
            <a:pPr>
              <a:lnSpc>
                <a:spcPct val="130000"/>
              </a:lnSpc>
              <a:spcBef>
                <a:spcPct val="15000"/>
              </a:spcBef>
            </a:pPr>
            <a:r>
              <a:rPr lang="hu-HU" sz="1800" b="1" dirty="0" err="1">
                <a:cs typeface="Times New Roman" pitchFamily="18" charset="0"/>
              </a:rPr>
              <a:t>Bradykinin</a:t>
            </a:r>
            <a:r>
              <a:rPr lang="hu-HU" sz="1800" b="1" dirty="0">
                <a:cs typeface="Times New Roman" pitchFamily="18" charset="0"/>
              </a:rPr>
              <a:t>; </a:t>
            </a:r>
            <a:r>
              <a:rPr lang="hu-HU" sz="1800" dirty="0">
                <a:cs typeface="Times New Roman" pitchFamily="18" charset="0"/>
              </a:rPr>
              <a:t>képződése </a:t>
            </a:r>
            <a:r>
              <a:rPr lang="hu-HU" sz="1800" dirty="0" err="1">
                <a:cs typeface="Times New Roman" pitchFamily="18" charset="0"/>
              </a:rPr>
              <a:t>kininogenből</a:t>
            </a:r>
            <a:r>
              <a:rPr lang="hu-HU" sz="1800" dirty="0">
                <a:cs typeface="Times New Roman" pitchFamily="18" charset="0"/>
              </a:rPr>
              <a:t> </a:t>
            </a:r>
            <a:r>
              <a:rPr lang="hu-HU" sz="1800" dirty="0" err="1">
                <a:cs typeface="Times New Roman" pitchFamily="18" charset="0"/>
              </a:rPr>
              <a:t>kallikrein</a:t>
            </a:r>
            <a:r>
              <a:rPr lang="hu-HU" sz="1800" dirty="0">
                <a:cs typeface="Times New Roman" pitchFamily="18" charset="0"/>
              </a:rPr>
              <a:t> hatására</a:t>
            </a:r>
          </a:p>
          <a:p>
            <a:pPr>
              <a:lnSpc>
                <a:spcPct val="130000"/>
              </a:lnSpc>
              <a:spcBef>
                <a:spcPct val="15000"/>
              </a:spcBef>
            </a:pPr>
            <a:r>
              <a:rPr lang="hu-HU" sz="1800" b="1" dirty="0">
                <a:cs typeface="Times New Roman" pitchFamily="18" charset="0"/>
              </a:rPr>
              <a:t>Fiziológiás hatásai</a:t>
            </a:r>
            <a:r>
              <a:rPr lang="hu-HU" sz="1800" dirty="0">
                <a:cs typeface="Times New Roman" pitchFamily="18" charset="0"/>
              </a:rPr>
              <a:t>: </a:t>
            </a:r>
          </a:p>
          <a:p>
            <a:pPr>
              <a:lnSpc>
                <a:spcPct val="130000"/>
              </a:lnSpc>
              <a:spcBef>
                <a:spcPct val="15000"/>
              </a:spcBef>
            </a:pPr>
            <a:r>
              <a:rPr lang="hu-HU" sz="1800" b="1" dirty="0">
                <a:cs typeface="Times New Roman" pitchFamily="18" charset="0"/>
              </a:rPr>
              <a:t>fájdalom mediátora</a:t>
            </a:r>
          </a:p>
          <a:p>
            <a:pPr>
              <a:lnSpc>
                <a:spcPct val="130000"/>
              </a:lnSpc>
              <a:spcBef>
                <a:spcPct val="15000"/>
              </a:spcBef>
            </a:pPr>
            <a:r>
              <a:rPr lang="hu-HU" sz="1800" b="1" dirty="0" err="1">
                <a:cs typeface="Times New Roman" pitchFamily="18" charset="0"/>
              </a:rPr>
              <a:t>endothel-dependens</a:t>
            </a:r>
            <a:r>
              <a:rPr lang="hu-HU" sz="1800" b="1" dirty="0">
                <a:cs typeface="Times New Roman" pitchFamily="18" charset="0"/>
              </a:rPr>
              <a:t> </a:t>
            </a:r>
            <a:r>
              <a:rPr lang="hu-HU" sz="1800" b="1" dirty="0" err="1">
                <a:cs typeface="Times New Roman" pitchFamily="18" charset="0"/>
              </a:rPr>
              <a:t>vasodilatatio</a:t>
            </a:r>
            <a:endParaRPr lang="hu-HU" sz="1800" b="1" dirty="0">
              <a:cs typeface="Times New Roman" pitchFamily="18" charset="0"/>
            </a:endParaRPr>
          </a:p>
          <a:p>
            <a:pPr>
              <a:lnSpc>
                <a:spcPct val="130000"/>
              </a:lnSpc>
              <a:spcBef>
                <a:spcPct val="15000"/>
              </a:spcBef>
            </a:pPr>
            <a:r>
              <a:rPr lang="hu-HU" sz="1800" b="1" dirty="0" err="1">
                <a:cs typeface="Times New Roman" pitchFamily="18" charset="0"/>
              </a:rPr>
              <a:t>vascularis</a:t>
            </a:r>
            <a:r>
              <a:rPr lang="hu-HU" sz="1800" b="1" dirty="0">
                <a:cs typeface="Times New Roman" pitchFamily="18" charset="0"/>
              </a:rPr>
              <a:t> </a:t>
            </a:r>
            <a:r>
              <a:rPr lang="hu-HU" sz="1800" b="1" dirty="0" err="1">
                <a:cs typeface="Times New Roman" pitchFamily="18" charset="0"/>
              </a:rPr>
              <a:t>permeabilitas</a:t>
            </a:r>
            <a:endParaRPr lang="hu-HU" sz="1800" b="1" dirty="0">
              <a:cs typeface="Times New Roman" pitchFamily="18" charset="0"/>
            </a:endParaRPr>
          </a:p>
          <a:p>
            <a:pPr>
              <a:lnSpc>
                <a:spcPct val="130000"/>
              </a:lnSpc>
              <a:spcBef>
                <a:spcPct val="15000"/>
              </a:spcBef>
            </a:pPr>
            <a:r>
              <a:rPr lang="hu-HU" sz="1800" b="1" dirty="0" err="1">
                <a:cs typeface="Times New Roman" pitchFamily="18" charset="0"/>
              </a:rPr>
              <a:t>natriuresis</a:t>
            </a:r>
            <a:endParaRPr lang="hu-HU" sz="1800" b="1" dirty="0">
              <a:cs typeface="Times New Roman" pitchFamily="18" charset="0"/>
            </a:endParaRPr>
          </a:p>
          <a:p>
            <a:pPr lvl="1">
              <a:lnSpc>
                <a:spcPct val="130000"/>
              </a:lnSpc>
              <a:spcBef>
                <a:spcPct val="15000"/>
              </a:spcBef>
              <a:buFont typeface="Wingdings" pitchFamily="2" charset="2"/>
              <a:buNone/>
            </a:pPr>
            <a:endParaRPr lang="hu-HU" sz="1800" b="1" dirty="0">
              <a:cs typeface="Times New Roman" pitchFamily="18" charset="0"/>
            </a:endParaRPr>
          </a:p>
          <a:p>
            <a:pPr lvl="1">
              <a:lnSpc>
                <a:spcPct val="130000"/>
              </a:lnSpc>
              <a:spcBef>
                <a:spcPct val="15000"/>
              </a:spcBef>
              <a:buFont typeface="Wingdings" pitchFamily="2" charset="2"/>
              <a:buNone/>
            </a:pPr>
            <a:r>
              <a:rPr lang="hu-HU" sz="1800" b="1" dirty="0">
                <a:cs typeface="Times New Roman" pitchFamily="18" charset="0"/>
              </a:rPr>
              <a:t>Jellemzői:</a:t>
            </a:r>
          </a:p>
          <a:p>
            <a:pPr lvl="3">
              <a:lnSpc>
                <a:spcPct val="130000"/>
              </a:lnSpc>
              <a:spcBef>
                <a:spcPct val="15000"/>
              </a:spcBef>
            </a:pPr>
            <a:r>
              <a:rPr lang="hu-HU" sz="1800" dirty="0" err="1">
                <a:cs typeface="Times New Roman" pitchFamily="18" charset="0"/>
              </a:rPr>
              <a:t>Bradikinin</a:t>
            </a:r>
            <a:r>
              <a:rPr lang="hu-HU" sz="1800" dirty="0">
                <a:cs typeface="Times New Roman" pitchFamily="18" charset="0"/>
              </a:rPr>
              <a:t> lebontását ACE-I (</a:t>
            </a:r>
            <a:r>
              <a:rPr lang="hu-HU" sz="1800" dirty="0" err="1">
                <a:cs typeface="Times New Roman" pitchFamily="18" charset="0"/>
              </a:rPr>
              <a:t>kininase</a:t>
            </a:r>
            <a:r>
              <a:rPr lang="hu-HU" sz="1800" dirty="0">
                <a:cs typeface="Times New Roman" pitchFamily="18" charset="0"/>
              </a:rPr>
              <a:t> II) gátolják</a:t>
            </a:r>
          </a:p>
          <a:p>
            <a:pPr lvl="3">
              <a:lnSpc>
                <a:spcPct val="130000"/>
              </a:lnSpc>
              <a:spcBef>
                <a:spcPct val="15000"/>
              </a:spcBef>
            </a:pPr>
            <a:r>
              <a:rPr lang="hu-HU" sz="1800" dirty="0" err="1">
                <a:cs typeface="Times New Roman" pitchFamily="18" charset="0"/>
              </a:rPr>
              <a:t>Kallikreinek</a:t>
            </a:r>
            <a:r>
              <a:rPr lang="hu-HU" sz="1800" dirty="0">
                <a:cs typeface="Times New Roman" pitchFamily="18" charset="0"/>
              </a:rPr>
              <a:t> termelését a vízterhelés valamint a </a:t>
            </a:r>
            <a:r>
              <a:rPr lang="hu-HU" sz="1800" dirty="0" err="1">
                <a:cs typeface="Times New Roman" pitchFamily="18" charset="0"/>
              </a:rPr>
              <a:t>diureticumok</a:t>
            </a:r>
            <a:r>
              <a:rPr lang="hu-HU" sz="1800" dirty="0">
                <a:cs typeface="Times New Roman" pitchFamily="18" charset="0"/>
              </a:rPr>
              <a:t> fokozzák</a:t>
            </a:r>
          </a:p>
          <a:p>
            <a:pPr lvl="2">
              <a:lnSpc>
                <a:spcPct val="130000"/>
              </a:lnSpc>
              <a:spcBef>
                <a:spcPct val="15000"/>
              </a:spcBef>
            </a:pPr>
            <a:endParaRPr lang="hu-HU" sz="1800" dirty="0">
              <a:cs typeface="Times New Roman" pitchFamily="18" charset="0"/>
            </a:endParaRPr>
          </a:p>
          <a:p>
            <a:pPr>
              <a:lnSpc>
                <a:spcPct val="130000"/>
              </a:lnSpc>
              <a:spcBef>
                <a:spcPct val="15000"/>
              </a:spcBef>
            </a:pPr>
            <a:endParaRPr lang="hu-HU" sz="1800" dirty="0">
              <a:cs typeface="Times New Roman" pitchFamily="18" charset="0"/>
            </a:endParaRPr>
          </a:p>
        </p:txBody>
      </p:sp>
      <p:sp>
        <p:nvSpPr>
          <p:cNvPr id="247811" name="Rectangle 3"/>
          <p:cNvSpPr>
            <a:spLocks noGrp="1" noChangeArrowheads="1"/>
          </p:cNvSpPr>
          <p:nvPr>
            <p:ph type="title"/>
          </p:nvPr>
        </p:nvSpPr>
        <p:spPr bwMode="gray">
          <a:xfrm>
            <a:off x="0" y="0"/>
            <a:ext cx="9144000" cy="908720"/>
          </a:xfrm>
          <a:solidFill>
            <a:srgbClr val="0070C0"/>
          </a:solidFill>
          <a:ln/>
        </p:spPr>
        <p:txBody>
          <a:bodyPr lIns="0" tIns="0" rIns="0" bIns="0" anchor="ctr" anchorCtr="1"/>
          <a:lstStyle/>
          <a:p>
            <a:r>
              <a:rPr lang="hu-HU" sz="2400" b="1" dirty="0" err="1">
                <a:solidFill>
                  <a:srgbClr val="FFFF00"/>
                </a:solidFill>
              </a:rPr>
              <a:t>Bradykinin</a:t>
            </a:r>
            <a:endParaRPr lang="hu-HU" sz="2400" b="1" dirty="0">
              <a:solidFill>
                <a:srgbClr val="FFFF00"/>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47810">
                                            <p:txEl>
                                              <p:pRg st="7" end="7"/>
                                            </p:txEl>
                                          </p:spTgt>
                                        </p:tgtEl>
                                        <p:attrNameLst>
                                          <p:attrName>style.visibility</p:attrName>
                                        </p:attrNameLst>
                                      </p:cBhvr>
                                      <p:to>
                                        <p:strVal val="visible"/>
                                      </p:to>
                                    </p:set>
                                    <p:anim calcmode="lin" valueType="num">
                                      <p:cBhvr>
                                        <p:cTn id="7" dur="1000" fill="hold"/>
                                        <p:tgtEl>
                                          <p:spTgt spid="247810">
                                            <p:txEl>
                                              <p:pRg st="7" end="7"/>
                                            </p:txEl>
                                          </p:spTgt>
                                        </p:tgtEl>
                                        <p:attrNameLst>
                                          <p:attrName>ppt_w</p:attrName>
                                        </p:attrNameLst>
                                      </p:cBhvr>
                                      <p:tavLst>
                                        <p:tav tm="0">
                                          <p:val>
                                            <p:strVal val="#ppt_w*0.70"/>
                                          </p:val>
                                        </p:tav>
                                        <p:tav tm="100000">
                                          <p:val>
                                            <p:strVal val="#ppt_w"/>
                                          </p:val>
                                        </p:tav>
                                      </p:tavLst>
                                    </p:anim>
                                    <p:anim calcmode="lin" valueType="num">
                                      <p:cBhvr>
                                        <p:cTn id="8" dur="1000" fill="hold"/>
                                        <p:tgtEl>
                                          <p:spTgt spid="247810">
                                            <p:txEl>
                                              <p:pRg st="7" end="7"/>
                                            </p:txEl>
                                          </p:spTgt>
                                        </p:tgtEl>
                                        <p:attrNameLst>
                                          <p:attrName>ppt_h</p:attrName>
                                        </p:attrNameLst>
                                      </p:cBhvr>
                                      <p:tavLst>
                                        <p:tav tm="0">
                                          <p:val>
                                            <p:strVal val="#ppt_h"/>
                                          </p:val>
                                        </p:tav>
                                        <p:tav tm="100000">
                                          <p:val>
                                            <p:strVal val="#ppt_h"/>
                                          </p:val>
                                        </p:tav>
                                      </p:tavLst>
                                    </p:anim>
                                    <p:animEffect transition="in" filter="fade">
                                      <p:cBhvr>
                                        <p:cTn id="9" dur="1000"/>
                                        <p:tgtEl>
                                          <p:spTgt spid="247810">
                                            <p:txEl>
                                              <p:pRg st="7" end="7"/>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247810">
                                            <p:txEl>
                                              <p:pRg st="8" end="8"/>
                                            </p:txEl>
                                          </p:spTgt>
                                        </p:tgtEl>
                                        <p:attrNameLst>
                                          <p:attrName>style.visibility</p:attrName>
                                        </p:attrNameLst>
                                      </p:cBhvr>
                                      <p:to>
                                        <p:strVal val="visible"/>
                                      </p:to>
                                    </p:set>
                                    <p:anim calcmode="lin" valueType="num">
                                      <p:cBhvr>
                                        <p:cTn id="12" dur="1000" fill="hold"/>
                                        <p:tgtEl>
                                          <p:spTgt spid="247810">
                                            <p:txEl>
                                              <p:pRg st="8" end="8"/>
                                            </p:txEl>
                                          </p:spTgt>
                                        </p:tgtEl>
                                        <p:attrNameLst>
                                          <p:attrName>ppt_w</p:attrName>
                                        </p:attrNameLst>
                                      </p:cBhvr>
                                      <p:tavLst>
                                        <p:tav tm="0">
                                          <p:val>
                                            <p:strVal val="#ppt_w*0.70"/>
                                          </p:val>
                                        </p:tav>
                                        <p:tav tm="100000">
                                          <p:val>
                                            <p:strVal val="#ppt_w"/>
                                          </p:val>
                                        </p:tav>
                                      </p:tavLst>
                                    </p:anim>
                                    <p:anim calcmode="lin" valueType="num">
                                      <p:cBhvr>
                                        <p:cTn id="13" dur="1000" fill="hold"/>
                                        <p:tgtEl>
                                          <p:spTgt spid="247810">
                                            <p:txEl>
                                              <p:pRg st="8" end="8"/>
                                            </p:txEl>
                                          </p:spTgt>
                                        </p:tgtEl>
                                        <p:attrNameLst>
                                          <p:attrName>ppt_h</p:attrName>
                                        </p:attrNameLst>
                                      </p:cBhvr>
                                      <p:tavLst>
                                        <p:tav tm="0">
                                          <p:val>
                                            <p:strVal val="#ppt_h"/>
                                          </p:val>
                                        </p:tav>
                                        <p:tav tm="100000">
                                          <p:val>
                                            <p:strVal val="#ppt_h"/>
                                          </p:val>
                                        </p:tav>
                                      </p:tavLst>
                                    </p:anim>
                                    <p:animEffect transition="in" filter="fade">
                                      <p:cBhvr>
                                        <p:cTn id="14" dur="1000"/>
                                        <p:tgtEl>
                                          <p:spTgt spid="247810">
                                            <p:txEl>
                                              <p:pRg st="8" end="8"/>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247810">
                                            <p:txEl>
                                              <p:pRg st="9" end="9"/>
                                            </p:txEl>
                                          </p:spTgt>
                                        </p:tgtEl>
                                        <p:attrNameLst>
                                          <p:attrName>style.visibility</p:attrName>
                                        </p:attrNameLst>
                                      </p:cBhvr>
                                      <p:to>
                                        <p:strVal val="visible"/>
                                      </p:to>
                                    </p:set>
                                    <p:anim calcmode="lin" valueType="num">
                                      <p:cBhvr>
                                        <p:cTn id="17" dur="1000" fill="hold"/>
                                        <p:tgtEl>
                                          <p:spTgt spid="247810">
                                            <p:txEl>
                                              <p:pRg st="9" end="9"/>
                                            </p:txEl>
                                          </p:spTgt>
                                        </p:tgtEl>
                                        <p:attrNameLst>
                                          <p:attrName>ppt_w</p:attrName>
                                        </p:attrNameLst>
                                      </p:cBhvr>
                                      <p:tavLst>
                                        <p:tav tm="0">
                                          <p:val>
                                            <p:strVal val="#ppt_w*0.70"/>
                                          </p:val>
                                        </p:tav>
                                        <p:tav tm="100000">
                                          <p:val>
                                            <p:strVal val="#ppt_w"/>
                                          </p:val>
                                        </p:tav>
                                      </p:tavLst>
                                    </p:anim>
                                    <p:anim calcmode="lin" valueType="num">
                                      <p:cBhvr>
                                        <p:cTn id="18" dur="1000" fill="hold"/>
                                        <p:tgtEl>
                                          <p:spTgt spid="247810">
                                            <p:txEl>
                                              <p:pRg st="9" end="9"/>
                                            </p:txEl>
                                          </p:spTgt>
                                        </p:tgtEl>
                                        <p:attrNameLst>
                                          <p:attrName>ppt_h</p:attrName>
                                        </p:attrNameLst>
                                      </p:cBhvr>
                                      <p:tavLst>
                                        <p:tav tm="0">
                                          <p:val>
                                            <p:strVal val="#ppt_h"/>
                                          </p:val>
                                        </p:tav>
                                        <p:tav tm="100000">
                                          <p:val>
                                            <p:strVal val="#ppt_h"/>
                                          </p:val>
                                        </p:tav>
                                      </p:tavLst>
                                    </p:anim>
                                    <p:animEffect transition="in" filter="fade">
                                      <p:cBhvr>
                                        <p:cTn id="19" dur="1000"/>
                                        <p:tgtEl>
                                          <p:spTgt spid="2478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468313" y="1052736"/>
            <a:ext cx="8208962" cy="5329014"/>
          </a:xfrm>
        </p:spPr>
        <p:txBody>
          <a:bodyPr>
            <a:normAutofit/>
          </a:bodyPr>
          <a:lstStyle/>
          <a:p>
            <a:pPr>
              <a:lnSpc>
                <a:spcPct val="130000"/>
              </a:lnSpc>
              <a:spcBef>
                <a:spcPct val="50000"/>
              </a:spcBef>
            </a:pPr>
            <a:r>
              <a:rPr lang="hu-HU" sz="1800" b="1" dirty="0" err="1" smtClean="0"/>
              <a:t>Prosztaciklin</a:t>
            </a:r>
            <a:r>
              <a:rPr lang="hu-HU" sz="1800" b="1" dirty="0"/>
              <a:t>, </a:t>
            </a:r>
            <a:r>
              <a:rPr lang="hu-HU" sz="1800" b="1" dirty="0" err="1"/>
              <a:t>Prosztaglandin</a:t>
            </a:r>
            <a:r>
              <a:rPr lang="hu-HU" sz="1800" b="1" dirty="0"/>
              <a:t> E</a:t>
            </a:r>
            <a:r>
              <a:rPr lang="hu-HU" sz="1800" baseline="-25000" dirty="0"/>
              <a:t>2</a:t>
            </a:r>
            <a:r>
              <a:rPr lang="hu-HU" sz="1800" b="1" dirty="0"/>
              <a:t> és </a:t>
            </a:r>
            <a:r>
              <a:rPr lang="hu-HU" sz="1800" b="1" dirty="0" err="1"/>
              <a:t>Bradikinin</a:t>
            </a:r>
            <a:r>
              <a:rPr lang="hu-HU" sz="1800" b="1" dirty="0"/>
              <a:t> </a:t>
            </a:r>
            <a:r>
              <a:rPr lang="hu-HU" sz="1800" b="1" dirty="0" err="1"/>
              <a:t>renalis</a:t>
            </a:r>
            <a:r>
              <a:rPr lang="hu-HU" sz="1800" b="1" dirty="0"/>
              <a:t> hatása</a:t>
            </a:r>
            <a:r>
              <a:rPr lang="hu-HU" sz="1800" dirty="0"/>
              <a:t>: - n</a:t>
            </a:r>
            <a:r>
              <a:rPr lang="hu-HU" sz="1800" i="1" dirty="0"/>
              <a:t>em okoz GFR változást</a:t>
            </a:r>
          </a:p>
          <a:p>
            <a:pPr lvl="2">
              <a:lnSpc>
                <a:spcPct val="130000"/>
              </a:lnSpc>
              <a:spcBef>
                <a:spcPct val="50000"/>
              </a:spcBef>
            </a:pPr>
            <a:r>
              <a:rPr lang="hu-HU" sz="1800" dirty="0" err="1"/>
              <a:t>renalis</a:t>
            </a:r>
            <a:r>
              <a:rPr lang="hu-HU" sz="1800" dirty="0"/>
              <a:t> </a:t>
            </a:r>
            <a:r>
              <a:rPr lang="hu-HU" sz="1800" dirty="0" err="1"/>
              <a:t>vasodilatatio</a:t>
            </a:r>
            <a:endParaRPr lang="hu-HU" sz="1800" dirty="0"/>
          </a:p>
          <a:p>
            <a:pPr lvl="2">
              <a:lnSpc>
                <a:spcPct val="130000"/>
              </a:lnSpc>
              <a:spcBef>
                <a:spcPct val="50000"/>
              </a:spcBef>
            </a:pPr>
            <a:r>
              <a:rPr lang="hu-HU" sz="1800" dirty="0" err="1"/>
              <a:t>natriuresis</a:t>
            </a:r>
            <a:r>
              <a:rPr lang="hu-HU" sz="1800" dirty="0"/>
              <a:t> (</a:t>
            </a:r>
            <a:r>
              <a:rPr lang="hu-HU" sz="1800" dirty="0" err="1"/>
              <a:t>distalis</a:t>
            </a:r>
            <a:r>
              <a:rPr lang="hu-HU" sz="1800" dirty="0"/>
              <a:t> </a:t>
            </a:r>
            <a:r>
              <a:rPr lang="hu-HU" sz="1800" dirty="0" err="1"/>
              <a:t>nephronszakaszon</a:t>
            </a:r>
            <a:r>
              <a:rPr lang="hu-HU" sz="1800" dirty="0"/>
              <a:t> gátolt </a:t>
            </a:r>
            <a:r>
              <a:rPr lang="hu-HU" sz="1800" dirty="0" err="1"/>
              <a:t>nátrium-reabsorptio</a:t>
            </a:r>
            <a:r>
              <a:rPr lang="hu-HU" sz="1800" dirty="0"/>
              <a:t>)</a:t>
            </a:r>
          </a:p>
          <a:p>
            <a:pPr lvl="2">
              <a:lnSpc>
                <a:spcPct val="130000"/>
              </a:lnSpc>
              <a:spcBef>
                <a:spcPct val="50000"/>
              </a:spcBef>
            </a:pPr>
            <a:r>
              <a:rPr lang="hu-HU" sz="1800" dirty="0" err="1" smtClean="0"/>
              <a:t>Diuresis</a:t>
            </a:r>
            <a:r>
              <a:rPr lang="hu-HU" sz="1800" dirty="0" smtClean="0"/>
              <a:t> </a:t>
            </a:r>
            <a:r>
              <a:rPr lang="hu-HU" sz="1800" b="1" dirty="0" smtClean="0">
                <a:sym typeface="Wingdings" pitchFamily="2" charset="2"/>
              </a:rPr>
              <a:t></a:t>
            </a:r>
            <a:r>
              <a:rPr lang="hu-HU" sz="1800" dirty="0" smtClean="0">
                <a:sym typeface="Wingdings" pitchFamily="2" charset="2"/>
              </a:rPr>
              <a:t> </a:t>
            </a:r>
            <a:r>
              <a:rPr lang="hu-HU" sz="1800" dirty="0" err="1">
                <a:sym typeface="Wingdings" pitchFamily="2" charset="2"/>
              </a:rPr>
              <a:t>prosztaglandin</a:t>
            </a:r>
            <a:r>
              <a:rPr lang="hu-HU" sz="1800" dirty="0">
                <a:sym typeface="Wingdings" pitchFamily="2" charset="2"/>
              </a:rPr>
              <a:t> hatáshoz kapcsolható </a:t>
            </a:r>
            <a:r>
              <a:rPr lang="hu-HU" sz="1800" dirty="0" err="1">
                <a:sym typeface="Wingdings" pitchFamily="2" charset="2"/>
              </a:rPr>
              <a:t>vasopressin</a:t>
            </a:r>
            <a:r>
              <a:rPr lang="hu-HU" sz="1800" dirty="0">
                <a:sym typeface="Wingdings" pitchFamily="2" charset="2"/>
              </a:rPr>
              <a:t> (ADH) </a:t>
            </a:r>
            <a:r>
              <a:rPr lang="hu-HU" sz="1800" dirty="0" err="1">
                <a:sym typeface="Wingdings" pitchFamily="2" charset="2"/>
              </a:rPr>
              <a:t>resistens</a:t>
            </a:r>
            <a:r>
              <a:rPr lang="hu-HU" sz="1800" dirty="0">
                <a:sym typeface="Wingdings" pitchFamily="2" charset="2"/>
              </a:rPr>
              <a:t> </a:t>
            </a:r>
            <a:r>
              <a:rPr lang="hu-HU" sz="1800" dirty="0" err="1">
                <a:sym typeface="Wingdings" pitchFamily="2" charset="2"/>
              </a:rPr>
              <a:t>diuresis</a:t>
            </a:r>
            <a:endParaRPr lang="hu-HU" sz="1800" dirty="0">
              <a:sym typeface="Wingdings" pitchFamily="2" charset="2"/>
            </a:endParaRPr>
          </a:p>
          <a:p>
            <a:pPr>
              <a:lnSpc>
                <a:spcPct val="130000"/>
              </a:lnSpc>
              <a:spcBef>
                <a:spcPct val="50000"/>
              </a:spcBef>
            </a:pPr>
            <a:endParaRPr lang="hu-HU" sz="1800" dirty="0">
              <a:sym typeface="Wingdings" pitchFamily="2" charset="2"/>
            </a:endParaRPr>
          </a:p>
          <a:p>
            <a:pPr>
              <a:lnSpc>
                <a:spcPct val="130000"/>
              </a:lnSpc>
              <a:spcBef>
                <a:spcPct val="50000"/>
              </a:spcBef>
            </a:pPr>
            <a:r>
              <a:rPr lang="hu-HU" sz="1800" b="1" dirty="0">
                <a:sym typeface="Wingdings" pitchFamily="2" charset="2"/>
              </a:rPr>
              <a:t>Jelentősége</a:t>
            </a:r>
            <a:r>
              <a:rPr lang="hu-HU" sz="1800" dirty="0">
                <a:sym typeface="Wingdings" pitchFamily="2" charset="2"/>
              </a:rPr>
              <a:t>: </a:t>
            </a:r>
            <a:r>
              <a:rPr lang="hu-HU" sz="1800" b="1" dirty="0" err="1">
                <a:sym typeface="Wingdings" pitchFamily="2" charset="2"/>
              </a:rPr>
              <a:t>intrarenalis</a:t>
            </a:r>
            <a:r>
              <a:rPr lang="hu-HU" sz="1800" b="1" dirty="0">
                <a:sym typeface="Wingdings" pitchFamily="2" charset="2"/>
              </a:rPr>
              <a:t> keringés széles határok közti fenntartása</a:t>
            </a:r>
          </a:p>
          <a:p>
            <a:pPr>
              <a:lnSpc>
                <a:spcPct val="130000"/>
              </a:lnSpc>
              <a:spcBef>
                <a:spcPct val="50000"/>
              </a:spcBef>
              <a:buNone/>
            </a:pPr>
            <a:r>
              <a:rPr lang="hu-HU" sz="1800" dirty="0">
                <a:sym typeface="Wingdings" pitchFamily="2" charset="2"/>
              </a:rPr>
              <a:t>	</a:t>
            </a:r>
            <a:r>
              <a:rPr lang="hu-HU" sz="1800" dirty="0" err="1">
                <a:sym typeface="Wingdings" pitchFamily="2" charset="2"/>
              </a:rPr>
              <a:t>Pl</a:t>
            </a:r>
            <a:r>
              <a:rPr lang="hu-HU" sz="1800" dirty="0">
                <a:sym typeface="Wingdings" pitchFamily="2" charset="2"/>
              </a:rPr>
              <a:t>: </a:t>
            </a:r>
            <a:r>
              <a:rPr lang="hu-HU" sz="1800" dirty="0" err="1">
                <a:sym typeface="Wingdings" pitchFamily="2" charset="2"/>
              </a:rPr>
              <a:t>Hypovolaemia</a:t>
            </a:r>
            <a:r>
              <a:rPr lang="hu-HU" sz="1800" dirty="0">
                <a:sym typeface="Wingdings" pitchFamily="2" charset="2"/>
              </a:rPr>
              <a:t> okozta RAAS aktiváció miatti </a:t>
            </a:r>
            <a:r>
              <a:rPr lang="hu-HU" sz="1800" dirty="0" err="1">
                <a:sym typeface="Wingdings" pitchFamily="2" charset="2"/>
              </a:rPr>
              <a:t>vasoconstrictio</a:t>
            </a:r>
            <a:r>
              <a:rPr lang="hu-HU" sz="1800" dirty="0">
                <a:sym typeface="Wingdings" pitchFamily="2" charset="2"/>
              </a:rPr>
              <a:t> ellensúlyozása – vese véráramlásának kielégítő szinten tartása</a:t>
            </a:r>
          </a:p>
        </p:txBody>
      </p:sp>
      <p:sp>
        <p:nvSpPr>
          <p:cNvPr id="8197" name="Rectangle 5"/>
          <p:cNvSpPr>
            <a:spLocks noChangeArrowheads="1"/>
          </p:cNvSpPr>
          <p:nvPr/>
        </p:nvSpPr>
        <p:spPr bwMode="gray">
          <a:xfrm>
            <a:off x="0" y="0"/>
            <a:ext cx="9144000" cy="980728"/>
          </a:xfrm>
          <a:prstGeom prst="rect">
            <a:avLst/>
          </a:prstGeom>
          <a:solidFill>
            <a:srgbClr val="0070C0"/>
          </a:solidFill>
          <a:ln w="9525">
            <a:noFill/>
            <a:miter lim="800000"/>
            <a:headEnd/>
            <a:tailEnd/>
          </a:ln>
        </p:spPr>
        <p:txBody>
          <a:bodyPr lIns="0" tIns="0" rIns="0" bIns="0" anchor="ctr" anchorCtr="1"/>
          <a:lstStyle/>
          <a:p>
            <a:r>
              <a:rPr lang="hu-HU" sz="2400" b="1" dirty="0" err="1">
                <a:solidFill>
                  <a:srgbClr val="FFFF00"/>
                </a:solidFill>
                <a:cs typeface="Arial" pitchFamily="34" charset="0"/>
              </a:rPr>
              <a:t>Renalis</a:t>
            </a:r>
            <a:r>
              <a:rPr lang="hu-HU" sz="2400" b="1" dirty="0">
                <a:solidFill>
                  <a:srgbClr val="FFFF00"/>
                </a:solidFill>
                <a:cs typeface="Arial" pitchFamily="34" charset="0"/>
              </a:rPr>
              <a:t> </a:t>
            </a:r>
            <a:r>
              <a:rPr lang="hu-HU" sz="2400" b="1" dirty="0" err="1">
                <a:solidFill>
                  <a:srgbClr val="FFFF00"/>
                </a:solidFill>
                <a:cs typeface="Arial" pitchFamily="34" charset="0"/>
              </a:rPr>
              <a:t>kallikrein-kinin</a:t>
            </a:r>
            <a:r>
              <a:rPr lang="hu-HU" sz="2400" b="1" dirty="0">
                <a:solidFill>
                  <a:srgbClr val="FFFF00"/>
                </a:solidFill>
                <a:cs typeface="Arial" pitchFamily="34" charset="0"/>
              </a:rPr>
              <a:t> rendszer fiziológiás hatásai</a:t>
            </a:r>
          </a:p>
        </p:txBody>
      </p:sp>
      <p:sp>
        <p:nvSpPr>
          <p:cNvPr id="8199" name="Text Box 7"/>
          <p:cNvSpPr txBox="1">
            <a:spLocks noChangeArrowheads="1"/>
          </p:cNvSpPr>
          <p:nvPr/>
        </p:nvSpPr>
        <p:spPr bwMode="auto">
          <a:xfrm>
            <a:off x="6300192" y="6237312"/>
            <a:ext cx="2624137" cy="274637"/>
          </a:xfrm>
          <a:prstGeom prst="rect">
            <a:avLst/>
          </a:prstGeom>
          <a:noFill/>
          <a:ln w="9525">
            <a:noFill/>
            <a:miter lim="800000"/>
            <a:headEnd/>
            <a:tailEnd/>
          </a:ln>
          <a:effectLst/>
        </p:spPr>
        <p:txBody>
          <a:bodyPr wrap="none">
            <a:spAutoFit/>
          </a:bodyPr>
          <a:lstStyle/>
          <a:p>
            <a:r>
              <a:rPr lang="hu-HU" sz="1200" dirty="0" err="1"/>
              <a:t>Nephrológia</a:t>
            </a:r>
            <a:r>
              <a:rPr lang="hu-HU" sz="1200" dirty="0"/>
              <a:t>; </a:t>
            </a:r>
            <a:r>
              <a:rPr lang="hu-HU" sz="1200" dirty="0" err="1"/>
              <a:t>Rosivall</a:t>
            </a:r>
            <a:r>
              <a:rPr lang="hu-HU" sz="1200" dirty="0"/>
              <a:t> L, Kiss I.;2003</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8195">
                                            <p:txEl>
                                              <p:pRg st="1" end="1"/>
                                            </p:txEl>
                                          </p:spTgt>
                                        </p:tgtEl>
                                        <p:attrNameLst>
                                          <p:attrName>style.visibility</p:attrName>
                                        </p:attrNameLst>
                                      </p:cBhvr>
                                      <p:to>
                                        <p:strVal val="visible"/>
                                      </p:to>
                                    </p:set>
                                    <p:animEffect transition="in" filter="slide(fromBottom)">
                                      <p:cBhvr>
                                        <p:cTn id="7" dur="500"/>
                                        <p:tgtEl>
                                          <p:spTgt spid="8195">
                                            <p:txEl>
                                              <p:pRg st="1" end="1"/>
                                            </p:txEl>
                                          </p:spTgt>
                                        </p:tgtEl>
                                      </p:cBhvr>
                                    </p:animEffect>
                                  </p:childTnLst>
                                </p:cTn>
                              </p:par>
                              <p:par>
                                <p:cTn id="8" presetID="12" presetClass="entr" presetSubtype="4" fill="hold" nodeType="withEffect">
                                  <p:stCondLst>
                                    <p:cond delay="0"/>
                                  </p:stCondLst>
                                  <p:childTnLst>
                                    <p:set>
                                      <p:cBhvr>
                                        <p:cTn id="9" dur="1" fill="hold">
                                          <p:stCondLst>
                                            <p:cond delay="0"/>
                                          </p:stCondLst>
                                        </p:cTn>
                                        <p:tgtEl>
                                          <p:spTgt spid="8195">
                                            <p:txEl>
                                              <p:pRg st="2" end="2"/>
                                            </p:txEl>
                                          </p:spTgt>
                                        </p:tgtEl>
                                        <p:attrNameLst>
                                          <p:attrName>style.visibility</p:attrName>
                                        </p:attrNameLst>
                                      </p:cBhvr>
                                      <p:to>
                                        <p:strVal val="visible"/>
                                      </p:to>
                                    </p:set>
                                    <p:animEffect transition="in" filter="slide(fromBottom)">
                                      <p:cBhvr>
                                        <p:cTn id="10" dur="500"/>
                                        <p:tgtEl>
                                          <p:spTgt spid="8195">
                                            <p:txEl>
                                              <p:pRg st="2" end="2"/>
                                            </p:txEl>
                                          </p:spTgt>
                                        </p:tgtEl>
                                      </p:cBhvr>
                                    </p:animEffect>
                                  </p:childTnLst>
                                </p:cTn>
                              </p:par>
                              <p:par>
                                <p:cTn id="11" presetID="12" presetClass="entr" presetSubtype="4" fill="hold" nodeType="withEffect">
                                  <p:stCondLst>
                                    <p:cond delay="0"/>
                                  </p:stCondLst>
                                  <p:childTnLst>
                                    <p:set>
                                      <p:cBhvr>
                                        <p:cTn id="12" dur="1" fill="hold">
                                          <p:stCondLst>
                                            <p:cond delay="0"/>
                                          </p:stCondLst>
                                        </p:cTn>
                                        <p:tgtEl>
                                          <p:spTgt spid="8195">
                                            <p:txEl>
                                              <p:pRg st="3" end="3"/>
                                            </p:txEl>
                                          </p:spTgt>
                                        </p:tgtEl>
                                        <p:attrNameLst>
                                          <p:attrName>style.visibility</p:attrName>
                                        </p:attrNameLst>
                                      </p:cBhvr>
                                      <p:to>
                                        <p:strVal val="visible"/>
                                      </p:to>
                                    </p:set>
                                    <p:animEffect transition="in" filter="slide(fromBottom)">
                                      <p:cBhvr>
                                        <p:cTn id="13" dur="500"/>
                                        <p:tgtEl>
                                          <p:spTgt spid="8195">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195">
                                            <p:txEl>
                                              <p:pRg st="5" end="5"/>
                                            </p:txEl>
                                          </p:spTgt>
                                        </p:tgtEl>
                                        <p:attrNameLst>
                                          <p:attrName>style.visibility</p:attrName>
                                        </p:attrNameLst>
                                      </p:cBhvr>
                                      <p:to>
                                        <p:strVal val="visible"/>
                                      </p:to>
                                    </p:set>
                                    <p:anim calcmode="lin" valueType="num">
                                      <p:cBhvr additive="base">
                                        <p:cTn id="18" dur="500" fill="hold"/>
                                        <p:tgtEl>
                                          <p:spTgt spid="8195">
                                            <p:txEl>
                                              <p:pRg st="5" end="5"/>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195">
                                            <p:txEl>
                                              <p:pRg st="5" end="5"/>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8195">
                                            <p:txEl>
                                              <p:pRg st="6" end="6"/>
                                            </p:txEl>
                                          </p:spTgt>
                                        </p:tgtEl>
                                        <p:attrNameLst>
                                          <p:attrName>style.visibility</p:attrName>
                                        </p:attrNameLst>
                                      </p:cBhvr>
                                      <p:to>
                                        <p:strVal val="visible"/>
                                      </p:to>
                                    </p:set>
                                    <p:anim calcmode="lin" valueType="num">
                                      <p:cBhvr additive="base">
                                        <p:cTn id="22" dur="500" fill="hold"/>
                                        <p:tgtEl>
                                          <p:spTgt spid="8195">
                                            <p:txEl>
                                              <p:pRg st="6" end="6"/>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819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zöveg helye 4"/>
          <p:cNvSpPr>
            <a:spLocks noGrp="1"/>
          </p:cNvSpPr>
          <p:nvPr>
            <p:ph type="body" idx="1"/>
          </p:nvPr>
        </p:nvSpPr>
        <p:spPr>
          <a:xfrm>
            <a:off x="755576" y="2060848"/>
            <a:ext cx="7772400" cy="1500187"/>
          </a:xfrm>
          <a:solidFill>
            <a:srgbClr val="0070C0"/>
          </a:solidFill>
        </p:spPr>
        <p:txBody>
          <a:bodyPr anchor="ctr">
            <a:normAutofit/>
          </a:bodyPr>
          <a:lstStyle/>
          <a:p>
            <a:pPr algn="ctr"/>
            <a:r>
              <a:rPr lang="hu-HU" sz="6000" b="1" dirty="0">
                <a:solidFill>
                  <a:srgbClr val="FFFF00"/>
                </a:solidFill>
              </a:rPr>
              <a:t>Na</a:t>
            </a:r>
            <a:r>
              <a:rPr lang="hu-HU" sz="6000" b="1" baseline="30000" dirty="0" smtClean="0">
                <a:solidFill>
                  <a:srgbClr val="FFFF00"/>
                </a:solidFill>
              </a:rPr>
              <a:t>+ </a:t>
            </a:r>
            <a:r>
              <a:rPr lang="hu-HU" sz="6000" b="1" dirty="0" smtClean="0">
                <a:solidFill>
                  <a:srgbClr val="FFFF00"/>
                </a:solidFill>
              </a:rPr>
              <a:t>és K</a:t>
            </a:r>
            <a:r>
              <a:rPr lang="hu-HU" sz="6000" b="1" baseline="30000" dirty="0" smtClean="0">
                <a:solidFill>
                  <a:srgbClr val="FFFF00"/>
                </a:solidFill>
              </a:rPr>
              <a:t>+ </a:t>
            </a:r>
            <a:r>
              <a:rPr lang="hu-HU" sz="6000" b="1" dirty="0" smtClean="0">
                <a:solidFill>
                  <a:srgbClr val="FFFF00"/>
                </a:solidFill>
              </a:rPr>
              <a:t>eltérései</a:t>
            </a:r>
            <a:endParaRPr lang="hu-HU" sz="6000" dirty="0">
              <a:solidFill>
                <a:schemeClr val="tx1"/>
              </a:solidFill>
            </a:endParaRPr>
          </a:p>
        </p:txBody>
      </p:sp>
    </p:spTree>
    <p:extLst>
      <p:ext uri="{BB962C8B-B14F-4D97-AF65-F5344CB8AC3E}">
        <p14:creationId xmlns:p14="http://schemas.microsoft.com/office/powerpoint/2010/main" xmlns="" val="760378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églalap 8"/>
          <p:cNvSpPr/>
          <p:nvPr/>
        </p:nvSpPr>
        <p:spPr>
          <a:xfrm>
            <a:off x="5292080" y="5229200"/>
            <a:ext cx="1728192" cy="43204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 name="Téglalap 7"/>
          <p:cNvSpPr/>
          <p:nvPr/>
        </p:nvSpPr>
        <p:spPr>
          <a:xfrm>
            <a:off x="1619672" y="5229200"/>
            <a:ext cx="1728192" cy="43204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nvGrpSpPr>
          <p:cNvPr id="2" name="Group 12"/>
          <p:cNvGrpSpPr>
            <a:grpSpLocks/>
          </p:cNvGrpSpPr>
          <p:nvPr/>
        </p:nvGrpSpPr>
        <p:grpSpPr bwMode="auto">
          <a:xfrm>
            <a:off x="0" y="-459432"/>
            <a:ext cx="9856339" cy="6081713"/>
            <a:chOff x="187" y="48"/>
            <a:chExt cx="6050" cy="3831"/>
          </a:xfrm>
        </p:grpSpPr>
        <p:sp>
          <p:nvSpPr>
            <p:cNvPr id="14340" name="Text Box 4"/>
            <p:cNvSpPr txBox="1">
              <a:spLocks noChangeArrowheads="1"/>
            </p:cNvSpPr>
            <p:nvPr/>
          </p:nvSpPr>
          <p:spPr bwMode="auto">
            <a:xfrm>
              <a:off x="187" y="336"/>
              <a:ext cx="5613" cy="523"/>
            </a:xfrm>
            <a:prstGeom prst="rect">
              <a:avLst/>
            </a:prstGeom>
            <a:solidFill>
              <a:srgbClr val="0070C0"/>
            </a:solidFill>
            <a:ln w="25400">
              <a:noFill/>
              <a:miter lim="800000"/>
              <a:headEnd/>
              <a:tailEnd/>
            </a:ln>
            <a:effectLst/>
          </p:spPr>
          <p:txBody>
            <a:bodyPr wrap="square">
              <a:spAutoFit/>
            </a:bodyPr>
            <a:lstStyle/>
            <a:p>
              <a:pPr algn="ctr" eaLnBrk="0" hangingPunct="0"/>
              <a:r>
                <a:rPr lang="hu-HU" sz="2400" b="1" dirty="0" err="1">
                  <a:solidFill>
                    <a:srgbClr val="FFFF00"/>
                  </a:solidFill>
                </a:rPr>
                <a:t>Hyponatraemia</a:t>
              </a:r>
              <a:r>
                <a:rPr lang="hu-HU" sz="2400" b="1" dirty="0">
                  <a:solidFill>
                    <a:srgbClr val="FFFF00"/>
                  </a:solidFill>
                </a:rPr>
                <a:t> </a:t>
              </a:r>
              <a:r>
                <a:rPr lang="hu-HU" sz="2400" b="1" dirty="0" smtClean="0">
                  <a:solidFill>
                    <a:srgbClr val="FFFF00"/>
                  </a:solidFill>
                </a:rPr>
                <a:t>(csökkent Total Body  (TB) Na</a:t>
              </a:r>
              <a:r>
                <a:rPr lang="hu-HU" sz="2400" b="1" baseline="30000" dirty="0">
                  <a:solidFill>
                    <a:srgbClr val="FFFF00"/>
                  </a:solidFill>
                </a:rPr>
                <a:t>+</a:t>
              </a:r>
              <a:r>
                <a:rPr lang="hu-HU" sz="2400" b="1" dirty="0">
                  <a:solidFill>
                    <a:srgbClr val="FFFF00"/>
                  </a:solidFill>
                </a:rPr>
                <a:t> - </a:t>
              </a:r>
              <a:r>
                <a:rPr lang="hu-HU" sz="2400" b="1" dirty="0" err="1" smtClean="0">
                  <a:solidFill>
                    <a:srgbClr val="FFFF00"/>
                  </a:solidFill>
                </a:rPr>
                <a:t>al</a:t>
              </a:r>
              <a:r>
                <a:rPr lang="hu-HU" sz="2400" b="1" dirty="0" smtClean="0">
                  <a:solidFill>
                    <a:srgbClr val="FFFF00"/>
                  </a:solidFill>
                </a:rPr>
                <a:t>)</a:t>
              </a:r>
              <a:endParaRPr lang="hu-HU" sz="2400" b="1" dirty="0">
                <a:solidFill>
                  <a:srgbClr val="FFFF00"/>
                </a:solidFill>
              </a:endParaRPr>
            </a:p>
            <a:p>
              <a:pPr algn="ctr" eaLnBrk="0" hangingPunct="0"/>
              <a:r>
                <a:rPr lang="hu-HU" sz="2400" b="1" dirty="0">
                  <a:solidFill>
                    <a:srgbClr val="FFFF00"/>
                  </a:solidFill>
                  <a:sym typeface="Symbol" pitchFamily="18" charset="2"/>
                </a:rPr>
                <a:t> ECV </a:t>
              </a:r>
              <a:r>
                <a:rPr lang="hu-HU" sz="2400" b="1" dirty="0" smtClean="0">
                  <a:solidFill>
                    <a:srgbClr val="FFFF00"/>
                  </a:solidFill>
                  <a:sym typeface="Symbol" pitchFamily="18" charset="2"/>
                </a:rPr>
                <a:t>hiány</a:t>
              </a:r>
              <a:endParaRPr lang="hu-HU" sz="2400" b="1" dirty="0">
                <a:solidFill>
                  <a:srgbClr val="FFFF00"/>
                </a:solidFill>
              </a:endParaRPr>
            </a:p>
          </p:txBody>
        </p:sp>
        <p:sp>
          <p:nvSpPr>
            <p:cNvPr id="14341" name="Text Box 5"/>
            <p:cNvSpPr txBox="1">
              <a:spLocks noChangeArrowheads="1"/>
            </p:cNvSpPr>
            <p:nvPr/>
          </p:nvSpPr>
          <p:spPr bwMode="auto">
            <a:xfrm>
              <a:off x="651" y="1181"/>
              <a:ext cx="1945" cy="1735"/>
            </a:xfrm>
            <a:prstGeom prst="rect">
              <a:avLst/>
            </a:prstGeom>
            <a:solidFill>
              <a:schemeClr val="bg1">
                <a:lumMod val="65000"/>
              </a:schemeClr>
            </a:solidFill>
            <a:ln w="9525">
              <a:noFill/>
              <a:miter lim="800000"/>
              <a:headEnd/>
              <a:tailEnd/>
            </a:ln>
            <a:effectLst/>
          </p:spPr>
          <p:txBody>
            <a:bodyPr wrap="square">
              <a:spAutoFit/>
            </a:bodyPr>
            <a:lstStyle/>
            <a:p>
              <a:pPr algn="l" eaLnBrk="0" hangingPunct="0">
                <a:buFont typeface="Arial" pitchFamily="34" charset="0"/>
                <a:buChar char="•"/>
              </a:pPr>
              <a:r>
                <a:rPr lang="hu-HU" sz="2000" b="1" dirty="0" err="1">
                  <a:solidFill>
                    <a:srgbClr val="66FF33"/>
                  </a:solidFill>
                </a:rPr>
                <a:t>Extrarenális</a:t>
              </a:r>
              <a:r>
                <a:rPr lang="hu-HU" sz="2000" b="1" dirty="0">
                  <a:solidFill>
                    <a:srgbClr val="66FF33"/>
                  </a:solidFill>
                </a:rPr>
                <a:t> Na</a:t>
              </a:r>
              <a:r>
                <a:rPr lang="hu-HU" sz="2000" b="1" baseline="30000" dirty="0" smtClean="0">
                  <a:solidFill>
                    <a:srgbClr val="66FF33"/>
                  </a:solidFill>
                </a:rPr>
                <a:t>+</a:t>
              </a:r>
              <a:r>
                <a:rPr lang="hu-HU" sz="2000" b="1" dirty="0" smtClean="0">
                  <a:solidFill>
                    <a:srgbClr val="66FF33"/>
                  </a:solidFill>
                </a:rPr>
                <a:t> </a:t>
              </a:r>
              <a:r>
                <a:rPr lang="hu-HU" sz="2000" b="1" dirty="0">
                  <a:solidFill>
                    <a:srgbClr val="66FF33"/>
                  </a:solidFill>
                </a:rPr>
                <a:t>vesztés</a:t>
              </a:r>
              <a:endParaRPr lang="hu-HU" sz="2000" dirty="0">
                <a:solidFill>
                  <a:srgbClr val="66FF33"/>
                </a:solidFill>
              </a:endParaRPr>
            </a:p>
            <a:p>
              <a:pPr lvl="1" eaLnBrk="0" hangingPunct="0">
                <a:buFont typeface="Arial" pitchFamily="34" charset="0"/>
                <a:buChar char="•"/>
              </a:pPr>
              <a:r>
                <a:rPr lang="hu-HU" sz="2000" dirty="0" smtClean="0">
                  <a:solidFill>
                    <a:srgbClr val="FF0000"/>
                  </a:solidFill>
                </a:rPr>
                <a:t>Hányás</a:t>
              </a:r>
              <a:endParaRPr lang="hu-HU" sz="2000" dirty="0">
                <a:solidFill>
                  <a:srgbClr val="FF0000"/>
                </a:solidFill>
              </a:endParaRPr>
            </a:p>
            <a:p>
              <a:pPr lvl="1" eaLnBrk="0" hangingPunct="0">
                <a:buFont typeface="Arial" pitchFamily="34" charset="0"/>
                <a:buChar char="•"/>
              </a:pPr>
              <a:r>
                <a:rPr lang="hu-HU" sz="2000" dirty="0" smtClean="0">
                  <a:solidFill>
                    <a:srgbClr val="FF0000"/>
                  </a:solidFill>
                </a:rPr>
                <a:t>Hasmenés</a:t>
              </a:r>
              <a:endParaRPr lang="hu-HU" sz="2400" dirty="0">
                <a:solidFill>
                  <a:srgbClr val="FF0000"/>
                </a:solidFill>
              </a:endParaRPr>
            </a:p>
            <a:p>
              <a:pPr algn="l" eaLnBrk="0" hangingPunct="0"/>
              <a:endParaRPr lang="hu-HU" sz="900" dirty="0">
                <a:solidFill>
                  <a:srgbClr val="FFFE00"/>
                </a:solidFill>
              </a:endParaRPr>
            </a:p>
            <a:p>
              <a:pPr algn="l" eaLnBrk="0" hangingPunct="0">
                <a:buFont typeface="Arial" pitchFamily="34" charset="0"/>
                <a:buChar char="•"/>
              </a:pPr>
              <a:r>
                <a:rPr lang="hu-HU" sz="2000" b="1" dirty="0">
                  <a:solidFill>
                    <a:srgbClr val="0070C0"/>
                  </a:solidFill>
                </a:rPr>
                <a:t>Folyadék </a:t>
              </a:r>
              <a:r>
                <a:rPr lang="hu-HU" sz="2000" b="1" dirty="0" err="1">
                  <a:solidFill>
                    <a:srgbClr val="0070C0"/>
                  </a:solidFill>
                </a:rPr>
                <a:t>szekvesztráció</a:t>
              </a:r>
              <a:endParaRPr lang="hu-HU" sz="2400" dirty="0">
                <a:solidFill>
                  <a:srgbClr val="0070C0"/>
                </a:solidFill>
              </a:endParaRPr>
            </a:p>
            <a:p>
              <a:pPr lvl="1" eaLnBrk="0" hangingPunct="0">
                <a:buFont typeface="Arial" pitchFamily="34" charset="0"/>
                <a:buChar char="•"/>
              </a:pPr>
              <a:r>
                <a:rPr lang="hu-HU" sz="2400" dirty="0">
                  <a:solidFill>
                    <a:srgbClr val="0070C0"/>
                  </a:solidFill>
                </a:rPr>
                <a:t> </a:t>
              </a:r>
              <a:r>
                <a:rPr lang="hu-HU" sz="2000" dirty="0" err="1" smtClean="0">
                  <a:solidFill>
                    <a:srgbClr val="FF0000"/>
                  </a:solidFill>
                </a:rPr>
                <a:t>Peritonitis</a:t>
              </a:r>
              <a:endParaRPr lang="hu-HU" sz="2000" dirty="0">
                <a:solidFill>
                  <a:srgbClr val="FF0000"/>
                </a:solidFill>
              </a:endParaRPr>
            </a:p>
            <a:p>
              <a:pPr lvl="1" eaLnBrk="0" hangingPunct="0">
                <a:buFont typeface="Arial" pitchFamily="34" charset="0"/>
                <a:buChar char="•"/>
              </a:pPr>
              <a:r>
                <a:rPr lang="hu-HU" sz="2000" dirty="0">
                  <a:solidFill>
                    <a:srgbClr val="0070C0"/>
                  </a:solidFill>
                </a:rPr>
                <a:t> </a:t>
              </a:r>
              <a:r>
                <a:rPr lang="hu-HU" sz="2000" dirty="0" err="1" smtClean="0">
                  <a:solidFill>
                    <a:srgbClr val="0070C0"/>
                  </a:solidFill>
                </a:rPr>
                <a:t>Pancreatitis</a:t>
              </a:r>
              <a:endParaRPr lang="hu-HU" sz="2000" dirty="0">
                <a:solidFill>
                  <a:srgbClr val="0070C0"/>
                </a:solidFill>
              </a:endParaRPr>
            </a:p>
            <a:p>
              <a:pPr lvl="1" eaLnBrk="0" hangingPunct="0">
                <a:buFont typeface="Arial" pitchFamily="34" charset="0"/>
                <a:buChar char="•"/>
              </a:pPr>
              <a:r>
                <a:rPr lang="hu-HU" sz="2000" dirty="0">
                  <a:solidFill>
                    <a:srgbClr val="0070C0"/>
                  </a:solidFill>
                </a:rPr>
                <a:t> </a:t>
              </a:r>
              <a:r>
                <a:rPr lang="hu-HU" sz="2000" dirty="0" smtClean="0">
                  <a:solidFill>
                    <a:srgbClr val="0070C0"/>
                  </a:solidFill>
                </a:rPr>
                <a:t>Égés</a:t>
              </a:r>
              <a:endParaRPr lang="hu-HU" sz="2000" dirty="0">
                <a:solidFill>
                  <a:srgbClr val="0070C0"/>
                </a:solidFill>
              </a:endParaRPr>
            </a:p>
            <a:p>
              <a:pPr algn="l" eaLnBrk="0" hangingPunct="0"/>
              <a:endParaRPr lang="hu-HU" sz="2000" dirty="0">
                <a:solidFill>
                  <a:srgbClr val="FFFE00"/>
                </a:solidFill>
              </a:endParaRPr>
            </a:p>
          </p:txBody>
        </p:sp>
        <p:sp>
          <p:nvSpPr>
            <p:cNvPr id="14342" name="Text Box 6"/>
            <p:cNvSpPr txBox="1">
              <a:spLocks noChangeArrowheads="1"/>
            </p:cNvSpPr>
            <p:nvPr/>
          </p:nvSpPr>
          <p:spPr bwMode="auto">
            <a:xfrm>
              <a:off x="3037" y="1181"/>
              <a:ext cx="2034" cy="1803"/>
            </a:xfrm>
            <a:prstGeom prst="rect">
              <a:avLst/>
            </a:prstGeom>
            <a:solidFill>
              <a:schemeClr val="bg1">
                <a:lumMod val="65000"/>
              </a:schemeClr>
            </a:solidFill>
            <a:ln w="9525">
              <a:noFill/>
              <a:miter lim="800000"/>
              <a:headEnd/>
              <a:tailEnd/>
            </a:ln>
            <a:effectLst/>
          </p:spPr>
          <p:txBody>
            <a:bodyPr wrap="square">
              <a:spAutoFit/>
            </a:bodyPr>
            <a:lstStyle/>
            <a:p>
              <a:pPr algn="l" eaLnBrk="0" hangingPunct="0">
                <a:buFont typeface="Arial" pitchFamily="34" charset="0"/>
                <a:buChar char="•"/>
              </a:pPr>
              <a:r>
                <a:rPr lang="hu-HU" sz="2000" b="1" dirty="0" err="1">
                  <a:solidFill>
                    <a:srgbClr val="66FF33"/>
                  </a:solidFill>
                </a:rPr>
                <a:t>Renális</a:t>
              </a:r>
              <a:r>
                <a:rPr lang="hu-HU" sz="2000" b="1" dirty="0">
                  <a:solidFill>
                    <a:srgbClr val="66FF33"/>
                  </a:solidFill>
                </a:rPr>
                <a:t> Na</a:t>
              </a:r>
              <a:r>
                <a:rPr lang="hu-HU" sz="2000" b="1" baseline="30000" dirty="0">
                  <a:solidFill>
                    <a:srgbClr val="66FF33"/>
                  </a:solidFill>
                </a:rPr>
                <a:t>+</a:t>
              </a:r>
              <a:r>
                <a:rPr lang="hu-HU" sz="2000" b="1" dirty="0">
                  <a:solidFill>
                    <a:srgbClr val="66FF33"/>
                  </a:solidFill>
                </a:rPr>
                <a:t> </a:t>
              </a:r>
              <a:r>
                <a:rPr lang="hu-HU" sz="2000" b="1" dirty="0" smtClean="0">
                  <a:solidFill>
                    <a:srgbClr val="66FF33"/>
                  </a:solidFill>
                </a:rPr>
                <a:t>vesztés</a:t>
              </a:r>
              <a:endParaRPr lang="hu-HU" sz="900" dirty="0">
                <a:solidFill>
                  <a:srgbClr val="FFFE00"/>
                </a:solidFill>
              </a:endParaRPr>
            </a:p>
            <a:p>
              <a:pPr lvl="1" eaLnBrk="0" hangingPunct="0">
                <a:buFont typeface="Arial" pitchFamily="34" charset="0"/>
                <a:buChar char="•"/>
              </a:pPr>
              <a:r>
                <a:rPr lang="hu-HU" sz="2000" dirty="0" err="1">
                  <a:solidFill>
                    <a:srgbClr val="FF0000"/>
                  </a:solidFill>
                </a:rPr>
                <a:t>Diuretikum</a:t>
              </a:r>
              <a:endParaRPr lang="hu-HU" sz="2000" dirty="0">
                <a:solidFill>
                  <a:srgbClr val="FF0000"/>
                </a:solidFill>
              </a:endParaRPr>
            </a:p>
            <a:p>
              <a:pPr lvl="1" eaLnBrk="0" hangingPunct="0">
                <a:buFont typeface="Arial" pitchFamily="34" charset="0"/>
                <a:buChar char="•"/>
              </a:pPr>
              <a:r>
                <a:rPr lang="hu-HU" sz="2000" dirty="0">
                  <a:solidFill>
                    <a:srgbClr val="FF0000"/>
                  </a:solidFill>
                </a:rPr>
                <a:t>Ozmotikus </a:t>
              </a:r>
              <a:r>
                <a:rPr lang="hu-HU" sz="2000" dirty="0" err="1">
                  <a:solidFill>
                    <a:srgbClr val="FF0000"/>
                  </a:solidFill>
                </a:rPr>
                <a:t>diurézis</a:t>
              </a:r>
              <a:endParaRPr lang="hu-HU" sz="2000" dirty="0">
                <a:solidFill>
                  <a:srgbClr val="FF0000"/>
                </a:solidFill>
              </a:endParaRPr>
            </a:p>
            <a:p>
              <a:pPr lvl="1" eaLnBrk="0" hangingPunct="0">
                <a:buFont typeface="Arial" pitchFamily="34" charset="0"/>
                <a:buChar char="•"/>
              </a:pPr>
              <a:r>
                <a:rPr lang="hu-HU" sz="2000" dirty="0" err="1">
                  <a:solidFill>
                    <a:srgbClr val="FFFE00"/>
                  </a:solidFill>
                </a:rPr>
                <a:t>Mineralokortikoid</a:t>
              </a:r>
              <a:r>
                <a:rPr lang="hu-HU" sz="2000" dirty="0">
                  <a:solidFill>
                    <a:srgbClr val="FFFE00"/>
                  </a:solidFill>
                </a:rPr>
                <a:t> hiány</a:t>
              </a:r>
            </a:p>
            <a:p>
              <a:pPr lvl="1" eaLnBrk="0" hangingPunct="0">
                <a:buFont typeface="Arial" pitchFamily="34" charset="0"/>
                <a:buChar char="•"/>
              </a:pPr>
              <a:r>
                <a:rPr lang="hu-HU" sz="2000" dirty="0" err="1">
                  <a:solidFill>
                    <a:srgbClr val="FFFE00"/>
                  </a:solidFill>
                </a:rPr>
                <a:t>Renális</a:t>
              </a:r>
              <a:r>
                <a:rPr lang="hu-HU" sz="2000" dirty="0">
                  <a:solidFill>
                    <a:srgbClr val="FFFE00"/>
                  </a:solidFill>
                </a:rPr>
                <a:t> </a:t>
              </a:r>
              <a:r>
                <a:rPr lang="hu-HU" sz="2000" dirty="0" err="1">
                  <a:solidFill>
                    <a:srgbClr val="FFFE00"/>
                  </a:solidFill>
                </a:rPr>
                <a:t>tubulus</a:t>
              </a:r>
              <a:r>
                <a:rPr lang="hu-HU" sz="2000" dirty="0">
                  <a:solidFill>
                    <a:srgbClr val="FFFE00"/>
                  </a:solidFill>
                </a:rPr>
                <a:t> </a:t>
              </a:r>
              <a:r>
                <a:rPr lang="hu-HU" sz="2000" dirty="0" err="1">
                  <a:solidFill>
                    <a:srgbClr val="FFFE00"/>
                  </a:solidFill>
                </a:rPr>
                <a:t>acidosis</a:t>
              </a:r>
              <a:endParaRPr lang="hu-HU" sz="2000" dirty="0">
                <a:solidFill>
                  <a:srgbClr val="FFFE00"/>
                </a:solidFill>
              </a:endParaRPr>
            </a:p>
            <a:p>
              <a:pPr lvl="1" eaLnBrk="0" hangingPunct="0"/>
              <a:r>
                <a:rPr lang="hu-HU" sz="2000" dirty="0">
                  <a:solidFill>
                    <a:srgbClr val="FFFE00"/>
                  </a:solidFill>
                </a:rPr>
                <a:t>    </a:t>
              </a:r>
              <a:r>
                <a:rPr lang="hu-HU" sz="2000" dirty="0" err="1">
                  <a:solidFill>
                    <a:srgbClr val="FFFE00"/>
                  </a:solidFill>
                </a:rPr>
                <a:t>bikarbonáturiával</a:t>
              </a:r>
              <a:endParaRPr lang="hu-HU" sz="2000" dirty="0">
                <a:solidFill>
                  <a:srgbClr val="FFFE00"/>
                </a:solidFill>
              </a:endParaRPr>
            </a:p>
            <a:p>
              <a:pPr lvl="1" eaLnBrk="0" hangingPunct="0">
                <a:buFont typeface="Arial" pitchFamily="34" charset="0"/>
                <a:buChar char="•"/>
              </a:pPr>
              <a:r>
                <a:rPr lang="hu-HU" sz="2000" dirty="0">
                  <a:solidFill>
                    <a:srgbClr val="FFFE00"/>
                  </a:solidFill>
                </a:rPr>
                <a:t>Metabolikus </a:t>
              </a:r>
              <a:r>
                <a:rPr lang="hu-HU" sz="2000" dirty="0" err="1">
                  <a:solidFill>
                    <a:srgbClr val="FFFE00"/>
                  </a:solidFill>
                </a:rPr>
                <a:t>alkalosis</a:t>
              </a:r>
              <a:endParaRPr lang="hu-HU" sz="2000" dirty="0">
                <a:solidFill>
                  <a:srgbClr val="FFFE00"/>
                </a:solidFill>
              </a:endParaRPr>
            </a:p>
            <a:p>
              <a:pPr lvl="1" eaLnBrk="0" hangingPunct="0">
                <a:buFont typeface="Arial" pitchFamily="34" charset="0"/>
                <a:buChar char="•"/>
              </a:pPr>
              <a:r>
                <a:rPr lang="hu-HU" sz="2000" dirty="0">
                  <a:solidFill>
                    <a:srgbClr val="FFFE00"/>
                  </a:solidFill>
                </a:rPr>
                <a:t>Só-vesztő </a:t>
              </a:r>
              <a:r>
                <a:rPr lang="hu-HU" sz="2000" dirty="0" err="1">
                  <a:solidFill>
                    <a:srgbClr val="FFFE00"/>
                  </a:solidFill>
                </a:rPr>
                <a:t>nephropathia</a:t>
              </a:r>
              <a:endParaRPr lang="hu-HU" sz="2000" dirty="0">
                <a:solidFill>
                  <a:srgbClr val="FFFE00"/>
                </a:solidFill>
              </a:endParaRPr>
            </a:p>
            <a:p>
              <a:pPr lvl="1" eaLnBrk="0" hangingPunct="0">
                <a:buFont typeface="Arial" pitchFamily="34" charset="0"/>
                <a:buChar char="•"/>
              </a:pPr>
              <a:r>
                <a:rPr lang="hu-HU" sz="2000" dirty="0">
                  <a:solidFill>
                    <a:srgbClr val="FFFE00"/>
                  </a:solidFill>
                </a:rPr>
                <a:t>„Anion </a:t>
              </a:r>
              <a:r>
                <a:rPr lang="hu-HU" sz="2000" dirty="0" err="1">
                  <a:solidFill>
                    <a:srgbClr val="FFFE00"/>
                  </a:solidFill>
                </a:rPr>
                <a:t>gap</a:t>
              </a:r>
              <a:r>
                <a:rPr lang="hu-HU" sz="2000" dirty="0">
                  <a:solidFill>
                    <a:srgbClr val="FFFE00"/>
                  </a:solidFill>
                </a:rPr>
                <a:t>” </a:t>
              </a:r>
              <a:r>
                <a:rPr lang="hu-HU" sz="2000" dirty="0" err="1">
                  <a:solidFill>
                    <a:srgbClr val="FFFE00"/>
                  </a:solidFill>
                </a:rPr>
                <a:t>acidosis</a:t>
              </a:r>
              <a:endParaRPr lang="hu-HU" sz="2400" dirty="0">
                <a:solidFill>
                  <a:srgbClr val="FFFE00"/>
                </a:solidFill>
              </a:endParaRPr>
            </a:p>
          </p:txBody>
        </p:sp>
        <p:sp>
          <p:nvSpPr>
            <p:cNvPr id="14343" name="Text Box 7"/>
            <p:cNvSpPr txBox="1">
              <a:spLocks noChangeArrowheads="1"/>
            </p:cNvSpPr>
            <p:nvPr/>
          </p:nvSpPr>
          <p:spPr bwMode="auto">
            <a:xfrm>
              <a:off x="6124" y="48"/>
              <a:ext cx="113" cy="288"/>
            </a:xfrm>
            <a:prstGeom prst="rect">
              <a:avLst/>
            </a:prstGeom>
            <a:noFill/>
            <a:ln w="9525">
              <a:noFill/>
              <a:miter lim="800000"/>
              <a:headEnd/>
              <a:tailEnd/>
            </a:ln>
            <a:effectLst/>
          </p:spPr>
          <p:txBody>
            <a:bodyPr wrap="none">
              <a:spAutoFit/>
            </a:bodyPr>
            <a:lstStyle/>
            <a:p>
              <a:pPr algn="l" eaLnBrk="0" hangingPunct="0"/>
              <a:endParaRPr lang="hu-HU" sz="2400" b="1">
                <a:solidFill>
                  <a:srgbClr val="FFFE00"/>
                </a:solidFill>
                <a:latin typeface="Times New Roman" pitchFamily="18" charset="0"/>
              </a:endParaRPr>
            </a:p>
          </p:txBody>
        </p:sp>
        <p:sp>
          <p:nvSpPr>
            <p:cNvPr id="14344" name="Text Box 8"/>
            <p:cNvSpPr txBox="1">
              <a:spLocks noChangeArrowheads="1"/>
            </p:cNvSpPr>
            <p:nvPr/>
          </p:nvSpPr>
          <p:spPr bwMode="auto">
            <a:xfrm>
              <a:off x="748" y="3385"/>
              <a:ext cx="4853" cy="494"/>
            </a:xfrm>
            <a:prstGeom prst="rect">
              <a:avLst/>
            </a:prstGeom>
            <a:noFill/>
            <a:ln w="9525">
              <a:noFill/>
              <a:miter lim="800000"/>
              <a:headEnd/>
              <a:tailEnd/>
            </a:ln>
            <a:effectLst/>
          </p:spPr>
          <p:txBody>
            <a:bodyPr wrap="square">
              <a:spAutoFit/>
            </a:bodyPr>
            <a:lstStyle/>
            <a:p>
              <a:pPr eaLnBrk="0" hangingPunct="0">
                <a:spcBef>
                  <a:spcPct val="50000"/>
                </a:spcBef>
              </a:pPr>
              <a:r>
                <a:rPr lang="hu-HU" dirty="0">
                  <a:solidFill>
                    <a:srgbClr val="002060"/>
                  </a:solidFill>
                </a:rPr>
                <a:t>Vizelet Na</a:t>
              </a:r>
              <a:r>
                <a:rPr lang="hu-HU" baseline="30000" dirty="0" smtClean="0">
                  <a:solidFill>
                    <a:srgbClr val="002060"/>
                  </a:solidFill>
                  <a:cs typeface="Times New Roman" pitchFamily="18" charset="0"/>
                </a:rPr>
                <a:t>+</a:t>
              </a:r>
              <a:r>
                <a:rPr lang="hu-HU" dirty="0" smtClean="0">
                  <a:solidFill>
                    <a:srgbClr val="002060"/>
                  </a:solidFill>
                  <a:cs typeface="Times New Roman" pitchFamily="18" charset="0"/>
                </a:rPr>
                <a:t> koncentráció:		  </a:t>
              </a:r>
              <a:r>
                <a:rPr lang="hu-HU" dirty="0" smtClean="0">
                  <a:solidFill>
                    <a:srgbClr val="002060"/>
                  </a:solidFill>
                </a:rPr>
                <a:t>Vizelet Na</a:t>
              </a:r>
              <a:r>
                <a:rPr lang="hu-HU" baseline="30000" dirty="0" smtClean="0">
                  <a:solidFill>
                    <a:srgbClr val="002060"/>
                  </a:solidFill>
                  <a:cs typeface="Times New Roman" pitchFamily="18" charset="0"/>
                </a:rPr>
                <a:t>+</a:t>
              </a:r>
              <a:r>
                <a:rPr lang="hu-HU" dirty="0" smtClean="0">
                  <a:solidFill>
                    <a:srgbClr val="002060"/>
                  </a:solidFill>
                  <a:cs typeface="Times New Roman" pitchFamily="18" charset="0"/>
                </a:rPr>
                <a:t> koncentráció:</a:t>
              </a:r>
              <a:endParaRPr lang="hu-HU" dirty="0">
                <a:solidFill>
                  <a:srgbClr val="002060"/>
                </a:solidFill>
                <a:cs typeface="Times New Roman" pitchFamily="18" charset="0"/>
              </a:endParaRPr>
            </a:p>
            <a:p>
              <a:pPr algn="l" eaLnBrk="0" hangingPunct="0">
                <a:spcBef>
                  <a:spcPct val="50000"/>
                </a:spcBef>
              </a:pPr>
              <a:r>
                <a:rPr lang="hu-HU" dirty="0" smtClean="0">
                  <a:solidFill>
                    <a:srgbClr val="002060"/>
                  </a:solidFill>
                  <a:cs typeface="Times New Roman" pitchFamily="18" charset="0"/>
                </a:rPr>
                <a:t>	&lt; </a:t>
              </a:r>
              <a:r>
                <a:rPr lang="hu-HU" dirty="0">
                  <a:solidFill>
                    <a:srgbClr val="002060"/>
                  </a:solidFill>
                  <a:cs typeface="Times New Roman" pitchFamily="18" charset="0"/>
                </a:rPr>
                <a:t>10 </a:t>
              </a:r>
              <a:r>
                <a:rPr lang="hu-HU" dirty="0" err="1">
                  <a:solidFill>
                    <a:srgbClr val="002060"/>
                  </a:solidFill>
                  <a:cs typeface="Times New Roman" pitchFamily="18" charset="0"/>
                </a:rPr>
                <a:t>mmol</a:t>
              </a:r>
              <a:r>
                <a:rPr lang="hu-HU" dirty="0">
                  <a:solidFill>
                    <a:srgbClr val="002060"/>
                  </a:solidFill>
                  <a:cs typeface="Times New Roman" pitchFamily="18" charset="0"/>
                </a:rPr>
                <a:t>/l			</a:t>
              </a:r>
              <a:r>
                <a:rPr lang="hu-HU" dirty="0" smtClean="0">
                  <a:solidFill>
                    <a:srgbClr val="002060"/>
                  </a:solidFill>
                  <a:cs typeface="Times New Roman" pitchFamily="18" charset="0"/>
                </a:rPr>
                <a:t>&gt; </a:t>
              </a:r>
              <a:r>
                <a:rPr lang="hu-HU" dirty="0">
                  <a:solidFill>
                    <a:srgbClr val="002060"/>
                  </a:solidFill>
                  <a:cs typeface="Times New Roman" pitchFamily="18" charset="0"/>
                </a:rPr>
                <a:t>20mmol/l</a:t>
              </a:r>
              <a:endParaRPr lang="en-US" dirty="0">
                <a:solidFill>
                  <a:srgbClr val="002060"/>
                </a:solidFill>
                <a:cs typeface="Times New Roman" pitchFamily="18" charset="0"/>
              </a:endParaRP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 Box 4"/>
          <p:cNvSpPr txBox="1">
            <a:spLocks noChangeArrowheads="1"/>
          </p:cNvSpPr>
          <p:nvPr/>
        </p:nvSpPr>
        <p:spPr bwMode="auto">
          <a:xfrm>
            <a:off x="0" y="0"/>
            <a:ext cx="9144000" cy="738664"/>
          </a:xfrm>
          <a:prstGeom prst="rect">
            <a:avLst/>
          </a:prstGeom>
          <a:solidFill>
            <a:srgbClr val="0070C0"/>
          </a:solidFill>
          <a:ln w="25400">
            <a:noFill/>
            <a:miter lim="800000"/>
            <a:headEnd/>
            <a:tailEnd/>
          </a:ln>
          <a:effectLst/>
        </p:spPr>
        <p:txBody>
          <a:bodyPr wrap="square">
            <a:spAutoFit/>
          </a:bodyPr>
          <a:lstStyle/>
          <a:p>
            <a:pPr algn="ctr" eaLnBrk="0" hangingPunct="0"/>
            <a:r>
              <a:rPr lang="hu-HU" sz="2400" b="1" dirty="0">
                <a:solidFill>
                  <a:srgbClr val="FFFF00"/>
                </a:solidFill>
              </a:rPr>
              <a:t>A </a:t>
            </a:r>
            <a:r>
              <a:rPr lang="hu-HU" sz="2400" b="1" dirty="0" err="1">
                <a:solidFill>
                  <a:srgbClr val="FFFF00"/>
                </a:solidFill>
              </a:rPr>
              <a:t>hyponatraemia</a:t>
            </a:r>
            <a:r>
              <a:rPr lang="hu-HU" sz="2400" b="1" dirty="0">
                <a:solidFill>
                  <a:srgbClr val="FFFF00"/>
                </a:solidFill>
              </a:rPr>
              <a:t> kialakulásának mechanizmusa</a:t>
            </a:r>
          </a:p>
          <a:p>
            <a:pPr algn="ctr" eaLnBrk="0" hangingPunct="0"/>
            <a:r>
              <a:rPr lang="hu-HU" b="1" dirty="0">
                <a:solidFill>
                  <a:srgbClr val="FFFF00"/>
                </a:solidFill>
              </a:rPr>
              <a:t>(</a:t>
            </a:r>
            <a:r>
              <a:rPr lang="hu-HU" b="1" dirty="0" smtClean="0">
                <a:solidFill>
                  <a:srgbClr val="FFFF00"/>
                </a:solidFill>
              </a:rPr>
              <a:t>TB Na</a:t>
            </a:r>
            <a:r>
              <a:rPr lang="hu-HU" b="1" baseline="30000" dirty="0">
                <a:solidFill>
                  <a:srgbClr val="FFFF00"/>
                </a:solidFill>
              </a:rPr>
              <a:t>+</a:t>
            </a:r>
            <a:r>
              <a:rPr lang="hu-HU" b="1" dirty="0">
                <a:solidFill>
                  <a:srgbClr val="FFFF00"/>
                </a:solidFill>
              </a:rPr>
              <a:t> csökkenés </a:t>
            </a:r>
            <a:r>
              <a:rPr lang="hu-HU" b="1" dirty="0" smtClean="0">
                <a:solidFill>
                  <a:srgbClr val="FFFF00"/>
                </a:solidFill>
              </a:rPr>
              <a:t>esetén)</a:t>
            </a:r>
            <a:endParaRPr lang="hu-HU" sz="2400" b="1" u="sng" dirty="0">
              <a:solidFill>
                <a:srgbClr val="FFFF00"/>
              </a:solidFill>
            </a:endParaRPr>
          </a:p>
        </p:txBody>
      </p:sp>
      <p:sp>
        <p:nvSpPr>
          <p:cNvPr id="15365" name="Text Box 5"/>
          <p:cNvSpPr txBox="1">
            <a:spLocks noChangeArrowheads="1"/>
          </p:cNvSpPr>
          <p:nvPr/>
        </p:nvSpPr>
        <p:spPr bwMode="auto">
          <a:xfrm>
            <a:off x="6486525" y="5765800"/>
            <a:ext cx="1935017" cy="369332"/>
          </a:xfrm>
          <a:prstGeom prst="rect">
            <a:avLst/>
          </a:prstGeom>
          <a:noFill/>
          <a:ln w="9525">
            <a:noFill/>
            <a:miter lim="800000"/>
            <a:headEnd/>
            <a:tailEnd/>
          </a:ln>
          <a:effectLst/>
        </p:spPr>
        <p:txBody>
          <a:bodyPr wrap="none">
            <a:spAutoFit/>
          </a:bodyPr>
          <a:lstStyle/>
          <a:p>
            <a:pPr algn="l" eaLnBrk="0" hangingPunct="0"/>
            <a:r>
              <a:rPr lang="hu-HU" dirty="0" err="1">
                <a:solidFill>
                  <a:srgbClr val="002060"/>
                </a:solidFill>
              </a:rPr>
              <a:t>renális</a:t>
            </a:r>
            <a:r>
              <a:rPr lang="hu-HU" dirty="0">
                <a:solidFill>
                  <a:srgbClr val="002060"/>
                </a:solidFill>
              </a:rPr>
              <a:t> víz retenció</a:t>
            </a:r>
          </a:p>
        </p:txBody>
      </p:sp>
      <p:sp>
        <p:nvSpPr>
          <p:cNvPr id="15366" name="Text Box 6"/>
          <p:cNvSpPr txBox="1">
            <a:spLocks noChangeArrowheads="1"/>
          </p:cNvSpPr>
          <p:nvPr/>
        </p:nvSpPr>
        <p:spPr bwMode="auto">
          <a:xfrm>
            <a:off x="2771800" y="1196752"/>
            <a:ext cx="3944938" cy="641350"/>
          </a:xfrm>
          <a:prstGeom prst="rect">
            <a:avLst/>
          </a:prstGeom>
          <a:solidFill>
            <a:srgbClr val="3B30D0"/>
          </a:solidFill>
          <a:ln w="9525">
            <a:noFill/>
            <a:miter lim="800000"/>
            <a:headEnd/>
            <a:tailEnd/>
          </a:ln>
          <a:effectLst/>
        </p:spPr>
        <p:txBody>
          <a:bodyPr>
            <a:spAutoFit/>
          </a:bodyPr>
          <a:lstStyle/>
          <a:p>
            <a:pPr algn="ctr" eaLnBrk="0" hangingPunct="0"/>
            <a:r>
              <a:rPr lang="hu-HU" dirty="0" err="1" smtClean="0">
                <a:solidFill>
                  <a:srgbClr val="FFFE00"/>
                </a:solidFill>
              </a:rPr>
              <a:t>Renális</a:t>
            </a:r>
            <a:r>
              <a:rPr lang="hu-HU" dirty="0" smtClean="0">
                <a:solidFill>
                  <a:srgbClr val="FFFE00"/>
                </a:solidFill>
              </a:rPr>
              <a:t> </a:t>
            </a:r>
            <a:r>
              <a:rPr lang="hu-HU" dirty="0">
                <a:solidFill>
                  <a:srgbClr val="FFFE00"/>
                </a:solidFill>
              </a:rPr>
              <a:t>vagy </a:t>
            </a:r>
            <a:r>
              <a:rPr lang="hu-HU" dirty="0" err="1">
                <a:solidFill>
                  <a:srgbClr val="FFFE00"/>
                </a:solidFill>
              </a:rPr>
              <a:t>extrarenális</a:t>
            </a:r>
            <a:endParaRPr lang="hu-HU" dirty="0">
              <a:solidFill>
                <a:srgbClr val="FFFE00"/>
              </a:solidFill>
            </a:endParaRPr>
          </a:p>
          <a:p>
            <a:pPr algn="ctr" eaLnBrk="0" hangingPunct="0"/>
            <a:r>
              <a:rPr lang="hu-HU" dirty="0">
                <a:solidFill>
                  <a:srgbClr val="FFFE00"/>
                </a:solidFill>
              </a:rPr>
              <a:t> </a:t>
            </a:r>
            <a:r>
              <a:rPr lang="hu-HU" dirty="0" err="1">
                <a:solidFill>
                  <a:srgbClr val="FFFE00"/>
                </a:solidFill>
              </a:rPr>
              <a:t>NaCl</a:t>
            </a:r>
            <a:r>
              <a:rPr lang="hu-HU" dirty="0">
                <a:solidFill>
                  <a:srgbClr val="FFFE00"/>
                </a:solidFill>
              </a:rPr>
              <a:t> vagy NaHCO</a:t>
            </a:r>
            <a:r>
              <a:rPr lang="hu-HU" baseline="-25000" dirty="0">
                <a:solidFill>
                  <a:srgbClr val="FFFE00"/>
                </a:solidFill>
              </a:rPr>
              <a:t>3</a:t>
            </a:r>
            <a:r>
              <a:rPr lang="hu-HU" dirty="0">
                <a:solidFill>
                  <a:srgbClr val="FFFE00"/>
                </a:solidFill>
              </a:rPr>
              <a:t> vesztés</a:t>
            </a:r>
          </a:p>
        </p:txBody>
      </p:sp>
      <p:sp>
        <p:nvSpPr>
          <p:cNvPr id="15367" name="Text Box 7"/>
          <p:cNvSpPr txBox="1">
            <a:spLocks noChangeArrowheads="1"/>
          </p:cNvSpPr>
          <p:nvPr/>
        </p:nvSpPr>
        <p:spPr bwMode="auto">
          <a:xfrm>
            <a:off x="3468688" y="2046288"/>
            <a:ext cx="2542299" cy="369332"/>
          </a:xfrm>
          <a:prstGeom prst="rect">
            <a:avLst/>
          </a:prstGeom>
          <a:noFill/>
          <a:ln w="9525">
            <a:noFill/>
            <a:miter lim="800000"/>
            <a:headEnd/>
            <a:tailEnd/>
          </a:ln>
          <a:effectLst/>
        </p:spPr>
        <p:txBody>
          <a:bodyPr wrap="none">
            <a:spAutoFit/>
          </a:bodyPr>
          <a:lstStyle/>
          <a:p>
            <a:pPr algn="l" eaLnBrk="0" hangingPunct="0"/>
            <a:r>
              <a:rPr lang="hu-HU" dirty="0">
                <a:solidFill>
                  <a:srgbClr val="002060"/>
                </a:solidFill>
              </a:rPr>
              <a:t> </a:t>
            </a:r>
            <a:r>
              <a:rPr lang="hu-HU" dirty="0" err="1">
                <a:solidFill>
                  <a:srgbClr val="002060"/>
                </a:solidFill>
              </a:rPr>
              <a:t>intravaszkuláris</a:t>
            </a:r>
            <a:r>
              <a:rPr lang="hu-HU" dirty="0">
                <a:solidFill>
                  <a:srgbClr val="002060"/>
                </a:solidFill>
              </a:rPr>
              <a:t> volumen</a:t>
            </a:r>
          </a:p>
        </p:txBody>
      </p:sp>
      <p:sp>
        <p:nvSpPr>
          <p:cNvPr id="15368" name="Text Box 8"/>
          <p:cNvSpPr txBox="1">
            <a:spLocks noChangeArrowheads="1"/>
          </p:cNvSpPr>
          <p:nvPr/>
        </p:nvSpPr>
        <p:spPr bwMode="auto">
          <a:xfrm>
            <a:off x="625475" y="4143375"/>
            <a:ext cx="692150" cy="366713"/>
          </a:xfrm>
          <a:prstGeom prst="rect">
            <a:avLst/>
          </a:prstGeom>
          <a:solidFill>
            <a:srgbClr val="3B30D0"/>
          </a:solidFill>
          <a:ln w="9525">
            <a:noFill/>
            <a:miter lim="800000"/>
            <a:headEnd/>
            <a:tailEnd/>
          </a:ln>
          <a:effectLst/>
        </p:spPr>
        <p:txBody>
          <a:bodyPr wrap="none">
            <a:spAutoFit/>
          </a:bodyPr>
          <a:lstStyle/>
          <a:p>
            <a:pPr algn="l" eaLnBrk="0" hangingPunct="0"/>
            <a:r>
              <a:rPr lang="hu-HU">
                <a:solidFill>
                  <a:srgbClr val="FFFE00"/>
                </a:solidFill>
              </a:rPr>
              <a:t>renin</a:t>
            </a:r>
          </a:p>
        </p:txBody>
      </p:sp>
      <p:sp>
        <p:nvSpPr>
          <p:cNvPr id="15369" name="Text Box 9"/>
          <p:cNvSpPr txBox="1">
            <a:spLocks noChangeArrowheads="1"/>
          </p:cNvSpPr>
          <p:nvPr/>
        </p:nvSpPr>
        <p:spPr bwMode="auto">
          <a:xfrm>
            <a:off x="3000375" y="3527425"/>
            <a:ext cx="1543050" cy="366713"/>
          </a:xfrm>
          <a:prstGeom prst="rect">
            <a:avLst/>
          </a:prstGeom>
          <a:solidFill>
            <a:srgbClr val="3B30D0"/>
          </a:solidFill>
          <a:ln w="9525">
            <a:noFill/>
            <a:miter lim="800000"/>
            <a:headEnd/>
            <a:tailEnd/>
          </a:ln>
          <a:effectLst/>
        </p:spPr>
        <p:txBody>
          <a:bodyPr wrap="none">
            <a:spAutoFit/>
          </a:bodyPr>
          <a:lstStyle/>
          <a:p>
            <a:pPr algn="l" eaLnBrk="0" hangingPunct="0"/>
            <a:r>
              <a:rPr lang="hu-HU">
                <a:solidFill>
                  <a:srgbClr val="FFFE00"/>
                </a:solidFill>
              </a:rPr>
              <a:t>vese perfuzió</a:t>
            </a:r>
          </a:p>
        </p:txBody>
      </p:sp>
      <p:sp>
        <p:nvSpPr>
          <p:cNvPr id="15370" name="Text Box 10"/>
          <p:cNvSpPr txBox="1">
            <a:spLocks noChangeArrowheads="1"/>
          </p:cNvSpPr>
          <p:nvPr/>
        </p:nvSpPr>
        <p:spPr bwMode="auto">
          <a:xfrm>
            <a:off x="5931517" y="3576638"/>
            <a:ext cx="2748316" cy="646331"/>
          </a:xfrm>
          <a:prstGeom prst="rect">
            <a:avLst/>
          </a:prstGeom>
          <a:solidFill>
            <a:srgbClr val="3B30D0"/>
          </a:solidFill>
          <a:ln w="9525">
            <a:noFill/>
            <a:miter lim="800000"/>
            <a:headEnd/>
            <a:tailEnd/>
          </a:ln>
          <a:effectLst/>
        </p:spPr>
        <p:txBody>
          <a:bodyPr wrap="none">
            <a:spAutoFit/>
          </a:bodyPr>
          <a:lstStyle/>
          <a:p>
            <a:pPr algn="ctr" eaLnBrk="0" hangingPunct="0"/>
            <a:r>
              <a:rPr lang="hu-HU">
                <a:solidFill>
                  <a:srgbClr val="FFFE00"/>
                </a:solidFill>
              </a:rPr>
              <a:t>alacsony és magasnyomású</a:t>
            </a:r>
          </a:p>
          <a:p>
            <a:pPr algn="ctr" eaLnBrk="0" hangingPunct="0"/>
            <a:r>
              <a:rPr lang="hu-HU">
                <a:solidFill>
                  <a:srgbClr val="FFFE00"/>
                </a:solidFill>
              </a:rPr>
              <a:t>baroreceptor aktiválódás</a:t>
            </a:r>
          </a:p>
        </p:txBody>
      </p:sp>
      <p:sp>
        <p:nvSpPr>
          <p:cNvPr id="15371" name="Text Box 11"/>
          <p:cNvSpPr txBox="1">
            <a:spLocks noChangeArrowheads="1"/>
          </p:cNvSpPr>
          <p:nvPr/>
        </p:nvSpPr>
        <p:spPr bwMode="auto">
          <a:xfrm>
            <a:off x="2355850" y="5421313"/>
            <a:ext cx="2519279" cy="369332"/>
          </a:xfrm>
          <a:prstGeom prst="rect">
            <a:avLst/>
          </a:prstGeom>
          <a:noFill/>
          <a:ln w="9525">
            <a:noFill/>
            <a:miter lim="800000"/>
            <a:headEnd/>
            <a:tailEnd/>
          </a:ln>
          <a:effectLst/>
        </p:spPr>
        <p:txBody>
          <a:bodyPr wrap="none">
            <a:spAutoFit/>
          </a:bodyPr>
          <a:lstStyle/>
          <a:p>
            <a:pPr eaLnBrk="0" hangingPunct="0"/>
            <a:r>
              <a:rPr lang="hu-HU" dirty="0">
                <a:solidFill>
                  <a:srgbClr val="002060"/>
                </a:solidFill>
              </a:rPr>
              <a:t>károsodott vizelet </a:t>
            </a:r>
            <a:r>
              <a:rPr lang="hu-HU" dirty="0" err="1">
                <a:solidFill>
                  <a:srgbClr val="002060"/>
                </a:solidFill>
              </a:rPr>
              <a:t>higítás</a:t>
            </a:r>
            <a:endParaRPr lang="hu-HU" dirty="0">
              <a:solidFill>
                <a:srgbClr val="002060"/>
              </a:solidFill>
            </a:endParaRPr>
          </a:p>
        </p:txBody>
      </p:sp>
      <p:sp>
        <p:nvSpPr>
          <p:cNvPr id="15372" name="Text Box 12"/>
          <p:cNvSpPr txBox="1">
            <a:spLocks noChangeArrowheads="1"/>
          </p:cNvSpPr>
          <p:nvPr/>
        </p:nvSpPr>
        <p:spPr bwMode="auto">
          <a:xfrm>
            <a:off x="196850" y="4679950"/>
            <a:ext cx="1446935" cy="369332"/>
          </a:xfrm>
          <a:prstGeom prst="rect">
            <a:avLst/>
          </a:prstGeom>
          <a:noFill/>
          <a:ln w="9525">
            <a:noFill/>
            <a:miter lim="800000"/>
            <a:headEnd/>
            <a:tailEnd/>
          </a:ln>
          <a:effectLst/>
        </p:spPr>
        <p:txBody>
          <a:bodyPr wrap="none">
            <a:spAutoFit/>
          </a:bodyPr>
          <a:lstStyle/>
          <a:p>
            <a:pPr eaLnBrk="0" hangingPunct="0"/>
            <a:r>
              <a:rPr lang="hu-HU">
                <a:solidFill>
                  <a:srgbClr val="002060"/>
                </a:solidFill>
              </a:rPr>
              <a:t>angiotenzin II</a:t>
            </a:r>
          </a:p>
        </p:txBody>
      </p:sp>
      <p:sp>
        <p:nvSpPr>
          <p:cNvPr id="15373" name="Text Box 13"/>
          <p:cNvSpPr txBox="1">
            <a:spLocks noChangeArrowheads="1"/>
          </p:cNvSpPr>
          <p:nvPr/>
        </p:nvSpPr>
        <p:spPr bwMode="auto">
          <a:xfrm>
            <a:off x="330200" y="5200650"/>
            <a:ext cx="1150571" cy="369332"/>
          </a:xfrm>
          <a:prstGeom prst="rect">
            <a:avLst/>
          </a:prstGeom>
          <a:noFill/>
          <a:ln w="9525">
            <a:noFill/>
            <a:miter lim="800000"/>
            <a:headEnd/>
            <a:tailEnd/>
          </a:ln>
          <a:effectLst/>
        </p:spPr>
        <p:txBody>
          <a:bodyPr wrap="none">
            <a:spAutoFit/>
          </a:bodyPr>
          <a:lstStyle/>
          <a:p>
            <a:pPr eaLnBrk="0" hangingPunct="0"/>
            <a:r>
              <a:rPr lang="hu-HU">
                <a:solidFill>
                  <a:srgbClr val="002060"/>
                </a:solidFill>
              </a:rPr>
              <a:t>szomjúság</a:t>
            </a:r>
          </a:p>
        </p:txBody>
      </p:sp>
      <p:sp>
        <p:nvSpPr>
          <p:cNvPr id="15374" name="Text Box 14"/>
          <p:cNvSpPr txBox="1">
            <a:spLocks noChangeArrowheads="1"/>
          </p:cNvSpPr>
          <p:nvPr/>
        </p:nvSpPr>
        <p:spPr bwMode="auto">
          <a:xfrm>
            <a:off x="336550" y="5791200"/>
            <a:ext cx="1178015" cy="369332"/>
          </a:xfrm>
          <a:prstGeom prst="rect">
            <a:avLst/>
          </a:prstGeom>
          <a:noFill/>
          <a:ln w="9525">
            <a:noFill/>
            <a:miter lim="800000"/>
            <a:headEnd/>
            <a:tailEnd/>
          </a:ln>
          <a:effectLst/>
        </p:spPr>
        <p:txBody>
          <a:bodyPr wrap="none">
            <a:spAutoFit/>
          </a:bodyPr>
          <a:lstStyle/>
          <a:p>
            <a:pPr eaLnBrk="0" hangingPunct="0"/>
            <a:r>
              <a:rPr lang="hu-HU">
                <a:solidFill>
                  <a:srgbClr val="002060"/>
                </a:solidFill>
              </a:rPr>
              <a:t>víz felvétel</a:t>
            </a:r>
          </a:p>
        </p:txBody>
      </p:sp>
      <p:sp>
        <p:nvSpPr>
          <p:cNvPr id="15375" name="Text Box 15"/>
          <p:cNvSpPr txBox="1">
            <a:spLocks noChangeArrowheads="1"/>
          </p:cNvSpPr>
          <p:nvPr/>
        </p:nvSpPr>
        <p:spPr bwMode="auto">
          <a:xfrm>
            <a:off x="3592513" y="6202363"/>
            <a:ext cx="2035175" cy="427037"/>
          </a:xfrm>
          <a:prstGeom prst="rect">
            <a:avLst/>
          </a:prstGeom>
          <a:solidFill>
            <a:srgbClr val="3B30D0"/>
          </a:solidFill>
          <a:ln w="9525">
            <a:noFill/>
            <a:miter lim="800000"/>
            <a:headEnd/>
            <a:tailEnd/>
          </a:ln>
          <a:effectLst/>
        </p:spPr>
        <p:txBody>
          <a:bodyPr wrap="none">
            <a:spAutoFit/>
          </a:bodyPr>
          <a:lstStyle/>
          <a:p>
            <a:pPr algn="l" eaLnBrk="0" hangingPunct="0"/>
            <a:r>
              <a:rPr lang="hu-HU" sz="2200">
                <a:solidFill>
                  <a:srgbClr val="66FF33"/>
                </a:solidFill>
              </a:rPr>
              <a:t>hyponatraemia</a:t>
            </a:r>
          </a:p>
        </p:txBody>
      </p:sp>
      <p:sp>
        <p:nvSpPr>
          <p:cNvPr id="15376" name="Line 16"/>
          <p:cNvSpPr>
            <a:spLocks noChangeShapeType="1"/>
          </p:cNvSpPr>
          <p:nvPr/>
        </p:nvSpPr>
        <p:spPr bwMode="auto">
          <a:xfrm>
            <a:off x="4354388" y="3645024"/>
            <a:ext cx="1588" cy="152400"/>
          </a:xfrm>
          <a:prstGeom prst="line">
            <a:avLst/>
          </a:prstGeom>
          <a:noFill/>
          <a:ln w="12700">
            <a:solidFill>
              <a:schemeClr val="bg1"/>
            </a:solidFill>
            <a:round/>
            <a:headEnd/>
            <a:tailEnd type="arrow" w="sm" len="sm"/>
          </a:ln>
          <a:effectLst/>
        </p:spPr>
        <p:txBody>
          <a:bodyPr wrap="none" anchor="ctr"/>
          <a:lstStyle/>
          <a:p>
            <a:endParaRPr lang="hu-HU"/>
          </a:p>
        </p:txBody>
      </p:sp>
      <p:sp>
        <p:nvSpPr>
          <p:cNvPr id="15378" name="Line 18"/>
          <p:cNvSpPr>
            <a:spLocks noChangeShapeType="1"/>
          </p:cNvSpPr>
          <p:nvPr/>
        </p:nvSpPr>
        <p:spPr bwMode="auto">
          <a:xfrm flipV="1">
            <a:off x="1246380" y="4247592"/>
            <a:ext cx="1588" cy="152400"/>
          </a:xfrm>
          <a:prstGeom prst="line">
            <a:avLst/>
          </a:prstGeom>
          <a:noFill/>
          <a:ln w="12700">
            <a:solidFill>
              <a:schemeClr val="bg1"/>
            </a:solidFill>
            <a:round/>
            <a:headEnd/>
            <a:tailEnd type="arrow" w="sm" len="sm"/>
          </a:ln>
          <a:effectLst/>
        </p:spPr>
        <p:txBody>
          <a:bodyPr wrap="none" anchor="ctr"/>
          <a:lstStyle/>
          <a:p>
            <a:endParaRPr lang="hu-HU"/>
          </a:p>
        </p:txBody>
      </p:sp>
      <p:sp>
        <p:nvSpPr>
          <p:cNvPr id="15379" name="Line 19"/>
          <p:cNvSpPr>
            <a:spLocks noChangeShapeType="1"/>
          </p:cNvSpPr>
          <p:nvPr/>
        </p:nvSpPr>
        <p:spPr bwMode="auto">
          <a:xfrm flipV="1">
            <a:off x="152400" y="4806950"/>
            <a:ext cx="1588" cy="152400"/>
          </a:xfrm>
          <a:prstGeom prst="line">
            <a:avLst/>
          </a:prstGeom>
          <a:noFill/>
          <a:ln w="12700">
            <a:solidFill>
              <a:schemeClr val="tx1"/>
            </a:solidFill>
            <a:round/>
            <a:headEnd/>
            <a:tailEnd type="arrow" w="sm" len="sm"/>
          </a:ln>
          <a:effectLst/>
        </p:spPr>
        <p:txBody>
          <a:bodyPr wrap="none" anchor="ctr"/>
          <a:lstStyle/>
          <a:p>
            <a:endParaRPr lang="hu-HU">
              <a:solidFill>
                <a:srgbClr val="002060"/>
              </a:solidFill>
            </a:endParaRPr>
          </a:p>
        </p:txBody>
      </p:sp>
      <p:sp>
        <p:nvSpPr>
          <p:cNvPr id="15380" name="Line 20"/>
          <p:cNvSpPr>
            <a:spLocks noChangeShapeType="1"/>
          </p:cNvSpPr>
          <p:nvPr/>
        </p:nvSpPr>
        <p:spPr bwMode="auto">
          <a:xfrm flipV="1">
            <a:off x="968375" y="4487863"/>
            <a:ext cx="0" cy="228600"/>
          </a:xfrm>
          <a:prstGeom prst="line">
            <a:avLst/>
          </a:prstGeom>
          <a:noFill/>
          <a:ln w="19050">
            <a:solidFill>
              <a:schemeClr val="tx1"/>
            </a:solidFill>
            <a:round/>
            <a:headEnd type="arrow" w="med" len="med"/>
            <a:tailEnd/>
          </a:ln>
          <a:effectLst/>
        </p:spPr>
        <p:txBody>
          <a:bodyPr wrap="none" anchor="ctr"/>
          <a:lstStyle/>
          <a:p>
            <a:endParaRPr lang="hu-HU"/>
          </a:p>
        </p:txBody>
      </p:sp>
      <p:sp>
        <p:nvSpPr>
          <p:cNvPr id="15381" name="Line 21"/>
          <p:cNvSpPr>
            <a:spLocks noChangeShapeType="1"/>
          </p:cNvSpPr>
          <p:nvPr/>
        </p:nvSpPr>
        <p:spPr bwMode="auto">
          <a:xfrm flipH="1" flipV="1">
            <a:off x="4833938" y="3027363"/>
            <a:ext cx="1254125" cy="279400"/>
          </a:xfrm>
          <a:prstGeom prst="line">
            <a:avLst/>
          </a:prstGeom>
          <a:noFill/>
          <a:ln w="19050">
            <a:solidFill>
              <a:schemeClr val="tx1"/>
            </a:solidFill>
            <a:round/>
            <a:headEnd type="arrow" w="med" len="med"/>
            <a:tailEnd/>
          </a:ln>
          <a:effectLst/>
        </p:spPr>
        <p:txBody>
          <a:bodyPr wrap="none" anchor="ctr"/>
          <a:lstStyle/>
          <a:p>
            <a:endParaRPr lang="hu-HU"/>
          </a:p>
        </p:txBody>
      </p:sp>
      <p:sp>
        <p:nvSpPr>
          <p:cNvPr id="15382" name="Line 22"/>
          <p:cNvSpPr>
            <a:spLocks noChangeShapeType="1"/>
          </p:cNvSpPr>
          <p:nvPr/>
        </p:nvSpPr>
        <p:spPr bwMode="auto">
          <a:xfrm flipV="1">
            <a:off x="5681663" y="6203950"/>
            <a:ext cx="647700" cy="215900"/>
          </a:xfrm>
          <a:prstGeom prst="line">
            <a:avLst/>
          </a:prstGeom>
          <a:noFill/>
          <a:ln w="19050">
            <a:solidFill>
              <a:schemeClr val="tx1"/>
            </a:solidFill>
            <a:round/>
            <a:headEnd type="arrow" w="med" len="med"/>
            <a:tailEnd/>
          </a:ln>
          <a:effectLst/>
        </p:spPr>
        <p:txBody>
          <a:bodyPr wrap="none" anchor="ctr"/>
          <a:lstStyle/>
          <a:p>
            <a:endParaRPr lang="hu-HU"/>
          </a:p>
        </p:txBody>
      </p:sp>
      <p:sp>
        <p:nvSpPr>
          <p:cNvPr id="15383" name="Text Box 23"/>
          <p:cNvSpPr txBox="1">
            <a:spLocks noChangeArrowheads="1"/>
          </p:cNvSpPr>
          <p:nvPr/>
        </p:nvSpPr>
        <p:spPr bwMode="auto">
          <a:xfrm>
            <a:off x="2005013" y="4076700"/>
            <a:ext cx="3076099" cy="646331"/>
          </a:xfrm>
          <a:prstGeom prst="rect">
            <a:avLst/>
          </a:prstGeom>
          <a:noFill/>
          <a:ln w="9525">
            <a:noFill/>
            <a:miter lim="800000"/>
            <a:headEnd/>
            <a:tailEnd/>
          </a:ln>
          <a:effectLst/>
        </p:spPr>
        <p:txBody>
          <a:bodyPr wrap="none">
            <a:spAutoFit/>
          </a:bodyPr>
          <a:lstStyle/>
          <a:p>
            <a:pPr eaLnBrk="0" hangingPunct="0"/>
            <a:r>
              <a:rPr lang="hu-HU" dirty="0">
                <a:solidFill>
                  <a:srgbClr val="002060"/>
                </a:solidFill>
              </a:rPr>
              <a:t>GFR és a folyadék </a:t>
            </a:r>
            <a:r>
              <a:rPr lang="hu-HU" dirty="0" err="1">
                <a:solidFill>
                  <a:srgbClr val="002060"/>
                </a:solidFill>
              </a:rPr>
              <a:t>reabszorpció</a:t>
            </a:r>
            <a:endParaRPr lang="hu-HU" dirty="0">
              <a:solidFill>
                <a:srgbClr val="002060"/>
              </a:solidFill>
            </a:endParaRPr>
          </a:p>
          <a:p>
            <a:pPr eaLnBrk="0" hangingPunct="0"/>
            <a:r>
              <a:rPr lang="hu-HU" dirty="0">
                <a:solidFill>
                  <a:srgbClr val="002060"/>
                </a:solidFill>
              </a:rPr>
              <a:t>a </a:t>
            </a:r>
            <a:r>
              <a:rPr lang="hu-HU" dirty="0" err="1">
                <a:solidFill>
                  <a:srgbClr val="002060"/>
                </a:solidFill>
              </a:rPr>
              <a:t>proximális</a:t>
            </a:r>
            <a:r>
              <a:rPr lang="hu-HU" dirty="0">
                <a:solidFill>
                  <a:srgbClr val="002060"/>
                </a:solidFill>
              </a:rPr>
              <a:t> </a:t>
            </a:r>
            <a:r>
              <a:rPr lang="hu-HU" dirty="0" err="1">
                <a:solidFill>
                  <a:srgbClr val="002060"/>
                </a:solidFill>
              </a:rPr>
              <a:t>tubulus</a:t>
            </a:r>
            <a:endParaRPr lang="hu-HU" dirty="0">
              <a:solidFill>
                <a:srgbClr val="002060"/>
              </a:solidFill>
            </a:endParaRPr>
          </a:p>
        </p:txBody>
      </p:sp>
      <p:sp>
        <p:nvSpPr>
          <p:cNvPr id="15384" name="Text Box 24"/>
          <p:cNvSpPr txBox="1">
            <a:spLocks noChangeArrowheads="1"/>
          </p:cNvSpPr>
          <p:nvPr/>
        </p:nvSpPr>
        <p:spPr bwMode="auto">
          <a:xfrm>
            <a:off x="2403475" y="4895850"/>
            <a:ext cx="2583079" cy="369332"/>
          </a:xfrm>
          <a:prstGeom prst="rect">
            <a:avLst/>
          </a:prstGeom>
          <a:noFill/>
          <a:ln w="9525">
            <a:noFill/>
            <a:miter lim="800000"/>
            <a:headEnd/>
            <a:tailEnd/>
          </a:ln>
          <a:effectLst/>
        </p:spPr>
        <p:txBody>
          <a:bodyPr wrap="none">
            <a:spAutoFit/>
          </a:bodyPr>
          <a:lstStyle/>
          <a:p>
            <a:pPr algn="l" eaLnBrk="0" hangingPunct="0"/>
            <a:r>
              <a:rPr lang="hu-HU">
                <a:solidFill>
                  <a:srgbClr val="002060"/>
                </a:solidFill>
              </a:rPr>
              <a:t>disztális folyadék terhelés</a:t>
            </a:r>
          </a:p>
        </p:txBody>
      </p:sp>
      <p:sp>
        <p:nvSpPr>
          <p:cNvPr id="15385" name="Line 25"/>
          <p:cNvSpPr>
            <a:spLocks noChangeShapeType="1"/>
          </p:cNvSpPr>
          <p:nvPr/>
        </p:nvSpPr>
        <p:spPr bwMode="auto">
          <a:xfrm flipV="1">
            <a:off x="304800" y="5927725"/>
            <a:ext cx="1588" cy="152400"/>
          </a:xfrm>
          <a:prstGeom prst="line">
            <a:avLst/>
          </a:prstGeom>
          <a:noFill/>
          <a:ln w="12700">
            <a:solidFill>
              <a:schemeClr val="tx1"/>
            </a:solidFill>
            <a:round/>
            <a:headEnd/>
            <a:tailEnd type="arrow" w="sm" len="sm"/>
          </a:ln>
          <a:effectLst/>
        </p:spPr>
        <p:txBody>
          <a:bodyPr wrap="none" anchor="ctr"/>
          <a:lstStyle/>
          <a:p>
            <a:endParaRPr lang="hu-HU">
              <a:solidFill>
                <a:srgbClr val="002060"/>
              </a:solidFill>
            </a:endParaRPr>
          </a:p>
        </p:txBody>
      </p:sp>
      <p:sp>
        <p:nvSpPr>
          <p:cNvPr id="15387" name="Text Box 27"/>
          <p:cNvSpPr txBox="1">
            <a:spLocks noChangeArrowheads="1"/>
          </p:cNvSpPr>
          <p:nvPr/>
        </p:nvSpPr>
        <p:spPr bwMode="auto">
          <a:xfrm>
            <a:off x="6389688" y="5232400"/>
            <a:ext cx="2048766" cy="369332"/>
          </a:xfrm>
          <a:prstGeom prst="rect">
            <a:avLst/>
          </a:prstGeom>
          <a:noFill/>
          <a:ln w="9525">
            <a:noFill/>
            <a:miter lim="800000"/>
            <a:headEnd/>
            <a:tailEnd/>
          </a:ln>
          <a:effectLst/>
        </p:spPr>
        <p:txBody>
          <a:bodyPr wrap="none">
            <a:spAutoFit/>
          </a:bodyPr>
          <a:lstStyle/>
          <a:p>
            <a:pPr eaLnBrk="0" hangingPunct="0"/>
            <a:r>
              <a:rPr lang="hu-HU" dirty="0">
                <a:solidFill>
                  <a:srgbClr val="002060"/>
                </a:solidFill>
              </a:rPr>
              <a:t>vizelet koncentráció</a:t>
            </a:r>
          </a:p>
        </p:txBody>
      </p:sp>
      <p:sp>
        <p:nvSpPr>
          <p:cNvPr id="15388" name="Text Box 28"/>
          <p:cNvSpPr txBox="1">
            <a:spLocks noChangeArrowheads="1"/>
          </p:cNvSpPr>
          <p:nvPr/>
        </p:nvSpPr>
        <p:spPr bwMode="auto">
          <a:xfrm>
            <a:off x="6345238" y="4413250"/>
            <a:ext cx="2108719" cy="646331"/>
          </a:xfrm>
          <a:prstGeom prst="rect">
            <a:avLst/>
          </a:prstGeom>
          <a:noFill/>
          <a:ln w="9525">
            <a:noFill/>
            <a:miter lim="800000"/>
            <a:headEnd/>
            <a:tailEnd/>
          </a:ln>
          <a:effectLst/>
        </p:spPr>
        <p:txBody>
          <a:bodyPr wrap="none">
            <a:spAutoFit/>
          </a:bodyPr>
          <a:lstStyle/>
          <a:p>
            <a:pPr eaLnBrk="0" hangingPunct="0"/>
            <a:r>
              <a:rPr lang="hu-HU" dirty="0">
                <a:solidFill>
                  <a:srgbClr val="002060"/>
                </a:solidFill>
              </a:rPr>
              <a:t>nem-ozmotikus ADH</a:t>
            </a:r>
          </a:p>
          <a:p>
            <a:pPr eaLnBrk="0" hangingPunct="0"/>
            <a:r>
              <a:rPr lang="hu-HU" dirty="0">
                <a:solidFill>
                  <a:srgbClr val="002060"/>
                </a:solidFill>
              </a:rPr>
              <a:t>felszabadulás</a:t>
            </a:r>
          </a:p>
        </p:txBody>
      </p:sp>
      <p:sp>
        <p:nvSpPr>
          <p:cNvPr id="15389" name="Line 29"/>
          <p:cNvSpPr>
            <a:spLocks noChangeShapeType="1"/>
          </p:cNvSpPr>
          <p:nvPr/>
        </p:nvSpPr>
        <p:spPr bwMode="auto">
          <a:xfrm flipV="1">
            <a:off x="6400800" y="5340350"/>
            <a:ext cx="1588" cy="152400"/>
          </a:xfrm>
          <a:prstGeom prst="line">
            <a:avLst/>
          </a:prstGeom>
          <a:noFill/>
          <a:ln w="12700">
            <a:solidFill>
              <a:schemeClr val="tx1"/>
            </a:solidFill>
            <a:round/>
            <a:headEnd/>
            <a:tailEnd type="arrow" w="sm" len="sm"/>
          </a:ln>
          <a:effectLst/>
        </p:spPr>
        <p:txBody>
          <a:bodyPr wrap="none" anchor="ctr"/>
          <a:lstStyle/>
          <a:p>
            <a:endParaRPr lang="hu-HU"/>
          </a:p>
        </p:txBody>
      </p:sp>
      <p:sp>
        <p:nvSpPr>
          <p:cNvPr id="15390" name="Line 30"/>
          <p:cNvSpPr>
            <a:spLocks noChangeShapeType="1"/>
          </p:cNvSpPr>
          <p:nvPr/>
        </p:nvSpPr>
        <p:spPr bwMode="auto">
          <a:xfrm flipV="1">
            <a:off x="6324600" y="4538663"/>
            <a:ext cx="1588" cy="152400"/>
          </a:xfrm>
          <a:prstGeom prst="line">
            <a:avLst/>
          </a:prstGeom>
          <a:noFill/>
          <a:ln w="12700">
            <a:solidFill>
              <a:schemeClr val="tx1"/>
            </a:solidFill>
            <a:round/>
            <a:headEnd/>
            <a:tailEnd type="arrow" w="sm" len="sm"/>
          </a:ln>
          <a:effectLst/>
        </p:spPr>
        <p:txBody>
          <a:bodyPr wrap="none" anchor="ctr"/>
          <a:lstStyle/>
          <a:p>
            <a:endParaRPr lang="hu-HU"/>
          </a:p>
        </p:txBody>
      </p:sp>
      <p:sp>
        <p:nvSpPr>
          <p:cNvPr id="15391" name="Text Box 31"/>
          <p:cNvSpPr txBox="1">
            <a:spLocks noChangeArrowheads="1"/>
          </p:cNvSpPr>
          <p:nvPr/>
        </p:nvSpPr>
        <p:spPr bwMode="auto">
          <a:xfrm>
            <a:off x="3995936" y="2597150"/>
            <a:ext cx="1473532" cy="369332"/>
          </a:xfrm>
          <a:prstGeom prst="rect">
            <a:avLst/>
          </a:prstGeom>
          <a:solidFill>
            <a:srgbClr val="3B30D0"/>
          </a:solidFill>
          <a:ln w="9525">
            <a:noFill/>
            <a:miter lim="800000"/>
            <a:headEnd/>
            <a:tailEnd/>
          </a:ln>
          <a:effectLst/>
        </p:spPr>
        <p:txBody>
          <a:bodyPr wrap="square">
            <a:spAutoFit/>
          </a:bodyPr>
          <a:lstStyle/>
          <a:p>
            <a:pPr algn="ctr" eaLnBrk="0" hangingPunct="0"/>
            <a:r>
              <a:rPr lang="hu-HU" dirty="0">
                <a:solidFill>
                  <a:srgbClr val="FFFE00"/>
                </a:solidFill>
              </a:rPr>
              <a:t>perctérfogat</a:t>
            </a:r>
          </a:p>
        </p:txBody>
      </p:sp>
      <p:sp>
        <p:nvSpPr>
          <p:cNvPr id="15392" name="Line 32"/>
          <p:cNvSpPr>
            <a:spLocks noChangeShapeType="1"/>
          </p:cNvSpPr>
          <p:nvPr/>
        </p:nvSpPr>
        <p:spPr bwMode="auto">
          <a:xfrm flipH="1">
            <a:off x="3492500" y="2185988"/>
            <a:ext cx="0" cy="152400"/>
          </a:xfrm>
          <a:prstGeom prst="line">
            <a:avLst/>
          </a:prstGeom>
          <a:noFill/>
          <a:ln w="12700">
            <a:solidFill>
              <a:schemeClr val="tx1"/>
            </a:solidFill>
            <a:round/>
            <a:headEnd/>
            <a:tailEnd type="arrow" w="sm" len="sm"/>
          </a:ln>
          <a:effectLst/>
        </p:spPr>
        <p:txBody>
          <a:bodyPr wrap="none" anchor="ctr"/>
          <a:lstStyle/>
          <a:p>
            <a:endParaRPr lang="hu-HU">
              <a:solidFill>
                <a:srgbClr val="002060"/>
              </a:solidFill>
            </a:endParaRPr>
          </a:p>
        </p:txBody>
      </p:sp>
      <p:sp>
        <p:nvSpPr>
          <p:cNvPr id="15393" name="Line 33"/>
          <p:cNvSpPr>
            <a:spLocks noChangeShapeType="1"/>
          </p:cNvSpPr>
          <p:nvPr/>
        </p:nvSpPr>
        <p:spPr bwMode="auto">
          <a:xfrm>
            <a:off x="5362500" y="2733675"/>
            <a:ext cx="1588" cy="152400"/>
          </a:xfrm>
          <a:prstGeom prst="line">
            <a:avLst/>
          </a:prstGeom>
          <a:noFill/>
          <a:ln w="12700">
            <a:solidFill>
              <a:srgbClr val="FFFE00"/>
            </a:solidFill>
            <a:round/>
            <a:headEnd/>
            <a:tailEnd type="arrow" w="sm" len="sm"/>
          </a:ln>
          <a:effectLst/>
        </p:spPr>
        <p:txBody>
          <a:bodyPr wrap="none" anchor="ctr"/>
          <a:lstStyle/>
          <a:p>
            <a:endParaRPr lang="hu-HU"/>
          </a:p>
        </p:txBody>
      </p:sp>
      <p:sp>
        <p:nvSpPr>
          <p:cNvPr id="15394" name="Line 34"/>
          <p:cNvSpPr>
            <a:spLocks noChangeShapeType="1"/>
          </p:cNvSpPr>
          <p:nvPr/>
        </p:nvSpPr>
        <p:spPr bwMode="auto">
          <a:xfrm flipV="1">
            <a:off x="968375" y="5014913"/>
            <a:ext cx="0" cy="228600"/>
          </a:xfrm>
          <a:prstGeom prst="line">
            <a:avLst/>
          </a:prstGeom>
          <a:noFill/>
          <a:ln w="19050">
            <a:solidFill>
              <a:schemeClr val="tx1"/>
            </a:solidFill>
            <a:round/>
            <a:headEnd type="arrow" w="med" len="med"/>
            <a:tailEnd/>
          </a:ln>
          <a:effectLst/>
        </p:spPr>
        <p:txBody>
          <a:bodyPr wrap="none" anchor="ctr"/>
          <a:lstStyle/>
          <a:p>
            <a:endParaRPr lang="hu-HU">
              <a:solidFill>
                <a:srgbClr val="002060"/>
              </a:solidFill>
            </a:endParaRPr>
          </a:p>
        </p:txBody>
      </p:sp>
      <p:sp>
        <p:nvSpPr>
          <p:cNvPr id="15395" name="Line 35"/>
          <p:cNvSpPr>
            <a:spLocks noChangeShapeType="1"/>
          </p:cNvSpPr>
          <p:nvPr/>
        </p:nvSpPr>
        <p:spPr bwMode="auto">
          <a:xfrm flipV="1">
            <a:off x="968375" y="5586413"/>
            <a:ext cx="0" cy="228600"/>
          </a:xfrm>
          <a:prstGeom prst="line">
            <a:avLst/>
          </a:prstGeom>
          <a:noFill/>
          <a:ln w="19050">
            <a:solidFill>
              <a:schemeClr val="tx1"/>
            </a:solidFill>
            <a:round/>
            <a:headEnd type="arrow" w="med" len="med"/>
            <a:tailEnd/>
          </a:ln>
          <a:effectLst/>
        </p:spPr>
        <p:txBody>
          <a:bodyPr wrap="none" anchor="ctr"/>
          <a:lstStyle/>
          <a:p>
            <a:endParaRPr lang="hu-HU">
              <a:solidFill>
                <a:srgbClr val="002060"/>
              </a:solidFill>
            </a:endParaRPr>
          </a:p>
        </p:txBody>
      </p:sp>
      <p:sp>
        <p:nvSpPr>
          <p:cNvPr id="15396" name="Line 36"/>
          <p:cNvSpPr>
            <a:spLocks noChangeShapeType="1"/>
          </p:cNvSpPr>
          <p:nvPr/>
        </p:nvSpPr>
        <p:spPr bwMode="auto">
          <a:xfrm flipV="1">
            <a:off x="3732213" y="4694238"/>
            <a:ext cx="0" cy="228600"/>
          </a:xfrm>
          <a:prstGeom prst="line">
            <a:avLst/>
          </a:prstGeom>
          <a:noFill/>
          <a:ln w="19050">
            <a:solidFill>
              <a:schemeClr val="tx1"/>
            </a:solidFill>
            <a:round/>
            <a:headEnd type="arrow" w="med" len="med"/>
            <a:tailEnd/>
          </a:ln>
          <a:effectLst/>
        </p:spPr>
        <p:txBody>
          <a:bodyPr wrap="none" anchor="ctr"/>
          <a:lstStyle/>
          <a:p>
            <a:endParaRPr lang="hu-HU"/>
          </a:p>
        </p:txBody>
      </p:sp>
      <p:sp>
        <p:nvSpPr>
          <p:cNvPr id="15397" name="Line 37"/>
          <p:cNvSpPr>
            <a:spLocks noChangeShapeType="1"/>
          </p:cNvSpPr>
          <p:nvPr/>
        </p:nvSpPr>
        <p:spPr bwMode="auto">
          <a:xfrm flipV="1">
            <a:off x="4743450" y="1855788"/>
            <a:ext cx="0" cy="228600"/>
          </a:xfrm>
          <a:prstGeom prst="line">
            <a:avLst/>
          </a:prstGeom>
          <a:noFill/>
          <a:ln w="19050">
            <a:solidFill>
              <a:schemeClr val="tx1"/>
            </a:solidFill>
            <a:round/>
            <a:headEnd type="arrow" w="med" len="med"/>
            <a:tailEnd/>
          </a:ln>
          <a:effectLst/>
        </p:spPr>
        <p:txBody>
          <a:bodyPr wrap="none" anchor="ctr"/>
          <a:lstStyle/>
          <a:p>
            <a:endParaRPr lang="hu-HU">
              <a:solidFill>
                <a:srgbClr val="002060"/>
              </a:solidFill>
            </a:endParaRPr>
          </a:p>
        </p:txBody>
      </p:sp>
      <p:sp>
        <p:nvSpPr>
          <p:cNvPr id="15398" name="Line 38"/>
          <p:cNvSpPr>
            <a:spLocks noChangeShapeType="1"/>
          </p:cNvSpPr>
          <p:nvPr/>
        </p:nvSpPr>
        <p:spPr bwMode="auto">
          <a:xfrm flipV="1">
            <a:off x="7486650" y="4217988"/>
            <a:ext cx="0" cy="228600"/>
          </a:xfrm>
          <a:prstGeom prst="line">
            <a:avLst/>
          </a:prstGeom>
          <a:noFill/>
          <a:ln w="19050">
            <a:solidFill>
              <a:schemeClr val="tx1"/>
            </a:solidFill>
            <a:round/>
            <a:headEnd type="arrow" w="med" len="med"/>
            <a:tailEnd/>
          </a:ln>
          <a:effectLst/>
        </p:spPr>
        <p:txBody>
          <a:bodyPr wrap="none" anchor="ctr"/>
          <a:lstStyle/>
          <a:p>
            <a:endParaRPr lang="hu-HU"/>
          </a:p>
        </p:txBody>
      </p:sp>
      <p:sp>
        <p:nvSpPr>
          <p:cNvPr id="15399" name="Line 39"/>
          <p:cNvSpPr>
            <a:spLocks noChangeShapeType="1"/>
          </p:cNvSpPr>
          <p:nvPr/>
        </p:nvSpPr>
        <p:spPr bwMode="auto">
          <a:xfrm flipV="1">
            <a:off x="7486650" y="5033963"/>
            <a:ext cx="0" cy="228600"/>
          </a:xfrm>
          <a:prstGeom prst="line">
            <a:avLst/>
          </a:prstGeom>
          <a:noFill/>
          <a:ln w="19050">
            <a:solidFill>
              <a:schemeClr val="tx1"/>
            </a:solidFill>
            <a:round/>
            <a:headEnd type="arrow" w="med" len="med"/>
            <a:tailEnd/>
          </a:ln>
          <a:effectLst/>
        </p:spPr>
        <p:txBody>
          <a:bodyPr wrap="none" anchor="ctr"/>
          <a:lstStyle/>
          <a:p>
            <a:endParaRPr lang="hu-HU"/>
          </a:p>
        </p:txBody>
      </p:sp>
      <p:sp>
        <p:nvSpPr>
          <p:cNvPr id="15400" name="Line 40"/>
          <p:cNvSpPr>
            <a:spLocks noChangeShapeType="1"/>
          </p:cNvSpPr>
          <p:nvPr/>
        </p:nvSpPr>
        <p:spPr bwMode="auto">
          <a:xfrm flipV="1">
            <a:off x="7486650" y="5573713"/>
            <a:ext cx="0" cy="228600"/>
          </a:xfrm>
          <a:prstGeom prst="line">
            <a:avLst/>
          </a:prstGeom>
          <a:noFill/>
          <a:ln w="19050">
            <a:solidFill>
              <a:schemeClr val="tx1"/>
            </a:solidFill>
            <a:round/>
            <a:headEnd type="arrow" w="med" len="med"/>
            <a:tailEnd/>
          </a:ln>
          <a:effectLst/>
        </p:spPr>
        <p:txBody>
          <a:bodyPr wrap="none" anchor="ctr"/>
          <a:lstStyle/>
          <a:p>
            <a:endParaRPr lang="hu-HU"/>
          </a:p>
        </p:txBody>
      </p:sp>
      <p:sp>
        <p:nvSpPr>
          <p:cNvPr id="15401" name="Line 41"/>
          <p:cNvSpPr>
            <a:spLocks noChangeShapeType="1"/>
          </p:cNvSpPr>
          <p:nvPr/>
        </p:nvSpPr>
        <p:spPr bwMode="auto">
          <a:xfrm flipV="1">
            <a:off x="4741863" y="2403475"/>
            <a:ext cx="0" cy="228600"/>
          </a:xfrm>
          <a:prstGeom prst="line">
            <a:avLst/>
          </a:prstGeom>
          <a:noFill/>
          <a:ln w="19050">
            <a:solidFill>
              <a:schemeClr val="tx1"/>
            </a:solidFill>
            <a:round/>
            <a:headEnd type="arrow" w="med" len="med"/>
            <a:tailEnd/>
          </a:ln>
          <a:effectLst/>
        </p:spPr>
        <p:txBody>
          <a:bodyPr wrap="none" anchor="ctr"/>
          <a:lstStyle/>
          <a:p>
            <a:endParaRPr lang="hu-HU">
              <a:solidFill>
                <a:srgbClr val="002060"/>
              </a:solidFill>
            </a:endParaRPr>
          </a:p>
        </p:txBody>
      </p:sp>
      <p:sp>
        <p:nvSpPr>
          <p:cNvPr id="15402" name="Line 42"/>
          <p:cNvSpPr>
            <a:spLocks noChangeShapeType="1"/>
          </p:cNvSpPr>
          <p:nvPr/>
        </p:nvSpPr>
        <p:spPr bwMode="auto">
          <a:xfrm flipV="1">
            <a:off x="3736975" y="3027363"/>
            <a:ext cx="906463" cy="368300"/>
          </a:xfrm>
          <a:prstGeom prst="line">
            <a:avLst/>
          </a:prstGeom>
          <a:noFill/>
          <a:ln w="19050">
            <a:solidFill>
              <a:schemeClr val="tx1"/>
            </a:solidFill>
            <a:round/>
            <a:headEnd type="arrow" w="med" len="med"/>
            <a:tailEnd/>
          </a:ln>
          <a:effectLst/>
        </p:spPr>
        <p:txBody>
          <a:bodyPr wrap="none" anchor="ctr"/>
          <a:lstStyle/>
          <a:p>
            <a:endParaRPr lang="hu-HU"/>
          </a:p>
        </p:txBody>
      </p:sp>
      <p:sp>
        <p:nvSpPr>
          <p:cNvPr id="15403" name="Line 43"/>
          <p:cNvSpPr>
            <a:spLocks noChangeShapeType="1"/>
          </p:cNvSpPr>
          <p:nvPr/>
        </p:nvSpPr>
        <p:spPr bwMode="auto">
          <a:xfrm flipH="1" flipV="1">
            <a:off x="1654175" y="6126163"/>
            <a:ext cx="1506538" cy="365125"/>
          </a:xfrm>
          <a:prstGeom prst="line">
            <a:avLst/>
          </a:prstGeom>
          <a:noFill/>
          <a:ln w="19050">
            <a:solidFill>
              <a:schemeClr val="tx1"/>
            </a:solidFill>
            <a:round/>
            <a:headEnd type="arrow" w="med" len="med"/>
            <a:tailEnd/>
          </a:ln>
          <a:effectLst/>
        </p:spPr>
        <p:txBody>
          <a:bodyPr wrap="none" anchor="ctr"/>
          <a:lstStyle/>
          <a:p>
            <a:endParaRPr lang="hu-HU"/>
          </a:p>
        </p:txBody>
      </p:sp>
      <p:sp>
        <p:nvSpPr>
          <p:cNvPr id="15404" name="Line 44"/>
          <p:cNvSpPr>
            <a:spLocks noChangeShapeType="1"/>
          </p:cNvSpPr>
          <p:nvPr/>
        </p:nvSpPr>
        <p:spPr bwMode="auto">
          <a:xfrm flipV="1">
            <a:off x="1417638" y="3763963"/>
            <a:ext cx="1344612" cy="457200"/>
          </a:xfrm>
          <a:prstGeom prst="line">
            <a:avLst/>
          </a:prstGeom>
          <a:noFill/>
          <a:ln w="19050">
            <a:solidFill>
              <a:schemeClr val="tx1"/>
            </a:solidFill>
            <a:round/>
            <a:headEnd type="arrow" w="med" len="med"/>
            <a:tailEnd/>
          </a:ln>
          <a:effectLst/>
        </p:spPr>
        <p:txBody>
          <a:bodyPr wrap="none" anchor="ctr"/>
          <a:lstStyle/>
          <a:p>
            <a:endParaRPr lang="hu-HU"/>
          </a:p>
        </p:txBody>
      </p:sp>
      <p:sp>
        <p:nvSpPr>
          <p:cNvPr id="15405" name="Line 45"/>
          <p:cNvSpPr>
            <a:spLocks noChangeShapeType="1"/>
          </p:cNvSpPr>
          <p:nvPr/>
        </p:nvSpPr>
        <p:spPr bwMode="auto">
          <a:xfrm flipH="1" flipV="1">
            <a:off x="5216525" y="5745163"/>
            <a:ext cx="871538" cy="152400"/>
          </a:xfrm>
          <a:prstGeom prst="line">
            <a:avLst/>
          </a:prstGeom>
          <a:noFill/>
          <a:ln w="19050">
            <a:solidFill>
              <a:schemeClr val="tx1"/>
            </a:solidFill>
            <a:round/>
            <a:headEnd type="arrow" w="med" len="med"/>
            <a:tailEnd/>
          </a:ln>
          <a:effectLst/>
        </p:spPr>
        <p:txBody>
          <a:bodyPr wrap="none" anchor="ctr"/>
          <a:lstStyle/>
          <a:p>
            <a:endParaRPr lang="hu-HU"/>
          </a:p>
        </p:txBody>
      </p:sp>
      <p:sp>
        <p:nvSpPr>
          <p:cNvPr id="15406" name="Line 46"/>
          <p:cNvSpPr>
            <a:spLocks noChangeShapeType="1"/>
          </p:cNvSpPr>
          <p:nvPr/>
        </p:nvSpPr>
        <p:spPr bwMode="auto">
          <a:xfrm flipV="1">
            <a:off x="3732213" y="5249863"/>
            <a:ext cx="0" cy="228600"/>
          </a:xfrm>
          <a:prstGeom prst="line">
            <a:avLst/>
          </a:prstGeom>
          <a:noFill/>
          <a:ln w="19050">
            <a:solidFill>
              <a:schemeClr val="tx1"/>
            </a:solidFill>
            <a:round/>
            <a:headEnd type="arrow" w="med" len="med"/>
            <a:tailEnd/>
          </a:ln>
          <a:effectLst/>
        </p:spPr>
        <p:txBody>
          <a:bodyPr wrap="none" anchor="ctr"/>
          <a:lstStyle/>
          <a:p>
            <a:endParaRPr lang="hu-HU"/>
          </a:p>
        </p:txBody>
      </p:sp>
      <p:sp>
        <p:nvSpPr>
          <p:cNvPr id="15407" name="Line 47"/>
          <p:cNvSpPr>
            <a:spLocks noChangeShapeType="1"/>
          </p:cNvSpPr>
          <p:nvPr/>
        </p:nvSpPr>
        <p:spPr bwMode="auto">
          <a:xfrm flipV="1">
            <a:off x="3732213" y="3878263"/>
            <a:ext cx="0" cy="228600"/>
          </a:xfrm>
          <a:prstGeom prst="line">
            <a:avLst/>
          </a:prstGeom>
          <a:noFill/>
          <a:ln w="19050">
            <a:solidFill>
              <a:schemeClr val="tx1"/>
            </a:solidFill>
            <a:round/>
            <a:headEnd type="arrow" w="med" len="med"/>
            <a:tailEnd/>
          </a:ln>
          <a:effectLst/>
        </p:spPr>
        <p:txBody>
          <a:bodyPr wrap="none" anchor="ctr"/>
          <a:lstStyle/>
          <a:p>
            <a:endParaRPr lang="hu-HU"/>
          </a:p>
        </p:txBody>
      </p:sp>
      <p:sp>
        <p:nvSpPr>
          <p:cNvPr id="15408" name="Line 48"/>
          <p:cNvSpPr>
            <a:spLocks noChangeShapeType="1"/>
          </p:cNvSpPr>
          <p:nvPr/>
        </p:nvSpPr>
        <p:spPr bwMode="auto">
          <a:xfrm>
            <a:off x="2051720" y="4192588"/>
            <a:ext cx="1588" cy="152400"/>
          </a:xfrm>
          <a:prstGeom prst="line">
            <a:avLst/>
          </a:prstGeom>
          <a:noFill/>
          <a:ln w="12700">
            <a:solidFill>
              <a:schemeClr val="tx1"/>
            </a:solidFill>
            <a:round/>
            <a:headEnd/>
            <a:tailEnd type="arrow" w="sm" len="sm"/>
          </a:ln>
          <a:effectLst/>
        </p:spPr>
        <p:txBody>
          <a:bodyPr wrap="none" anchor="ctr"/>
          <a:lstStyle/>
          <a:p>
            <a:endParaRPr lang="hu-HU"/>
          </a:p>
        </p:txBody>
      </p:sp>
      <p:sp>
        <p:nvSpPr>
          <p:cNvPr id="15409" name="Line 49"/>
          <p:cNvSpPr>
            <a:spLocks noChangeShapeType="1"/>
          </p:cNvSpPr>
          <p:nvPr/>
        </p:nvSpPr>
        <p:spPr bwMode="auto">
          <a:xfrm>
            <a:off x="2362200" y="5011738"/>
            <a:ext cx="1588" cy="152400"/>
          </a:xfrm>
          <a:prstGeom prst="line">
            <a:avLst/>
          </a:prstGeom>
          <a:noFill/>
          <a:ln w="12700">
            <a:solidFill>
              <a:schemeClr val="tx1"/>
            </a:solidFill>
            <a:round/>
            <a:headEnd/>
            <a:tailEnd type="arrow" w="sm" len="sm"/>
          </a:ln>
          <a:effectLst/>
        </p:spPr>
        <p:txBody>
          <a:bodyPr wrap="none" anchor="ctr"/>
          <a:lstStyle/>
          <a:p>
            <a:endParaRPr lang="hu-HU"/>
          </a:p>
        </p:txBody>
      </p:sp>
      <p:sp>
        <p:nvSpPr>
          <p:cNvPr id="15410" name="Line 50"/>
          <p:cNvSpPr>
            <a:spLocks noChangeShapeType="1"/>
          </p:cNvSpPr>
          <p:nvPr/>
        </p:nvSpPr>
        <p:spPr bwMode="auto">
          <a:xfrm flipV="1">
            <a:off x="304800" y="5335588"/>
            <a:ext cx="1588" cy="152400"/>
          </a:xfrm>
          <a:prstGeom prst="line">
            <a:avLst/>
          </a:prstGeom>
          <a:noFill/>
          <a:ln w="12700">
            <a:solidFill>
              <a:schemeClr val="tx1"/>
            </a:solidFill>
            <a:round/>
            <a:headEnd/>
            <a:tailEnd type="arrow" w="sm" len="sm"/>
          </a:ln>
          <a:effectLst/>
        </p:spPr>
        <p:txBody>
          <a:bodyPr wrap="none" anchor="ctr"/>
          <a:lstStyle/>
          <a:p>
            <a:endParaRPr lang="hu-HU">
              <a:solidFill>
                <a:srgbClr val="002060"/>
              </a:solidFill>
            </a:endParaRPr>
          </a:p>
        </p:txBody>
      </p:sp>
      <p:sp>
        <p:nvSpPr>
          <p:cNvPr id="15412" name="Line 52"/>
          <p:cNvSpPr>
            <a:spLocks noChangeShapeType="1"/>
          </p:cNvSpPr>
          <p:nvPr/>
        </p:nvSpPr>
        <p:spPr bwMode="auto">
          <a:xfrm flipV="1">
            <a:off x="3995936" y="4437112"/>
            <a:ext cx="1587" cy="152400"/>
          </a:xfrm>
          <a:prstGeom prst="line">
            <a:avLst/>
          </a:prstGeom>
          <a:noFill/>
          <a:ln w="12700">
            <a:solidFill>
              <a:schemeClr val="tx1"/>
            </a:solidFill>
            <a:round/>
            <a:headEnd/>
            <a:tailEnd type="arrow" w="sm" len="sm"/>
          </a:ln>
          <a:effectLst/>
        </p:spPr>
        <p:txBody>
          <a:bodyPr wrap="none" anchor="ctr"/>
          <a:lstStyle/>
          <a:p>
            <a:endParaRPr lang="hu-HU"/>
          </a:p>
        </p:txBody>
      </p:sp>
      <p:sp>
        <p:nvSpPr>
          <p:cNvPr id="49" name="Line 29"/>
          <p:cNvSpPr>
            <a:spLocks noChangeShapeType="1"/>
          </p:cNvSpPr>
          <p:nvPr/>
        </p:nvSpPr>
        <p:spPr bwMode="auto">
          <a:xfrm flipV="1">
            <a:off x="6516216" y="5868888"/>
            <a:ext cx="1588" cy="152400"/>
          </a:xfrm>
          <a:prstGeom prst="line">
            <a:avLst/>
          </a:prstGeom>
          <a:noFill/>
          <a:ln w="12700">
            <a:solidFill>
              <a:schemeClr val="tx1"/>
            </a:solidFill>
            <a:round/>
            <a:headEnd/>
            <a:tailEnd type="arrow" w="sm" len="sm"/>
          </a:ln>
          <a:effectLst/>
        </p:spPr>
        <p:txBody>
          <a:bodyPr wrap="none" anchor="ctr"/>
          <a:lstStyle/>
          <a:p>
            <a:endParaRPr lang="hu-HU"/>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 Box 4"/>
          <p:cNvSpPr txBox="1">
            <a:spLocks noChangeArrowheads="1"/>
          </p:cNvSpPr>
          <p:nvPr/>
        </p:nvSpPr>
        <p:spPr bwMode="auto">
          <a:xfrm>
            <a:off x="4025900" y="450850"/>
            <a:ext cx="1569853" cy="461665"/>
          </a:xfrm>
          <a:prstGeom prst="rect">
            <a:avLst/>
          </a:prstGeom>
          <a:noFill/>
          <a:ln w="25400">
            <a:solidFill>
              <a:srgbClr val="002060"/>
            </a:solidFill>
            <a:miter lim="800000"/>
            <a:headEnd/>
            <a:tailEnd/>
          </a:ln>
          <a:effectLst/>
        </p:spPr>
        <p:txBody>
          <a:bodyPr wrap="none">
            <a:spAutoFit/>
          </a:bodyPr>
          <a:lstStyle/>
          <a:p>
            <a:pPr algn="l" eaLnBrk="0" hangingPunct="0"/>
            <a:r>
              <a:rPr lang="hu-HU" sz="2400" b="1" dirty="0" err="1" smtClean="0">
                <a:solidFill>
                  <a:srgbClr val="C00000"/>
                </a:solidFill>
              </a:rPr>
              <a:t>Vizhajtó</a:t>
            </a:r>
            <a:r>
              <a:rPr lang="hu-HU" sz="2400" b="1" dirty="0" smtClean="0">
                <a:solidFill>
                  <a:srgbClr val="C00000"/>
                </a:solidFill>
              </a:rPr>
              <a:t>(k)</a:t>
            </a:r>
            <a:endParaRPr lang="hu-HU" sz="2800" b="1" u="sng" dirty="0">
              <a:solidFill>
                <a:srgbClr val="C00000"/>
              </a:solidFill>
            </a:endParaRPr>
          </a:p>
        </p:txBody>
      </p:sp>
      <p:sp>
        <p:nvSpPr>
          <p:cNvPr id="16389" name="Line 5"/>
          <p:cNvSpPr>
            <a:spLocks noChangeShapeType="1"/>
          </p:cNvSpPr>
          <p:nvPr/>
        </p:nvSpPr>
        <p:spPr bwMode="auto">
          <a:xfrm flipH="1" flipV="1">
            <a:off x="4803775" y="922338"/>
            <a:ext cx="0" cy="695325"/>
          </a:xfrm>
          <a:prstGeom prst="line">
            <a:avLst/>
          </a:prstGeom>
          <a:noFill/>
          <a:ln w="19050">
            <a:solidFill>
              <a:schemeClr val="tx1"/>
            </a:solidFill>
            <a:round/>
            <a:headEnd type="arrow" w="med" len="med"/>
            <a:tailEnd/>
          </a:ln>
          <a:effectLst/>
        </p:spPr>
        <p:txBody>
          <a:bodyPr wrap="none" anchor="ctr"/>
          <a:lstStyle/>
          <a:p>
            <a:endParaRPr lang="hu-HU"/>
          </a:p>
        </p:txBody>
      </p:sp>
      <p:sp>
        <p:nvSpPr>
          <p:cNvPr id="16390" name="Text Box 6"/>
          <p:cNvSpPr txBox="1">
            <a:spLocks noChangeArrowheads="1"/>
          </p:cNvSpPr>
          <p:nvPr/>
        </p:nvSpPr>
        <p:spPr bwMode="auto">
          <a:xfrm>
            <a:off x="6415088" y="1616075"/>
            <a:ext cx="2108206" cy="646331"/>
          </a:xfrm>
          <a:prstGeom prst="rect">
            <a:avLst/>
          </a:prstGeom>
          <a:noFill/>
          <a:ln w="9525">
            <a:noFill/>
            <a:miter lim="800000"/>
            <a:headEnd/>
            <a:tailEnd/>
          </a:ln>
          <a:effectLst/>
        </p:spPr>
        <p:txBody>
          <a:bodyPr wrap="none">
            <a:spAutoFit/>
          </a:bodyPr>
          <a:lstStyle/>
          <a:p>
            <a:pPr eaLnBrk="0" hangingPunct="0"/>
            <a:r>
              <a:rPr lang="hu-HU" dirty="0"/>
              <a:t>Na</a:t>
            </a:r>
            <a:r>
              <a:rPr lang="hu-HU" baseline="30000" dirty="0"/>
              <a:t>+</a:t>
            </a:r>
            <a:r>
              <a:rPr lang="hu-HU" dirty="0"/>
              <a:t> - </a:t>
            </a:r>
            <a:r>
              <a:rPr lang="hu-HU" dirty="0" err="1"/>
              <a:t>reabszorpció</a:t>
            </a:r>
            <a:r>
              <a:rPr lang="hu-HU" dirty="0"/>
              <a:t> a </a:t>
            </a:r>
          </a:p>
          <a:p>
            <a:pPr eaLnBrk="0" hangingPunct="0"/>
            <a:r>
              <a:rPr lang="hu-HU" dirty="0" err="1"/>
              <a:t>disztális</a:t>
            </a:r>
            <a:r>
              <a:rPr lang="hu-HU" dirty="0"/>
              <a:t> </a:t>
            </a:r>
            <a:r>
              <a:rPr lang="hu-HU" dirty="0" err="1"/>
              <a:t>tubulus</a:t>
            </a:r>
            <a:endParaRPr lang="hu-HU" dirty="0"/>
          </a:p>
        </p:txBody>
      </p:sp>
      <p:sp>
        <p:nvSpPr>
          <p:cNvPr id="16391" name="Text Box 7"/>
          <p:cNvSpPr txBox="1">
            <a:spLocks noChangeArrowheads="1"/>
          </p:cNvSpPr>
          <p:nvPr/>
        </p:nvSpPr>
        <p:spPr bwMode="auto">
          <a:xfrm>
            <a:off x="276225" y="1692275"/>
            <a:ext cx="2929392" cy="369332"/>
          </a:xfrm>
          <a:prstGeom prst="rect">
            <a:avLst/>
          </a:prstGeom>
          <a:noFill/>
          <a:ln w="9525">
            <a:noFill/>
            <a:miter lim="800000"/>
            <a:headEnd/>
            <a:tailEnd/>
          </a:ln>
          <a:effectLst/>
        </p:spPr>
        <p:txBody>
          <a:bodyPr wrap="none">
            <a:spAutoFit/>
          </a:bodyPr>
          <a:lstStyle/>
          <a:p>
            <a:pPr algn="l" eaLnBrk="0" hangingPunct="0"/>
            <a:r>
              <a:rPr lang="hu-HU" dirty="0"/>
              <a:t>negatív Na</a:t>
            </a:r>
            <a:r>
              <a:rPr lang="hu-HU" baseline="30000" dirty="0"/>
              <a:t>+</a:t>
            </a:r>
            <a:r>
              <a:rPr lang="hu-HU" dirty="0"/>
              <a:t> és H</a:t>
            </a:r>
            <a:r>
              <a:rPr lang="hu-HU" baseline="-25000" dirty="0"/>
              <a:t>2</a:t>
            </a:r>
            <a:r>
              <a:rPr lang="hu-HU" dirty="0"/>
              <a:t>O egyensúly</a:t>
            </a:r>
          </a:p>
        </p:txBody>
      </p:sp>
      <p:sp>
        <p:nvSpPr>
          <p:cNvPr id="16392" name="Line 8"/>
          <p:cNvSpPr>
            <a:spLocks noChangeShapeType="1"/>
          </p:cNvSpPr>
          <p:nvPr/>
        </p:nvSpPr>
        <p:spPr bwMode="auto">
          <a:xfrm flipV="1">
            <a:off x="2195513" y="836712"/>
            <a:ext cx="1656408" cy="707926"/>
          </a:xfrm>
          <a:prstGeom prst="line">
            <a:avLst/>
          </a:prstGeom>
          <a:noFill/>
          <a:ln w="19050">
            <a:solidFill>
              <a:schemeClr val="tx1"/>
            </a:solidFill>
            <a:round/>
            <a:headEnd type="arrow" w="med" len="med"/>
            <a:tailEnd/>
          </a:ln>
          <a:effectLst/>
        </p:spPr>
        <p:txBody>
          <a:bodyPr wrap="none" anchor="ctr"/>
          <a:lstStyle/>
          <a:p>
            <a:endParaRPr lang="hu-HU"/>
          </a:p>
        </p:txBody>
      </p:sp>
      <p:sp>
        <p:nvSpPr>
          <p:cNvPr id="16393" name="Line 9"/>
          <p:cNvSpPr>
            <a:spLocks noChangeShapeType="1"/>
          </p:cNvSpPr>
          <p:nvPr/>
        </p:nvSpPr>
        <p:spPr bwMode="auto">
          <a:xfrm flipH="1" flipV="1">
            <a:off x="5652119" y="836711"/>
            <a:ext cx="1685305" cy="698401"/>
          </a:xfrm>
          <a:prstGeom prst="line">
            <a:avLst/>
          </a:prstGeom>
          <a:noFill/>
          <a:ln w="19050">
            <a:solidFill>
              <a:schemeClr val="tx1"/>
            </a:solidFill>
            <a:round/>
            <a:headEnd type="arrow" w="med" len="med"/>
            <a:tailEnd/>
          </a:ln>
          <a:effectLst/>
        </p:spPr>
        <p:txBody>
          <a:bodyPr wrap="none" anchor="ctr"/>
          <a:lstStyle/>
          <a:p>
            <a:endParaRPr lang="hu-HU"/>
          </a:p>
        </p:txBody>
      </p:sp>
      <p:sp>
        <p:nvSpPr>
          <p:cNvPr id="16394" name="Text Box 10"/>
          <p:cNvSpPr txBox="1">
            <a:spLocks noChangeArrowheads="1"/>
          </p:cNvSpPr>
          <p:nvPr/>
        </p:nvSpPr>
        <p:spPr bwMode="auto">
          <a:xfrm>
            <a:off x="3781425" y="1692275"/>
            <a:ext cx="2103846" cy="369332"/>
          </a:xfrm>
          <a:prstGeom prst="rect">
            <a:avLst/>
          </a:prstGeom>
          <a:noFill/>
          <a:ln w="9525">
            <a:noFill/>
            <a:miter lim="800000"/>
            <a:headEnd/>
            <a:tailEnd/>
          </a:ln>
          <a:effectLst/>
        </p:spPr>
        <p:txBody>
          <a:bodyPr wrap="none">
            <a:spAutoFit/>
          </a:bodyPr>
          <a:lstStyle/>
          <a:p>
            <a:pPr algn="l" eaLnBrk="0" hangingPunct="0"/>
            <a:r>
              <a:rPr lang="hu-HU" dirty="0"/>
              <a:t>negatív K</a:t>
            </a:r>
            <a:r>
              <a:rPr lang="hu-HU" baseline="30000" dirty="0"/>
              <a:t>+</a:t>
            </a:r>
            <a:r>
              <a:rPr lang="hu-HU" dirty="0"/>
              <a:t> egyensúly</a:t>
            </a:r>
          </a:p>
        </p:txBody>
      </p:sp>
      <p:sp>
        <p:nvSpPr>
          <p:cNvPr id="16395" name="Text Box 11"/>
          <p:cNvSpPr txBox="1">
            <a:spLocks noChangeArrowheads="1"/>
          </p:cNvSpPr>
          <p:nvPr/>
        </p:nvSpPr>
        <p:spPr bwMode="auto">
          <a:xfrm>
            <a:off x="3949700" y="2759075"/>
            <a:ext cx="1755160" cy="369332"/>
          </a:xfrm>
          <a:prstGeom prst="rect">
            <a:avLst/>
          </a:prstGeom>
          <a:noFill/>
          <a:ln w="9525">
            <a:noFill/>
            <a:miter lim="800000"/>
            <a:headEnd/>
            <a:tailEnd/>
          </a:ln>
          <a:effectLst/>
        </p:spPr>
        <p:txBody>
          <a:bodyPr wrap="none">
            <a:spAutoFit/>
          </a:bodyPr>
          <a:lstStyle/>
          <a:p>
            <a:pPr algn="l" eaLnBrk="0" hangingPunct="0"/>
            <a:r>
              <a:rPr lang="hu-HU" dirty="0" err="1"/>
              <a:t>intracellularis</a:t>
            </a:r>
            <a:r>
              <a:rPr lang="hu-HU" dirty="0"/>
              <a:t> K</a:t>
            </a:r>
            <a:r>
              <a:rPr lang="hu-HU" baseline="30000" dirty="0"/>
              <a:t>+</a:t>
            </a:r>
            <a:r>
              <a:rPr lang="hu-HU" dirty="0">
                <a:latin typeface="Times New Roman" pitchFamily="18" charset="0"/>
              </a:rPr>
              <a:t> </a:t>
            </a:r>
          </a:p>
        </p:txBody>
      </p:sp>
      <p:sp>
        <p:nvSpPr>
          <p:cNvPr id="16396" name="Text Box 12"/>
          <p:cNvSpPr txBox="1">
            <a:spLocks noChangeArrowheads="1"/>
          </p:cNvSpPr>
          <p:nvPr/>
        </p:nvSpPr>
        <p:spPr bwMode="auto">
          <a:xfrm>
            <a:off x="3995738" y="3902075"/>
            <a:ext cx="1534907" cy="369332"/>
          </a:xfrm>
          <a:prstGeom prst="rect">
            <a:avLst/>
          </a:prstGeom>
          <a:noFill/>
          <a:ln w="9525">
            <a:noFill/>
            <a:miter lim="800000"/>
            <a:headEnd/>
            <a:tailEnd/>
          </a:ln>
          <a:effectLst/>
        </p:spPr>
        <p:txBody>
          <a:bodyPr wrap="none">
            <a:spAutoFit/>
          </a:bodyPr>
          <a:lstStyle/>
          <a:p>
            <a:pPr algn="l" eaLnBrk="0" hangingPunct="0"/>
            <a:r>
              <a:rPr lang="hu-HU" dirty="0"/>
              <a:t>EC - Na</a:t>
            </a:r>
            <a:r>
              <a:rPr lang="hu-HU" baseline="30000" dirty="0"/>
              <a:t>+</a:t>
            </a:r>
            <a:r>
              <a:rPr lang="hu-HU" dirty="0"/>
              <a:t>        IC</a:t>
            </a:r>
          </a:p>
        </p:txBody>
      </p:sp>
      <p:sp>
        <p:nvSpPr>
          <p:cNvPr id="16397" name="Text Box 13"/>
          <p:cNvSpPr txBox="1">
            <a:spLocks noChangeArrowheads="1"/>
          </p:cNvSpPr>
          <p:nvPr/>
        </p:nvSpPr>
        <p:spPr bwMode="auto">
          <a:xfrm>
            <a:off x="3886200" y="5897563"/>
            <a:ext cx="1998432" cy="430887"/>
          </a:xfrm>
          <a:prstGeom prst="rect">
            <a:avLst/>
          </a:prstGeom>
          <a:noFill/>
          <a:ln w="9525">
            <a:noFill/>
            <a:miter lim="800000"/>
            <a:headEnd/>
            <a:tailEnd/>
          </a:ln>
          <a:effectLst/>
        </p:spPr>
        <p:txBody>
          <a:bodyPr wrap="none">
            <a:spAutoFit/>
          </a:bodyPr>
          <a:lstStyle/>
          <a:p>
            <a:pPr algn="l" eaLnBrk="0" hangingPunct="0"/>
            <a:r>
              <a:rPr lang="hu-HU" sz="2200" b="1" dirty="0" err="1">
                <a:solidFill>
                  <a:srgbClr val="FF0000"/>
                </a:solidFill>
              </a:rPr>
              <a:t>Hyponatraemia</a:t>
            </a:r>
            <a:endParaRPr lang="hu-HU" sz="2200" b="1" dirty="0">
              <a:solidFill>
                <a:srgbClr val="FF0000"/>
              </a:solidFill>
            </a:endParaRPr>
          </a:p>
        </p:txBody>
      </p:sp>
      <p:sp>
        <p:nvSpPr>
          <p:cNvPr id="16398" name="Text Box 14"/>
          <p:cNvSpPr txBox="1">
            <a:spLocks noChangeArrowheads="1"/>
          </p:cNvSpPr>
          <p:nvPr/>
        </p:nvSpPr>
        <p:spPr bwMode="auto">
          <a:xfrm>
            <a:off x="6172200" y="2836863"/>
            <a:ext cx="2743200" cy="641350"/>
          </a:xfrm>
          <a:prstGeom prst="rect">
            <a:avLst/>
          </a:prstGeom>
          <a:noFill/>
          <a:ln w="9525">
            <a:noFill/>
            <a:miter lim="800000"/>
            <a:headEnd/>
            <a:tailEnd/>
          </a:ln>
          <a:effectLst/>
        </p:spPr>
        <p:txBody>
          <a:bodyPr>
            <a:spAutoFit/>
          </a:bodyPr>
          <a:lstStyle/>
          <a:p>
            <a:pPr algn="ctr" eaLnBrk="0" hangingPunct="0"/>
            <a:r>
              <a:rPr lang="hu-HU" dirty="0" err="1"/>
              <a:t>tubulus</a:t>
            </a:r>
            <a:r>
              <a:rPr lang="hu-HU" dirty="0"/>
              <a:t> folyadék</a:t>
            </a:r>
          </a:p>
          <a:p>
            <a:pPr algn="ctr" eaLnBrk="0" hangingPunct="0"/>
            <a:r>
              <a:rPr lang="hu-HU" dirty="0" err="1"/>
              <a:t>osmotikus</a:t>
            </a:r>
            <a:r>
              <a:rPr lang="hu-HU" dirty="0"/>
              <a:t> koncentráció</a:t>
            </a:r>
            <a:r>
              <a:rPr lang="hu-HU" dirty="0">
                <a:latin typeface="Times New Roman" pitchFamily="18" charset="0"/>
              </a:rPr>
              <a:t> </a:t>
            </a:r>
          </a:p>
        </p:txBody>
      </p:sp>
      <p:sp>
        <p:nvSpPr>
          <p:cNvPr id="16399" name="Text Box 15"/>
          <p:cNvSpPr txBox="1">
            <a:spLocks noChangeArrowheads="1"/>
          </p:cNvSpPr>
          <p:nvPr/>
        </p:nvSpPr>
        <p:spPr bwMode="auto">
          <a:xfrm>
            <a:off x="5775325" y="4111625"/>
            <a:ext cx="3368675" cy="366713"/>
          </a:xfrm>
          <a:prstGeom prst="rect">
            <a:avLst/>
          </a:prstGeom>
          <a:noFill/>
          <a:ln w="9525">
            <a:noFill/>
            <a:miter lim="800000"/>
            <a:headEnd/>
            <a:tailEnd/>
          </a:ln>
          <a:effectLst/>
        </p:spPr>
        <p:txBody>
          <a:bodyPr>
            <a:spAutoFit/>
          </a:bodyPr>
          <a:lstStyle/>
          <a:p>
            <a:pPr algn="ctr" eaLnBrk="0" hangingPunct="0"/>
            <a:r>
              <a:rPr lang="hu-HU" dirty="0"/>
              <a:t>vizelet </a:t>
            </a:r>
            <a:r>
              <a:rPr lang="hu-HU" dirty="0" err="1"/>
              <a:t>osmotikus</a:t>
            </a:r>
            <a:r>
              <a:rPr lang="hu-HU" dirty="0"/>
              <a:t> koncentráció</a:t>
            </a:r>
            <a:endParaRPr lang="hu-HU" sz="1600" dirty="0"/>
          </a:p>
        </p:txBody>
      </p:sp>
      <p:sp>
        <p:nvSpPr>
          <p:cNvPr id="16400" name="Text Box 16"/>
          <p:cNvSpPr txBox="1">
            <a:spLocks noChangeArrowheads="1"/>
          </p:cNvSpPr>
          <p:nvPr/>
        </p:nvSpPr>
        <p:spPr bwMode="auto">
          <a:xfrm>
            <a:off x="6372225" y="5197475"/>
            <a:ext cx="2092176" cy="369332"/>
          </a:xfrm>
          <a:prstGeom prst="rect">
            <a:avLst/>
          </a:prstGeom>
          <a:noFill/>
          <a:ln w="9525">
            <a:noFill/>
            <a:miter lim="800000"/>
            <a:headEnd/>
            <a:tailEnd/>
          </a:ln>
          <a:effectLst/>
        </p:spPr>
        <p:txBody>
          <a:bodyPr wrap="none">
            <a:spAutoFit/>
          </a:bodyPr>
          <a:lstStyle/>
          <a:p>
            <a:pPr algn="l" eaLnBrk="0" hangingPunct="0"/>
            <a:r>
              <a:rPr lang="hu-HU" dirty="0" err="1"/>
              <a:t>renális</a:t>
            </a:r>
            <a:r>
              <a:rPr lang="hu-HU" dirty="0"/>
              <a:t> vízkiválasztás</a:t>
            </a:r>
          </a:p>
        </p:txBody>
      </p:sp>
      <p:sp>
        <p:nvSpPr>
          <p:cNvPr id="16401" name="Text Box 17"/>
          <p:cNvSpPr txBox="1">
            <a:spLocks noChangeArrowheads="1"/>
          </p:cNvSpPr>
          <p:nvPr/>
        </p:nvSpPr>
        <p:spPr bwMode="auto">
          <a:xfrm>
            <a:off x="1117600" y="2682875"/>
            <a:ext cx="1290738" cy="369332"/>
          </a:xfrm>
          <a:prstGeom prst="rect">
            <a:avLst/>
          </a:prstGeom>
          <a:noFill/>
          <a:ln w="9525">
            <a:noFill/>
            <a:miter lim="800000"/>
            <a:headEnd/>
            <a:tailEnd/>
          </a:ln>
          <a:effectLst/>
        </p:spPr>
        <p:txBody>
          <a:bodyPr wrap="none">
            <a:spAutoFit/>
          </a:bodyPr>
          <a:lstStyle/>
          <a:p>
            <a:pPr algn="l" eaLnBrk="0" hangingPunct="0"/>
            <a:r>
              <a:rPr lang="hu-HU" dirty="0"/>
              <a:t>EC volumen</a:t>
            </a:r>
          </a:p>
        </p:txBody>
      </p:sp>
      <p:sp>
        <p:nvSpPr>
          <p:cNvPr id="16402" name="Text Box 18"/>
          <p:cNvSpPr txBox="1">
            <a:spLocks noChangeArrowheads="1"/>
          </p:cNvSpPr>
          <p:nvPr/>
        </p:nvSpPr>
        <p:spPr bwMode="auto">
          <a:xfrm>
            <a:off x="504825" y="3521075"/>
            <a:ext cx="604653" cy="369332"/>
          </a:xfrm>
          <a:prstGeom prst="rect">
            <a:avLst/>
          </a:prstGeom>
          <a:noFill/>
          <a:ln w="9525">
            <a:noFill/>
            <a:miter lim="800000"/>
            <a:headEnd/>
            <a:tailEnd/>
          </a:ln>
          <a:effectLst/>
        </p:spPr>
        <p:txBody>
          <a:bodyPr wrap="none">
            <a:spAutoFit/>
          </a:bodyPr>
          <a:lstStyle/>
          <a:p>
            <a:pPr algn="l" eaLnBrk="0" hangingPunct="0"/>
            <a:r>
              <a:rPr lang="hu-HU" dirty="0"/>
              <a:t>ADH</a:t>
            </a:r>
          </a:p>
        </p:txBody>
      </p:sp>
      <p:sp>
        <p:nvSpPr>
          <p:cNvPr id="16403" name="Text Box 19"/>
          <p:cNvSpPr txBox="1">
            <a:spLocks noChangeArrowheads="1"/>
          </p:cNvSpPr>
          <p:nvPr/>
        </p:nvSpPr>
        <p:spPr bwMode="auto">
          <a:xfrm>
            <a:off x="1890765" y="3336925"/>
            <a:ext cx="1768369" cy="646331"/>
          </a:xfrm>
          <a:prstGeom prst="rect">
            <a:avLst/>
          </a:prstGeom>
          <a:noFill/>
          <a:ln w="9525">
            <a:noFill/>
            <a:miter lim="800000"/>
            <a:headEnd/>
            <a:tailEnd/>
          </a:ln>
          <a:effectLst/>
        </p:spPr>
        <p:txBody>
          <a:bodyPr wrap="none">
            <a:spAutoFit/>
          </a:bodyPr>
          <a:lstStyle/>
          <a:p>
            <a:pPr algn="ctr" eaLnBrk="0" hangingPunct="0"/>
            <a:r>
              <a:rPr lang="hu-HU" dirty="0"/>
              <a:t>GFR   </a:t>
            </a:r>
            <a:r>
              <a:rPr lang="hu-HU" dirty="0" err="1"/>
              <a:t>proximális</a:t>
            </a:r>
            <a:r>
              <a:rPr lang="hu-HU" dirty="0"/>
              <a:t> </a:t>
            </a:r>
          </a:p>
          <a:p>
            <a:pPr algn="ctr" eaLnBrk="0" hangingPunct="0"/>
            <a:r>
              <a:rPr lang="hu-HU" dirty="0"/>
              <a:t>Na</a:t>
            </a:r>
            <a:r>
              <a:rPr lang="hu-HU" baseline="30000" dirty="0"/>
              <a:t>+</a:t>
            </a:r>
            <a:r>
              <a:rPr lang="hu-HU" dirty="0"/>
              <a:t> </a:t>
            </a:r>
            <a:r>
              <a:rPr lang="hu-HU" dirty="0" err="1"/>
              <a:t>reabszorpció</a:t>
            </a:r>
            <a:endParaRPr lang="hu-HU" dirty="0"/>
          </a:p>
        </p:txBody>
      </p:sp>
      <p:sp>
        <p:nvSpPr>
          <p:cNvPr id="16404" name="Text Box 20"/>
          <p:cNvSpPr txBox="1">
            <a:spLocks noChangeArrowheads="1"/>
          </p:cNvSpPr>
          <p:nvPr/>
        </p:nvSpPr>
        <p:spPr bwMode="auto">
          <a:xfrm>
            <a:off x="1038225" y="5502275"/>
            <a:ext cx="2092176" cy="369332"/>
          </a:xfrm>
          <a:prstGeom prst="rect">
            <a:avLst/>
          </a:prstGeom>
          <a:noFill/>
          <a:ln w="9525">
            <a:noFill/>
            <a:miter lim="800000"/>
            <a:headEnd/>
            <a:tailEnd/>
          </a:ln>
          <a:effectLst/>
        </p:spPr>
        <p:txBody>
          <a:bodyPr wrap="none">
            <a:spAutoFit/>
          </a:bodyPr>
          <a:lstStyle/>
          <a:p>
            <a:pPr algn="l" eaLnBrk="0" hangingPunct="0"/>
            <a:r>
              <a:rPr lang="hu-HU" dirty="0" err="1"/>
              <a:t>renális</a:t>
            </a:r>
            <a:r>
              <a:rPr lang="hu-HU" dirty="0"/>
              <a:t> vízkiválasztás</a:t>
            </a:r>
          </a:p>
        </p:txBody>
      </p:sp>
      <p:sp>
        <p:nvSpPr>
          <p:cNvPr id="16405" name="Text Box 21"/>
          <p:cNvSpPr txBox="1">
            <a:spLocks noChangeArrowheads="1"/>
          </p:cNvSpPr>
          <p:nvPr/>
        </p:nvSpPr>
        <p:spPr bwMode="auto">
          <a:xfrm>
            <a:off x="1549425" y="4359275"/>
            <a:ext cx="2325637" cy="646331"/>
          </a:xfrm>
          <a:prstGeom prst="rect">
            <a:avLst/>
          </a:prstGeom>
          <a:noFill/>
          <a:ln w="9525">
            <a:noFill/>
            <a:miter lim="800000"/>
            <a:headEnd/>
            <a:tailEnd/>
          </a:ln>
          <a:effectLst/>
        </p:spPr>
        <p:txBody>
          <a:bodyPr wrap="none">
            <a:spAutoFit/>
          </a:bodyPr>
          <a:lstStyle/>
          <a:p>
            <a:pPr algn="ctr" eaLnBrk="0" hangingPunct="0"/>
            <a:r>
              <a:rPr lang="hu-HU" dirty="0" err="1"/>
              <a:t>tubuláris</a:t>
            </a:r>
            <a:r>
              <a:rPr lang="hu-HU" dirty="0"/>
              <a:t> hígító</a:t>
            </a:r>
          </a:p>
          <a:p>
            <a:pPr algn="ctr" eaLnBrk="0" hangingPunct="0"/>
            <a:r>
              <a:rPr lang="hu-HU" dirty="0"/>
              <a:t>szegment H</a:t>
            </a:r>
            <a:r>
              <a:rPr lang="hu-HU" baseline="-25000" dirty="0"/>
              <a:t>2</a:t>
            </a:r>
            <a:r>
              <a:rPr lang="hu-HU" dirty="0"/>
              <a:t>O terhelés</a:t>
            </a:r>
          </a:p>
        </p:txBody>
      </p:sp>
      <p:sp>
        <p:nvSpPr>
          <p:cNvPr id="16406" name="Line 22"/>
          <p:cNvSpPr>
            <a:spLocks noChangeShapeType="1"/>
          </p:cNvSpPr>
          <p:nvPr/>
        </p:nvSpPr>
        <p:spPr bwMode="auto">
          <a:xfrm flipH="1" flipV="1">
            <a:off x="1787525" y="2151063"/>
            <a:ext cx="0" cy="457200"/>
          </a:xfrm>
          <a:prstGeom prst="line">
            <a:avLst/>
          </a:prstGeom>
          <a:noFill/>
          <a:ln w="19050">
            <a:solidFill>
              <a:schemeClr val="tx1"/>
            </a:solidFill>
            <a:round/>
            <a:headEnd type="arrow" w="med" len="med"/>
            <a:tailEnd/>
          </a:ln>
          <a:effectLst/>
        </p:spPr>
        <p:txBody>
          <a:bodyPr wrap="none" anchor="ctr"/>
          <a:lstStyle/>
          <a:p>
            <a:endParaRPr lang="hu-HU"/>
          </a:p>
        </p:txBody>
      </p:sp>
      <p:sp>
        <p:nvSpPr>
          <p:cNvPr id="16407" name="Line 23"/>
          <p:cNvSpPr>
            <a:spLocks noChangeShapeType="1"/>
          </p:cNvSpPr>
          <p:nvPr/>
        </p:nvSpPr>
        <p:spPr bwMode="auto">
          <a:xfrm flipH="1" flipV="1">
            <a:off x="4816475" y="2151063"/>
            <a:ext cx="0" cy="457200"/>
          </a:xfrm>
          <a:prstGeom prst="line">
            <a:avLst/>
          </a:prstGeom>
          <a:noFill/>
          <a:ln w="19050">
            <a:solidFill>
              <a:schemeClr val="tx1"/>
            </a:solidFill>
            <a:round/>
            <a:headEnd type="arrow" w="med" len="med"/>
            <a:tailEnd/>
          </a:ln>
          <a:effectLst/>
        </p:spPr>
        <p:txBody>
          <a:bodyPr wrap="none" anchor="ctr"/>
          <a:lstStyle/>
          <a:p>
            <a:endParaRPr lang="hu-HU"/>
          </a:p>
        </p:txBody>
      </p:sp>
      <p:sp>
        <p:nvSpPr>
          <p:cNvPr id="16408" name="Line 24"/>
          <p:cNvSpPr>
            <a:spLocks noChangeShapeType="1"/>
          </p:cNvSpPr>
          <p:nvPr/>
        </p:nvSpPr>
        <p:spPr bwMode="auto">
          <a:xfrm flipH="1" flipV="1">
            <a:off x="7591425" y="2303463"/>
            <a:ext cx="0" cy="457200"/>
          </a:xfrm>
          <a:prstGeom prst="line">
            <a:avLst/>
          </a:prstGeom>
          <a:noFill/>
          <a:ln w="19050">
            <a:solidFill>
              <a:schemeClr val="tx1"/>
            </a:solidFill>
            <a:round/>
            <a:headEnd type="arrow" w="med" len="med"/>
            <a:tailEnd/>
          </a:ln>
          <a:effectLst/>
        </p:spPr>
        <p:txBody>
          <a:bodyPr wrap="none" anchor="ctr"/>
          <a:lstStyle/>
          <a:p>
            <a:endParaRPr lang="hu-HU"/>
          </a:p>
        </p:txBody>
      </p:sp>
      <p:sp>
        <p:nvSpPr>
          <p:cNvPr id="16409" name="Line 25"/>
          <p:cNvSpPr>
            <a:spLocks noChangeShapeType="1"/>
          </p:cNvSpPr>
          <p:nvPr/>
        </p:nvSpPr>
        <p:spPr bwMode="auto">
          <a:xfrm flipH="1" flipV="1">
            <a:off x="7591425" y="3598863"/>
            <a:ext cx="0" cy="457200"/>
          </a:xfrm>
          <a:prstGeom prst="line">
            <a:avLst/>
          </a:prstGeom>
          <a:noFill/>
          <a:ln w="19050">
            <a:solidFill>
              <a:schemeClr val="tx1"/>
            </a:solidFill>
            <a:round/>
            <a:headEnd type="arrow" w="med" len="med"/>
            <a:tailEnd/>
          </a:ln>
          <a:effectLst/>
        </p:spPr>
        <p:txBody>
          <a:bodyPr wrap="none" anchor="ctr"/>
          <a:lstStyle/>
          <a:p>
            <a:endParaRPr lang="hu-HU"/>
          </a:p>
        </p:txBody>
      </p:sp>
      <p:sp>
        <p:nvSpPr>
          <p:cNvPr id="16410" name="Line 26"/>
          <p:cNvSpPr>
            <a:spLocks noChangeShapeType="1"/>
          </p:cNvSpPr>
          <p:nvPr/>
        </p:nvSpPr>
        <p:spPr bwMode="auto">
          <a:xfrm flipV="1">
            <a:off x="7362825" y="4665663"/>
            <a:ext cx="228600" cy="457200"/>
          </a:xfrm>
          <a:prstGeom prst="line">
            <a:avLst/>
          </a:prstGeom>
          <a:noFill/>
          <a:ln w="19050">
            <a:solidFill>
              <a:schemeClr val="tx1"/>
            </a:solidFill>
            <a:round/>
            <a:headEnd type="arrow" w="med" len="med"/>
            <a:tailEnd/>
          </a:ln>
          <a:effectLst/>
        </p:spPr>
        <p:txBody>
          <a:bodyPr wrap="none" anchor="ctr"/>
          <a:lstStyle/>
          <a:p>
            <a:endParaRPr lang="hu-HU"/>
          </a:p>
        </p:txBody>
      </p:sp>
      <p:sp>
        <p:nvSpPr>
          <p:cNvPr id="16411" name="Line 27"/>
          <p:cNvSpPr>
            <a:spLocks noChangeShapeType="1"/>
          </p:cNvSpPr>
          <p:nvPr/>
        </p:nvSpPr>
        <p:spPr bwMode="auto">
          <a:xfrm flipH="1" flipV="1">
            <a:off x="1984375" y="2989263"/>
            <a:ext cx="609600" cy="381000"/>
          </a:xfrm>
          <a:prstGeom prst="line">
            <a:avLst/>
          </a:prstGeom>
          <a:noFill/>
          <a:ln w="19050">
            <a:solidFill>
              <a:schemeClr val="tx1"/>
            </a:solidFill>
            <a:round/>
            <a:headEnd type="arrow" w="med" len="med"/>
            <a:tailEnd/>
          </a:ln>
          <a:effectLst/>
        </p:spPr>
        <p:txBody>
          <a:bodyPr wrap="none" anchor="ctr"/>
          <a:lstStyle/>
          <a:p>
            <a:endParaRPr lang="hu-HU"/>
          </a:p>
        </p:txBody>
      </p:sp>
      <p:sp>
        <p:nvSpPr>
          <p:cNvPr id="16412" name="Line 28"/>
          <p:cNvSpPr>
            <a:spLocks noChangeShapeType="1"/>
          </p:cNvSpPr>
          <p:nvPr/>
        </p:nvSpPr>
        <p:spPr bwMode="auto">
          <a:xfrm flipV="1">
            <a:off x="962025" y="2989263"/>
            <a:ext cx="609600" cy="381000"/>
          </a:xfrm>
          <a:prstGeom prst="line">
            <a:avLst/>
          </a:prstGeom>
          <a:noFill/>
          <a:ln w="19050">
            <a:solidFill>
              <a:schemeClr val="tx1"/>
            </a:solidFill>
            <a:round/>
            <a:headEnd type="arrow" w="med" len="med"/>
            <a:tailEnd/>
          </a:ln>
          <a:effectLst/>
        </p:spPr>
        <p:txBody>
          <a:bodyPr wrap="none" anchor="ctr"/>
          <a:lstStyle/>
          <a:p>
            <a:endParaRPr lang="hu-HU"/>
          </a:p>
        </p:txBody>
      </p:sp>
      <p:sp>
        <p:nvSpPr>
          <p:cNvPr id="16413" name="Line 29"/>
          <p:cNvSpPr>
            <a:spLocks noChangeShapeType="1"/>
          </p:cNvSpPr>
          <p:nvPr/>
        </p:nvSpPr>
        <p:spPr bwMode="auto">
          <a:xfrm flipH="1" flipV="1">
            <a:off x="2714625" y="3995738"/>
            <a:ext cx="0" cy="412750"/>
          </a:xfrm>
          <a:prstGeom prst="line">
            <a:avLst/>
          </a:prstGeom>
          <a:noFill/>
          <a:ln w="19050">
            <a:solidFill>
              <a:schemeClr val="tx1"/>
            </a:solidFill>
            <a:round/>
            <a:headEnd type="arrow" w="med" len="med"/>
            <a:tailEnd/>
          </a:ln>
          <a:effectLst/>
        </p:spPr>
        <p:txBody>
          <a:bodyPr wrap="none" anchor="ctr"/>
          <a:lstStyle/>
          <a:p>
            <a:endParaRPr lang="hu-HU"/>
          </a:p>
        </p:txBody>
      </p:sp>
      <p:sp>
        <p:nvSpPr>
          <p:cNvPr id="16414" name="Line 30"/>
          <p:cNvSpPr>
            <a:spLocks noChangeShapeType="1"/>
          </p:cNvSpPr>
          <p:nvPr/>
        </p:nvSpPr>
        <p:spPr bwMode="auto">
          <a:xfrm flipH="1" flipV="1">
            <a:off x="885825" y="3979863"/>
            <a:ext cx="762000" cy="1447800"/>
          </a:xfrm>
          <a:prstGeom prst="line">
            <a:avLst/>
          </a:prstGeom>
          <a:noFill/>
          <a:ln w="19050">
            <a:solidFill>
              <a:schemeClr val="tx1"/>
            </a:solidFill>
            <a:round/>
            <a:headEnd type="arrow" w="med" len="med"/>
            <a:tailEnd/>
          </a:ln>
          <a:effectLst/>
        </p:spPr>
        <p:txBody>
          <a:bodyPr wrap="none" anchor="ctr"/>
          <a:lstStyle/>
          <a:p>
            <a:endParaRPr lang="hu-HU"/>
          </a:p>
        </p:txBody>
      </p:sp>
      <p:sp>
        <p:nvSpPr>
          <p:cNvPr id="16415" name="Line 31"/>
          <p:cNvSpPr>
            <a:spLocks noChangeShapeType="1"/>
          </p:cNvSpPr>
          <p:nvPr/>
        </p:nvSpPr>
        <p:spPr bwMode="auto">
          <a:xfrm flipH="1" flipV="1">
            <a:off x="2714625" y="5046663"/>
            <a:ext cx="0" cy="425450"/>
          </a:xfrm>
          <a:prstGeom prst="line">
            <a:avLst/>
          </a:prstGeom>
          <a:noFill/>
          <a:ln w="19050">
            <a:solidFill>
              <a:schemeClr val="tx1"/>
            </a:solidFill>
            <a:round/>
            <a:headEnd type="arrow" w="med" len="med"/>
            <a:tailEnd/>
          </a:ln>
          <a:effectLst/>
        </p:spPr>
        <p:txBody>
          <a:bodyPr wrap="none" anchor="ctr"/>
          <a:lstStyle/>
          <a:p>
            <a:endParaRPr lang="hu-HU"/>
          </a:p>
        </p:txBody>
      </p:sp>
      <p:sp>
        <p:nvSpPr>
          <p:cNvPr id="16416" name="Line 32"/>
          <p:cNvSpPr>
            <a:spLocks noChangeShapeType="1"/>
          </p:cNvSpPr>
          <p:nvPr/>
        </p:nvSpPr>
        <p:spPr bwMode="auto">
          <a:xfrm flipH="1" flipV="1">
            <a:off x="4848225" y="3294063"/>
            <a:ext cx="0" cy="457200"/>
          </a:xfrm>
          <a:prstGeom prst="line">
            <a:avLst/>
          </a:prstGeom>
          <a:noFill/>
          <a:ln w="19050">
            <a:solidFill>
              <a:schemeClr val="tx1"/>
            </a:solidFill>
            <a:round/>
            <a:headEnd type="arrow" w="med" len="med"/>
            <a:tailEnd/>
          </a:ln>
          <a:effectLst/>
        </p:spPr>
        <p:txBody>
          <a:bodyPr wrap="none" anchor="ctr"/>
          <a:lstStyle/>
          <a:p>
            <a:endParaRPr lang="hu-HU"/>
          </a:p>
        </p:txBody>
      </p:sp>
      <p:sp>
        <p:nvSpPr>
          <p:cNvPr id="16417" name="Line 33"/>
          <p:cNvSpPr>
            <a:spLocks noChangeShapeType="1"/>
          </p:cNvSpPr>
          <p:nvPr/>
        </p:nvSpPr>
        <p:spPr bwMode="auto">
          <a:xfrm flipH="1" flipV="1">
            <a:off x="2735263" y="5972175"/>
            <a:ext cx="1079500" cy="215900"/>
          </a:xfrm>
          <a:prstGeom prst="line">
            <a:avLst/>
          </a:prstGeom>
          <a:noFill/>
          <a:ln w="19050">
            <a:solidFill>
              <a:schemeClr val="tx1"/>
            </a:solidFill>
            <a:round/>
            <a:headEnd type="arrow" w="med" len="med"/>
            <a:tailEnd/>
          </a:ln>
          <a:effectLst/>
        </p:spPr>
        <p:txBody>
          <a:bodyPr wrap="none" anchor="ctr"/>
          <a:lstStyle/>
          <a:p>
            <a:endParaRPr lang="hu-HU"/>
          </a:p>
        </p:txBody>
      </p:sp>
      <p:sp>
        <p:nvSpPr>
          <p:cNvPr id="16418" name="Line 34"/>
          <p:cNvSpPr>
            <a:spLocks noChangeShapeType="1"/>
          </p:cNvSpPr>
          <p:nvPr/>
        </p:nvSpPr>
        <p:spPr bwMode="auto">
          <a:xfrm flipV="1">
            <a:off x="5935663" y="5661248"/>
            <a:ext cx="1228625" cy="526827"/>
          </a:xfrm>
          <a:prstGeom prst="line">
            <a:avLst/>
          </a:prstGeom>
          <a:noFill/>
          <a:ln w="19050">
            <a:solidFill>
              <a:schemeClr val="tx1"/>
            </a:solidFill>
            <a:round/>
            <a:headEnd type="arrow" w="med" len="med"/>
            <a:tailEnd/>
          </a:ln>
          <a:effectLst/>
        </p:spPr>
        <p:txBody>
          <a:bodyPr wrap="none" anchor="ctr"/>
          <a:lstStyle/>
          <a:p>
            <a:endParaRPr lang="hu-HU"/>
          </a:p>
        </p:txBody>
      </p:sp>
      <p:sp>
        <p:nvSpPr>
          <p:cNvPr id="16420" name="Line 36"/>
          <p:cNvSpPr>
            <a:spLocks noChangeShapeType="1"/>
          </p:cNvSpPr>
          <p:nvPr/>
        </p:nvSpPr>
        <p:spPr bwMode="auto">
          <a:xfrm flipV="1">
            <a:off x="8674868" y="3204592"/>
            <a:ext cx="1588" cy="152400"/>
          </a:xfrm>
          <a:prstGeom prst="line">
            <a:avLst/>
          </a:prstGeom>
          <a:noFill/>
          <a:ln w="12700">
            <a:solidFill>
              <a:schemeClr val="tx1"/>
            </a:solidFill>
            <a:round/>
            <a:headEnd/>
            <a:tailEnd type="arrow" w="sm" len="sm"/>
          </a:ln>
          <a:effectLst/>
        </p:spPr>
        <p:txBody>
          <a:bodyPr wrap="none" anchor="ctr"/>
          <a:lstStyle/>
          <a:p>
            <a:endParaRPr lang="hu-HU"/>
          </a:p>
        </p:txBody>
      </p:sp>
      <p:sp>
        <p:nvSpPr>
          <p:cNvPr id="16422" name="Line 38"/>
          <p:cNvSpPr>
            <a:spLocks noChangeShapeType="1"/>
          </p:cNvSpPr>
          <p:nvPr/>
        </p:nvSpPr>
        <p:spPr bwMode="auto">
          <a:xfrm>
            <a:off x="5580112" y="2884488"/>
            <a:ext cx="1587" cy="152400"/>
          </a:xfrm>
          <a:prstGeom prst="line">
            <a:avLst/>
          </a:prstGeom>
          <a:noFill/>
          <a:ln w="12700">
            <a:solidFill>
              <a:schemeClr val="tx1"/>
            </a:solidFill>
            <a:round/>
            <a:headEnd/>
            <a:tailEnd type="arrow" w="sm" len="sm"/>
          </a:ln>
          <a:effectLst/>
        </p:spPr>
        <p:txBody>
          <a:bodyPr wrap="none" anchor="ctr"/>
          <a:lstStyle/>
          <a:p>
            <a:endParaRPr lang="hu-HU"/>
          </a:p>
        </p:txBody>
      </p:sp>
      <p:sp>
        <p:nvSpPr>
          <p:cNvPr id="16423" name="Line 39"/>
          <p:cNvSpPr>
            <a:spLocks noChangeShapeType="1"/>
          </p:cNvSpPr>
          <p:nvPr/>
        </p:nvSpPr>
        <p:spPr bwMode="auto">
          <a:xfrm>
            <a:off x="3131840" y="5589240"/>
            <a:ext cx="1587" cy="152400"/>
          </a:xfrm>
          <a:prstGeom prst="line">
            <a:avLst/>
          </a:prstGeom>
          <a:noFill/>
          <a:ln w="12700">
            <a:solidFill>
              <a:schemeClr val="tx1"/>
            </a:solidFill>
            <a:round/>
            <a:headEnd/>
            <a:tailEnd type="arrow" w="sm" len="sm"/>
          </a:ln>
          <a:effectLst/>
        </p:spPr>
        <p:txBody>
          <a:bodyPr wrap="none" anchor="ctr"/>
          <a:lstStyle/>
          <a:p>
            <a:endParaRPr lang="hu-HU"/>
          </a:p>
        </p:txBody>
      </p:sp>
      <p:sp>
        <p:nvSpPr>
          <p:cNvPr id="16424" name="Line 40"/>
          <p:cNvSpPr>
            <a:spLocks noChangeShapeType="1"/>
          </p:cNvSpPr>
          <p:nvPr/>
        </p:nvSpPr>
        <p:spPr bwMode="auto">
          <a:xfrm>
            <a:off x="3837081" y="4725144"/>
            <a:ext cx="1587" cy="152400"/>
          </a:xfrm>
          <a:prstGeom prst="line">
            <a:avLst/>
          </a:prstGeom>
          <a:noFill/>
          <a:ln w="12700">
            <a:solidFill>
              <a:schemeClr val="tx1"/>
            </a:solidFill>
            <a:round/>
            <a:headEnd/>
            <a:tailEnd type="arrow" w="sm" len="sm"/>
          </a:ln>
          <a:effectLst/>
        </p:spPr>
        <p:txBody>
          <a:bodyPr wrap="none" anchor="ctr"/>
          <a:lstStyle/>
          <a:p>
            <a:endParaRPr lang="hu-HU"/>
          </a:p>
        </p:txBody>
      </p:sp>
      <p:sp>
        <p:nvSpPr>
          <p:cNvPr id="16425" name="Line 41"/>
          <p:cNvSpPr>
            <a:spLocks noChangeShapeType="1"/>
          </p:cNvSpPr>
          <p:nvPr/>
        </p:nvSpPr>
        <p:spPr bwMode="auto">
          <a:xfrm>
            <a:off x="2449581" y="3452813"/>
            <a:ext cx="1588" cy="152400"/>
          </a:xfrm>
          <a:prstGeom prst="line">
            <a:avLst/>
          </a:prstGeom>
          <a:noFill/>
          <a:ln w="12700">
            <a:solidFill>
              <a:schemeClr val="tx1"/>
            </a:solidFill>
            <a:round/>
            <a:headEnd/>
            <a:tailEnd type="arrow" w="sm" len="sm"/>
          </a:ln>
          <a:effectLst/>
        </p:spPr>
        <p:txBody>
          <a:bodyPr wrap="none" anchor="ctr"/>
          <a:lstStyle/>
          <a:p>
            <a:endParaRPr lang="hu-HU"/>
          </a:p>
        </p:txBody>
      </p:sp>
      <p:sp>
        <p:nvSpPr>
          <p:cNvPr id="16426" name="Line 42"/>
          <p:cNvSpPr>
            <a:spLocks noChangeShapeType="1"/>
          </p:cNvSpPr>
          <p:nvPr/>
        </p:nvSpPr>
        <p:spPr bwMode="auto">
          <a:xfrm flipV="1">
            <a:off x="1157288" y="3632200"/>
            <a:ext cx="0" cy="152400"/>
          </a:xfrm>
          <a:prstGeom prst="line">
            <a:avLst/>
          </a:prstGeom>
          <a:noFill/>
          <a:ln w="12700">
            <a:solidFill>
              <a:schemeClr val="tx1"/>
            </a:solidFill>
            <a:round/>
            <a:headEnd/>
            <a:tailEnd type="arrow" w="sm" len="sm"/>
          </a:ln>
          <a:effectLst/>
        </p:spPr>
        <p:txBody>
          <a:bodyPr wrap="none" anchor="ctr"/>
          <a:lstStyle/>
          <a:p>
            <a:endParaRPr lang="hu-HU"/>
          </a:p>
        </p:txBody>
      </p:sp>
      <p:sp>
        <p:nvSpPr>
          <p:cNvPr id="16427" name="Line 43"/>
          <p:cNvSpPr>
            <a:spLocks noChangeShapeType="1"/>
          </p:cNvSpPr>
          <p:nvPr/>
        </p:nvSpPr>
        <p:spPr bwMode="auto">
          <a:xfrm flipV="1">
            <a:off x="3733800" y="3727450"/>
            <a:ext cx="0" cy="152400"/>
          </a:xfrm>
          <a:prstGeom prst="line">
            <a:avLst/>
          </a:prstGeom>
          <a:noFill/>
          <a:ln w="12700">
            <a:solidFill>
              <a:schemeClr val="tx1"/>
            </a:solidFill>
            <a:round/>
            <a:headEnd/>
            <a:tailEnd type="arrow" w="sm" len="sm"/>
          </a:ln>
          <a:effectLst/>
        </p:spPr>
        <p:txBody>
          <a:bodyPr wrap="none" anchor="ctr"/>
          <a:lstStyle/>
          <a:p>
            <a:endParaRPr lang="hu-HU"/>
          </a:p>
        </p:txBody>
      </p:sp>
      <p:sp>
        <p:nvSpPr>
          <p:cNvPr id="16428" name="Line 44"/>
          <p:cNvSpPr>
            <a:spLocks noChangeShapeType="1"/>
          </p:cNvSpPr>
          <p:nvPr/>
        </p:nvSpPr>
        <p:spPr bwMode="auto">
          <a:xfrm flipH="1" flipV="1">
            <a:off x="4860032" y="4084638"/>
            <a:ext cx="304800" cy="0"/>
          </a:xfrm>
          <a:prstGeom prst="line">
            <a:avLst/>
          </a:prstGeom>
          <a:noFill/>
          <a:ln w="15875">
            <a:solidFill>
              <a:schemeClr val="tx1"/>
            </a:solidFill>
            <a:round/>
            <a:headEnd type="arrow" w="med" len="med"/>
            <a:tailEnd/>
          </a:ln>
          <a:effectLst/>
        </p:spPr>
        <p:txBody>
          <a:bodyPr wrap="none" anchor="ctr"/>
          <a:lstStyle/>
          <a:p>
            <a:endParaRPr lang="hu-HU"/>
          </a:p>
        </p:txBody>
      </p:sp>
      <p:sp>
        <p:nvSpPr>
          <p:cNvPr id="16429" name="Line 45"/>
          <p:cNvSpPr>
            <a:spLocks noChangeShapeType="1"/>
          </p:cNvSpPr>
          <p:nvPr/>
        </p:nvSpPr>
        <p:spPr bwMode="auto">
          <a:xfrm flipV="1">
            <a:off x="4876800" y="4645025"/>
            <a:ext cx="0" cy="966788"/>
          </a:xfrm>
          <a:prstGeom prst="line">
            <a:avLst/>
          </a:prstGeom>
          <a:noFill/>
          <a:ln w="19050">
            <a:solidFill>
              <a:schemeClr val="tx1"/>
            </a:solidFill>
            <a:round/>
            <a:headEnd type="arrow" w="med" len="med"/>
            <a:tailEnd/>
          </a:ln>
          <a:effectLst/>
        </p:spPr>
        <p:txBody>
          <a:bodyPr wrap="none" anchor="ctr"/>
          <a:lstStyle/>
          <a:p>
            <a:endParaRPr lang="hu-HU"/>
          </a:p>
        </p:txBody>
      </p:sp>
      <p:sp>
        <p:nvSpPr>
          <p:cNvPr id="16430" name="Line 46"/>
          <p:cNvSpPr>
            <a:spLocks noChangeShapeType="1"/>
          </p:cNvSpPr>
          <p:nvPr/>
        </p:nvSpPr>
        <p:spPr bwMode="auto">
          <a:xfrm>
            <a:off x="2339752" y="2808288"/>
            <a:ext cx="0" cy="152400"/>
          </a:xfrm>
          <a:prstGeom prst="line">
            <a:avLst/>
          </a:prstGeom>
          <a:noFill/>
          <a:ln w="12700">
            <a:solidFill>
              <a:schemeClr val="tx1"/>
            </a:solidFill>
            <a:round/>
            <a:headEnd/>
            <a:tailEnd type="arrow" w="sm" len="sm"/>
          </a:ln>
          <a:effectLst/>
        </p:spPr>
        <p:txBody>
          <a:bodyPr wrap="none" anchor="ctr"/>
          <a:lstStyle/>
          <a:p>
            <a:endParaRPr lang="hu-HU"/>
          </a:p>
        </p:txBody>
      </p:sp>
      <p:sp>
        <p:nvSpPr>
          <p:cNvPr id="16431" name="Line 47"/>
          <p:cNvSpPr>
            <a:spLocks noChangeShapeType="1"/>
          </p:cNvSpPr>
          <p:nvPr/>
        </p:nvSpPr>
        <p:spPr bwMode="auto">
          <a:xfrm>
            <a:off x="8028384" y="1988840"/>
            <a:ext cx="1587" cy="152400"/>
          </a:xfrm>
          <a:prstGeom prst="line">
            <a:avLst/>
          </a:prstGeom>
          <a:noFill/>
          <a:ln w="12700">
            <a:solidFill>
              <a:schemeClr val="tx1"/>
            </a:solidFill>
            <a:round/>
            <a:headEnd/>
            <a:tailEnd type="arrow" w="sm" len="sm"/>
          </a:ln>
          <a:effectLst/>
        </p:spPr>
        <p:txBody>
          <a:bodyPr wrap="none" anchor="ctr"/>
          <a:lstStyle/>
          <a:p>
            <a:endParaRPr lang="hu-HU"/>
          </a:p>
        </p:txBody>
      </p:sp>
      <p:sp>
        <p:nvSpPr>
          <p:cNvPr id="16432" name="Line 48"/>
          <p:cNvSpPr>
            <a:spLocks noChangeShapeType="1"/>
          </p:cNvSpPr>
          <p:nvPr/>
        </p:nvSpPr>
        <p:spPr bwMode="auto">
          <a:xfrm flipV="1">
            <a:off x="8936397" y="4221088"/>
            <a:ext cx="1587" cy="152400"/>
          </a:xfrm>
          <a:prstGeom prst="line">
            <a:avLst/>
          </a:prstGeom>
          <a:noFill/>
          <a:ln w="12700">
            <a:solidFill>
              <a:schemeClr val="tx1"/>
            </a:solidFill>
            <a:round/>
            <a:headEnd/>
            <a:tailEnd type="arrow" w="sm" len="sm"/>
          </a:ln>
          <a:effectLst/>
        </p:spPr>
        <p:txBody>
          <a:bodyPr wrap="none" anchor="ctr"/>
          <a:lstStyle/>
          <a:p>
            <a:endParaRPr lang="hu-HU"/>
          </a:p>
        </p:txBody>
      </p:sp>
      <p:sp>
        <p:nvSpPr>
          <p:cNvPr id="16433" name="Arc 49"/>
          <p:cNvSpPr>
            <a:spLocks/>
          </p:cNvSpPr>
          <p:nvPr/>
        </p:nvSpPr>
        <p:spPr bwMode="auto">
          <a:xfrm flipV="1">
            <a:off x="657225" y="1495425"/>
            <a:ext cx="1520825" cy="1908175"/>
          </a:xfrm>
          <a:custGeom>
            <a:avLst/>
            <a:gdLst>
              <a:gd name="G0" fmla="+- 0 0 0"/>
              <a:gd name="G1" fmla="+- 20791 0 0"/>
              <a:gd name="G2" fmla="+- 21600 0 0"/>
              <a:gd name="T0" fmla="*/ 5857 w 10804"/>
              <a:gd name="T1" fmla="*/ 0 h 20791"/>
              <a:gd name="T2" fmla="*/ 10804 w 10804"/>
              <a:gd name="T3" fmla="*/ 2087 h 20791"/>
              <a:gd name="T4" fmla="*/ 0 w 10804"/>
              <a:gd name="T5" fmla="*/ 20791 h 20791"/>
            </a:gdLst>
            <a:ahLst/>
            <a:cxnLst>
              <a:cxn ang="0">
                <a:pos x="T0" y="T1"/>
              </a:cxn>
              <a:cxn ang="0">
                <a:pos x="T2" y="T3"/>
              </a:cxn>
              <a:cxn ang="0">
                <a:pos x="T4" y="T5"/>
              </a:cxn>
            </a:cxnLst>
            <a:rect l="0" t="0" r="r" b="b"/>
            <a:pathLst>
              <a:path w="10804" h="20791" fill="none" extrusionOk="0">
                <a:moveTo>
                  <a:pt x="5856" y="0"/>
                </a:moveTo>
                <a:cubicBezTo>
                  <a:pt x="7586" y="487"/>
                  <a:pt x="9248" y="1188"/>
                  <a:pt x="10803" y="2087"/>
                </a:cubicBezTo>
              </a:path>
              <a:path w="10804" h="20791" stroke="0" extrusionOk="0">
                <a:moveTo>
                  <a:pt x="5856" y="0"/>
                </a:moveTo>
                <a:cubicBezTo>
                  <a:pt x="7586" y="487"/>
                  <a:pt x="9248" y="1188"/>
                  <a:pt x="10803" y="2087"/>
                </a:cubicBezTo>
                <a:lnTo>
                  <a:pt x="0" y="20791"/>
                </a:lnTo>
                <a:close/>
              </a:path>
            </a:pathLst>
          </a:custGeom>
          <a:noFill/>
          <a:ln w="19050">
            <a:solidFill>
              <a:schemeClr val="tx1"/>
            </a:solidFill>
            <a:round/>
            <a:headEnd type="arrow" w="med" len="med"/>
            <a:tailEnd/>
          </a:ln>
          <a:effectLst/>
        </p:spPr>
        <p:txBody>
          <a:bodyPr wrap="none" anchor="ctr"/>
          <a:lstStyle/>
          <a:p>
            <a:endParaRPr lang="hu-HU"/>
          </a:p>
        </p:txBody>
      </p:sp>
      <p:sp>
        <p:nvSpPr>
          <p:cNvPr id="16434" name="Arc 50"/>
          <p:cNvSpPr>
            <a:spLocks/>
          </p:cNvSpPr>
          <p:nvPr/>
        </p:nvSpPr>
        <p:spPr bwMode="auto">
          <a:xfrm flipV="1">
            <a:off x="593725" y="1544638"/>
            <a:ext cx="2160588" cy="1614487"/>
          </a:xfrm>
          <a:custGeom>
            <a:avLst/>
            <a:gdLst>
              <a:gd name="G0" fmla="+- 0 0 0"/>
              <a:gd name="G1" fmla="+- 17601 0 0"/>
              <a:gd name="G2" fmla="+- 21600 0 0"/>
              <a:gd name="T0" fmla="*/ 12521 w 15343"/>
              <a:gd name="T1" fmla="*/ 0 h 17601"/>
              <a:gd name="T2" fmla="*/ 15343 w 15343"/>
              <a:gd name="T3" fmla="*/ 2397 h 17601"/>
              <a:gd name="T4" fmla="*/ 0 w 15343"/>
              <a:gd name="T5" fmla="*/ 17601 h 17601"/>
            </a:gdLst>
            <a:ahLst/>
            <a:cxnLst>
              <a:cxn ang="0">
                <a:pos x="T0" y="T1"/>
              </a:cxn>
              <a:cxn ang="0">
                <a:pos x="T2" y="T3"/>
              </a:cxn>
              <a:cxn ang="0">
                <a:pos x="T4" y="T5"/>
              </a:cxn>
            </a:cxnLst>
            <a:rect l="0" t="0" r="r" b="b"/>
            <a:pathLst>
              <a:path w="15343" h="17601" fill="none" extrusionOk="0">
                <a:moveTo>
                  <a:pt x="12520" y="0"/>
                </a:moveTo>
                <a:cubicBezTo>
                  <a:pt x="13528" y="716"/>
                  <a:pt x="14472" y="1518"/>
                  <a:pt x="15342" y="2397"/>
                </a:cubicBezTo>
              </a:path>
              <a:path w="15343" h="17601" stroke="0" extrusionOk="0">
                <a:moveTo>
                  <a:pt x="12520" y="0"/>
                </a:moveTo>
                <a:cubicBezTo>
                  <a:pt x="13528" y="716"/>
                  <a:pt x="14472" y="1518"/>
                  <a:pt x="15342" y="2397"/>
                </a:cubicBezTo>
                <a:lnTo>
                  <a:pt x="0" y="17601"/>
                </a:lnTo>
                <a:close/>
              </a:path>
            </a:pathLst>
          </a:custGeom>
          <a:noFill/>
          <a:ln w="19050">
            <a:solidFill>
              <a:schemeClr val="tx1"/>
            </a:solidFill>
            <a:round/>
            <a:headEnd/>
            <a:tailEnd/>
          </a:ln>
          <a:effectLst/>
        </p:spPr>
        <p:txBody>
          <a:bodyPr wrap="none" anchor="ctr"/>
          <a:lstStyle/>
          <a:p>
            <a:endParaRPr lang="hu-HU"/>
          </a:p>
        </p:txBody>
      </p:sp>
      <p:sp>
        <p:nvSpPr>
          <p:cNvPr id="16435" name="Arc 51"/>
          <p:cNvSpPr>
            <a:spLocks/>
          </p:cNvSpPr>
          <p:nvPr/>
        </p:nvSpPr>
        <p:spPr bwMode="auto">
          <a:xfrm flipV="1">
            <a:off x="1025525" y="746125"/>
            <a:ext cx="2103438" cy="2193925"/>
          </a:xfrm>
          <a:custGeom>
            <a:avLst/>
            <a:gdLst>
              <a:gd name="G0" fmla="+- 0 0 0"/>
              <a:gd name="G1" fmla="+- 17776 0 0"/>
              <a:gd name="G2" fmla="+- 21600 0 0"/>
              <a:gd name="T0" fmla="*/ 12271 w 14934"/>
              <a:gd name="T1" fmla="*/ 0 h 17776"/>
              <a:gd name="T2" fmla="*/ 14934 w 14934"/>
              <a:gd name="T3" fmla="*/ 2170 h 17776"/>
              <a:gd name="T4" fmla="*/ 0 w 14934"/>
              <a:gd name="T5" fmla="*/ 17776 h 17776"/>
            </a:gdLst>
            <a:ahLst/>
            <a:cxnLst>
              <a:cxn ang="0">
                <a:pos x="T0" y="T1"/>
              </a:cxn>
              <a:cxn ang="0">
                <a:pos x="T2" y="T3"/>
              </a:cxn>
              <a:cxn ang="0">
                <a:pos x="T4" y="T5"/>
              </a:cxn>
            </a:cxnLst>
            <a:rect l="0" t="0" r="r" b="b"/>
            <a:pathLst>
              <a:path w="14934" h="17776" fill="none" extrusionOk="0">
                <a:moveTo>
                  <a:pt x="12270" y="0"/>
                </a:moveTo>
                <a:cubicBezTo>
                  <a:pt x="13214" y="651"/>
                  <a:pt x="14105" y="1377"/>
                  <a:pt x="14933" y="2170"/>
                </a:cubicBezTo>
              </a:path>
              <a:path w="14934" h="17776" stroke="0" extrusionOk="0">
                <a:moveTo>
                  <a:pt x="12270" y="0"/>
                </a:moveTo>
                <a:cubicBezTo>
                  <a:pt x="13214" y="651"/>
                  <a:pt x="14105" y="1377"/>
                  <a:pt x="14933" y="2170"/>
                </a:cubicBezTo>
                <a:lnTo>
                  <a:pt x="0" y="17776"/>
                </a:lnTo>
                <a:close/>
              </a:path>
            </a:pathLst>
          </a:custGeom>
          <a:noFill/>
          <a:ln w="19050">
            <a:solidFill>
              <a:schemeClr val="tx1"/>
            </a:solidFill>
            <a:round/>
            <a:headEnd/>
            <a:tailEnd/>
          </a:ln>
          <a:effectLst/>
        </p:spPr>
        <p:txBody>
          <a:bodyPr wrap="none" anchor="ctr"/>
          <a:lstStyle/>
          <a:p>
            <a:endParaRPr lang="hu-HU"/>
          </a:p>
        </p:txBody>
      </p:sp>
      <p:sp>
        <p:nvSpPr>
          <p:cNvPr id="16436" name="Arc 52"/>
          <p:cNvSpPr>
            <a:spLocks/>
          </p:cNvSpPr>
          <p:nvPr/>
        </p:nvSpPr>
        <p:spPr bwMode="auto">
          <a:xfrm flipV="1">
            <a:off x="1292225" y="263525"/>
            <a:ext cx="2154238" cy="2411413"/>
          </a:xfrm>
          <a:custGeom>
            <a:avLst/>
            <a:gdLst>
              <a:gd name="G0" fmla="+- 0 0 0"/>
              <a:gd name="G1" fmla="+- 17226 0 0"/>
              <a:gd name="G2" fmla="+- 21600 0 0"/>
              <a:gd name="T0" fmla="*/ 13032 w 15298"/>
              <a:gd name="T1" fmla="*/ 0 h 17226"/>
              <a:gd name="T2" fmla="*/ 15298 w 15298"/>
              <a:gd name="T3" fmla="*/ 1977 h 17226"/>
              <a:gd name="T4" fmla="*/ 0 w 15298"/>
              <a:gd name="T5" fmla="*/ 17226 h 17226"/>
            </a:gdLst>
            <a:ahLst/>
            <a:cxnLst>
              <a:cxn ang="0">
                <a:pos x="T0" y="T1"/>
              </a:cxn>
              <a:cxn ang="0">
                <a:pos x="T2" y="T3"/>
              </a:cxn>
              <a:cxn ang="0">
                <a:pos x="T4" y="T5"/>
              </a:cxn>
            </a:cxnLst>
            <a:rect l="0" t="0" r="r" b="b"/>
            <a:pathLst>
              <a:path w="15298" h="17226" fill="none" extrusionOk="0">
                <a:moveTo>
                  <a:pt x="13031" y="0"/>
                </a:moveTo>
                <a:cubicBezTo>
                  <a:pt x="13832" y="605"/>
                  <a:pt x="14589" y="1266"/>
                  <a:pt x="15297" y="1977"/>
                </a:cubicBezTo>
              </a:path>
              <a:path w="15298" h="17226" stroke="0" extrusionOk="0">
                <a:moveTo>
                  <a:pt x="13031" y="0"/>
                </a:moveTo>
                <a:cubicBezTo>
                  <a:pt x="13832" y="605"/>
                  <a:pt x="14589" y="1266"/>
                  <a:pt x="15297" y="1977"/>
                </a:cubicBezTo>
                <a:lnTo>
                  <a:pt x="0" y="17226"/>
                </a:lnTo>
                <a:close/>
              </a:path>
            </a:pathLst>
          </a:custGeom>
          <a:noFill/>
          <a:ln w="19050">
            <a:solidFill>
              <a:schemeClr val="tx1"/>
            </a:solidFill>
            <a:round/>
            <a:headEnd/>
            <a:tailEnd/>
          </a:ln>
          <a:effectLst/>
        </p:spPr>
        <p:txBody>
          <a:bodyPr wrap="none" anchor="ctr"/>
          <a:lstStyle/>
          <a:p>
            <a:endParaRPr lang="hu-HU"/>
          </a:p>
        </p:txBody>
      </p:sp>
      <p:sp>
        <p:nvSpPr>
          <p:cNvPr id="16437" name="Arc 53"/>
          <p:cNvSpPr>
            <a:spLocks/>
          </p:cNvSpPr>
          <p:nvPr/>
        </p:nvSpPr>
        <p:spPr bwMode="auto">
          <a:xfrm flipV="1">
            <a:off x="1406525" y="152400"/>
            <a:ext cx="2363788" cy="2249488"/>
          </a:xfrm>
          <a:custGeom>
            <a:avLst/>
            <a:gdLst>
              <a:gd name="G0" fmla="+- 0 0 0"/>
              <a:gd name="G1" fmla="+- 16058 0 0"/>
              <a:gd name="G2" fmla="+- 21600 0 0"/>
              <a:gd name="T0" fmla="*/ 14447 w 16789"/>
              <a:gd name="T1" fmla="*/ 0 h 16058"/>
              <a:gd name="T2" fmla="*/ 16789 w 16789"/>
              <a:gd name="T3" fmla="*/ 2468 h 16058"/>
              <a:gd name="T4" fmla="*/ 0 w 16789"/>
              <a:gd name="T5" fmla="*/ 16058 h 16058"/>
            </a:gdLst>
            <a:ahLst/>
            <a:cxnLst>
              <a:cxn ang="0">
                <a:pos x="T0" y="T1"/>
              </a:cxn>
              <a:cxn ang="0">
                <a:pos x="T2" y="T3"/>
              </a:cxn>
              <a:cxn ang="0">
                <a:pos x="T4" y="T5"/>
              </a:cxn>
            </a:cxnLst>
            <a:rect l="0" t="0" r="r" b="b"/>
            <a:pathLst>
              <a:path w="16789" h="16058" fill="none" extrusionOk="0">
                <a:moveTo>
                  <a:pt x="14446" y="0"/>
                </a:moveTo>
                <a:cubicBezTo>
                  <a:pt x="15291" y="759"/>
                  <a:pt x="16074" y="1585"/>
                  <a:pt x="16789" y="2467"/>
                </a:cubicBezTo>
              </a:path>
              <a:path w="16789" h="16058" stroke="0" extrusionOk="0">
                <a:moveTo>
                  <a:pt x="14446" y="0"/>
                </a:moveTo>
                <a:cubicBezTo>
                  <a:pt x="15291" y="759"/>
                  <a:pt x="16074" y="1585"/>
                  <a:pt x="16789" y="2467"/>
                </a:cubicBezTo>
                <a:lnTo>
                  <a:pt x="0" y="16058"/>
                </a:lnTo>
                <a:close/>
              </a:path>
            </a:pathLst>
          </a:custGeom>
          <a:noFill/>
          <a:ln w="19050">
            <a:solidFill>
              <a:schemeClr val="tx1"/>
            </a:solidFill>
            <a:round/>
            <a:headEnd/>
            <a:tailEnd/>
          </a:ln>
          <a:effectLst/>
        </p:spPr>
        <p:txBody>
          <a:bodyPr wrap="none" anchor="ctr"/>
          <a:lstStyle/>
          <a:p>
            <a:endParaRPr lang="hu-HU"/>
          </a:p>
        </p:txBody>
      </p:sp>
      <p:sp>
        <p:nvSpPr>
          <p:cNvPr id="52" name="Line 48"/>
          <p:cNvSpPr>
            <a:spLocks noChangeShapeType="1"/>
          </p:cNvSpPr>
          <p:nvPr/>
        </p:nvSpPr>
        <p:spPr bwMode="auto">
          <a:xfrm flipV="1">
            <a:off x="8428180" y="5301208"/>
            <a:ext cx="1587" cy="152400"/>
          </a:xfrm>
          <a:prstGeom prst="line">
            <a:avLst/>
          </a:prstGeom>
          <a:noFill/>
          <a:ln w="12700">
            <a:solidFill>
              <a:schemeClr val="tx1"/>
            </a:solidFill>
            <a:round/>
            <a:headEnd/>
            <a:tailEnd type="arrow" w="sm" len="sm"/>
          </a:ln>
          <a:effectLst/>
        </p:spPr>
        <p:txBody>
          <a:bodyPr wrap="none" anchor="ctr"/>
          <a:lstStyle/>
          <a:p>
            <a:endParaRPr lang="hu-HU"/>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0"/>
            <a:ext cx="9144000" cy="908720"/>
          </a:xfrm>
          <a:solidFill>
            <a:srgbClr val="0070C0"/>
          </a:solidFill>
          <a:ln>
            <a:solidFill>
              <a:schemeClr val="accent1"/>
            </a:solidFill>
          </a:ln>
        </p:spPr>
        <p:txBody>
          <a:bodyPr>
            <a:normAutofit/>
          </a:bodyPr>
          <a:lstStyle/>
          <a:p>
            <a:r>
              <a:rPr lang="hu-HU" sz="2400" b="1" dirty="0" smtClean="0">
                <a:solidFill>
                  <a:srgbClr val="FFFF00"/>
                </a:solidFill>
              </a:rPr>
              <a:t>A máj legfontosabb funkciói</a:t>
            </a:r>
            <a:endParaRPr lang="hu-HU" sz="2400" b="1" dirty="0">
              <a:solidFill>
                <a:srgbClr val="FFFF00"/>
              </a:solidFill>
            </a:endParaRPr>
          </a:p>
        </p:txBody>
      </p:sp>
      <p:sp>
        <p:nvSpPr>
          <p:cNvPr id="3" name="Tartalom helye 2"/>
          <p:cNvSpPr>
            <a:spLocks noGrp="1"/>
          </p:cNvSpPr>
          <p:nvPr>
            <p:ph idx="1"/>
          </p:nvPr>
        </p:nvSpPr>
        <p:spPr>
          <a:xfrm>
            <a:off x="467544" y="1340768"/>
            <a:ext cx="8229600" cy="4525963"/>
          </a:xfrm>
        </p:spPr>
        <p:txBody>
          <a:bodyPr>
            <a:normAutofit/>
          </a:bodyPr>
          <a:lstStyle/>
          <a:p>
            <a:pPr>
              <a:lnSpc>
                <a:spcPct val="150000"/>
              </a:lnSpc>
              <a:buNone/>
            </a:pPr>
            <a:r>
              <a:rPr lang="hu-HU" sz="2000" b="1" dirty="0" smtClean="0"/>
              <a:t>A máj központi szerepet játszik a </a:t>
            </a:r>
            <a:r>
              <a:rPr lang="hu-HU" sz="2000" b="1" u="sng" dirty="0" smtClean="0"/>
              <a:t>metabolikus </a:t>
            </a:r>
            <a:r>
              <a:rPr lang="hu-HU" sz="2000" b="1" u="sng" dirty="0" err="1" smtClean="0"/>
              <a:t>homeosztázis</a:t>
            </a:r>
            <a:r>
              <a:rPr lang="hu-HU" sz="2000" b="1" u="sng" dirty="0" smtClean="0"/>
              <a:t> fenntartásában</a:t>
            </a:r>
          </a:p>
          <a:p>
            <a:pPr>
              <a:lnSpc>
                <a:spcPct val="150000"/>
              </a:lnSpc>
              <a:buNone/>
            </a:pPr>
            <a:endParaRPr lang="hu-HU" sz="2000" dirty="0" smtClean="0"/>
          </a:p>
          <a:p>
            <a:pPr>
              <a:lnSpc>
                <a:spcPct val="150000"/>
              </a:lnSpc>
              <a:buNone/>
            </a:pPr>
            <a:r>
              <a:rPr lang="hu-HU" sz="2000" b="1" dirty="0" smtClean="0"/>
              <a:t>A legfontosabb metabolikus utak:</a:t>
            </a:r>
          </a:p>
          <a:p>
            <a:pPr lvl="1">
              <a:lnSpc>
                <a:spcPct val="150000"/>
              </a:lnSpc>
            </a:pPr>
            <a:r>
              <a:rPr lang="hu-HU" sz="1800" b="1" dirty="0" smtClean="0"/>
              <a:t>Szénhidrátok anyagcseréje</a:t>
            </a:r>
          </a:p>
          <a:p>
            <a:pPr lvl="1">
              <a:lnSpc>
                <a:spcPct val="150000"/>
              </a:lnSpc>
            </a:pPr>
            <a:r>
              <a:rPr lang="hu-HU" sz="1800" b="1" dirty="0" smtClean="0"/>
              <a:t>Zsírsav, triglicerid és koleszterin metabolizmus</a:t>
            </a:r>
          </a:p>
          <a:p>
            <a:pPr lvl="1">
              <a:lnSpc>
                <a:spcPct val="150000"/>
              </a:lnSpc>
            </a:pPr>
            <a:r>
              <a:rPr lang="hu-HU" sz="1800" b="1" dirty="0" smtClean="0"/>
              <a:t>Aminosavak és ammónia anyagcsere</a:t>
            </a:r>
          </a:p>
          <a:p>
            <a:pPr lvl="1">
              <a:lnSpc>
                <a:spcPct val="150000"/>
              </a:lnSpc>
            </a:pPr>
            <a:r>
              <a:rPr lang="hu-HU" sz="1800" b="1" dirty="0" smtClean="0"/>
              <a:t>Fehérjék és </a:t>
            </a:r>
            <a:r>
              <a:rPr lang="hu-HU" sz="1800" b="1" dirty="0" err="1" smtClean="0"/>
              <a:t>glikoproteinek</a:t>
            </a:r>
            <a:r>
              <a:rPr lang="hu-HU" sz="1800" b="1" dirty="0" smtClean="0"/>
              <a:t> szintézise és lebontása</a:t>
            </a:r>
          </a:p>
          <a:p>
            <a:pPr lvl="1">
              <a:lnSpc>
                <a:spcPct val="150000"/>
              </a:lnSpc>
            </a:pPr>
            <a:r>
              <a:rPr lang="hu-HU" sz="1800" dirty="0" err="1" smtClean="0"/>
              <a:t>Xenobiotikumok</a:t>
            </a:r>
            <a:r>
              <a:rPr lang="hu-HU" sz="1800" dirty="0" smtClean="0"/>
              <a:t> és </a:t>
            </a:r>
            <a:r>
              <a:rPr lang="hu-HU" sz="1800" b="1" dirty="0" smtClean="0"/>
              <a:t>hormonok metabolizmusa és lebontása</a:t>
            </a:r>
          </a:p>
          <a:p>
            <a:pPr lvl="1">
              <a:lnSpc>
                <a:spcPct val="150000"/>
              </a:lnSpc>
            </a:pPr>
            <a:r>
              <a:rPr lang="hu-HU" sz="1800" b="1" dirty="0" smtClean="0"/>
              <a:t>Porfirin és </a:t>
            </a:r>
            <a:r>
              <a:rPr lang="hu-HU" sz="1800" b="1" dirty="0" err="1" smtClean="0"/>
              <a:t>bilirubin</a:t>
            </a:r>
            <a:r>
              <a:rPr lang="hu-HU" sz="1800" b="1" dirty="0" smtClean="0"/>
              <a:t> metabolizmus</a:t>
            </a:r>
            <a:r>
              <a:rPr lang="hu-HU" sz="1800" dirty="0" smtClean="0"/>
              <a:t>.</a:t>
            </a:r>
            <a:endParaRPr lang="hu-HU" sz="18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0" y="0"/>
            <a:ext cx="9144000" cy="980728"/>
          </a:xfrm>
          <a:prstGeom prst="rect">
            <a:avLst/>
          </a:prstGeom>
          <a:solidFill>
            <a:srgbClr val="0070C0"/>
          </a:solidFill>
          <a:ln w="25400">
            <a:noFill/>
            <a:miter lim="800000"/>
            <a:headEnd/>
            <a:tailEnd/>
          </a:ln>
          <a:effectLst/>
        </p:spPr>
        <p:txBody>
          <a:bodyPr wrap="square" anchor="ctr">
            <a:noAutofit/>
          </a:bodyPr>
          <a:lstStyle/>
          <a:p>
            <a:pPr algn="ctr" eaLnBrk="0" hangingPunct="0"/>
            <a:r>
              <a:rPr lang="hu-HU" sz="2400" b="1" dirty="0" err="1">
                <a:solidFill>
                  <a:srgbClr val="FFFF00"/>
                </a:solidFill>
              </a:rPr>
              <a:t>Hyponatraemia</a:t>
            </a:r>
            <a:r>
              <a:rPr lang="hu-HU" sz="2400" b="1" dirty="0">
                <a:solidFill>
                  <a:srgbClr val="FFFF00"/>
                </a:solidFill>
              </a:rPr>
              <a:t> </a:t>
            </a:r>
            <a:r>
              <a:rPr lang="hu-HU" sz="2400" b="1" dirty="0" smtClean="0">
                <a:solidFill>
                  <a:srgbClr val="FFFF00"/>
                </a:solidFill>
              </a:rPr>
              <a:t>(emelkedett TB </a:t>
            </a:r>
            <a:r>
              <a:rPr lang="hu-HU" sz="2400" b="1" dirty="0">
                <a:solidFill>
                  <a:srgbClr val="FFFF00"/>
                </a:solidFill>
              </a:rPr>
              <a:t>Na</a:t>
            </a:r>
            <a:r>
              <a:rPr lang="hu-HU" sz="2400" b="1" baseline="30000" dirty="0">
                <a:solidFill>
                  <a:srgbClr val="FFFF00"/>
                </a:solidFill>
              </a:rPr>
              <a:t>+</a:t>
            </a:r>
            <a:r>
              <a:rPr lang="hu-HU" sz="2400" b="1" dirty="0">
                <a:solidFill>
                  <a:srgbClr val="FFFF00"/>
                </a:solidFill>
              </a:rPr>
              <a:t> - </a:t>
            </a:r>
            <a:r>
              <a:rPr lang="hu-HU" sz="2400" b="1" dirty="0" err="1" smtClean="0">
                <a:solidFill>
                  <a:srgbClr val="FFFF00"/>
                </a:solidFill>
              </a:rPr>
              <a:t>al</a:t>
            </a:r>
            <a:r>
              <a:rPr lang="hu-HU" sz="2400" b="1" dirty="0" smtClean="0">
                <a:solidFill>
                  <a:srgbClr val="FFFF00"/>
                </a:solidFill>
              </a:rPr>
              <a:t>)</a:t>
            </a:r>
            <a:endParaRPr lang="hu-HU" sz="2400" b="1" dirty="0">
              <a:solidFill>
                <a:srgbClr val="FFFF00"/>
              </a:solidFill>
            </a:endParaRPr>
          </a:p>
        </p:txBody>
      </p:sp>
      <p:sp>
        <p:nvSpPr>
          <p:cNvPr id="17413" name="Text Box 5"/>
          <p:cNvSpPr txBox="1">
            <a:spLocks noChangeArrowheads="1"/>
          </p:cNvSpPr>
          <p:nvPr/>
        </p:nvSpPr>
        <p:spPr bwMode="auto">
          <a:xfrm>
            <a:off x="1187450" y="2133600"/>
            <a:ext cx="2880494" cy="1323439"/>
          </a:xfrm>
          <a:prstGeom prst="rect">
            <a:avLst/>
          </a:prstGeom>
          <a:solidFill>
            <a:schemeClr val="bg1">
              <a:lumMod val="65000"/>
            </a:schemeClr>
          </a:solidFill>
          <a:ln w="9525">
            <a:noFill/>
            <a:miter lim="800000"/>
            <a:headEnd/>
            <a:tailEnd/>
          </a:ln>
          <a:effectLst/>
        </p:spPr>
        <p:txBody>
          <a:bodyPr wrap="square">
            <a:spAutoFit/>
          </a:bodyPr>
          <a:lstStyle/>
          <a:p>
            <a:pPr algn="l" eaLnBrk="0" hangingPunct="0">
              <a:buFont typeface="Arial" pitchFamily="34" charset="0"/>
              <a:buChar char="•"/>
            </a:pPr>
            <a:r>
              <a:rPr lang="hu-HU" sz="2000" b="1" dirty="0" err="1">
                <a:solidFill>
                  <a:srgbClr val="66FF33"/>
                </a:solidFill>
              </a:rPr>
              <a:t>Extrarenális</a:t>
            </a:r>
            <a:r>
              <a:rPr lang="hu-HU" sz="2000" b="1" dirty="0">
                <a:solidFill>
                  <a:srgbClr val="FFFE00"/>
                </a:solidFill>
              </a:rPr>
              <a:t>   </a:t>
            </a:r>
            <a:endParaRPr lang="hu-HU" sz="2000" dirty="0">
              <a:solidFill>
                <a:srgbClr val="FFFE00"/>
              </a:solidFill>
            </a:endParaRPr>
          </a:p>
          <a:p>
            <a:pPr lvl="1" eaLnBrk="0" hangingPunct="0">
              <a:buFont typeface="Arial" pitchFamily="34" charset="0"/>
              <a:buChar char="•"/>
            </a:pPr>
            <a:r>
              <a:rPr lang="hu-HU" sz="2000" dirty="0" smtClean="0">
                <a:solidFill>
                  <a:srgbClr val="FFFE00"/>
                </a:solidFill>
              </a:rPr>
              <a:t>Szívelégtelenség</a:t>
            </a:r>
            <a:endParaRPr lang="hu-HU" sz="2000" dirty="0">
              <a:solidFill>
                <a:srgbClr val="FFFE00"/>
              </a:solidFill>
            </a:endParaRPr>
          </a:p>
          <a:p>
            <a:pPr lvl="1" eaLnBrk="0" hangingPunct="0">
              <a:buFont typeface="Arial" pitchFamily="34" charset="0"/>
              <a:buChar char="•"/>
            </a:pPr>
            <a:r>
              <a:rPr lang="hu-HU" sz="2000" dirty="0">
                <a:solidFill>
                  <a:srgbClr val="FFFE00"/>
                </a:solidFill>
              </a:rPr>
              <a:t>Máj </a:t>
            </a:r>
            <a:r>
              <a:rPr lang="hu-HU" sz="2000" dirty="0" err="1" smtClean="0">
                <a:solidFill>
                  <a:srgbClr val="FFFE00"/>
                </a:solidFill>
              </a:rPr>
              <a:t>cirrhosis</a:t>
            </a:r>
            <a:endParaRPr lang="hu-HU" sz="2000" dirty="0">
              <a:solidFill>
                <a:srgbClr val="FFFE00"/>
              </a:solidFill>
            </a:endParaRPr>
          </a:p>
          <a:p>
            <a:pPr lvl="1" eaLnBrk="0" hangingPunct="0">
              <a:buFont typeface="Arial" pitchFamily="34" charset="0"/>
              <a:buChar char="•"/>
            </a:pPr>
            <a:r>
              <a:rPr lang="hu-HU" sz="2000" dirty="0" err="1" smtClean="0">
                <a:solidFill>
                  <a:srgbClr val="FFFE00"/>
                </a:solidFill>
              </a:rPr>
              <a:t>Nephrosis</a:t>
            </a:r>
            <a:r>
              <a:rPr lang="hu-HU" sz="2000" dirty="0" smtClean="0">
                <a:solidFill>
                  <a:srgbClr val="FFFE00"/>
                </a:solidFill>
              </a:rPr>
              <a:t> </a:t>
            </a:r>
            <a:r>
              <a:rPr lang="hu-HU" sz="2000" dirty="0" err="1" smtClean="0">
                <a:solidFill>
                  <a:srgbClr val="FFFE00"/>
                </a:solidFill>
              </a:rPr>
              <a:t>syndroma</a:t>
            </a:r>
            <a:endParaRPr lang="hu-HU" sz="2000" dirty="0">
              <a:solidFill>
                <a:srgbClr val="FFFE00"/>
              </a:solidFill>
            </a:endParaRPr>
          </a:p>
        </p:txBody>
      </p:sp>
      <p:sp>
        <p:nvSpPr>
          <p:cNvPr id="17414" name="Text Box 6"/>
          <p:cNvSpPr txBox="1">
            <a:spLocks noChangeArrowheads="1"/>
          </p:cNvSpPr>
          <p:nvPr/>
        </p:nvSpPr>
        <p:spPr bwMode="auto">
          <a:xfrm>
            <a:off x="5076056" y="2117725"/>
            <a:ext cx="3537719" cy="1323439"/>
          </a:xfrm>
          <a:prstGeom prst="rect">
            <a:avLst/>
          </a:prstGeom>
          <a:solidFill>
            <a:schemeClr val="bg1">
              <a:lumMod val="65000"/>
            </a:schemeClr>
          </a:solidFill>
          <a:ln w="9525">
            <a:noFill/>
            <a:miter lim="800000"/>
            <a:headEnd/>
            <a:tailEnd/>
          </a:ln>
          <a:effectLst/>
        </p:spPr>
        <p:txBody>
          <a:bodyPr wrap="square">
            <a:spAutoFit/>
          </a:bodyPr>
          <a:lstStyle/>
          <a:p>
            <a:pPr algn="l" eaLnBrk="0" hangingPunct="0">
              <a:buFont typeface="Arial" pitchFamily="34" charset="0"/>
              <a:buChar char="•"/>
            </a:pPr>
            <a:r>
              <a:rPr lang="hu-HU" sz="2000" b="1" dirty="0" err="1">
                <a:solidFill>
                  <a:srgbClr val="66FF33"/>
                </a:solidFill>
              </a:rPr>
              <a:t>Renális</a:t>
            </a:r>
            <a:r>
              <a:rPr lang="hu-HU" sz="2000" b="1" dirty="0">
                <a:solidFill>
                  <a:srgbClr val="FFFE00"/>
                </a:solidFill>
              </a:rPr>
              <a:t> </a:t>
            </a:r>
          </a:p>
          <a:p>
            <a:pPr lvl="1" eaLnBrk="0" hangingPunct="0">
              <a:buFont typeface="Arial" pitchFamily="34" charset="0"/>
              <a:buChar char="•"/>
            </a:pPr>
            <a:r>
              <a:rPr lang="hu-HU" sz="2000" dirty="0" smtClean="0">
                <a:solidFill>
                  <a:srgbClr val="FFFE00"/>
                </a:solidFill>
              </a:rPr>
              <a:t>Akut </a:t>
            </a:r>
            <a:r>
              <a:rPr lang="hu-HU" sz="2000" dirty="0">
                <a:solidFill>
                  <a:srgbClr val="FFFE00"/>
                </a:solidFill>
              </a:rPr>
              <a:t>veseelégtelenség</a:t>
            </a:r>
          </a:p>
          <a:p>
            <a:pPr lvl="1" eaLnBrk="0" hangingPunct="0">
              <a:buFont typeface="Arial" pitchFamily="34" charset="0"/>
              <a:buChar char="•"/>
            </a:pPr>
            <a:r>
              <a:rPr lang="hu-HU" sz="2000" dirty="0">
                <a:solidFill>
                  <a:srgbClr val="FFFE00"/>
                </a:solidFill>
              </a:rPr>
              <a:t>Krónikus </a:t>
            </a:r>
            <a:r>
              <a:rPr lang="hu-HU" sz="2000" dirty="0" smtClean="0">
                <a:solidFill>
                  <a:srgbClr val="FFFE00"/>
                </a:solidFill>
              </a:rPr>
              <a:t>veseelégtelenség</a:t>
            </a:r>
            <a:endParaRPr lang="hu-HU" sz="2000" dirty="0">
              <a:solidFill>
                <a:srgbClr val="FFFE00"/>
              </a:solidFill>
            </a:endParaRPr>
          </a:p>
          <a:p>
            <a:pPr algn="l" eaLnBrk="0" hangingPunct="0"/>
            <a:endParaRPr lang="hu-HU" sz="2000" dirty="0">
              <a:solidFill>
                <a:srgbClr val="FFFE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26" name="Text Box 70"/>
          <p:cNvSpPr txBox="1">
            <a:spLocks noChangeArrowheads="1"/>
          </p:cNvSpPr>
          <p:nvPr/>
        </p:nvSpPr>
        <p:spPr bwMode="auto">
          <a:xfrm>
            <a:off x="3707904" y="123825"/>
            <a:ext cx="1293944" cy="461665"/>
          </a:xfrm>
          <a:prstGeom prst="rect">
            <a:avLst/>
          </a:prstGeom>
          <a:noFill/>
          <a:ln w="25400">
            <a:solidFill>
              <a:schemeClr val="tx1"/>
            </a:solidFill>
            <a:miter lim="800000"/>
            <a:headEnd/>
            <a:tailEnd/>
          </a:ln>
          <a:effectLst/>
        </p:spPr>
        <p:txBody>
          <a:bodyPr wrap="none">
            <a:spAutoFit/>
          </a:bodyPr>
          <a:lstStyle/>
          <a:p>
            <a:pPr algn="l" eaLnBrk="0" hangingPunct="0"/>
            <a:r>
              <a:rPr lang="hu-HU" sz="2400" b="1" dirty="0" err="1">
                <a:solidFill>
                  <a:srgbClr val="C00000"/>
                </a:solidFill>
              </a:rPr>
              <a:t>Cirrhosis</a:t>
            </a:r>
            <a:endParaRPr lang="hu-HU" sz="2400" b="1" u="sng" dirty="0">
              <a:solidFill>
                <a:srgbClr val="C00000"/>
              </a:solidFill>
            </a:endParaRPr>
          </a:p>
        </p:txBody>
      </p:sp>
      <p:sp>
        <p:nvSpPr>
          <p:cNvPr id="19527" name="Text Box 71"/>
          <p:cNvSpPr txBox="1">
            <a:spLocks noChangeArrowheads="1"/>
          </p:cNvSpPr>
          <p:nvPr/>
        </p:nvSpPr>
        <p:spPr bwMode="auto">
          <a:xfrm>
            <a:off x="1184275" y="708025"/>
            <a:ext cx="1614032" cy="369332"/>
          </a:xfrm>
          <a:prstGeom prst="rect">
            <a:avLst/>
          </a:prstGeom>
          <a:noFill/>
          <a:ln w="9525">
            <a:noFill/>
            <a:miter lim="800000"/>
            <a:headEnd/>
            <a:tailEnd/>
          </a:ln>
          <a:effectLst/>
        </p:spPr>
        <p:txBody>
          <a:bodyPr wrap="none">
            <a:spAutoFit/>
          </a:bodyPr>
          <a:lstStyle/>
          <a:p>
            <a:pPr algn="l" eaLnBrk="0" hangingPunct="0"/>
            <a:r>
              <a:rPr lang="hu-HU"/>
              <a:t>máj véráramlás</a:t>
            </a:r>
          </a:p>
        </p:txBody>
      </p:sp>
      <p:sp>
        <p:nvSpPr>
          <p:cNvPr id="19528" name="Text Box 72"/>
          <p:cNvSpPr txBox="1">
            <a:spLocks noChangeArrowheads="1"/>
          </p:cNvSpPr>
          <p:nvPr/>
        </p:nvSpPr>
        <p:spPr bwMode="auto">
          <a:xfrm>
            <a:off x="5867400" y="717550"/>
            <a:ext cx="2233613" cy="366713"/>
          </a:xfrm>
          <a:prstGeom prst="rect">
            <a:avLst/>
          </a:prstGeom>
          <a:noFill/>
          <a:ln w="9525">
            <a:noFill/>
            <a:miter lim="800000"/>
            <a:headEnd/>
            <a:tailEnd/>
          </a:ln>
          <a:effectLst/>
        </p:spPr>
        <p:txBody>
          <a:bodyPr>
            <a:spAutoFit/>
          </a:bodyPr>
          <a:lstStyle/>
          <a:p>
            <a:pPr algn="l" eaLnBrk="0" hangingPunct="0"/>
            <a:r>
              <a:rPr lang="hu-HU"/>
              <a:t>portális nyomás</a:t>
            </a:r>
          </a:p>
        </p:txBody>
      </p:sp>
      <p:sp>
        <p:nvSpPr>
          <p:cNvPr id="19529" name="Line 73"/>
          <p:cNvSpPr>
            <a:spLocks noChangeShapeType="1"/>
          </p:cNvSpPr>
          <p:nvPr/>
        </p:nvSpPr>
        <p:spPr bwMode="auto">
          <a:xfrm flipH="1" flipV="1">
            <a:off x="6610350" y="1897063"/>
            <a:ext cx="1588" cy="304800"/>
          </a:xfrm>
          <a:prstGeom prst="line">
            <a:avLst/>
          </a:prstGeom>
          <a:noFill/>
          <a:ln w="19050">
            <a:solidFill>
              <a:schemeClr val="tx1"/>
            </a:solidFill>
            <a:round/>
            <a:headEnd type="arrow" w="med" len="med"/>
            <a:tailEnd/>
          </a:ln>
          <a:effectLst/>
        </p:spPr>
        <p:txBody>
          <a:bodyPr wrap="none" anchor="ctr"/>
          <a:lstStyle/>
          <a:p>
            <a:endParaRPr lang="hu-HU"/>
          </a:p>
        </p:txBody>
      </p:sp>
      <p:sp>
        <p:nvSpPr>
          <p:cNvPr id="19530" name="Line 74"/>
          <p:cNvSpPr>
            <a:spLocks noChangeShapeType="1"/>
          </p:cNvSpPr>
          <p:nvPr/>
        </p:nvSpPr>
        <p:spPr bwMode="auto">
          <a:xfrm flipV="1">
            <a:off x="1908175" y="1052513"/>
            <a:ext cx="1588" cy="304800"/>
          </a:xfrm>
          <a:prstGeom prst="line">
            <a:avLst/>
          </a:prstGeom>
          <a:noFill/>
          <a:ln w="19050">
            <a:solidFill>
              <a:schemeClr val="tx1"/>
            </a:solidFill>
            <a:round/>
            <a:headEnd type="arrow" w="med" len="med"/>
            <a:tailEnd/>
          </a:ln>
          <a:effectLst/>
        </p:spPr>
        <p:txBody>
          <a:bodyPr wrap="none" anchor="ctr"/>
          <a:lstStyle/>
          <a:p>
            <a:endParaRPr lang="hu-HU"/>
          </a:p>
        </p:txBody>
      </p:sp>
      <p:sp>
        <p:nvSpPr>
          <p:cNvPr id="19531" name="Arc 75"/>
          <p:cNvSpPr>
            <a:spLocks/>
          </p:cNvSpPr>
          <p:nvPr/>
        </p:nvSpPr>
        <p:spPr bwMode="auto">
          <a:xfrm flipH="1">
            <a:off x="1960563" y="354013"/>
            <a:ext cx="1103312" cy="381000"/>
          </a:xfrm>
          <a:custGeom>
            <a:avLst/>
            <a:gdLst>
              <a:gd name="G0" fmla="+- 0 0 0"/>
              <a:gd name="G1" fmla="+- 21600 0 0"/>
              <a:gd name="G2" fmla="+- 21600 0 0"/>
              <a:gd name="T0" fmla="*/ 0 w 21600"/>
              <a:gd name="T1" fmla="*/ 0 h 24074"/>
              <a:gd name="T2" fmla="*/ 21458 w 21600"/>
              <a:gd name="T3" fmla="*/ 24074 h 24074"/>
              <a:gd name="T4" fmla="*/ 0 w 21600"/>
              <a:gd name="T5" fmla="*/ 21600 h 24074"/>
            </a:gdLst>
            <a:ahLst/>
            <a:cxnLst>
              <a:cxn ang="0">
                <a:pos x="T0" y="T1"/>
              </a:cxn>
              <a:cxn ang="0">
                <a:pos x="T2" y="T3"/>
              </a:cxn>
              <a:cxn ang="0">
                <a:pos x="T4" y="T5"/>
              </a:cxn>
            </a:cxnLst>
            <a:rect l="0" t="0" r="r" b="b"/>
            <a:pathLst>
              <a:path w="21600" h="24074" fill="none" extrusionOk="0">
                <a:moveTo>
                  <a:pt x="-1" y="0"/>
                </a:moveTo>
                <a:cubicBezTo>
                  <a:pt x="11929" y="0"/>
                  <a:pt x="21600" y="9670"/>
                  <a:pt x="21600" y="21600"/>
                </a:cubicBezTo>
                <a:cubicBezTo>
                  <a:pt x="21600" y="22426"/>
                  <a:pt x="21552" y="23252"/>
                  <a:pt x="21457" y="24073"/>
                </a:cubicBezTo>
              </a:path>
              <a:path w="21600" h="24074" stroke="0" extrusionOk="0">
                <a:moveTo>
                  <a:pt x="-1" y="0"/>
                </a:moveTo>
                <a:cubicBezTo>
                  <a:pt x="11929" y="0"/>
                  <a:pt x="21600" y="9670"/>
                  <a:pt x="21600" y="21600"/>
                </a:cubicBezTo>
                <a:cubicBezTo>
                  <a:pt x="21600" y="22426"/>
                  <a:pt x="21552" y="23252"/>
                  <a:pt x="21457" y="24073"/>
                </a:cubicBezTo>
                <a:lnTo>
                  <a:pt x="0" y="21600"/>
                </a:lnTo>
                <a:close/>
              </a:path>
            </a:pathLst>
          </a:custGeom>
          <a:noFill/>
          <a:ln w="19050">
            <a:solidFill>
              <a:schemeClr val="tx1"/>
            </a:solidFill>
            <a:round/>
            <a:headEnd/>
            <a:tailEnd type="arrow" w="med" len="med"/>
          </a:ln>
          <a:effectLst/>
        </p:spPr>
        <p:txBody>
          <a:bodyPr wrap="none" anchor="ctr"/>
          <a:lstStyle/>
          <a:p>
            <a:endParaRPr lang="hu-HU"/>
          </a:p>
        </p:txBody>
      </p:sp>
      <p:sp>
        <p:nvSpPr>
          <p:cNvPr id="19532" name="Arc 76"/>
          <p:cNvSpPr>
            <a:spLocks/>
          </p:cNvSpPr>
          <p:nvPr/>
        </p:nvSpPr>
        <p:spPr bwMode="auto">
          <a:xfrm>
            <a:off x="5449888" y="363538"/>
            <a:ext cx="1160462" cy="381000"/>
          </a:xfrm>
          <a:custGeom>
            <a:avLst/>
            <a:gdLst>
              <a:gd name="G0" fmla="+- 0 0 0"/>
              <a:gd name="G1" fmla="+- 21600 0 0"/>
              <a:gd name="G2" fmla="+- 21600 0 0"/>
              <a:gd name="T0" fmla="*/ 0 w 21600"/>
              <a:gd name="T1" fmla="*/ 0 h 23501"/>
              <a:gd name="T2" fmla="*/ 21516 w 21600"/>
              <a:gd name="T3" fmla="*/ 23501 h 23501"/>
              <a:gd name="T4" fmla="*/ 0 w 21600"/>
              <a:gd name="T5" fmla="*/ 21600 h 23501"/>
            </a:gdLst>
            <a:ahLst/>
            <a:cxnLst>
              <a:cxn ang="0">
                <a:pos x="T0" y="T1"/>
              </a:cxn>
              <a:cxn ang="0">
                <a:pos x="T2" y="T3"/>
              </a:cxn>
              <a:cxn ang="0">
                <a:pos x="T4" y="T5"/>
              </a:cxn>
            </a:cxnLst>
            <a:rect l="0" t="0" r="r" b="b"/>
            <a:pathLst>
              <a:path w="21600" h="23501" fill="none" extrusionOk="0">
                <a:moveTo>
                  <a:pt x="-1" y="0"/>
                </a:moveTo>
                <a:cubicBezTo>
                  <a:pt x="11929" y="0"/>
                  <a:pt x="21600" y="9670"/>
                  <a:pt x="21600" y="21600"/>
                </a:cubicBezTo>
                <a:cubicBezTo>
                  <a:pt x="21600" y="22234"/>
                  <a:pt x="21572" y="22868"/>
                  <a:pt x="21516" y="23501"/>
                </a:cubicBezTo>
              </a:path>
              <a:path w="21600" h="23501" stroke="0" extrusionOk="0">
                <a:moveTo>
                  <a:pt x="-1" y="0"/>
                </a:moveTo>
                <a:cubicBezTo>
                  <a:pt x="11929" y="0"/>
                  <a:pt x="21600" y="9670"/>
                  <a:pt x="21600" y="21600"/>
                </a:cubicBezTo>
                <a:cubicBezTo>
                  <a:pt x="21600" y="22234"/>
                  <a:pt x="21572" y="22868"/>
                  <a:pt x="21516" y="23501"/>
                </a:cubicBezTo>
                <a:lnTo>
                  <a:pt x="0" y="21600"/>
                </a:lnTo>
                <a:close/>
              </a:path>
            </a:pathLst>
          </a:custGeom>
          <a:noFill/>
          <a:ln w="19050">
            <a:solidFill>
              <a:schemeClr val="tx1"/>
            </a:solidFill>
            <a:round/>
            <a:headEnd/>
            <a:tailEnd type="arrow" w="med" len="med"/>
          </a:ln>
          <a:effectLst/>
        </p:spPr>
        <p:txBody>
          <a:bodyPr wrap="none" anchor="ctr"/>
          <a:lstStyle/>
          <a:p>
            <a:endParaRPr lang="hu-HU"/>
          </a:p>
        </p:txBody>
      </p:sp>
      <p:sp>
        <p:nvSpPr>
          <p:cNvPr id="19533" name="Line 77"/>
          <p:cNvSpPr>
            <a:spLocks noChangeShapeType="1"/>
          </p:cNvSpPr>
          <p:nvPr/>
        </p:nvSpPr>
        <p:spPr bwMode="auto">
          <a:xfrm>
            <a:off x="7954789" y="5045075"/>
            <a:ext cx="1587" cy="152400"/>
          </a:xfrm>
          <a:prstGeom prst="line">
            <a:avLst/>
          </a:prstGeom>
          <a:noFill/>
          <a:ln w="12700">
            <a:solidFill>
              <a:schemeClr val="tx1"/>
            </a:solidFill>
            <a:round/>
            <a:headEnd/>
            <a:tailEnd type="arrow" w="sm" len="sm"/>
          </a:ln>
          <a:effectLst/>
        </p:spPr>
        <p:txBody>
          <a:bodyPr wrap="none" anchor="ctr"/>
          <a:lstStyle/>
          <a:p>
            <a:endParaRPr lang="hu-HU"/>
          </a:p>
        </p:txBody>
      </p:sp>
      <p:sp>
        <p:nvSpPr>
          <p:cNvPr id="19534" name="Line 78"/>
          <p:cNvSpPr>
            <a:spLocks noChangeShapeType="1"/>
          </p:cNvSpPr>
          <p:nvPr/>
        </p:nvSpPr>
        <p:spPr bwMode="auto">
          <a:xfrm>
            <a:off x="6610350" y="1027113"/>
            <a:ext cx="1588" cy="304800"/>
          </a:xfrm>
          <a:prstGeom prst="line">
            <a:avLst/>
          </a:prstGeom>
          <a:noFill/>
          <a:ln w="19050">
            <a:solidFill>
              <a:schemeClr val="tx1"/>
            </a:solidFill>
            <a:round/>
            <a:headEnd/>
            <a:tailEnd type="arrow" w="med" len="med"/>
          </a:ln>
          <a:effectLst/>
        </p:spPr>
        <p:txBody>
          <a:bodyPr wrap="none" anchor="ctr"/>
          <a:lstStyle/>
          <a:p>
            <a:endParaRPr lang="hu-HU"/>
          </a:p>
        </p:txBody>
      </p:sp>
      <p:sp>
        <p:nvSpPr>
          <p:cNvPr id="19535" name="Text Box 79"/>
          <p:cNvSpPr txBox="1">
            <a:spLocks noChangeArrowheads="1"/>
          </p:cNvSpPr>
          <p:nvPr/>
        </p:nvSpPr>
        <p:spPr bwMode="auto">
          <a:xfrm>
            <a:off x="3843338" y="706438"/>
            <a:ext cx="1871662" cy="641350"/>
          </a:xfrm>
          <a:prstGeom prst="rect">
            <a:avLst/>
          </a:prstGeom>
          <a:noFill/>
          <a:ln w="9525">
            <a:noFill/>
            <a:miter lim="800000"/>
            <a:headEnd/>
            <a:tailEnd/>
          </a:ln>
          <a:effectLst/>
        </p:spPr>
        <p:txBody>
          <a:bodyPr>
            <a:spAutoFit/>
          </a:bodyPr>
          <a:lstStyle/>
          <a:p>
            <a:pPr algn="l" eaLnBrk="0" hangingPunct="0"/>
            <a:r>
              <a:rPr lang="hu-HU" dirty="0"/>
              <a:t>albumin</a:t>
            </a:r>
          </a:p>
          <a:p>
            <a:pPr algn="l" eaLnBrk="0" hangingPunct="0"/>
            <a:r>
              <a:rPr lang="hu-HU" dirty="0" err="1"/>
              <a:t>perif</a:t>
            </a:r>
            <a:r>
              <a:rPr lang="hu-HU" dirty="0"/>
              <a:t>. ellenállás</a:t>
            </a:r>
            <a:endParaRPr lang="hu-HU" sz="2400" dirty="0"/>
          </a:p>
        </p:txBody>
      </p:sp>
      <p:sp>
        <p:nvSpPr>
          <p:cNvPr id="19536" name="Line 80"/>
          <p:cNvSpPr>
            <a:spLocks noChangeShapeType="1"/>
          </p:cNvSpPr>
          <p:nvPr/>
        </p:nvSpPr>
        <p:spPr bwMode="auto">
          <a:xfrm flipH="1" flipV="1">
            <a:off x="4356100" y="561504"/>
            <a:ext cx="1588" cy="203200"/>
          </a:xfrm>
          <a:prstGeom prst="line">
            <a:avLst/>
          </a:prstGeom>
          <a:noFill/>
          <a:ln w="19050">
            <a:solidFill>
              <a:schemeClr val="tx1"/>
            </a:solidFill>
            <a:round/>
            <a:headEnd type="arrow" w="med" len="med"/>
            <a:tailEnd/>
          </a:ln>
          <a:effectLst/>
        </p:spPr>
        <p:txBody>
          <a:bodyPr wrap="none" anchor="ctr"/>
          <a:lstStyle/>
          <a:p>
            <a:endParaRPr lang="hu-HU"/>
          </a:p>
        </p:txBody>
      </p:sp>
      <p:sp>
        <p:nvSpPr>
          <p:cNvPr id="19537" name="Text Box 81"/>
          <p:cNvSpPr txBox="1">
            <a:spLocks noChangeArrowheads="1"/>
          </p:cNvSpPr>
          <p:nvPr/>
        </p:nvSpPr>
        <p:spPr bwMode="auto">
          <a:xfrm>
            <a:off x="1038225" y="1296988"/>
            <a:ext cx="2238375" cy="366712"/>
          </a:xfrm>
          <a:prstGeom prst="rect">
            <a:avLst/>
          </a:prstGeom>
          <a:noFill/>
          <a:ln w="9525">
            <a:noFill/>
            <a:miter lim="800000"/>
            <a:headEnd/>
            <a:tailEnd/>
          </a:ln>
          <a:effectLst/>
        </p:spPr>
        <p:txBody>
          <a:bodyPr>
            <a:spAutoFit/>
          </a:bodyPr>
          <a:lstStyle/>
          <a:p>
            <a:pPr algn="l" eaLnBrk="0" hangingPunct="0"/>
            <a:r>
              <a:rPr lang="hu-HU" b="1" dirty="0" err="1">
                <a:solidFill>
                  <a:srgbClr val="C00000"/>
                </a:solidFill>
              </a:rPr>
              <a:t>aldoszteron</a:t>
            </a:r>
            <a:r>
              <a:rPr lang="hu-HU" b="1" dirty="0">
                <a:solidFill>
                  <a:srgbClr val="C00000"/>
                </a:solidFill>
              </a:rPr>
              <a:t> bontás</a:t>
            </a:r>
          </a:p>
        </p:txBody>
      </p:sp>
      <p:sp>
        <p:nvSpPr>
          <p:cNvPr id="19538" name="Text Box 82"/>
          <p:cNvSpPr txBox="1">
            <a:spLocks noChangeArrowheads="1"/>
          </p:cNvSpPr>
          <p:nvPr/>
        </p:nvSpPr>
        <p:spPr bwMode="auto">
          <a:xfrm>
            <a:off x="5795963" y="1306513"/>
            <a:ext cx="2305050" cy="641350"/>
          </a:xfrm>
          <a:prstGeom prst="rect">
            <a:avLst/>
          </a:prstGeom>
          <a:noFill/>
          <a:ln w="9525">
            <a:noFill/>
            <a:miter lim="800000"/>
            <a:headEnd/>
            <a:tailEnd/>
          </a:ln>
          <a:effectLst/>
        </p:spPr>
        <p:txBody>
          <a:bodyPr>
            <a:spAutoFit/>
          </a:bodyPr>
          <a:lstStyle/>
          <a:p>
            <a:pPr eaLnBrk="0" hangingPunct="0"/>
            <a:r>
              <a:rPr lang="hu-HU"/>
              <a:t>splanchnikus vénás</a:t>
            </a:r>
          </a:p>
          <a:p>
            <a:pPr eaLnBrk="0" hangingPunct="0"/>
            <a:r>
              <a:rPr lang="hu-HU"/>
              <a:t>telítettség</a:t>
            </a:r>
          </a:p>
        </p:txBody>
      </p:sp>
      <p:sp>
        <p:nvSpPr>
          <p:cNvPr id="19539" name="Text Box 83"/>
          <p:cNvSpPr txBox="1">
            <a:spLocks noChangeArrowheads="1"/>
          </p:cNvSpPr>
          <p:nvPr/>
        </p:nvSpPr>
        <p:spPr bwMode="auto">
          <a:xfrm>
            <a:off x="6262688" y="2173288"/>
            <a:ext cx="1976375" cy="369332"/>
          </a:xfrm>
          <a:prstGeom prst="rect">
            <a:avLst/>
          </a:prstGeom>
          <a:noFill/>
          <a:ln w="9525">
            <a:noFill/>
            <a:miter lim="800000"/>
            <a:headEnd/>
            <a:tailEnd/>
          </a:ln>
          <a:effectLst/>
        </p:spPr>
        <p:txBody>
          <a:bodyPr wrap="none">
            <a:spAutoFit/>
          </a:bodyPr>
          <a:lstStyle/>
          <a:p>
            <a:pPr algn="l" eaLnBrk="0" hangingPunct="0"/>
            <a:r>
              <a:rPr lang="hu-HU"/>
              <a:t>effectív vértérfogat</a:t>
            </a:r>
          </a:p>
        </p:txBody>
      </p:sp>
      <p:sp>
        <p:nvSpPr>
          <p:cNvPr id="19540" name="Text Box 84"/>
          <p:cNvSpPr txBox="1">
            <a:spLocks noChangeArrowheads="1"/>
          </p:cNvSpPr>
          <p:nvPr/>
        </p:nvSpPr>
        <p:spPr bwMode="auto">
          <a:xfrm>
            <a:off x="6205538" y="2762250"/>
            <a:ext cx="2299284" cy="646331"/>
          </a:xfrm>
          <a:prstGeom prst="rect">
            <a:avLst/>
          </a:prstGeom>
          <a:noFill/>
          <a:ln w="9525">
            <a:noFill/>
            <a:miter lim="800000"/>
            <a:headEnd/>
            <a:tailEnd/>
          </a:ln>
          <a:effectLst/>
        </p:spPr>
        <p:txBody>
          <a:bodyPr wrap="none">
            <a:spAutoFit/>
          </a:bodyPr>
          <a:lstStyle/>
          <a:p>
            <a:pPr algn="l" eaLnBrk="0" hangingPunct="0"/>
            <a:r>
              <a:rPr lang="hu-HU"/>
              <a:t>szimpatikus aktivitás</a:t>
            </a:r>
          </a:p>
          <a:p>
            <a:pPr algn="l" eaLnBrk="0" hangingPunct="0"/>
            <a:r>
              <a:rPr lang="hu-HU"/>
              <a:t>keringő katekolaminok</a:t>
            </a:r>
          </a:p>
        </p:txBody>
      </p:sp>
      <p:sp>
        <p:nvSpPr>
          <p:cNvPr id="19541" name="Text Box 85"/>
          <p:cNvSpPr txBox="1">
            <a:spLocks noChangeArrowheads="1"/>
          </p:cNvSpPr>
          <p:nvPr/>
        </p:nvSpPr>
        <p:spPr bwMode="auto">
          <a:xfrm>
            <a:off x="6289675" y="3630613"/>
            <a:ext cx="1925912" cy="369332"/>
          </a:xfrm>
          <a:prstGeom prst="rect">
            <a:avLst/>
          </a:prstGeom>
          <a:noFill/>
          <a:ln w="9525">
            <a:noFill/>
            <a:miter lim="800000"/>
            <a:headEnd/>
            <a:tailEnd/>
          </a:ln>
          <a:effectLst/>
        </p:spPr>
        <p:txBody>
          <a:bodyPr wrap="none">
            <a:spAutoFit/>
          </a:bodyPr>
          <a:lstStyle/>
          <a:p>
            <a:pPr algn="l" eaLnBrk="0" hangingPunct="0"/>
            <a:r>
              <a:rPr lang="hu-HU"/>
              <a:t>renalis érellenállás</a:t>
            </a:r>
          </a:p>
        </p:txBody>
      </p:sp>
      <p:sp>
        <p:nvSpPr>
          <p:cNvPr id="19542" name="Text Box 86"/>
          <p:cNvSpPr txBox="1">
            <a:spLocks noChangeArrowheads="1"/>
          </p:cNvSpPr>
          <p:nvPr/>
        </p:nvSpPr>
        <p:spPr bwMode="auto">
          <a:xfrm>
            <a:off x="5859463" y="4222750"/>
            <a:ext cx="2261388" cy="646331"/>
          </a:xfrm>
          <a:prstGeom prst="rect">
            <a:avLst/>
          </a:prstGeom>
          <a:noFill/>
          <a:ln w="9525">
            <a:noFill/>
            <a:miter lim="800000"/>
            <a:headEnd/>
            <a:tailEnd/>
          </a:ln>
          <a:effectLst/>
        </p:spPr>
        <p:txBody>
          <a:bodyPr wrap="none">
            <a:spAutoFit/>
          </a:bodyPr>
          <a:lstStyle/>
          <a:p>
            <a:pPr eaLnBrk="0" hangingPunct="0"/>
            <a:r>
              <a:rPr lang="hu-HU"/>
              <a:t>peritubuláris kapilláris</a:t>
            </a:r>
          </a:p>
          <a:p>
            <a:pPr eaLnBrk="0" hangingPunct="0"/>
            <a:r>
              <a:rPr lang="hu-HU"/>
              <a:t>Starling erő (FF  )</a:t>
            </a:r>
          </a:p>
        </p:txBody>
      </p:sp>
      <p:sp>
        <p:nvSpPr>
          <p:cNvPr id="19543" name="Line 87"/>
          <p:cNvSpPr>
            <a:spLocks noChangeShapeType="1"/>
          </p:cNvSpPr>
          <p:nvPr/>
        </p:nvSpPr>
        <p:spPr bwMode="auto">
          <a:xfrm flipV="1">
            <a:off x="1908175" y="1989138"/>
            <a:ext cx="1588" cy="1676400"/>
          </a:xfrm>
          <a:prstGeom prst="line">
            <a:avLst/>
          </a:prstGeom>
          <a:noFill/>
          <a:ln w="19050">
            <a:solidFill>
              <a:schemeClr val="tx1"/>
            </a:solidFill>
            <a:round/>
            <a:headEnd type="arrow" w="med" len="med"/>
            <a:tailEnd/>
          </a:ln>
          <a:effectLst/>
        </p:spPr>
        <p:txBody>
          <a:bodyPr wrap="none" anchor="ctr"/>
          <a:lstStyle/>
          <a:p>
            <a:endParaRPr lang="hu-HU"/>
          </a:p>
        </p:txBody>
      </p:sp>
      <p:sp>
        <p:nvSpPr>
          <p:cNvPr id="19544" name="Line 88"/>
          <p:cNvSpPr>
            <a:spLocks noChangeShapeType="1"/>
          </p:cNvSpPr>
          <p:nvPr/>
        </p:nvSpPr>
        <p:spPr bwMode="auto">
          <a:xfrm flipH="1" flipV="1">
            <a:off x="6619875" y="2484438"/>
            <a:ext cx="1588" cy="304800"/>
          </a:xfrm>
          <a:prstGeom prst="line">
            <a:avLst/>
          </a:prstGeom>
          <a:noFill/>
          <a:ln w="19050">
            <a:solidFill>
              <a:schemeClr val="tx1"/>
            </a:solidFill>
            <a:round/>
            <a:headEnd type="arrow" w="med" len="med"/>
            <a:tailEnd/>
          </a:ln>
          <a:effectLst/>
        </p:spPr>
        <p:txBody>
          <a:bodyPr wrap="none" anchor="ctr"/>
          <a:lstStyle/>
          <a:p>
            <a:endParaRPr lang="hu-HU"/>
          </a:p>
        </p:txBody>
      </p:sp>
      <p:sp>
        <p:nvSpPr>
          <p:cNvPr id="19545" name="Line 89"/>
          <p:cNvSpPr>
            <a:spLocks noChangeShapeType="1"/>
          </p:cNvSpPr>
          <p:nvPr/>
        </p:nvSpPr>
        <p:spPr bwMode="auto">
          <a:xfrm flipH="1" flipV="1">
            <a:off x="6630988" y="3354388"/>
            <a:ext cx="1587" cy="304800"/>
          </a:xfrm>
          <a:prstGeom prst="line">
            <a:avLst/>
          </a:prstGeom>
          <a:noFill/>
          <a:ln w="19050">
            <a:solidFill>
              <a:schemeClr val="tx1"/>
            </a:solidFill>
            <a:round/>
            <a:headEnd type="arrow" w="med" len="med"/>
            <a:tailEnd/>
          </a:ln>
          <a:effectLst/>
        </p:spPr>
        <p:txBody>
          <a:bodyPr wrap="none" anchor="ctr"/>
          <a:lstStyle/>
          <a:p>
            <a:endParaRPr lang="hu-HU"/>
          </a:p>
        </p:txBody>
      </p:sp>
      <p:sp>
        <p:nvSpPr>
          <p:cNvPr id="19546" name="Line 90"/>
          <p:cNvSpPr>
            <a:spLocks noChangeShapeType="1"/>
          </p:cNvSpPr>
          <p:nvPr/>
        </p:nvSpPr>
        <p:spPr bwMode="auto">
          <a:xfrm flipH="1" flipV="1">
            <a:off x="6627813" y="3948113"/>
            <a:ext cx="1587" cy="304800"/>
          </a:xfrm>
          <a:prstGeom prst="line">
            <a:avLst/>
          </a:prstGeom>
          <a:noFill/>
          <a:ln w="19050">
            <a:solidFill>
              <a:schemeClr val="tx1"/>
            </a:solidFill>
            <a:round/>
            <a:headEnd type="arrow" w="med" len="med"/>
            <a:tailEnd/>
          </a:ln>
          <a:effectLst/>
        </p:spPr>
        <p:txBody>
          <a:bodyPr wrap="none" anchor="ctr"/>
          <a:lstStyle/>
          <a:p>
            <a:endParaRPr lang="hu-HU"/>
          </a:p>
        </p:txBody>
      </p:sp>
      <p:sp>
        <p:nvSpPr>
          <p:cNvPr id="19547" name="Text Box 91"/>
          <p:cNvSpPr txBox="1">
            <a:spLocks noChangeArrowheads="1"/>
          </p:cNvSpPr>
          <p:nvPr/>
        </p:nvSpPr>
        <p:spPr bwMode="auto">
          <a:xfrm>
            <a:off x="7380312" y="4924425"/>
            <a:ext cx="561371" cy="369332"/>
          </a:xfrm>
          <a:prstGeom prst="rect">
            <a:avLst/>
          </a:prstGeom>
          <a:noFill/>
          <a:ln w="9525">
            <a:noFill/>
            <a:miter lim="800000"/>
            <a:headEnd/>
            <a:tailEnd/>
          </a:ln>
          <a:effectLst/>
        </p:spPr>
        <p:txBody>
          <a:bodyPr wrap="none">
            <a:spAutoFit/>
          </a:bodyPr>
          <a:lstStyle/>
          <a:p>
            <a:pPr algn="r" eaLnBrk="0" hangingPunct="0"/>
            <a:r>
              <a:rPr lang="hu-HU" dirty="0"/>
              <a:t>GFR</a:t>
            </a:r>
            <a:endParaRPr lang="hu-HU" b="1" dirty="0"/>
          </a:p>
        </p:txBody>
      </p:sp>
      <p:sp>
        <p:nvSpPr>
          <p:cNvPr id="19548" name="Text Box 92"/>
          <p:cNvSpPr txBox="1">
            <a:spLocks noChangeArrowheads="1"/>
          </p:cNvSpPr>
          <p:nvPr/>
        </p:nvSpPr>
        <p:spPr bwMode="auto">
          <a:xfrm>
            <a:off x="7037834" y="5373216"/>
            <a:ext cx="1998662" cy="641350"/>
          </a:xfrm>
          <a:prstGeom prst="rect">
            <a:avLst/>
          </a:prstGeom>
          <a:noFill/>
          <a:ln w="9525">
            <a:noFill/>
            <a:miter lim="800000"/>
            <a:headEnd/>
            <a:tailEnd/>
          </a:ln>
          <a:effectLst/>
        </p:spPr>
        <p:txBody>
          <a:bodyPr wrap="square">
            <a:spAutoFit/>
          </a:bodyPr>
          <a:lstStyle/>
          <a:p>
            <a:pPr algn="l" eaLnBrk="0" hangingPunct="0"/>
            <a:r>
              <a:rPr lang="hu-HU" dirty="0"/>
              <a:t>kapilláris </a:t>
            </a:r>
            <a:r>
              <a:rPr lang="hu-HU" dirty="0" err="1"/>
              <a:t>hidro</a:t>
            </a:r>
            <a:r>
              <a:rPr lang="hu-HU" dirty="0"/>
              <a:t> -</a:t>
            </a:r>
          </a:p>
          <a:p>
            <a:pPr algn="l" eaLnBrk="0" hangingPunct="0"/>
            <a:r>
              <a:rPr lang="hu-HU" dirty="0"/>
              <a:t>sztatikus nyomás</a:t>
            </a:r>
          </a:p>
        </p:txBody>
      </p:sp>
      <p:sp>
        <p:nvSpPr>
          <p:cNvPr id="19552" name="Text Box 96"/>
          <p:cNvSpPr txBox="1">
            <a:spLocks noChangeArrowheads="1"/>
          </p:cNvSpPr>
          <p:nvPr/>
        </p:nvSpPr>
        <p:spPr bwMode="auto">
          <a:xfrm>
            <a:off x="965200" y="3638550"/>
            <a:ext cx="2238648" cy="369332"/>
          </a:xfrm>
          <a:prstGeom prst="rect">
            <a:avLst/>
          </a:prstGeom>
          <a:noFill/>
          <a:ln w="9525">
            <a:solidFill>
              <a:srgbClr val="FF0000"/>
            </a:solidFill>
            <a:miter lim="800000"/>
            <a:headEnd/>
            <a:tailEnd/>
          </a:ln>
          <a:effectLst/>
        </p:spPr>
        <p:txBody>
          <a:bodyPr wrap="square">
            <a:spAutoFit/>
          </a:bodyPr>
          <a:lstStyle/>
          <a:p>
            <a:pPr algn="l" eaLnBrk="0" hangingPunct="0"/>
            <a:r>
              <a:rPr lang="hu-HU" dirty="0" err="1"/>
              <a:t>aldoszteron</a:t>
            </a:r>
            <a:r>
              <a:rPr lang="hu-HU" dirty="0"/>
              <a:t> aktivitás</a:t>
            </a:r>
          </a:p>
        </p:txBody>
      </p:sp>
      <p:sp>
        <p:nvSpPr>
          <p:cNvPr id="19553" name="Text Box 97"/>
          <p:cNvSpPr txBox="1">
            <a:spLocks noChangeArrowheads="1"/>
          </p:cNvSpPr>
          <p:nvPr/>
        </p:nvSpPr>
        <p:spPr bwMode="auto">
          <a:xfrm>
            <a:off x="846138" y="4257675"/>
            <a:ext cx="2773452" cy="369332"/>
          </a:xfrm>
          <a:prstGeom prst="rect">
            <a:avLst/>
          </a:prstGeom>
          <a:noFill/>
          <a:ln w="9525">
            <a:noFill/>
            <a:miter lim="800000"/>
            <a:headEnd/>
            <a:tailEnd/>
          </a:ln>
          <a:effectLst/>
        </p:spPr>
        <p:txBody>
          <a:bodyPr wrap="none">
            <a:spAutoFit/>
          </a:bodyPr>
          <a:lstStyle/>
          <a:p>
            <a:pPr algn="l" eaLnBrk="0" hangingPunct="0"/>
            <a:r>
              <a:rPr lang="hu-HU"/>
              <a:t>tubuláris Na</a:t>
            </a:r>
            <a:r>
              <a:rPr lang="hu-HU" baseline="30000"/>
              <a:t>+</a:t>
            </a:r>
            <a:r>
              <a:rPr lang="hu-HU"/>
              <a:t> - reabszorpció</a:t>
            </a:r>
          </a:p>
        </p:txBody>
      </p:sp>
      <p:sp>
        <p:nvSpPr>
          <p:cNvPr id="19556" name="Text Box 100"/>
          <p:cNvSpPr txBox="1">
            <a:spLocks noChangeArrowheads="1"/>
          </p:cNvSpPr>
          <p:nvPr/>
        </p:nvSpPr>
        <p:spPr bwMode="auto">
          <a:xfrm>
            <a:off x="0" y="5392738"/>
            <a:ext cx="2693988" cy="915987"/>
          </a:xfrm>
          <a:prstGeom prst="rect">
            <a:avLst/>
          </a:prstGeom>
          <a:noFill/>
          <a:ln w="9525">
            <a:noFill/>
            <a:miter lim="800000"/>
            <a:headEnd/>
            <a:tailEnd/>
          </a:ln>
          <a:effectLst/>
        </p:spPr>
        <p:txBody>
          <a:bodyPr>
            <a:spAutoFit/>
          </a:bodyPr>
          <a:lstStyle/>
          <a:p>
            <a:pPr eaLnBrk="0" hangingPunct="0"/>
            <a:r>
              <a:rPr lang="hu-HU" dirty="0"/>
              <a:t>alacsony és magas</a:t>
            </a:r>
          </a:p>
          <a:p>
            <a:pPr eaLnBrk="0" hangingPunct="0"/>
            <a:r>
              <a:rPr lang="hu-HU" dirty="0"/>
              <a:t>nyomású </a:t>
            </a:r>
            <a:r>
              <a:rPr lang="hu-HU" dirty="0" err="1"/>
              <a:t>baroreceptor</a:t>
            </a:r>
            <a:r>
              <a:rPr lang="hu-HU" dirty="0"/>
              <a:t> aktivitás</a:t>
            </a:r>
          </a:p>
        </p:txBody>
      </p:sp>
      <p:sp>
        <p:nvSpPr>
          <p:cNvPr id="19557" name="Line 101"/>
          <p:cNvSpPr>
            <a:spLocks noChangeShapeType="1"/>
          </p:cNvSpPr>
          <p:nvPr/>
        </p:nvSpPr>
        <p:spPr bwMode="auto">
          <a:xfrm flipH="1" flipV="1">
            <a:off x="1908175" y="4005263"/>
            <a:ext cx="1588" cy="233362"/>
          </a:xfrm>
          <a:prstGeom prst="line">
            <a:avLst/>
          </a:prstGeom>
          <a:noFill/>
          <a:ln w="19050">
            <a:solidFill>
              <a:schemeClr val="tx1"/>
            </a:solidFill>
            <a:round/>
            <a:headEnd type="arrow" w="med" len="med"/>
            <a:tailEnd/>
          </a:ln>
          <a:effectLst/>
        </p:spPr>
        <p:txBody>
          <a:bodyPr wrap="none" anchor="ctr"/>
          <a:lstStyle/>
          <a:p>
            <a:endParaRPr lang="hu-HU"/>
          </a:p>
        </p:txBody>
      </p:sp>
      <p:sp>
        <p:nvSpPr>
          <p:cNvPr id="19558" name="Text Box 102"/>
          <p:cNvSpPr txBox="1">
            <a:spLocks noChangeArrowheads="1"/>
          </p:cNvSpPr>
          <p:nvPr/>
        </p:nvSpPr>
        <p:spPr bwMode="auto">
          <a:xfrm>
            <a:off x="3347864" y="2914650"/>
            <a:ext cx="2120444" cy="370334"/>
          </a:xfrm>
          <a:prstGeom prst="rect">
            <a:avLst/>
          </a:prstGeom>
          <a:noFill/>
          <a:ln w="9525">
            <a:solidFill>
              <a:srgbClr val="FF0000"/>
            </a:solidFill>
            <a:miter lim="800000"/>
            <a:headEnd/>
            <a:tailEnd/>
          </a:ln>
          <a:effectLst/>
        </p:spPr>
        <p:txBody>
          <a:bodyPr wrap="square">
            <a:spAutoFit/>
          </a:bodyPr>
          <a:lstStyle/>
          <a:p>
            <a:pPr algn="l" eaLnBrk="0" hangingPunct="0"/>
            <a:r>
              <a:rPr lang="hu-HU" dirty="0" err="1"/>
              <a:t>renin</a:t>
            </a:r>
            <a:r>
              <a:rPr lang="hu-HU" dirty="0"/>
              <a:t> - </a:t>
            </a:r>
            <a:r>
              <a:rPr lang="hu-HU" dirty="0" err="1"/>
              <a:t>angiotenzin</a:t>
            </a:r>
            <a:endParaRPr lang="hu-HU" dirty="0"/>
          </a:p>
        </p:txBody>
      </p:sp>
      <p:sp>
        <p:nvSpPr>
          <p:cNvPr id="19559" name="Line 103"/>
          <p:cNvSpPr>
            <a:spLocks noChangeShapeType="1"/>
          </p:cNvSpPr>
          <p:nvPr/>
        </p:nvSpPr>
        <p:spPr bwMode="auto">
          <a:xfrm>
            <a:off x="4786437" y="836613"/>
            <a:ext cx="1587" cy="152400"/>
          </a:xfrm>
          <a:prstGeom prst="line">
            <a:avLst/>
          </a:prstGeom>
          <a:noFill/>
          <a:ln w="12700">
            <a:solidFill>
              <a:schemeClr val="tx1"/>
            </a:solidFill>
            <a:round/>
            <a:headEnd/>
            <a:tailEnd type="arrow" w="sm" len="sm"/>
          </a:ln>
          <a:effectLst/>
        </p:spPr>
        <p:txBody>
          <a:bodyPr wrap="none" anchor="ctr"/>
          <a:lstStyle/>
          <a:p>
            <a:endParaRPr lang="hu-HU"/>
          </a:p>
        </p:txBody>
      </p:sp>
      <p:sp>
        <p:nvSpPr>
          <p:cNvPr id="19560" name="Line 104"/>
          <p:cNvSpPr>
            <a:spLocks noChangeShapeType="1"/>
          </p:cNvSpPr>
          <p:nvPr/>
        </p:nvSpPr>
        <p:spPr bwMode="auto">
          <a:xfrm>
            <a:off x="5364088" y="1125538"/>
            <a:ext cx="1587" cy="152400"/>
          </a:xfrm>
          <a:prstGeom prst="line">
            <a:avLst/>
          </a:prstGeom>
          <a:noFill/>
          <a:ln w="12700">
            <a:solidFill>
              <a:schemeClr val="tx1"/>
            </a:solidFill>
            <a:round/>
            <a:headEnd/>
            <a:tailEnd type="arrow" w="sm" len="sm"/>
          </a:ln>
          <a:effectLst/>
        </p:spPr>
        <p:txBody>
          <a:bodyPr wrap="none" anchor="ctr"/>
          <a:lstStyle/>
          <a:p>
            <a:endParaRPr lang="hu-HU"/>
          </a:p>
        </p:txBody>
      </p:sp>
      <p:sp>
        <p:nvSpPr>
          <p:cNvPr id="19561" name="Line 105"/>
          <p:cNvSpPr>
            <a:spLocks noChangeShapeType="1"/>
          </p:cNvSpPr>
          <p:nvPr/>
        </p:nvSpPr>
        <p:spPr bwMode="auto">
          <a:xfrm>
            <a:off x="2768625" y="823913"/>
            <a:ext cx="3175" cy="152400"/>
          </a:xfrm>
          <a:prstGeom prst="line">
            <a:avLst/>
          </a:prstGeom>
          <a:noFill/>
          <a:ln w="12700">
            <a:solidFill>
              <a:schemeClr val="tx1"/>
            </a:solidFill>
            <a:round/>
            <a:headEnd/>
            <a:tailEnd type="arrow" w="sm" len="sm"/>
          </a:ln>
          <a:effectLst/>
        </p:spPr>
        <p:txBody>
          <a:bodyPr wrap="none" anchor="ctr"/>
          <a:lstStyle/>
          <a:p>
            <a:endParaRPr lang="hu-HU"/>
          </a:p>
        </p:txBody>
      </p:sp>
      <p:sp>
        <p:nvSpPr>
          <p:cNvPr id="19562" name="Line 106"/>
          <p:cNvSpPr>
            <a:spLocks noChangeShapeType="1"/>
          </p:cNvSpPr>
          <p:nvPr/>
        </p:nvSpPr>
        <p:spPr bwMode="auto">
          <a:xfrm>
            <a:off x="3056657" y="1400175"/>
            <a:ext cx="3175" cy="152400"/>
          </a:xfrm>
          <a:prstGeom prst="line">
            <a:avLst/>
          </a:prstGeom>
          <a:noFill/>
          <a:ln w="12700">
            <a:solidFill>
              <a:schemeClr val="tx1"/>
            </a:solidFill>
            <a:round/>
            <a:headEnd/>
            <a:tailEnd type="arrow" w="sm" len="sm"/>
          </a:ln>
          <a:effectLst/>
        </p:spPr>
        <p:txBody>
          <a:bodyPr wrap="none" anchor="ctr"/>
          <a:lstStyle/>
          <a:p>
            <a:endParaRPr lang="hu-HU"/>
          </a:p>
        </p:txBody>
      </p:sp>
      <p:sp>
        <p:nvSpPr>
          <p:cNvPr id="19563" name="Line 107"/>
          <p:cNvSpPr>
            <a:spLocks noChangeShapeType="1"/>
          </p:cNvSpPr>
          <p:nvPr/>
        </p:nvSpPr>
        <p:spPr bwMode="auto">
          <a:xfrm flipV="1">
            <a:off x="7522740" y="838200"/>
            <a:ext cx="1588" cy="152400"/>
          </a:xfrm>
          <a:prstGeom prst="line">
            <a:avLst/>
          </a:prstGeom>
          <a:noFill/>
          <a:ln w="12700">
            <a:solidFill>
              <a:schemeClr val="tx1"/>
            </a:solidFill>
            <a:round/>
            <a:headEnd/>
            <a:tailEnd type="arrow" w="sm" len="sm"/>
          </a:ln>
          <a:effectLst/>
        </p:spPr>
        <p:txBody>
          <a:bodyPr wrap="none" anchor="ctr"/>
          <a:lstStyle/>
          <a:p>
            <a:endParaRPr lang="hu-HU"/>
          </a:p>
        </p:txBody>
      </p:sp>
      <p:sp>
        <p:nvSpPr>
          <p:cNvPr id="19564" name="Line 108"/>
          <p:cNvSpPr>
            <a:spLocks noChangeShapeType="1"/>
          </p:cNvSpPr>
          <p:nvPr/>
        </p:nvSpPr>
        <p:spPr bwMode="auto">
          <a:xfrm flipV="1">
            <a:off x="6948264" y="1692424"/>
            <a:ext cx="1588" cy="152400"/>
          </a:xfrm>
          <a:prstGeom prst="line">
            <a:avLst/>
          </a:prstGeom>
          <a:noFill/>
          <a:ln w="12700">
            <a:solidFill>
              <a:schemeClr val="tx1"/>
            </a:solidFill>
            <a:round/>
            <a:headEnd/>
            <a:tailEnd type="arrow" w="sm" len="sm"/>
          </a:ln>
          <a:effectLst/>
        </p:spPr>
        <p:txBody>
          <a:bodyPr wrap="none" anchor="ctr"/>
          <a:lstStyle/>
          <a:p>
            <a:endParaRPr lang="hu-HU"/>
          </a:p>
        </p:txBody>
      </p:sp>
      <p:sp>
        <p:nvSpPr>
          <p:cNvPr id="19565" name="Line 109"/>
          <p:cNvSpPr>
            <a:spLocks noChangeShapeType="1"/>
          </p:cNvSpPr>
          <p:nvPr/>
        </p:nvSpPr>
        <p:spPr bwMode="auto">
          <a:xfrm flipV="1">
            <a:off x="8458844" y="3132584"/>
            <a:ext cx="1588" cy="152400"/>
          </a:xfrm>
          <a:prstGeom prst="line">
            <a:avLst/>
          </a:prstGeom>
          <a:noFill/>
          <a:ln w="12700">
            <a:solidFill>
              <a:schemeClr val="tx1"/>
            </a:solidFill>
            <a:round/>
            <a:headEnd/>
            <a:tailEnd type="arrow" w="sm" len="sm"/>
          </a:ln>
          <a:effectLst/>
        </p:spPr>
        <p:txBody>
          <a:bodyPr wrap="none" anchor="ctr"/>
          <a:lstStyle/>
          <a:p>
            <a:endParaRPr lang="hu-HU"/>
          </a:p>
        </p:txBody>
      </p:sp>
      <p:sp>
        <p:nvSpPr>
          <p:cNvPr id="19566" name="Line 110"/>
          <p:cNvSpPr>
            <a:spLocks noChangeShapeType="1"/>
          </p:cNvSpPr>
          <p:nvPr/>
        </p:nvSpPr>
        <p:spPr bwMode="auto">
          <a:xfrm flipV="1">
            <a:off x="8170813" y="3733800"/>
            <a:ext cx="1587" cy="152400"/>
          </a:xfrm>
          <a:prstGeom prst="line">
            <a:avLst/>
          </a:prstGeom>
          <a:noFill/>
          <a:ln w="12700">
            <a:solidFill>
              <a:schemeClr val="tx1"/>
            </a:solidFill>
            <a:round/>
            <a:headEnd/>
            <a:tailEnd type="arrow" w="sm" len="sm"/>
          </a:ln>
          <a:effectLst/>
        </p:spPr>
        <p:txBody>
          <a:bodyPr wrap="none" anchor="ctr"/>
          <a:lstStyle/>
          <a:p>
            <a:endParaRPr lang="hu-HU"/>
          </a:p>
        </p:txBody>
      </p:sp>
      <p:sp>
        <p:nvSpPr>
          <p:cNvPr id="19568" name="Line 112"/>
          <p:cNvSpPr>
            <a:spLocks noChangeShapeType="1"/>
          </p:cNvSpPr>
          <p:nvPr/>
        </p:nvSpPr>
        <p:spPr bwMode="auto">
          <a:xfrm>
            <a:off x="8172400" y="2286000"/>
            <a:ext cx="1587" cy="152400"/>
          </a:xfrm>
          <a:prstGeom prst="line">
            <a:avLst/>
          </a:prstGeom>
          <a:noFill/>
          <a:ln w="12700">
            <a:solidFill>
              <a:schemeClr val="tx1"/>
            </a:solidFill>
            <a:round/>
            <a:headEnd/>
            <a:tailEnd type="arrow" w="sm" len="sm"/>
          </a:ln>
          <a:effectLst/>
        </p:spPr>
        <p:txBody>
          <a:bodyPr wrap="none" anchor="ctr"/>
          <a:lstStyle/>
          <a:p>
            <a:endParaRPr lang="hu-HU"/>
          </a:p>
        </p:txBody>
      </p:sp>
      <p:sp>
        <p:nvSpPr>
          <p:cNvPr id="19569" name="Line 113"/>
          <p:cNvSpPr>
            <a:spLocks noChangeShapeType="1"/>
          </p:cNvSpPr>
          <p:nvPr/>
        </p:nvSpPr>
        <p:spPr bwMode="auto">
          <a:xfrm flipV="1">
            <a:off x="3030153" y="3761823"/>
            <a:ext cx="3175" cy="152400"/>
          </a:xfrm>
          <a:prstGeom prst="line">
            <a:avLst/>
          </a:prstGeom>
          <a:noFill/>
          <a:ln w="12700">
            <a:solidFill>
              <a:schemeClr val="tx1"/>
            </a:solidFill>
            <a:round/>
            <a:headEnd/>
            <a:tailEnd type="arrow" w="sm" len="sm"/>
          </a:ln>
          <a:effectLst/>
        </p:spPr>
        <p:txBody>
          <a:bodyPr wrap="none" anchor="ctr"/>
          <a:lstStyle/>
          <a:p>
            <a:endParaRPr lang="hu-HU"/>
          </a:p>
        </p:txBody>
      </p:sp>
      <p:sp>
        <p:nvSpPr>
          <p:cNvPr id="19570" name="Line 114"/>
          <p:cNvSpPr>
            <a:spLocks noChangeShapeType="1"/>
          </p:cNvSpPr>
          <p:nvPr/>
        </p:nvSpPr>
        <p:spPr bwMode="auto">
          <a:xfrm flipV="1">
            <a:off x="3562301" y="4343400"/>
            <a:ext cx="1587" cy="152400"/>
          </a:xfrm>
          <a:prstGeom prst="line">
            <a:avLst/>
          </a:prstGeom>
          <a:noFill/>
          <a:ln w="12700">
            <a:solidFill>
              <a:schemeClr val="tx1"/>
            </a:solidFill>
            <a:round/>
            <a:headEnd/>
            <a:tailEnd type="arrow" w="sm" len="sm"/>
          </a:ln>
          <a:effectLst/>
        </p:spPr>
        <p:txBody>
          <a:bodyPr wrap="none" anchor="ctr"/>
          <a:lstStyle/>
          <a:p>
            <a:endParaRPr lang="hu-HU"/>
          </a:p>
        </p:txBody>
      </p:sp>
      <p:grpSp>
        <p:nvGrpSpPr>
          <p:cNvPr id="2" name="Group 141"/>
          <p:cNvGrpSpPr>
            <a:grpSpLocks/>
          </p:cNvGrpSpPr>
          <p:nvPr/>
        </p:nvGrpSpPr>
        <p:grpSpPr bwMode="auto">
          <a:xfrm>
            <a:off x="3663952" y="4953002"/>
            <a:ext cx="1665288" cy="1500188"/>
            <a:chOff x="2321" y="3388"/>
            <a:chExt cx="1049" cy="945"/>
          </a:xfrm>
        </p:grpSpPr>
        <p:sp>
          <p:nvSpPr>
            <p:cNvPr id="19549" name="Text Box 93"/>
            <p:cNvSpPr txBox="1">
              <a:spLocks noChangeArrowheads="1"/>
            </p:cNvSpPr>
            <p:nvPr/>
          </p:nvSpPr>
          <p:spPr bwMode="auto">
            <a:xfrm>
              <a:off x="2321" y="3388"/>
              <a:ext cx="1049" cy="233"/>
            </a:xfrm>
            <a:prstGeom prst="rect">
              <a:avLst/>
            </a:prstGeom>
            <a:noFill/>
            <a:ln w="9525">
              <a:noFill/>
              <a:miter lim="800000"/>
              <a:headEnd/>
              <a:tailEnd/>
            </a:ln>
            <a:effectLst/>
          </p:spPr>
          <p:txBody>
            <a:bodyPr wrap="none">
              <a:spAutoFit/>
            </a:bodyPr>
            <a:lstStyle/>
            <a:p>
              <a:pPr algn="l" eaLnBrk="0" hangingPunct="0"/>
              <a:r>
                <a:rPr lang="hu-HU"/>
                <a:t>Na</a:t>
              </a:r>
              <a:r>
                <a:rPr lang="hu-HU" baseline="30000"/>
                <a:t>+ </a:t>
              </a:r>
              <a:r>
                <a:rPr lang="hu-HU"/>
                <a:t>- kiválasztás</a:t>
              </a:r>
            </a:p>
          </p:txBody>
        </p:sp>
        <p:sp>
          <p:nvSpPr>
            <p:cNvPr id="19550" name="Text Box 94"/>
            <p:cNvSpPr txBox="1">
              <a:spLocks noChangeArrowheads="1"/>
            </p:cNvSpPr>
            <p:nvPr/>
          </p:nvSpPr>
          <p:spPr bwMode="auto">
            <a:xfrm>
              <a:off x="2442" y="3726"/>
              <a:ext cx="346" cy="233"/>
            </a:xfrm>
            <a:prstGeom prst="rect">
              <a:avLst/>
            </a:prstGeom>
            <a:noFill/>
            <a:ln w="9525">
              <a:noFill/>
              <a:miter lim="800000"/>
              <a:headEnd/>
              <a:tailEnd/>
            </a:ln>
            <a:effectLst/>
          </p:spPr>
          <p:txBody>
            <a:bodyPr wrap="none">
              <a:spAutoFit/>
            </a:bodyPr>
            <a:lstStyle/>
            <a:p>
              <a:pPr algn="l" eaLnBrk="0" hangingPunct="0"/>
              <a:r>
                <a:rPr lang="hu-HU"/>
                <a:t>ECV</a:t>
              </a:r>
            </a:p>
          </p:txBody>
        </p:sp>
        <p:sp>
          <p:nvSpPr>
            <p:cNvPr id="19551" name="Text Box 95"/>
            <p:cNvSpPr txBox="1">
              <a:spLocks noChangeArrowheads="1"/>
            </p:cNvSpPr>
            <p:nvPr/>
          </p:nvSpPr>
          <p:spPr bwMode="auto">
            <a:xfrm>
              <a:off x="2349" y="4081"/>
              <a:ext cx="568" cy="252"/>
            </a:xfrm>
            <a:prstGeom prst="rect">
              <a:avLst/>
            </a:prstGeom>
            <a:noFill/>
            <a:ln w="9525">
              <a:solidFill>
                <a:schemeClr val="tx1"/>
              </a:solidFill>
              <a:miter lim="800000"/>
              <a:headEnd/>
              <a:tailEnd/>
            </a:ln>
            <a:effectLst/>
          </p:spPr>
          <p:txBody>
            <a:bodyPr wrap="none">
              <a:spAutoFit/>
            </a:bodyPr>
            <a:lstStyle/>
            <a:p>
              <a:pPr algn="l" eaLnBrk="0" hangingPunct="0"/>
              <a:r>
                <a:rPr lang="hu-HU" sz="2000" b="1" dirty="0" err="1"/>
                <a:t>ascites</a:t>
              </a:r>
              <a:endParaRPr lang="hu-HU" sz="2400" b="1" i="1" dirty="0"/>
            </a:p>
          </p:txBody>
        </p:sp>
        <p:sp>
          <p:nvSpPr>
            <p:cNvPr id="19554" name="Line 98"/>
            <p:cNvSpPr>
              <a:spLocks noChangeShapeType="1"/>
            </p:cNvSpPr>
            <p:nvPr/>
          </p:nvSpPr>
          <p:spPr bwMode="auto">
            <a:xfrm flipH="1" flipV="1">
              <a:off x="2620" y="3925"/>
              <a:ext cx="1" cy="128"/>
            </a:xfrm>
            <a:prstGeom prst="line">
              <a:avLst/>
            </a:prstGeom>
            <a:noFill/>
            <a:ln w="19050">
              <a:solidFill>
                <a:schemeClr val="tx1"/>
              </a:solidFill>
              <a:round/>
              <a:headEnd type="arrow" w="med" len="med"/>
              <a:tailEnd/>
            </a:ln>
            <a:effectLst/>
          </p:spPr>
          <p:txBody>
            <a:bodyPr wrap="none" anchor="ctr"/>
            <a:lstStyle/>
            <a:p>
              <a:endParaRPr lang="hu-HU"/>
            </a:p>
          </p:txBody>
        </p:sp>
        <p:sp>
          <p:nvSpPr>
            <p:cNvPr id="19555" name="Line 99"/>
            <p:cNvSpPr>
              <a:spLocks noChangeShapeType="1"/>
            </p:cNvSpPr>
            <p:nvPr/>
          </p:nvSpPr>
          <p:spPr bwMode="auto">
            <a:xfrm flipH="1" flipV="1">
              <a:off x="2608" y="3612"/>
              <a:ext cx="1" cy="120"/>
            </a:xfrm>
            <a:prstGeom prst="line">
              <a:avLst/>
            </a:prstGeom>
            <a:noFill/>
            <a:ln w="19050">
              <a:solidFill>
                <a:schemeClr val="tx1"/>
              </a:solidFill>
              <a:round/>
              <a:headEnd type="arrow" w="med" len="med"/>
              <a:tailEnd/>
            </a:ln>
            <a:effectLst/>
          </p:spPr>
          <p:txBody>
            <a:bodyPr wrap="none" anchor="ctr"/>
            <a:lstStyle/>
            <a:p>
              <a:endParaRPr lang="hu-HU"/>
            </a:p>
          </p:txBody>
        </p:sp>
        <p:sp>
          <p:nvSpPr>
            <p:cNvPr id="19571" name="Line 115"/>
            <p:cNvSpPr>
              <a:spLocks noChangeShapeType="1"/>
            </p:cNvSpPr>
            <p:nvPr/>
          </p:nvSpPr>
          <p:spPr bwMode="auto">
            <a:xfrm>
              <a:off x="3338" y="3466"/>
              <a:ext cx="1" cy="96"/>
            </a:xfrm>
            <a:prstGeom prst="line">
              <a:avLst/>
            </a:prstGeom>
            <a:noFill/>
            <a:ln w="12700">
              <a:solidFill>
                <a:schemeClr val="tx1"/>
              </a:solidFill>
              <a:round/>
              <a:headEnd/>
              <a:tailEnd type="arrow" w="sm" len="sm"/>
            </a:ln>
            <a:effectLst/>
          </p:spPr>
          <p:txBody>
            <a:bodyPr wrap="none" anchor="ctr"/>
            <a:lstStyle/>
            <a:p>
              <a:endParaRPr lang="hu-HU"/>
            </a:p>
          </p:txBody>
        </p:sp>
        <p:sp>
          <p:nvSpPr>
            <p:cNvPr id="19572" name="Line 116"/>
            <p:cNvSpPr>
              <a:spLocks noChangeShapeType="1"/>
            </p:cNvSpPr>
            <p:nvPr/>
          </p:nvSpPr>
          <p:spPr bwMode="auto">
            <a:xfrm flipV="1">
              <a:off x="2757" y="3793"/>
              <a:ext cx="1" cy="96"/>
            </a:xfrm>
            <a:prstGeom prst="line">
              <a:avLst/>
            </a:prstGeom>
            <a:noFill/>
            <a:ln w="12700">
              <a:solidFill>
                <a:schemeClr val="tx1"/>
              </a:solidFill>
              <a:round/>
              <a:headEnd/>
              <a:tailEnd type="arrow" w="sm" len="sm"/>
            </a:ln>
            <a:effectLst/>
          </p:spPr>
          <p:txBody>
            <a:bodyPr wrap="none" anchor="ctr"/>
            <a:lstStyle/>
            <a:p>
              <a:endParaRPr lang="hu-HU"/>
            </a:p>
          </p:txBody>
        </p:sp>
      </p:grpSp>
      <p:sp>
        <p:nvSpPr>
          <p:cNvPr id="19573" name="Line 117"/>
          <p:cNvSpPr>
            <a:spLocks noChangeShapeType="1"/>
          </p:cNvSpPr>
          <p:nvPr/>
        </p:nvSpPr>
        <p:spPr bwMode="auto">
          <a:xfrm flipV="1">
            <a:off x="958348" y="6012904"/>
            <a:ext cx="1588" cy="152400"/>
          </a:xfrm>
          <a:prstGeom prst="line">
            <a:avLst/>
          </a:prstGeom>
          <a:noFill/>
          <a:ln w="12700">
            <a:solidFill>
              <a:schemeClr val="tx1"/>
            </a:solidFill>
            <a:round/>
            <a:headEnd/>
            <a:tailEnd type="arrow" w="sm" len="sm"/>
          </a:ln>
          <a:effectLst/>
        </p:spPr>
        <p:txBody>
          <a:bodyPr wrap="none" anchor="ctr"/>
          <a:lstStyle/>
          <a:p>
            <a:endParaRPr lang="hu-HU"/>
          </a:p>
        </p:txBody>
      </p:sp>
      <p:sp>
        <p:nvSpPr>
          <p:cNvPr id="19574" name="Line 118"/>
          <p:cNvSpPr>
            <a:spLocks noChangeShapeType="1"/>
          </p:cNvSpPr>
          <p:nvPr/>
        </p:nvSpPr>
        <p:spPr bwMode="auto">
          <a:xfrm flipV="1">
            <a:off x="8820472" y="5733256"/>
            <a:ext cx="1587" cy="152400"/>
          </a:xfrm>
          <a:prstGeom prst="line">
            <a:avLst/>
          </a:prstGeom>
          <a:noFill/>
          <a:ln w="12700">
            <a:solidFill>
              <a:schemeClr val="tx1"/>
            </a:solidFill>
            <a:round/>
            <a:headEnd/>
            <a:tailEnd type="arrow" w="sm" len="sm"/>
          </a:ln>
          <a:effectLst/>
        </p:spPr>
        <p:txBody>
          <a:bodyPr wrap="none" anchor="ctr"/>
          <a:lstStyle/>
          <a:p>
            <a:endParaRPr lang="hu-HU"/>
          </a:p>
        </p:txBody>
      </p:sp>
      <p:sp>
        <p:nvSpPr>
          <p:cNvPr id="19575" name="Arc 119"/>
          <p:cNvSpPr>
            <a:spLocks/>
          </p:cNvSpPr>
          <p:nvPr/>
        </p:nvSpPr>
        <p:spPr bwMode="auto">
          <a:xfrm rot="391852" flipH="1" flipV="1">
            <a:off x="4284663" y="1495425"/>
            <a:ext cx="2171700" cy="693738"/>
          </a:xfrm>
          <a:custGeom>
            <a:avLst/>
            <a:gdLst>
              <a:gd name="G0" fmla="+- 0 0 0"/>
              <a:gd name="G1" fmla="+- 21307 0 0"/>
              <a:gd name="G2" fmla="+- 21600 0 0"/>
              <a:gd name="T0" fmla="*/ 3547 w 21600"/>
              <a:gd name="T1" fmla="*/ 0 h 23042"/>
              <a:gd name="T2" fmla="*/ 21530 w 21600"/>
              <a:gd name="T3" fmla="*/ 23042 h 23042"/>
              <a:gd name="T4" fmla="*/ 0 w 21600"/>
              <a:gd name="T5" fmla="*/ 21307 h 23042"/>
            </a:gdLst>
            <a:ahLst/>
            <a:cxnLst>
              <a:cxn ang="0">
                <a:pos x="T0" y="T1"/>
              </a:cxn>
              <a:cxn ang="0">
                <a:pos x="T2" y="T3"/>
              </a:cxn>
              <a:cxn ang="0">
                <a:pos x="T4" y="T5"/>
              </a:cxn>
            </a:cxnLst>
            <a:rect l="0" t="0" r="r" b="b"/>
            <a:pathLst>
              <a:path w="21600" h="23042" fill="none" extrusionOk="0">
                <a:moveTo>
                  <a:pt x="3546" y="0"/>
                </a:moveTo>
                <a:cubicBezTo>
                  <a:pt x="13964" y="1734"/>
                  <a:pt x="21600" y="10746"/>
                  <a:pt x="21600" y="21307"/>
                </a:cubicBezTo>
                <a:cubicBezTo>
                  <a:pt x="21600" y="21886"/>
                  <a:pt x="21576" y="22464"/>
                  <a:pt x="21530" y="23042"/>
                </a:cubicBezTo>
              </a:path>
              <a:path w="21600" h="23042" stroke="0" extrusionOk="0">
                <a:moveTo>
                  <a:pt x="3546" y="0"/>
                </a:moveTo>
                <a:cubicBezTo>
                  <a:pt x="13964" y="1734"/>
                  <a:pt x="21600" y="10746"/>
                  <a:pt x="21600" y="21307"/>
                </a:cubicBezTo>
                <a:cubicBezTo>
                  <a:pt x="21600" y="21886"/>
                  <a:pt x="21576" y="22464"/>
                  <a:pt x="21530" y="23042"/>
                </a:cubicBezTo>
                <a:lnTo>
                  <a:pt x="0" y="21307"/>
                </a:lnTo>
                <a:close/>
              </a:path>
            </a:pathLst>
          </a:custGeom>
          <a:noFill/>
          <a:ln w="19050">
            <a:solidFill>
              <a:schemeClr val="tx1"/>
            </a:solidFill>
            <a:round/>
            <a:headEnd type="arrow" w="med" len="med"/>
            <a:tailEnd/>
          </a:ln>
          <a:effectLst/>
        </p:spPr>
        <p:txBody>
          <a:bodyPr wrap="none" anchor="ctr"/>
          <a:lstStyle/>
          <a:p>
            <a:endParaRPr lang="hu-HU"/>
          </a:p>
        </p:txBody>
      </p:sp>
      <p:sp>
        <p:nvSpPr>
          <p:cNvPr id="19576" name="Arc 120"/>
          <p:cNvSpPr>
            <a:spLocks/>
          </p:cNvSpPr>
          <p:nvPr/>
        </p:nvSpPr>
        <p:spPr bwMode="auto">
          <a:xfrm flipH="1">
            <a:off x="4273550" y="2497138"/>
            <a:ext cx="1738313" cy="4572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type="arrow" w="med" len="med"/>
          </a:ln>
          <a:effectLst/>
        </p:spPr>
        <p:txBody>
          <a:bodyPr wrap="none" anchor="ctr"/>
          <a:lstStyle/>
          <a:p>
            <a:endParaRPr lang="hu-HU"/>
          </a:p>
        </p:txBody>
      </p:sp>
      <p:sp>
        <p:nvSpPr>
          <p:cNvPr id="19577" name="Arc 121"/>
          <p:cNvSpPr>
            <a:spLocks/>
          </p:cNvSpPr>
          <p:nvPr/>
        </p:nvSpPr>
        <p:spPr bwMode="auto">
          <a:xfrm flipH="1" flipV="1">
            <a:off x="4276725" y="3335338"/>
            <a:ext cx="1735138" cy="457200"/>
          </a:xfrm>
          <a:custGeom>
            <a:avLst/>
            <a:gdLst>
              <a:gd name="G0" fmla="+- 1512 0 0"/>
              <a:gd name="G1" fmla="+- 21600 0 0"/>
              <a:gd name="G2" fmla="+- 21600 0 0"/>
              <a:gd name="T0" fmla="*/ 0 w 23112"/>
              <a:gd name="T1" fmla="*/ 53 h 21600"/>
              <a:gd name="T2" fmla="*/ 23112 w 23112"/>
              <a:gd name="T3" fmla="*/ 21600 h 21600"/>
              <a:gd name="T4" fmla="*/ 1512 w 23112"/>
              <a:gd name="T5" fmla="*/ 21600 h 21600"/>
            </a:gdLst>
            <a:ahLst/>
            <a:cxnLst>
              <a:cxn ang="0">
                <a:pos x="T0" y="T1"/>
              </a:cxn>
              <a:cxn ang="0">
                <a:pos x="T2" y="T3"/>
              </a:cxn>
              <a:cxn ang="0">
                <a:pos x="T4" y="T5"/>
              </a:cxn>
            </a:cxnLst>
            <a:rect l="0" t="0" r="r" b="b"/>
            <a:pathLst>
              <a:path w="23112" h="21600" fill="none" extrusionOk="0">
                <a:moveTo>
                  <a:pt x="-1" y="52"/>
                </a:moveTo>
                <a:cubicBezTo>
                  <a:pt x="503" y="17"/>
                  <a:pt x="1007" y="-1"/>
                  <a:pt x="1512" y="0"/>
                </a:cubicBezTo>
                <a:cubicBezTo>
                  <a:pt x="13441" y="0"/>
                  <a:pt x="23112" y="9670"/>
                  <a:pt x="23112" y="21600"/>
                </a:cubicBezTo>
              </a:path>
              <a:path w="23112" h="21600" stroke="0" extrusionOk="0">
                <a:moveTo>
                  <a:pt x="-1" y="52"/>
                </a:moveTo>
                <a:cubicBezTo>
                  <a:pt x="503" y="17"/>
                  <a:pt x="1007" y="-1"/>
                  <a:pt x="1512" y="0"/>
                </a:cubicBezTo>
                <a:cubicBezTo>
                  <a:pt x="13441" y="0"/>
                  <a:pt x="23112" y="9670"/>
                  <a:pt x="23112" y="21600"/>
                </a:cubicBezTo>
                <a:lnTo>
                  <a:pt x="1512" y="21600"/>
                </a:lnTo>
                <a:close/>
              </a:path>
            </a:pathLst>
          </a:custGeom>
          <a:noFill/>
          <a:ln w="19050">
            <a:solidFill>
              <a:schemeClr val="tx1"/>
            </a:solidFill>
            <a:round/>
            <a:headEnd type="arrow" w="med" len="med"/>
            <a:tailEnd/>
          </a:ln>
          <a:effectLst/>
        </p:spPr>
        <p:txBody>
          <a:bodyPr wrap="none" anchor="ctr"/>
          <a:lstStyle/>
          <a:p>
            <a:endParaRPr lang="hu-HU"/>
          </a:p>
        </p:txBody>
      </p:sp>
      <p:sp>
        <p:nvSpPr>
          <p:cNvPr id="19579" name="Arc 123"/>
          <p:cNvSpPr>
            <a:spLocks/>
          </p:cNvSpPr>
          <p:nvPr/>
        </p:nvSpPr>
        <p:spPr bwMode="auto">
          <a:xfrm flipH="1">
            <a:off x="2051050" y="3127375"/>
            <a:ext cx="1196975" cy="5334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type="arrow" w="med" len="med"/>
          </a:ln>
          <a:effectLst/>
        </p:spPr>
        <p:txBody>
          <a:bodyPr wrap="none" anchor="ctr"/>
          <a:lstStyle/>
          <a:p>
            <a:endParaRPr lang="hu-HU"/>
          </a:p>
        </p:txBody>
      </p:sp>
      <p:sp>
        <p:nvSpPr>
          <p:cNvPr id="19580" name="Arc 124"/>
          <p:cNvSpPr>
            <a:spLocks/>
          </p:cNvSpPr>
          <p:nvPr/>
        </p:nvSpPr>
        <p:spPr bwMode="auto">
          <a:xfrm>
            <a:off x="8101013" y="4005263"/>
            <a:ext cx="288925" cy="40957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p:spPr>
        <p:txBody>
          <a:bodyPr wrap="none" anchor="ctr"/>
          <a:lstStyle/>
          <a:p>
            <a:endParaRPr lang="hu-HU"/>
          </a:p>
        </p:txBody>
      </p:sp>
      <p:sp>
        <p:nvSpPr>
          <p:cNvPr id="19581" name="Arc 125"/>
          <p:cNvSpPr>
            <a:spLocks/>
          </p:cNvSpPr>
          <p:nvPr/>
        </p:nvSpPr>
        <p:spPr bwMode="auto">
          <a:xfrm flipV="1">
            <a:off x="5435600" y="5084763"/>
            <a:ext cx="1765300" cy="242887"/>
          </a:xfrm>
          <a:custGeom>
            <a:avLst/>
            <a:gdLst>
              <a:gd name="G0" fmla="+- 0 0 0"/>
              <a:gd name="G1" fmla="+- 21541 0 0"/>
              <a:gd name="G2" fmla="+- 21600 0 0"/>
              <a:gd name="T0" fmla="*/ 1596 w 19528"/>
              <a:gd name="T1" fmla="*/ 0 h 21541"/>
              <a:gd name="T2" fmla="*/ 19528 w 19528"/>
              <a:gd name="T3" fmla="*/ 12309 h 21541"/>
              <a:gd name="T4" fmla="*/ 0 w 19528"/>
              <a:gd name="T5" fmla="*/ 21541 h 21541"/>
            </a:gdLst>
            <a:ahLst/>
            <a:cxnLst>
              <a:cxn ang="0">
                <a:pos x="T0" y="T1"/>
              </a:cxn>
              <a:cxn ang="0">
                <a:pos x="T2" y="T3"/>
              </a:cxn>
              <a:cxn ang="0">
                <a:pos x="T4" y="T5"/>
              </a:cxn>
            </a:cxnLst>
            <a:rect l="0" t="0" r="r" b="b"/>
            <a:pathLst>
              <a:path w="19528" h="21541" fill="none" extrusionOk="0">
                <a:moveTo>
                  <a:pt x="1595" y="0"/>
                </a:moveTo>
                <a:cubicBezTo>
                  <a:pt x="9353" y="574"/>
                  <a:pt x="16203" y="5276"/>
                  <a:pt x="19527" y="12309"/>
                </a:cubicBezTo>
              </a:path>
              <a:path w="19528" h="21541" stroke="0" extrusionOk="0">
                <a:moveTo>
                  <a:pt x="1595" y="0"/>
                </a:moveTo>
                <a:cubicBezTo>
                  <a:pt x="9353" y="574"/>
                  <a:pt x="16203" y="5276"/>
                  <a:pt x="19527" y="12309"/>
                </a:cubicBezTo>
                <a:lnTo>
                  <a:pt x="0" y="21541"/>
                </a:lnTo>
                <a:close/>
              </a:path>
            </a:pathLst>
          </a:custGeom>
          <a:noFill/>
          <a:ln w="19050">
            <a:solidFill>
              <a:schemeClr val="tx1"/>
            </a:solidFill>
            <a:round/>
            <a:headEnd type="arrow" w="med" len="med"/>
            <a:tailEnd/>
          </a:ln>
          <a:effectLst/>
        </p:spPr>
        <p:txBody>
          <a:bodyPr wrap="none" anchor="ctr"/>
          <a:lstStyle/>
          <a:p>
            <a:endParaRPr lang="hu-HU"/>
          </a:p>
        </p:txBody>
      </p:sp>
      <p:sp>
        <p:nvSpPr>
          <p:cNvPr id="19582" name="Arc 126"/>
          <p:cNvSpPr>
            <a:spLocks/>
          </p:cNvSpPr>
          <p:nvPr/>
        </p:nvSpPr>
        <p:spPr bwMode="auto">
          <a:xfrm>
            <a:off x="7885113" y="1484313"/>
            <a:ext cx="928687" cy="22098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p:spPr>
        <p:txBody>
          <a:bodyPr wrap="none" anchor="ctr"/>
          <a:lstStyle/>
          <a:p>
            <a:endParaRPr lang="hu-HU"/>
          </a:p>
        </p:txBody>
      </p:sp>
      <p:sp>
        <p:nvSpPr>
          <p:cNvPr id="19583" name="Arc 127"/>
          <p:cNvSpPr>
            <a:spLocks/>
          </p:cNvSpPr>
          <p:nvPr/>
        </p:nvSpPr>
        <p:spPr bwMode="auto">
          <a:xfrm flipV="1">
            <a:off x="8316913" y="3500438"/>
            <a:ext cx="523875" cy="1654175"/>
          </a:xfrm>
          <a:custGeom>
            <a:avLst/>
            <a:gdLst>
              <a:gd name="G0" fmla="+- 0 0 0"/>
              <a:gd name="G1" fmla="+- 20342 0 0"/>
              <a:gd name="G2" fmla="+- 21600 0 0"/>
              <a:gd name="T0" fmla="*/ 7264 w 21600"/>
              <a:gd name="T1" fmla="*/ 0 h 23446"/>
              <a:gd name="T2" fmla="*/ 21376 w 21600"/>
              <a:gd name="T3" fmla="*/ 23446 h 23446"/>
              <a:gd name="T4" fmla="*/ 0 w 21600"/>
              <a:gd name="T5" fmla="*/ 20342 h 23446"/>
            </a:gdLst>
            <a:ahLst/>
            <a:cxnLst>
              <a:cxn ang="0">
                <a:pos x="T0" y="T1"/>
              </a:cxn>
              <a:cxn ang="0">
                <a:pos x="T2" y="T3"/>
              </a:cxn>
              <a:cxn ang="0">
                <a:pos x="T4" y="T5"/>
              </a:cxn>
            </a:cxnLst>
            <a:rect l="0" t="0" r="r" b="b"/>
            <a:pathLst>
              <a:path w="21600" h="23446" fill="none" extrusionOk="0">
                <a:moveTo>
                  <a:pt x="7263" y="0"/>
                </a:moveTo>
                <a:cubicBezTo>
                  <a:pt x="15861" y="3070"/>
                  <a:pt x="21600" y="11213"/>
                  <a:pt x="21600" y="20342"/>
                </a:cubicBezTo>
                <a:cubicBezTo>
                  <a:pt x="21600" y="21380"/>
                  <a:pt x="21525" y="22418"/>
                  <a:pt x="21375" y="23445"/>
                </a:cubicBezTo>
              </a:path>
              <a:path w="21600" h="23446" stroke="0" extrusionOk="0">
                <a:moveTo>
                  <a:pt x="7263" y="0"/>
                </a:moveTo>
                <a:cubicBezTo>
                  <a:pt x="15861" y="3070"/>
                  <a:pt x="21600" y="11213"/>
                  <a:pt x="21600" y="20342"/>
                </a:cubicBezTo>
                <a:cubicBezTo>
                  <a:pt x="21600" y="21380"/>
                  <a:pt x="21525" y="22418"/>
                  <a:pt x="21375" y="23445"/>
                </a:cubicBezTo>
                <a:lnTo>
                  <a:pt x="0" y="20342"/>
                </a:lnTo>
                <a:close/>
              </a:path>
            </a:pathLst>
          </a:custGeom>
          <a:noFill/>
          <a:ln w="19050">
            <a:solidFill>
              <a:schemeClr val="tx1"/>
            </a:solidFill>
            <a:round/>
            <a:headEnd type="triangle" w="med" len="med"/>
            <a:tailEnd/>
          </a:ln>
          <a:effectLst/>
        </p:spPr>
        <p:txBody>
          <a:bodyPr wrap="none" anchor="ctr"/>
          <a:lstStyle/>
          <a:p>
            <a:endParaRPr lang="hu-HU"/>
          </a:p>
        </p:txBody>
      </p:sp>
      <p:sp>
        <p:nvSpPr>
          <p:cNvPr id="19584" name="Arc 128"/>
          <p:cNvSpPr>
            <a:spLocks/>
          </p:cNvSpPr>
          <p:nvPr/>
        </p:nvSpPr>
        <p:spPr bwMode="auto">
          <a:xfrm flipV="1">
            <a:off x="5076057" y="5589588"/>
            <a:ext cx="1872432" cy="647724"/>
          </a:xfrm>
          <a:custGeom>
            <a:avLst/>
            <a:gdLst>
              <a:gd name="G0" fmla="+- 0 0 0"/>
              <a:gd name="G1" fmla="+- 21600 0 0"/>
              <a:gd name="G2" fmla="+- 21600 0 0"/>
              <a:gd name="T0" fmla="*/ 0 w 17753"/>
              <a:gd name="T1" fmla="*/ 0 h 21600"/>
              <a:gd name="T2" fmla="*/ 17753 w 17753"/>
              <a:gd name="T3" fmla="*/ 9296 h 21600"/>
              <a:gd name="T4" fmla="*/ 0 w 17753"/>
              <a:gd name="T5" fmla="*/ 21600 h 21600"/>
            </a:gdLst>
            <a:ahLst/>
            <a:cxnLst>
              <a:cxn ang="0">
                <a:pos x="T0" y="T1"/>
              </a:cxn>
              <a:cxn ang="0">
                <a:pos x="T2" y="T3"/>
              </a:cxn>
              <a:cxn ang="0">
                <a:pos x="T4" y="T5"/>
              </a:cxn>
            </a:cxnLst>
            <a:rect l="0" t="0" r="r" b="b"/>
            <a:pathLst>
              <a:path w="17753" h="21600" fill="none" extrusionOk="0">
                <a:moveTo>
                  <a:pt x="-1" y="0"/>
                </a:moveTo>
                <a:cubicBezTo>
                  <a:pt x="7084" y="0"/>
                  <a:pt x="13717" y="3473"/>
                  <a:pt x="17753" y="9295"/>
                </a:cubicBezTo>
              </a:path>
              <a:path w="17753" h="21600" stroke="0" extrusionOk="0">
                <a:moveTo>
                  <a:pt x="-1" y="0"/>
                </a:moveTo>
                <a:cubicBezTo>
                  <a:pt x="7084" y="0"/>
                  <a:pt x="13717" y="3473"/>
                  <a:pt x="17753" y="9295"/>
                </a:cubicBezTo>
                <a:lnTo>
                  <a:pt x="0" y="21600"/>
                </a:lnTo>
                <a:close/>
              </a:path>
            </a:pathLst>
          </a:custGeom>
          <a:noFill/>
          <a:ln w="19050">
            <a:solidFill>
              <a:schemeClr val="tx1"/>
            </a:solidFill>
            <a:round/>
            <a:headEnd type="arrow" w="med" len="med"/>
            <a:tailEnd/>
          </a:ln>
          <a:effectLst/>
        </p:spPr>
        <p:txBody>
          <a:bodyPr wrap="none" anchor="ctr"/>
          <a:lstStyle/>
          <a:p>
            <a:endParaRPr lang="hu-HU"/>
          </a:p>
        </p:txBody>
      </p:sp>
      <p:sp>
        <p:nvSpPr>
          <p:cNvPr id="19586" name="Arc 130"/>
          <p:cNvSpPr>
            <a:spLocks/>
          </p:cNvSpPr>
          <p:nvPr/>
        </p:nvSpPr>
        <p:spPr bwMode="auto">
          <a:xfrm flipH="1" flipV="1">
            <a:off x="2565400" y="5516563"/>
            <a:ext cx="1069975" cy="365125"/>
          </a:xfrm>
          <a:custGeom>
            <a:avLst/>
            <a:gdLst>
              <a:gd name="G0" fmla="+- 8490 0 0"/>
              <a:gd name="G1" fmla="+- 21600 0 0"/>
              <a:gd name="G2" fmla="+- 21600 0 0"/>
              <a:gd name="T0" fmla="*/ 0 w 24856"/>
              <a:gd name="T1" fmla="*/ 1739 h 21600"/>
              <a:gd name="T2" fmla="*/ 24856 w 24856"/>
              <a:gd name="T3" fmla="*/ 7504 h 21600"/>
              <a:gd name="T4" fmla="*/ 8490 w 24856"/>
              <a:gd name="T5" fmla="*/ 21600 h 21600"/>
            </a:gdLst>
            <a:ahLst/>
            <a:cxnLst>
              <a:cxn ang="0">
                <a:pos x="T0" y="T1"/>
              </a:cxn>
              <a:cxn ang="0">
                <a:pos x="T2" y="T3"/>
              </a:cxn>
              <a:cxn ang="0">
                <a:pos x="T4" y="T5"/>
              </a:cxn>
            </a:cxnLst>
            <a:rect l="0" t="0" r="r" b="b"/>
            <a:pathLst>
              <a:path w="24856" h="21600" fill="none" extrusionOk="0">
                <a:moveTo>
                  <a:pt x="-1" y="1738"/>
                </a:moveTo>
                <a:cubicBezTo>
                  <a:pt x="2683" y="591"/>
                  <a:pt x="5571" y="-1"/>
                  <a:pt x="8490" y="0"/>
                </a:cubicBezTo>
                <a:cubicBezTo>
                  <a:pt x="14777" y="0"/>
                  <a:pt x="20753" y="2739"/>
                  <a:pt x="24856" y="7503"/>
                </a:cubicBezTo>
              </a:path>
              <a:path w="24856" h="21600" stroke="0" extrusionOk="0">
                <a:moveTo>
                  <a:pt x="-1" y="1738"/>
                </a:moveTo>
                <a:cubicBezTo>
                  <a:pt x="2683" y="591"/>
                  <a:pt x="5571" y="-1"/>
                  <a:pt x="8490" y="0"/>
                </a:cubicBezTo>
                <a:cubicBezTo>
                  <a:pt x="14777" y="0"/>
                  <a:pt x="20753" y="2739"/>
                  <a:pt x="24856" y="7503"/>
                </a:cubicBezTo>
                <a:lnTo>
                  <a:pt x="8490" y="21600"/>
                </a:lnTo>
                <a:close/>
              </a:path>
            </a:pathLst>
          </a:custGeom>
          <a:noFill/>
          <a:ln w="19050">
            <a:solidFill>
              <a:schemeClr val="tx1"/>
            </a:solidFill>
            <a:round/>
            <a:headEnd type="arrow" w="med" len="med"/>
            <a:tailEnd/>
          </a:ln>
          <a:effectLst/>
        </p:spPr>
        <p:txBody>
          <a:bodyPr wrap="none" anchor="ctr"/>
          <a:lstStyle/>
          <a:p>
            <a:endParaRPr lang="hu-HU"/>
          </a:p>
        </p:txBody>
      </p:sp>
      <p:sp>
        <p:nvSpPr>
          <p:cNvPr id="19587" name="Line 131"/>
          <p:cNvSpPr>
            <a:spLocks noChangeShapeType="1"/>
          </p:cNvSpPr>
          <p:nvPr/>
        </p:nvSpPr>
        <p:spPr bwMode="auto">
          <a:xfrm flipH="1">
            <a:off x="3903663" y="4495800"/>
            <a:ext cx="1506537" cy="1588"/>
          </a:xfrm>
          <a:prstGeom prst="line">
            <a:avLst/>
          </a:prstGeom>
          <a:noFill/>
          <a:ln w="19050">
            <a:solidFill>
              <a:schemeClr val="tx1"/>
            </a:solidFill>
            <a:round/>
            <a:headEnd/>
            <a:tailEnd type="arrow" w="med" len="med"/>
          </a:ln>
          <a:effectLst/>
        </p:spPr>
        <p:txBody>
          <a:bodyPr wrap="none" anchor="ctr"/>
          <a:lstStyle/>
          <a:p>
            <a:endParaRPr lang="hu-HU"/>
          </a:p>
        </p:txBody>
      </p:sp>
      <p:sp>
        <p:nvSpPr>
          <p:cNvPr id="19588" name="Arc 132"/>
          <p:cNvSpPr>
            <a:spLocks/>
          </p:cNvSpPr>
          <p:nvPr/>
        </p:nvSpPr>
        <p:spPr bwMode="auto">
          <a:xfrm flipV="1">
            <a:off x="7956550" y="4437063"/>
            <a:ext cx="428625" cy="609600"/>
          </a:xfrm>
          <a:custGeom>
            <a:avLst/>
            <a:gdLst>
              <a:gd name="G0" fmla="+- 0 0 0"/>
              <a:gd name="G1" fmla="+- 19623 0 0"/>
              <a:gd name="G2" fmla="+- 21600 0 0"/>
              <a:gd name="T0" fmla="*/ 9029 w 21600"/>
              <a:gd name="T1" fmla="*/ 0 h 19623"/>
              <a:gd name="T2" fmla="*/ 21600 w 21600"/>
              <a:gd name="T3" fmla="*/ 19623 h 19623"/>
              <a:gd name="T4" fmla="*/ 0 w 21600"/>
              <a:gd name="T5" fmla="*/ 19623 h 19623"/>
            </a:gdLst>
            <a:ahLst/>
            <a:cxnLst>
              <a:cxn ang="0">
                <a:pos x="T0" y="T1"/>
              </a:cxn>
              <a:cxn ang="0">
                <a:pos x="T2" y="T3"/>
              </a:cxn>
              <a:cxn ang="0">
                <a:pos x="T4" y="T5"/>
              </a:cxn>
            </a:cxnLst>
            <a:rect l="0" t="0" r="r" b="b"/>
            <a:pathLst>
              <a:path w="21600" h="19623" fill="none" extrusionOk="0">
                <a:moveTo>
                  <a:pt x="9028" y="0"/>
                </a:moveTo>
                <a:cubicBezTo>
                  <a:pt x="16690" y="3526"/>
                  <a:pt x="21600" y="11188"/>
                  <a:pt x="21600" y="19623"/>
                </a:cubicBezTo>
              </a:path>
              <a:path w="21600" h="19623" stroke="0" extrusionOk="0">
                <a:moveTo>
                  <a:pt x="9028" y="0"/>
                </a:moveTo>
                <a:cubicBezTo>
                  <a:pt x="16690" y="3526"/>
                  <a:pt x="21600" y="11188"/>
                  <a:pt x="21600" y="19623"/>
                </a:cubicBezTo>
                <a:lnTo>
                  <a:pt x="0" y="19623"/>
                </a:lnTo>
                <a:close/>
              </a:path>
            </a:pathLst>
          </a:custGeom>
          <a:noFill/>
          <a:ln w="19050">
            <a:solidFill>
              <a:schemeClr val="tx1"/>
            </a:solidFill>
            <a:round/>
            <a:headEnd type="triangle" w="med" len="med"/>
            <a:tailEnd/>
          </a:ln>
          <a:effectLst/>
        </p:spPr>
        <p:txBody>
          <a:bodyPr wrap="none" anchor="ctr"/>
          <a:lstStyle/>
          <a:p>
            <a:endParaRPr lang="hu-HU"/>
          </a:p>
        </p:txBody>
      </p:sp>
      <p:sp>
        <p:nvSpPr>
          <p:cNvPr id="19589" name="Line 133"/>
          <p:cNvSpPr>
            <a:spLocks noChangeShapeType="1"/>
          </p:cNvSpPr>
          <p:nvPr/>
        </p:nvSpPr>
        <p:spPr bwMode="auto">
          <a:xfrm flipV="1">
            <a:off x="5246576" y="3034072"/>
            <a:ext cx="3175" cy="152400"/>
          </a:xfrm>
          <a:prstGeom prst="line">
            <a:avLst/>
          </a:prstGeom>
          <a:noFill/>
          <a:ln w="12700">
            <a:solidFill>
              <a:schemeClr val="tx1"/>
            </a:solidFill>
            <a:round/>
            <a:headEnd/>
            <a:tailEnd type="arrow" w="sm" len="sm"/>
          </a:ln>
          <a:effectLst/>
        </p:spPr>
        <p:txBody>
          <a:bodyPr wrap="none" anchor="ctr"/>
          <a:lstStyle/>
          <a:p>
            <a:endParaRPr lang="hu-HU"/>
          </a:p>
        </p:txBody>
      </p:sp>
      <p:sp>
        <p:nvSpPr>
          <p:cNvPr id="19595" name="Arc 139"/>
          <p:cNvSpPr>
            <a:spLocks/>
          </p:cNvSpPr>
          <p:nvPr/>
        </p:nvSpPr>
        <p:spPr bwMode="auto">
          <a:xfrm flipH="1" flipV="1">
            <a:off x="1908175" y="4149725"/>
            <a:ext cx="1584325" cy="1008063"/>
          </a:xfrm>
          <a:custGeom>
            <a:avLst/>
            <a:gdLst>
              <a:gd name="G0" fmla="+- 0 0 0"/>
              <a:gd name="G1" fmla="+- 21345 0 0"/>
              <a:gd name="G2" fmla="+- 21600 0 0"/>
              <a:gd name="T0" fmla="*/ 3309 w 19528"/>
              <a:gd name="T1" fmla="*/ 0 h 21345"/>
              <a:gd name="T2" fmla="*/ 19528 w 19528"/>
              <a:gd name="T3" fmla="*/ 12113 h 21345"/>
              <a:gd name="T4" fmla="*/ 0 w 19528"/>
              <a:gd name="T5" fmla="*/ 21345 h 21345"/>
            </a:gdLst>
            <a:ahLst/>
            <a:cxnLst>
              <a:cxn ang="0">
                <a:pos x="T0" y="T1"/>
              </a:cxn>
              <a:cxn ang="0">
                <a:pos x="T2" y="T3"/>
              </a:cxn>
              <a:cxn ang="0">
                <a:pos x="T4" y="T5"/>
              </a:cxn>
            </a:cxnLst>
            <a:rect l="0" t="0" r="r" b="b"/>
            <a:pathLst>
              <a:path w="19528" h="21345" fill="none" extrusionOk="0">
                <a:moveTo>
                  <a:pt x="3309" y="-1"/>
                </a:moveTo>
                <a:cubicBezTo>
                  <a:pt x="10389" y="1097"/>
                  <a:pt x="16465" y="5635"/>
                  <a:pt x="19527" y="12113"/>
                </a:cubicBezTo>
              </a:path>
              <a:path w="19528" h="21345" stroke="0" extrusionOk="0">
                <a:moveTo>
                  <a:pt x="3309" y="-1"/>
                </a:moveTo>
                <a:cubicBezTo>
                  <a:pt x="10389" y="1097"/>
                  <a:pt x="16465" y="5635"/>
                  <a:pt x="19527" y="12113"/>
                </a:cubicBezTo>
                <a:lnTo>
                  <a:pt x="0" y="21345"/>
                </a:lnTo>
                <a:close/>
              </a:path>
            </a:pathLst>
          </a:custGeom>
          <a:noFill/>
          <a:ln w="19050">
            <a:solidFill>
              <a:schemeClr val="tx1"/>
            </a:solidFill>
            <a:round/>
            <a:headEnd type="arrow" w="med" len="med"/>
            <a:tailEnd/>
          </a:ln>
          <a:effectLst/>
        </p:spPr>
        <p:txBody>
          <a:bodyPr wrap="none" anchor="ctr"/>
          <a:lstStyle/>
          <a:p>
            <a:endParaRPr lang="hu-HU"/>
          </a:p>
        </p:txBody>
      </p:sp>
      <p:sp>
        <p:nvSpPr>
          <p:cNvPr id="19596" name="Freeform 140"/>
          <p:cNvSpPr>
            <a:spLocks/>
          </p:cNvSpPr>
          <p:nvPr/>
        </p:nvSpPr>
        <p:spPr bwMode="auto">
          <a:xfrm>
            <a:off x="71438" y="2203450"/>
            <a:ext cx="4716462" cy="3025775"/>
          </a:xfrm>
          <a:custGeom>
            <a:avLst/>
            <a:gdLst/>
            <a:ahLst/>
            <a:cxnLst>
              <a:cxn ang="0">
                <a:pos x="2971" y="1"/>
              </a:cxn>
              <a:cxn ang="0">
                <a:pos x="431" y="318"/>
              </a:cxn>
              <a:cxn ang="0">
                <a:pos x="386" y="1906"/>
              </a:cxn>
            </a:cxnLst>
            <a:rect l="0" t="0" r="r" b="b"/>
            <a:pathLst>
              <a:path w="2971" h="1906">
                <a:moveTo>
                  <a:pt x="2971" y="1"/>
                </a:moveTo>
                <a:cubicBezTo>
                  <a:pt x="1916" y="0"/>
                  <a:pt x="862" y="0"/>
                  <a:pt x="431" y="318"/>
                </a:cubicBezTo>
                <a:cubicBezTo>
                  <a:pt x="0" y="636"/>
                  <a:pt x="193" y="1271"/>
                  <a:pt x="386" y="1906"/>
                </a:cubicBezTo>
              </a:path>
            </a:pathLst>
          </a:custGeom>
          <a:noFill/>
          <a:ln w="9525">
            <a:solidFill>
              <a:schemeClr val="tx1"/>
            </a:solidFill>
            <a:round/>
            <a:headEnd/>
            <a:tailEnd type="triangle" w="med" len="med"/>
          </a:ln>
          <a:effectLst/>
        </p:spPr>
        <p:txBody>
          <a:bodyPr/>
          <a:lstStyle/>
          <a:p>
            <a:endParaRPr lang="hu-HU"/>
          </a:p>
        </p:txBody>
      </p:sp>
      <p:sp>
        <p:nvSpPr>
          <p:cNvPr id="19598" name="Line 142"/>
          <p:cNvSpPr>
            <a:spLocks noChangeShapeType="1"/>
          </p:cNvSpPr>
          <p:nvPr/>
        </p:nvSpPr>
        <p:spPr bwMode="auto">
          <a:xfrm flipV="1">
            <a:off x="7537580" y="4581525"/>
            <a:ext cx="0" cy="152400"/>
          </a:xfrm>
          <a:prstGeom prst="line">
            <a:avLst/>
          </a:prstGeom>
          <a:noFill/>
          <a:ln w="12700">
            <a:solidFill>
              <a:schemeClr val="tx1"/>
            </a:solidFill>
            <a:round/>
            <a:headEnd/>
            <a:tailEnd type="arrow" w="sm" len="sm"/>
          </a:ln>
          <a:effectLst/>
        </p:spPr>
        <p:txBody>
          <a:bodyPr wrap="none" anchor="ctr"/>
          <a:lstStyle/>
          <a:p>
            <a:endParaRPr lang="hu-HU"/>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églalap 4"/>
          <p:cNvSpPr/>
          <p:nvPr/>
        </p:nvSpPr>
        <p:spPr>
          <a:xfrm>
            <a:off x="539552" y="3429000"/>
            <a:ext cx="8208912"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0000"/>
              </a:solidFill>
            </a:endParaRPr>
          </a:p>
        </p:txBody>
      </p:sp>
      <p:sp>
        <p:nvSpPr>
          <p:cNvPr id="4" name="Téglalap 3"/>
          <p:cNvSpPr/>
          <p:nvPr/>
        </p:nvSpPr>
        <p:spPr>
          <a:xfrm>
            <a:off x="539552" y="1124744"/>
            <a:ext cx="8208912"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0000"/>
              </a:solidFill>
            </a:endParaRPr>
          </a:p>
        </p:txBody>
      </p:sp>
      <p:sp>
        <p:nvSpPr>
          <p:cNvPr id="3" name="Tartalom helye 2"/>
          <p:cNvSpPr>
            <a:spLocks noGrp="1"/>
          </p:cNvSpPr>
          <p:nvPr>
            <p:ph idx="1"/>
          </p:nvPr>
        </p:nvSpPr>
        <p:spPr>
          <a:xfrm>
            <a:off x="467544" y="1196752"/>
            <a:ext cx="8229600" cy="4525963"/>
          </a:xfrm>
        </p:spPr>
        <p:txBody>
          <a:bodyPr>
            <a:normAutofit/>
          </a:bodyPr>
          <a:lstStyle/>
          <a:p>
            <a:pPr marL="0" indent="0" algn="just">
              <a:buNone/>
            </a:pPr>
            <a:r>
              <a:rPr lang="hu-HU" sz="2000" dirty="0" err="1" smtClean="0">
                <a:solidFill>
                  <a:srgbClr val="FFFF00"/>
                </a:solidFill>
              </a:rPr>
              <a:t>Ascitessel</a:t>
            </a:r>
            <a:r>
              <a:rPr lang="hu-HU" sz="2000" dirty="0" smtClean="0">
                <a:solidFill>
                  <a:srgbClr val="FFFF00"/>
                </a:solidFill>
              </a:rPr>
              <a:t> járó </a:t>
            </a:r>
            <a:r>
              <a:rPr lang="hu-HU" sz="2000" dirty="0" err="1" smtClean="0">
                <a:solidFill>
                  <a:srgbClr val="FFFF00"/>
                </a:solidFill>
              </a:rPr>
              <a:t>cirrhosisban</a:t>
            </a:r>
            <a:r>
              <a:rPr lang="hu-HU" sz="2000" dirty="0" smtClean="0">
                <a:solidFill>
                  <a:srgbClr val="FFFF00"/>
                </a:solidFill>
              </a:rPr>
              <a:t> elsősorban a </a:t>
            </a:r>
            <a:r>
              <a:rPr lang="hu-HU" sz="2000" b="1" dirty="0" smtClean="0">
                <a:solidFill>
                  <a:srgbClr val="FFFF00"/>
                </a:solidFill>
              </a:rPr>
              <a:t>vese </a:t>
            </a:r>
            <a:r>
              <a:rPr lang="hu-HU" sz="2000" b="1" dirty="0" err="1" smtClean="0">
                <a:solidFill>
                  <a:srgbClr val="FFFF00"/>
                </a:solidFill>
              </a:rPr>
              <a:t>proximalis</a:t>
            </a:r>
            <a:r>
              <a:rPr lang="hu-HU" sz="2000" b="1" dirty="0" smtClean="0">
                <a:solidFill>
                  <a:srgbClr val="FFFF00"/>
                </a:solidFill>
              </a:rPr>
              <a:t> </a:t>
            </a:r>
            <a:r>
              <a:rPr lang="hu-HU" sz="2000" b="1" dirty="0" err="1" smtClean="0">
                <a:solidFill>
                  <a:srgbClr val="FFFF00"/>
                </a:solidFill>
              </a:rPr>
              <a:t>tubulus</a:t>
            </a:r>
            <a:r>
              <a:rPr lang="hu-HU" sz="2000" b="1" dirty="0" smtClean="0">
                <a:solidFill>
                  <a:srgbClr val="FFFF00"/>
                </a:solidFill>
              </a:rPr>
              <a:t>, kisebb mértékben a </a:t>
            </a:r>
            <a:r>
              <a:rPr lang="hu-HU" sz="2000" b="1" dirty="0" err="1" smtClean="0">
                <a:solidFill>
                  <a:srgbClr val="FFFF00"/>
                </a:solidFill>
              </a:rPr>
              <a:t>distalis</a:t>
            </a:r>
            <a:r>
              <a:rPr lang="hu-HU" sz="2000" b="1" dirty="0" smtClean="0">
                <a:solidFill>
                  <a:srgbClr val="FFFF00"/>
                </a:solidFill>
              </a:rPr>
              <a:t> </a:t>
            </a:r>
            <a:r>
              <a:rPr lang="hu-HU" sz="2000" b="1" dirty="0" err="1" smtClean="0">
                <a:solidFill>
                  <a:srgbClr val="FFFF00"/>
                </a:solidFill>
              </a:rPr>
              <a:t>tubulus</a:t>
            </a:r>
            <a:r>
              <a:rPr lang="hu-HU" sz="2000" b="1" dirty="0" smtClean="0">
                <a:solidFill>
                  <a:srgbClr val="FFFF00"/>
                </a:solidFill>
              </a:rPr>
              <a:t> Na </a:t>
            </a:r>
            <a:r>
              <a:rPr lang="hu-HU" sz="2000" b="1" dirty="0" err="1" smtClean="0">
                <a:solidFill>
                  <a:srgbClr val="FFFF00"/>
                </a:solidFill>
              </a:rPr>
              <a:t>reabsorbciójának</a:t>
            </a:r>
            <a:r>
              <a:rPr lang="hu-HU" sz="2000" b="1" dirty="0" smtClean="0">
                <a:solidFill>
                  <a:srgbClr val="FFFF00"/>
                </a:solidFill>
              </a:rPr>
              <a:t> növekedése felelős a Na retencióért</a:t>
            </a:r>
          </a:p>
          <a:p>
            <a:pPr algn="r">
              <a:buNone/>
            </a:pPr>
            <a:r>
              <a:rPr lang="hu-HU" sz="1200" dirty="0" err="1" smtClean="0"/>
              <a:t>Chaimovitz</a:t>
            </a:r>
            <a:r>
              <a:rPr lang="hu-HU" sz="1200" dirty="0" smtClean="0"/>
              <a:t> et </a:t>
            </a:r>
            <a:r>
              <a:rPr lang="hu-HU" sz="1200" dirty="0" err="1" smtClean="0"/>
              <a:t>al</a:t>
            </a:r>
            <a:r>
              <a:rPr lang="hu-HU" sz="1200" dirty="0" smtClean="0"/>
              <a:t>.;Am J </a:t>
            </a:r>
            <a:r>
              <a:rPr lang="hu-HU" sz="1200" dirty="0" err="1" smtClean="0"/>
              <a:t>Med</a:t>
            </a:r>
            <a:r>
              <a:rPr lang="hu-HU" sz="1200" dirty="0" smtClean="0"/>
              <a:t>, 1972</a:t>
            </a:r>
          </a:p>
          <a:p>
            <a:pPr algn="r">
              <a:buNone/>
            </a:pPr>
            <a:r>
              <a:rPr lang="hu-HU" sz="1200" dirty="0" err="1" smtClean="0"/>
              <a:t>Angeli</a:t>
            </a:r>
            <a:r>
              <a:rPr lang="hu-HU" sz="1200" dirty="0" smtClean="0"/>
              <a:t> P. et </a:t>
            </a:r>
            <a:r>
              <a:rPr lang="hu-HU" sz="1200" dirty="0" err="1" smtClean="0"/>
              <a:t>al</a:t>
            </a:r>
            <a:r>
              <a:rPr lang="hu-HU" sz="1200" dirty="0" smtClean="0"/>
              <a:t>; </a:t>
            </a:r>
            <a:r>
              <a:rPr lang="hu-HU" sz="1200" dirty="0" err="1" smtClean="0"/>
              <a:t>Eur</a:t>
            </a:r>
            <a:r>
              <a:rPr lang="hu-HU" sz="1200" dirty="0" smtClean="0"/>
              <a:t> J </a:t>
            </a:r>
            <a:r>
              <a:rPr lang="hu-HU" sz="1200" dirty="0" err="1" smtClean="0"/>
              <a:t>Clin</a:t>
            </a:r>
            <a:r>
              <a:rPr lang="hu-HU" sz="1200" dirty="0" smtClean="0"/>
              <a:t> </a:t>
            </a:r>
            <a:r>
              <a:rPr lang="hu-HU" sz="1200" dirty="0" err="1" smtClean="0"/>
              <a:t>Invest</a:t>
            </a:r>
            <a:r>
              <a:rPr lang="hu-HU" sz="1200" dirty="0" smtClean="0"/>
              <a:t>, 1990</a:t>
            </a:r>
            <a:endParaRPr lang="hu-HU" sz="2400" dirty="0" smtClean="0"/>
          </a:p>
          <a:p>
            <a:pPr algn="just"/>
            <a:endParaRPr lang="hu-HU" sz="2000" dirty="0" smtClean="0"/>
          </a:p>
          <a:p>
            <a:pPr algn="just"/>
            <a:endParaRPr lang="hu-HU" sz="2000" dirty="0" smtClean="0"/>
          </a:p>
          <a:p>
            <a:pPr marL="0" indent="0" algn="just">
              <a:buNone/>
            </a:pPr>
            <a:r>
              <a:rPr lang="hu-HU" sz="2000" b="1" dirty="0" smtClean="0">
                <a:solidFill>
                  <a:srgbClr val="FFFF00"/>
                </a:solidFill>
              </a:rPr>
              <a:t>De már </a:t>
            </a:r>
            <a:r>
              <a:rPr lang="hu-HU" sz="2000" b="1" dirty="0" err="1" smtClean="0">
                <a:solidFill>
                  <a:srgbClr val="FFFF00"/>
                </a:solidFill>
              </a:rPr>
              <a:t>ascites</a:t>
            </a:r>
            <a:r>
              <a:rPr lang="hu-HU" sz="2000" b="1" dirty="0" smtClean="0">
                <a:solidFill>
                  <a:srgbClr val="FFFF00"/>
                </a:solidFill>
              </a:rPr>
              <a:t> képződéssel még nem járó ismert </a:t>
            </a:r>
            <a:r>
              <a:rPr lang="hu-HU" sz="2000" b="1" dirty="0" err="1" smtClean="0">
                <a:solidFill>
                  <a:srgbClr val="FFFF00"/>
                </a:solidFill>
              </a:rPr>
              <a:t>cirrhosis</a:t>
            </a:r>
            <a:r>
              <a:rPr lang="hu-HU" sz="2000" b="1" dirty="0" smtClean="0">
                <a:solidFill>
                  <a:srgbClr val="FFFF00"/>
                </a:solidFill>
              </a:rPr>
              <a:t> </a:t>
            </a:r>
            <a:r>
              <a:rPr lang="hu-HU" sz="2000" b="1" dirty="0" err="1" smtClean="0">
                <a:solidFill>
                  <a:srgbClr val="FFFF00"/>
                </a:solidFill>
              </a:rPr>
              <a:t>hep</a:t>
            </a:r>
            <a:r>
              <a:rPr lang="hu-HU" sz="2000" b="1" dirty="0" smtClean="0">
                <a:solidFill>
                  <a:srgbClr val="FFFF00"/>
                </a:solidFill>
              </a:rPr>
              <a:t>.</a:t>
            </a:r>
            <a:r>
              <a:rPr lang="hu-HU" sz="2000" dirty="0" smtClean="0">
                <a:solidFill>
                  <a:srgbClr val="FFFF00"/>
                </a:solidFill>
              </a:rPr>
              <a:t> (</a:t>
            </a:r>
            <a:r>
              <a:rPr lang="hu-HU" sz="2000" dirty="0" err="1" smtClean="0">
                <a:solidFill>
                  <a:srgbClr val="FFFF00"/>
                </a:solidFill>
              </a:rPr>
              <a:t>Child</a:t>
            </a:r>
            <a:r>
              <a:rPr lang="hu-HU" sz="2000" dirty="0" smtClean="0">
                <a:solidFill>
                  <a:srgbClr val="FFFF00"/>
                </a:solidFill>
              </a:rPr>
              <a:t> A) /</a:t>
            </a:r>
            <a:r>
              <a:rPr lang="hu-HU" sz="2000" dirty="0" err="1" smtClean="0">
                <a:solidFill>
                  <a:srgbClr val="FFFF00"/>
                </a:solidFill>
              </a:rPr>
              <a:t>oedema</a:t>
            </a:r>
            <a:r>
              <a:rPr lang="hu-HU" sz="2000" dirty="0" smtClean="0">
                <a:solidFill>
                  <a:srgbClr val="FFFF00"/>
                </a:solidFill>
              </a:rPr>
              <a:t>, </a:t>
            </a:r>
            <a:r>
              <a:rPr lang="hu-HU" sz="2000" dirty="0" err="1" smtClean="0">
                <a:solidFill>
                  <a:srgbClr val="FFFF00"/>
                </a:solidFill>
              </a:rPr>
              <a:t>ascites</a:t>
            </a:r>
            <a:r>
              <a:rPr lang="hu-HU" sz="2000" dirty="0" smtClean="0">
                <a:solidFill>
                  <a:srgbClr val="FFFF00"/>
                </a:solidFill>
              </a:rPr>
              <a:t> hiánya, </a:t>
            </a:r>
            <a:r>
              <a:rPr lang="hu-HU" sz="2000" dirty="0" err="1" smtClean="0">
                <a:solidFill>
                  <a:srgbClr val="FFFF00"/>
                </a:solidFill>
              </a:rPr>
              <a:t>norm</a:t>
            </a:r>
            <a:r>
              <a:rPr lang="hu-HU" sz="2000" dirty="0" smtClean="0">
                <a:solidFill>
                  <a:srgbClr val="FFFF00"/>
                </a:solidFill>
              </a:rPr>
              <a:t>. albumin, </a:t>
            </a:r>
            <a:r>
              <a:rPr lang="hu-HU" sz="2000" dirty="0" err="1" smtClean="0">
                <a:solidFill>
                  <a:srgbClr val="FFFF00"/>
                </a:solidFill>
              </a:rPr>
              <a:t>norm</a:t>
            </a:r>
            <a:r>
              <a:rPr lang="hu-HU" sz="2000" dirty="0" smtClean="0">
                <a:solidFill>
                  <a:srgbClr val="FFFF00"/>
                </a:solidFill>
              </a:rPr>
              <a:t>. </a:t>
            </a:r>
            <a:r>
              <a:rPr lang="hu-HU" sz="2000" dirty="0" err="1" smtClean="0">
                <a:solidFill>
                  <a:srgbClr val="FFFF00"/>
                </a:solidFill>
              </a:rPr>
              <a:t>renin</a:t>
            </a:r>
            <a:r>
              <a:rPr lang="hu-HU" sz="2000" dirty="0" smtClean="0">
                <a:solidFill>
                  <a:srgbClr val="FFFF00"/>
                </a:solidFill>
              </a:rPr>
              <a:t> aktivitás, </a:t>
            </a:r>
            <a:r>
              <a:rPr lang="hu-HU" sz="2000" dirty="0" err="1" smtClean="0">
                <a:solidFill>
                  <a:srgbClr val="FFFF00"/>
                </a:solidFill>
              </a:rPr>
              <a:t>norm</a:t>
            </a:r>
            <a:r>
              <a:rPr lang="hu-HU" sz="2000" dirty="0" smtClean="0">
                <a:solidFill>
                  <a:srgbClr val="FFFF00"/>
                </a:solidFill>
              </a:rPr>
              <a:t>. </a:t>
            </a:r>
            <a:r>
              <a:rPr lang="hu-HU" sz="2000" dirty="0" err="1" smtClean="0">
                <a:solidFill>
                  <a:srgbClr val="FFFF00"/>
                </a:solidFill>
              </a:rPr>
              <a:t>Tct</a:t>
            </a:r>
            <a:r>
              <a:rPr lang="hu-HU" sz="2000" dirty="0" smtClean="0">
                <a:solidFill>
                  <a:srgbClr val="FFFF00"/>
                </a:solidFill>
              </a:rPr>
              <a:t> szám, </a:t>
            </a:r>
            <a:r>
              <a:rPr lang="hu-HU" sz="2000" dirty="0" err="1" smtClean="0">
                <a:solidFill>
                  <a:srgbClr val="FFFF00"/>
                </a:solidFill>
              </a:rPr>
              <a:t>norm</a:t>
            </a:r>
            <a:r>
              <a:rPr lang="hu-HU" sz="2000" dirty="0" smtClean="0">
                <a:solidFill>
                  <a:srgbClr val="FFFF00"/>
                </a:solidFill>
              </a:rPr>
              <a:t>. </a:t>
            </a:r>
            <a:r>
              <a:rPr lang="hu-HU" sz="2000" dirty="0" err="1" smtClean="0">
                <a:solidFill>
                  <a:srgbClr val="FFFF00"/>
                </a:solidFill>
              </a:rPr>
              <a:t>Proth</a:t>
            </a:r>
            <a:r>
              <a:rPr lang="hu-HU" sz="2000" dirty="0" smtClean="0">
                <a:solidFill>
                  <a:srgbClr val="FFFF00"/>
                </a:solidFill>
              </a:rPr>
              <a:t>., </a:t>
            </a:r>
            <a:r>
              <a:rPr lang="hu-HU" sz="2000" dirty="0" err="1" smtClean="0">
                <a:solidFill>
                  <a:srgbClr val="FFFF00"/>
                </a:solidFill>
              </a:rPr>
              <a:t>norm</a:t>
            </a:r>
            <a:r>
              <a:rPr lang="hu-HU" sz="2000" dirty="0" smtClean="0">
                <a:solidFill>
                  <a:srgbClr val="FFFF00"/>
                </a:solidFill>
              </a:rPr>
              <a:t> TBW esetén is </a:t>
            </a:r>
            <a:r>
              <a:rPr lang="hu-HU" sz="2000" b="1" dirty="0" smtClean="0">
                <a:solidFill>
                  <a:srgbClr val="FFFF00"/>
                </a:solidFill>
              </a:rPr>
              <a:t>kimutatható a Na eltávolítás zavarából adódó Na retenció.</a:t>
            </a:r>
          </a:p>
          <a:p>
            <a:pPr algn="r">
              <a:buNone/>
            </a:pPr>
            <a:r>
              <a:rPr lang="hu-HU" sz="1200" dirty="0" err="1" smtClean="0"/>
              <a:t>Anastasio</a:t>
            </a:r>
            <a:r>
              <a:rPr lang="hu-HU" sz="1200" dirty="0" smtClean="0"/>
              <a:t> P. et </a:t>
            </a:r>
            <a:r>
              <a:rPr lang="hu-HU" sz="1200" dirty="0" err="1" smtClean="0"/>
              <a:t>al</a:t>
            </a:r>
            <a:r>
              <a:rPr lang="hu-HU" sz="1200" dirty="0" smtClean="0"/>
              <a:t>; 13th Assisi European meeting </a:t>
            </a:r>
            <a:r>
              <a:rPr lang="hu-HU" sz="1200" dirty="0" err="1" smtClean="0"/>
              <a:t>on</a:t>
            </a:r>
            <a:r>
              <a:rPr lang="hu-HU" sz="1200" dirty="0" smtClean="0"/>
              <a:t> </a:t>
            </a:r>
            <a:r>
              <a:rPr lang="hu-HU" sz="1200" dirty="0" err="1" smtClean="0"/>
              <a:t>cardionephrology</a:t>
            </a:r>
            <a:r>
              <a:rPr lang="hu-HU" sz="1200" dirty="0" smtClean="0"/>
              <a:t>, 2010</a:t>
            </a:r>
            <a:endParaRPr lang="hu-HU" sz="1200"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barn(inVertical)">
                                      <p:cBhvr>
                                        <p:cTn id="7" dur="500"/>
                                        <p:tgtEl>
                                          <p:spTgt spid="3">
                                            <p:txEl>
                                              <p:pRg st="5" end="5"/>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barn(inVertical)">
                                      <p:cBhvr>
                                        <p:cTn id="10" dur="500"/>
                                        <p:tgtEl>
                                          <p:spTgt spid="3">
                                            <p:txEl>
                                              <p:pRg st="6" end="6"/>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Text Box 5"/>
          <p:cNvSpPr txBox="1">
            <a:spLocks noChangeArrowheads="1"/>
          </p:cNvSpPr>
          <p:nvPr/>
        </p:nvSpPr>
        <p:spPr bwMode="auto">
          <a:xfrm>
            <a:off x="0" y="0"/>
            <a:ext cx="9144000" cy="980728"/>
          </a:xfrm>
          <a:prstGeom prst="rect">
            <a:avLst/>
          </a:prstGeom>
          <a:solidFill>
            <a:srgbClr val="0070C0"/>
          </a:solidFill>
          <a:ln w="41275">
            <a:noFill/>
            <a:miter lim="800000"/>
            <a:headEnd/>
            <a:tailEnd/>
          </a:ln>
          <a:effectLst/>
        </p:spPr>
        <p:txBody>
          <a:bodyPr wrap="square" anchor="ctr">
            <a:noAutofit/>
          </a:bodyPr>
          <a:lstStyle/>
          <a:p>
            <a:pPr algn="ctr"/>
            <a:r>
              <a:rPr lang="hu-HU" sz="2600" b="1" dirty="0" err="1">
                <a:solidFill>
                  <a:srgbClr val="FFFF00"/>
                </a:solidFill>
              </a:rPr>
              <a:t>Hypernatraemia</a:t>
            </a:r>
            <a:r>
              <a:rPr lang="hu-HU" sz="2600" b="1" dirty="0">
                <a:solidFill>
                  <a:srgbClr val="FFFF00"/>
                </a:solidFill>
              </a:rPr>
              <a:t> </a:t>
            </a:r>
            <a:r>
              <a:rPr lang="hu-HU" sz="2600" b="1" dirty="0" smtClean="0">
                <a:solidFill>
                  <a:srgbClr val="FFFF00"/>
                </a:solidFill>
              </a:rPr>
              <a:t>(csökkent TB Na</a:t>
            </a:r>
            <a:r>
              <a:rPr lang="hu-HU" sz="2600" b="1" baseline="50000" dirty="0" smtClean="0">
                <a:solidFill>
                  <a:srgbClr val="FFFF00"/>
                </a:solidFill>
              </a:rPr>
              <a:t>+</a:t>
            </a:r>
            <a:r>
              <a:rPr lang="hu-HU" sz="2600" b="1" dirty="0" err="1" smtClean="0">
                <a:solidFill>
                  <a:srgbClr val="FFFF00"/>
                </a:solidFill>
              </a:rPr>
              <a:t>-al</a:t>
            </a:r>
            <a:r>
              <a:rPr lang="hu-HU" sz="2600" b="1" dirty="0" smtClean="0">
                <a:solidFill>
                  <a:srgbClr val="FFFF00"/>
                </a:solidFill>
              </a:rPr>
              <a:t>)</a:t>
            </a:r>
            <a:endParaRPr lang="hu-HU" sz="2600" b="1" dirty="0">
              <a:solidFill>
                <a:srgbClr val="FFFF00"/>
              </a:solidFill>
            </a:endParaRPr>
          </a:p>
        </p:txBody>
      </p:sp>
      <p:sp>
        <p:nvSpPr>
          <p:cNvPr id="33798" name="Text Box 6"/>
          <p:cNvSpPr txBox="1">
            <a:spLocks noChangeArrowheads="1"/>
          </p:cNvSpPr>
          <p:nvPr/>
        </p:nvSpPr>
        <p:spPr bwMode="auto">
          <a:xfrm>
            <a:off x="468313" y="1003300"/>
            <a:ext cx="3966470" cy="400110"/>
          </a:xfrm>
          <a:prstGeom prst="rect">
            <a:avLst/>
          </a:prstGeom>
          <a:solidFill>
            <a:srgbClr val="FFFF00"/>
          </a:solidFill>
          <a:ln w="9525">
            <a:noFill/>
            <a:miter lim="800000"/>
            <a:headEnd/>
            <a:tailEnd/>
          </a:ln>
          <a:effectLst/>
        </p:spPr>
        <p:txBody>
          <a:bodyPr wrap="none">
            <a:spAutoFit/>
          </a:bodyPr>
          <a:lstStyle/>
          <a:p>
            <a:pPr algn="l"/>
            <a:r>
              <a:rPr lang="hu-HU" sz="2000" b="1" dirty="0" err="1">
                <a:solidFill>
                  <a:srgbClr val="FF0000"/>
                </a:solidFill>
              </a:rPr>
              <a:t>Extrarenalis</a:t>
            </a:r>
            <a:r>
              <a:rPr lang="hu-HU" sz="2000" b="1" dirty="0">
                <a:solidFill>
                  <a:srgbClr val="FF0000"/>
                </a:solidFill>
              </a:rPr>
              <a:t> </a:t>
            </a:r>
            <a:r>
              <a:rPr lang="hu-HU" sz="2000" b="1" dirty="0" smtClean="0">
                <a:solidFill>
                  <a:srgbClr val="FF0000"/>
                </a:solidFill>
              </a:rPr>
              <a:t>folyadék és Na</a:t>
            </a:r>
            <a:r>
              <a:rPr lang="hu-HU" sz="2000" b="1" baseline="50000" dirty="0">
                <a:solidFill>
                  <a:srgbClr val="FF0000"/>
                </a:solidFill>
              </a:rPr>
              <a:t>+</a:t>
            </a:r>
            <a:r>
              <a:rPr lang="hu-HU" sz="2000" b="1" dirty="0">
                <a:solidFill>
                  <a:srgbClr val="FF0000"/>
                </a:solidFill>
              </a:rPr>
              <a:t> vesztés</a:t>
            </a:r>
          </a:p>
        </p:txBody>
      </p:sp>
      <p:sp>
        <p:nvSpPr>
          <p:cNvPr id="33799" name="Text Box 7"/>
          <p:cNvSpPr txBox="1">
            <a:spLocks noChangeArrowheads="1"/>
          </p:cNvSpPr>
          <p:nvPr/>
        </p:nvSpPr>
        <p:spPr bwMode="auto">
          <a:xfrm>
            <a:off x="5148064" y="1011238"/>
            <a:ext cx="3474284" cy="400110"/>
          </a:xfrm>
          <a:prstGeom prst="rect">
            <a:avLst/>
          </a:prstGeom>
          <a:solidFill>
            <a:srgbClr val="FFFF00"/>
          </a:solidFill>
          <a:ln w="9525">
            <a:noFill/>
            <a:miter lim="800000"/>
            <a:headEnd/>
            <a:tailEnd/>
          </a:ln>
          <a:effectLst/>
        </p:spPr>
        <p:txBody>
          <a:bodyPr wrap="none">
            <a:spAutoFit/>
          </a:bodyPr>
          <a:lstStyle/>
          <a:p>
            <a:pPr algn="l"/>
            <a:r>
              <a:rPr lang="hu-HU" sz="2000" b="1" dirty="0" err="1">
                <a:solidFill>
                  <a:srgbClr val="FF0000"/>
                </a:solidFill>
              </a:rPr>
              <a:t>Renális</a:t>
            </a:r>
            <a:r>
              <a:rPr lang="hu-HU" sz="2000" b="1" dirty="0">
                <a:solidFill>
                  <a:srgbClr val="FF0000"/>
                </a:solidFill>
              </a:rPr>
              <a:t> </a:t>
            </a:r>
            <a:r>
              <a:rPr lang="hu-HU" sz="2000" b="1" dirty="0" smtClean="0">
                <a:solidFill>
                  <a:srgbClr val="FF0000"/>
                </a:solidFill>
              </a:rPr>
              <a:t>folyadék és Na</a:t>
            </a:r>
            <a:r>
              <a:rPr lang="hu-HU" sz="2000" b="1" baseline="50000" dirty="0">
                <a:solidFill>
                  <a:srgbClr val="FF0000"/>
                </a:solidFill>
              </a:rPr>
              <a:t>+</a:t>
            </a:r>
            <a:r>
              <a:rPr lang="hu-HU" sz="2000" b="1" dirty="0">
                <a:solidFill>
                  <a:srgbClr val="FF0000"/>
                </a:solidFill>
              </a:rPr>
              <a:t> vesztés</a:t>
            </a:r>
          </a:p>
        </p:txBody>
      </p:sp>
      <p:sp>
        <p:nvSpPr>
          <p:cNvPr id="33801" name="Text Box 9"/>
          <p:cNvSpPr txBox="1">
            <a:spLocks noChangeArrowheads="1"/>
          </p:cNvSpPr>
          <p:nvPr/>
        </p:nvSpPr>
        <p:spPr bwMode="auto">
          <a:xfrm>
            <a:off x="5724128" y="1257300"/>
            <a:ext cx="3240360" cy="1190625"/>
          </a:xfrm>
          <a:prstGeom prst="rect">
            <a:avLst/>
          </a:prstGeom>
          <a:noFill/>
          <a:ln w="9525">
            <a:noFill/>
            <a:miter lim="800000"/>
            <a:headEnd/>
            <a:tailEnd/>
          </a:ln>
          <a:effectLst/>
        </p:spPr>
        <p:txBody>
          <a:bodyPr wrap="square">
            <a:spAutoFit/>
          </a:bodyPr>
          <a:lstStyle/>
          <a:p>
            <a:pPr algn="l"/>
            <a:endParaRPr lang="hu-HU" dirty="0">
              <a:solidFill>
                <a:srgbClr val="002060"/>
              </a:solidFill>
              <a:latin typeface="Times New Roman" pitchFamily="18" charset="0"/>
            </a:endParaRPr>
          </a:p>
          <a:p>
            <a:pPr algn="l"/>
            <a:r>
              <a:rPr lang="hu-HU" dirty="0" err="1">
                <a:solidFill>
                  <a:srgbClr val="002060"/>
                </a:solidFill>
              </a:rPr>
              <a:t>-Nem</a:t>
            </a:r>
            <a:r>
              <a:rPr lang="hu-HU" dirty="0">
                <a:solidFill>
                  <a:srgbClr val="002060"/>
                </a:solidFill>
              </a:rPr>
              <a:t> </a:t>
            </a:r>
            <a:r>
              <a:rPr lang="hu-HU" dirty="0" err="1">
                <a:solidFill>
                  <a:srgbClr val="002060"/>
                </a:solidFill>
              </a:rPr>
              <a:t>oliguriás</a:t>
            </a:r>
            <a:r>
              <a:rPr lang="hu-HU" dirty="0">
                <a:solidFill>
                  <a:srgbClr val="002060"/>
                </a:solidFill>
              </a:rPr>
              <a:t> akut </a:t>
            </a:r>
            <a:r>
              <a:rPr lang="hu-HU" dirty="0" err="1">
                <a:solidFill>
                  <a:srgbClr val="002060"/>
                </a:solidFill>
              </a:rPr>
              <a:t>veseelégt</a:t>
            </a:r>
            <a:r>
              <a:rPr lang="hu-HU" dirty="0">
                <a:solidFill>
                  <a:srgbClr val="002060"/>
                </a:solidFill>
              </a:rPr>
              <a:t>.</a:t>
            </a:r>
          </a:p>
          <a:p>
            <a:pPr algn="l"/>
            <a:r>
              <a:rPr lang="hu-HU" dirty="0" err="1">
                <a:solidFill>
                  <a:srgbClr val="002060"/>
                </a:solidFill>
              </a:rPr>
              <a:t>-Akut</a:t>
            </a:r>
            <a:r>
              <a:rPr lang="hu-HU" dirty="0">
                <a:solidFill>
                  <a:srgbClr val="002060"/>
                </a:solidFill>
              </a:rPr>
              <a:t> </a:t>
            </a:r>
            <a:r>
              <a:rPr lang="hu-HU" dirty="0" err="1">
                <a:solidFill>
                  <a:srgbClr val="002060"/>
                </a:solidFill>
              </a:rPr>
              <a:t>veseelégt</a:t>
            </a:r>
            <a:r>
              <a:rPr lang="hu-HU" dirty="0">
                <a:solidFill>
                  <a:srgbClr val="002060"/>
                </a:solidFill>
              </a:rPr>
              <a:t>. gyógyulási szak.</a:t>
            </a:r>
          </a:p>
          <a:p>
            <a:pPr algn="l"/>
            <a:r>
              <a:rPr lang="hu-HU" dirty="0" err="1">
                <a:solidFill>
                  <a:srgbClr val="002060"/>
                </a:solidFill>
              </a:rPr>
              <a:t>-Ozmotikus</a:t>
            </a:r>
            <a:r>
              <a:rPr lang="hu-HU" dirty="0">
                <a:solidFill>
                  <a:srgbClr val="002060"/>
                </a:solidFill>
              </a:rPr>
              <a:t> </a:t>
            </a:r>
            <a:r>
              <a:rPr lang="hu-HU" dirty="0" err="1">
                <a:solidFill>
                  <a:srgbClr val="002060"/>
                </a:solidFill>
              </a:rPr>
              <a:t>diurézis</a:t>
            </a:r>
            <a:endParaRPr lang="hu-HU" dirty="0">
              <a:solidFill>
                <a:srgbClr val="002060"/>
              </a:solidFill>
            </a:endParaRPr>
          </a:p>
        </p:txBody>
      </p:sp>
      <p:sp>
        <p:nvSpPr>
          <p:cNvPr id="33800" name="Text Box 8"/>
          <p:cNvSpPr txBox="1">
            <a:spLocks noChangeArrowheads="1"/>
          </p:cNvSpPr>
          <p:nvPr/>
        </p:nvSpPr>
        <p:spPr bwMode="auto">
          <a:xfrm>
            <a:off x="1201738" y="1268413"/>
            <a:ext cx="1226618" cy="1200329"/>
          </a:xfrm>
          <a:prstGeom prst="rect">
            <a:avLst/>
          </a:prstGeom>
          <a:noFill/>
          <a:ln w="9525">
            <a:noFill/>
            <a:miter lim="800000"/>
            <a:headEnd/>
            <a:tailEnd/>
          </a:ln>
          <a:effectLst/>
        </p:spPr>
        <p:txBody>
          <a:bodyPr wrap="none">
            <a:spAutoFit/>
          </a:bodyPr>
          <a:lstStyle/>
          <a:p>
            <a:pPr algn="l"/>
            <a:endParaRPr lang="hu-HU" b="1" dirty="0">
              <a:solidFill>
                <a:srgbClr val="002060"/>
              </a:solidFill>
              <a:latin typeface="Times New Roman" pitchFamily="18" charset="0"/>
            </a:endParaRPr>
          </a:p>
          <a:p>
            <a:pPr algn="l"/>
            <a:r>
              <a:rPr lang="hu-HU" b="1" dirty="0" err="1">
                <a:solidFill>
                  <a:srgbClr val="002060"/>
                </a:solidFill>
              </a:rPr>
              <a:t>-</a:t>
            </a:r>
            <a:r>
              <a:rPr lang="hu-HU" dirty="0" err="1">
                <a:solidFill>
                  <a:srgbClr val="002060"/>
                </a:solidFill>
              </a:rPr>
              <a:t>Hasmenés</a:t>
            </a:r>
            <a:endParaRPr lang="hu-HU" dirty="0">
              <a:solidFill>
                <a:srgbClr val="002060"/>
              </a:solidFill>
            </a:endParaRPr>
          </a:p>
          <a:p>
            <a:pPr algn="l"/>
            <a:r>
              <a:rPr lang="hu-HU" dirty="0" err="1">
                <a:solidFill>
                  <a:srgbClr val="002060"/>
                </a:solidFill>
              </a:rPr>
              <a:t>-Hányás</a:t>
            </a:r>
            <a:endParaRPr lang="hu-HU" dirty="0">
              <a:solidFill>
                <a:srgbClr val="002060"/>
              </a:solidFill>
            </a:endParaRPr>
          </a:p>
          <a:p>
            <a:pPr algn="l"/>
            <a:r>
              <a:rPr lang="hu-HU" dirty="0" err="1">
                <a:solidFill>
                  <a:srgbClr val="002060"/>
                </a:solidFill>
              </a:rPr>
              <a:t>-Izzadás</a:t>
            </a:r>
            <a:endParaRPr lang="hu-HU" dirty="0">
              <a:solidFill>
                <a:srgbClr val="002060"/>
              </a:solidFill>
            </a:endParaRPr>
          </a:p>
        </p:txBody>
      </p:sp>
      <p:sp>
        <p:nvSpPr>
          <p:cNvPr id="33802" name="Text Box 10"/>
          <p:cNvSpPr txBox="1">
            <a:spLocks noChangeArrowheads="1"/>
          </p:cNvSpPr>
          <p:nvPr/>
        </p:nvSpPr>
        <p:spPr bwMode="auto">
          <a:xfrm>
            <a:off x="2590800" y="2468563"/>
            <a:ext cx="3132138" cy="1465262"/>
          </a:xfrm>
          <a:prstGeom prst="rect">
            <a:avLst/>
          </a:prstGeom>
          <a:noFill/>
          <a:ln w="9525">
            <a:noFill/>
            <a:miter lim="800000"/>
            <a:headEnd/>
            <a:tailEnd/>
          </a:ln>
          <a:effectLst/>
        </p:spPr>
        <p:txBody>
          <a:bodyPr>
            <a:spAutoFit/>
          </a:bodyPr>
          <a:lstStyle/>
          <a:p>
            <a:pPr algn="ctr"/>
            <a:r>
              <a:rPr lang="hu-HU" dirty="0">
                <a:solidFill>
                  <a:srgbClr val="002060"/>
                </a:solidFill>
              </a:rPr>
              <a:t>hipotóniás folyadék vesztés</a:t>
            </a:r>
          </a:p>
          <a:p>
            <a:pPr algn="ctr"/>
            <a:endParaRPr lang="hu-HU" dirty="0">
              <a:solidFill>
                <a:srgbClr val="002060"/>
              </a:solidFill>
            </a:endParaRPr>
          </a:p>
          <a:p>
            <a:pPr algn="ctr"/>
            <a:r>
              <a:rPr lang="hu-HU" dirty="0">
                <a:solidFill>
                  <a:srgbClr val="002060"/>
                </a:solidFill>
              </a:rPr>
              <a:t>hipertóniás plazma</a:t>
            </a:r>
          </a:p>
          <a:p>
            <a:pPr algn="ctr"/>
            <a:endParaRPr lang="hu-HU" dirty="0">
              <a:solidFill>
                <a:srgbClr val="002060"/>
              </a:solidFill>
            </a:endParaRPr>
          </a:p>
          <a:p>
            <a:pPr algn="ctr"/>
            <a:r>
              <a:rPr lang="hu-HU" dirty="0">
                <a:solidFill>
                  <a:srgbClr val="002060"/>
                </a:solidFill>
              </a:rPr>
              <a:t>szomjúság</a:t>
            </a:r>
          </a:p>
        </p:txBody>
      </p:sp>
      <p:sp>
        <p:nvSpPr>
          <p:cNvPr id="33803" name="Text Box 11"/>
          <p:cNvSpPr txBox="1">
            <a:spLocks noChangeArrowheads="1"/>
          </p:cNvSpPr>
          <p:nvPr/>
        </p:nvSpPr>
        <p:spPr bwMode="auto">
          <a:xfrm>
            <a:off x="1187450" y="4375150"/>
            <a:ext cx="7416998" cy="369332"/>
          </a:xfrm>
          <a:prstGeom prst="rect">
            <a:avLst/>
          </a:prstGeom>
          <a:noFill/>
          <a:ln w="9525">
            <a:noFill/>
            <a:miter lim="800000"/>
            <a:headEnd/>
            <a:tailEnd/>
          </a:ln>
          <a:effectLst/>
        </p:spPr>
        <p:txBody>
          <a:bodyPr wrap="square">
            <a:spAutoFit/>
          </a:bodyPr>
          <a:lstStyle/>
          <a:p>
            <a:r>
              <a:rPr lang="hu-HU" dirty="0">
                <a:solidFill>
                  <a:srgbClr val="002060"/>
                </a:solidFill>
              </a:rPr>
              <a:t>hipotóniás folyadék                       </a:t>
            </a:r>
            <a:r>
              <a:rPr lang="hu-HU" dirty="0" smtClean="0">
                <a:solidFill>
                  <a:srgbClr val="002060"/>
                </a:solidFill>
              </a:rPr>
              <a:t>	nincs </a:t>
            </a:r>
            <a:r>
              <a:rPr lang="hu-HU" dirty="0">
                <a:solidFill>
                  <a:srgbClr val="002060"/>
                </a:solidFill>
              </a:rPr>
              <a:t>folyadék felvétel</a:t>
            </a:r>
          </a:p>
        </p:txBody>
      </p:sp>
      <p:sp>
        <p:nvSpPr>
          <p:cNvPr id="33804" name="Text Box 12"/>
          <p:cNvSpPr txBox="1">
            <a:spLocks noChangeArrowheads="1"/>
          </p:cNvSpPr>
          <p:nvPr/>
        </p:nvSpPr>
        <p:spPr bwMode="auto">
          <a:xfrm>
            <a:off x="1371600" y="5562600"/>
            <a:ext cx="5576719" cy="400110"/>
          </a:xfrm>
          <a:prstGeom prst="rect">
            <a:avLst/>
          </a:prstGeom>
          <a:noFill/>
          <a:ln w="9525">
            <a:noFill/>
            <a:miter lim="800000"/>
            <a:headEnd/>
            <a:tailEnd/>
          </a:ln>
          <a:effectLst/>
        </p:spPr>
        <p:txBody>
          <a:bodyPr wrap="none">
            <a:spAutoFit/>
          </a:bodyPr>
          <a:lstStyle/>
          <a:p>
            <a:pPr algn="l"/>
            <a:r>
              <a:rPr lang="hu-HU" sz="2000" b="1" dirty="0" err="1">
                <a:solidFill>
                  <a:srgbClr val="FF0000"/>
                </a:solidFill>
              </a:rPr>
              <a:t>hiponatrémia</a:t>
            </a:r>
            <a:r>
              <a:rPr lang="hu-HU" sz="2000" b="1" dirty="0">
                <a:solidFill>
                  <a:srgbClr val="FF0000"/>
                </a:solidFill>
              </a:rPr>
              <a:t>                                 </a:t>
            </a:r>
            <a:r>
              <a:rPr lang="hu-HU" sz="2000" b="1" dirty="0" smtClean="0">
                <a:solidFill>
                  <a:srgbClr val="FF0000"/>
                </a:solidFill>
              </a:rPr>
              <a:t>	   </a:t>
            </a:r>
            <a:r>
              <a:rPr lang="hu-HU" sz="2000" b="1" dirty="0" err="1">
                <a:solidFill>
                  <a:srgbClr val="FF0000"/>
                </a:solidFill>
              </a:rPr>
              <a:t>hipernatrémia</a:t>
            </a:r>
            <a:endParaRPr lang="hu-HU" sz="2000" b="1" dirty="0">
              <a:solidFill>
                <a:srgbClr val="FF0000"/>
              </a:solidFill>
            </a:endParaRPr>
          </a:p>
        </p:txBody>
      </p:sp>
      <p:sp>
        <p:nvSpPr>
          <p:cNvPr id="33805" name="Line 13"/>
          <p:cNvSpPr>
            <a:spLocks noChangeShapeType="1"/>
          </p:cNvSpPr>
          <p:nvPr/>
        </p:nvSpPr>
        <p:spPr bwMode="auto">
          <a:xfrm flipH="1">
            <a:off x="2771800" y="4005263"/>
            <a:ext cx="1477938" cy="359841"/>
          </a:xfrm>
          <a:prstGeom prst="line">
            <a:avLst/>
          </a:prstGeom>
          <a:noFill/>
          <a:ln w="28575">
            <a:solidFill>
              <a:schemeClr val="tx1"/>
            </a:solidFill>
            <a:round/>
            <a:headEnd/>
            <a:tailEnd type="stealth" w="sm" len="lg"/>
          </a:ln>
          <a:effectLst/>
        </p:spPr>
        <p:txBody>
          <a:bodyPr/>
          <a:lstStyle/>
          <a:p>
            <a:endParaRPr lang="hu-HU"/>
          </a:p>
        </p:txBody>
      </p:sp>
      <p:sp>
        <p:nvSpPr>
          <p:cNvPr id="33806" name="Line 14"/>
          <p:cNvSpPr>
            <a:spLocks noChangeShapeType="1"/>
          </p:cNvSpPr>
          <p:nvPr/>
        </p:nvSpPr>
        <p:spPr bwMode="auto">
          <a:xfrm>
            <a:off x="4211638" y="4005263"/>
            <a:ext cx="1584325" cy="360362"/>
          </a:xfrm>
          <a:prstGeom prst="line">
            <a:avLst/>
          </a:prstGeom>
          <a:noFill/>
          <a:ln w="28575">
            <a:solidFill>
              <a:schemeClr val="tx1"/>
            </a:solidFill>
            <a:round/>
            <a:headEnd/>
            <a:tailEnd type="stealth" w="sm" len="lg"/>
          </a:ln>
          <a:effectLst/>
        </p:spPr>
        <p:txBody>
          <a:bodyPr/>
          <a:lstStyle/>
          <a:p>
            <a:endParaRPr lang="hu-HU"/>
          </a:p>
        </p:txBody>
      </p:sp>
      <p:sp>
        <p:nvSpPr>
          <p:cNvPr id="33807" name="Line 15"/>
          <p:cNvSpPr>
            <a:spLocks noChangeShapeType="1"/>
          </p:cNvSpPr>
          <p:nvPr/>
        </p:nvSpPr>
        <p:spPr bwMode="auto">
          <a:xfrm rot="600000">
            <a:off x="2463129" y="1746375"/>
            <a:ext cx="1447804" cy="553010"/>
          </a:xfrm>
          <a:prstGeom prst="line">
            <a:avLst/>
          </a:prstGeom>
          <a:noFill/>
          <a:ln w="28575">
            <a:solidFill>
              <a:schemeClr val="tx1"/>
            </a:solidFill>
            <a:round/>
            <a:headEnd type="none" w="med" len="med"/>
            <a:tailEnd type="arrow" w="med" len="med"/>
          </a:ln>
          <a:effectLst/>
        </p:spPr>
        <p:txBody>
          <a:bodyPr/>
          <a:lstStyle/>
          <a:p>
            <a:endParaRPr lang="hu-HU"/>
          </a:p>
        </p:txBody>
      </p:sp>
      <p:sp>
        <p:nvSpPr>
          <p:cNvPr id="33808" name="Line 16"/>
          <p:cNvSpPr>
            <a:spLocks noChangeShapeType="1"/>
          </p:cNvSpPr>
          <p:nvPr/>
        </p:nvSpPr>
        <p:spPr bwMode="auto">
          <a:xfrm>
            <a:off x="2123728" y="4797152"/>
            <a:ext cx="0" cy="725487"/>
          </a:xfrm>
          <a:prstGeom prst="line">
            <a:avLst/>
          </a:prstGeom>
          <a:noFill/>
          <a:ln w="28575">
            <a:solidFill>
              <a:schemeClr val="tx1"/>
            </a:solidFill>
            <a:round/>
            <a:headEnd/>
            <a:tailEnd type="stealth" w="sm" len="lg"/>
          </a:ln>
          <a:effectLst/>
        </p:spPr>
        <p:txBody>
          <a:bodyPr/>
          <a:lstStyle/>
          <a:p>
            <a:endParaRPr lang="hu-HU"/>
          </a:p>
        </p:txBody>
      </p:sp>
      <p:sp>
        <p:nvSpPr>
          <p:cNvPr id="33809" name="Line 17"/>
          <p:cNvSpPr>
            <a:spLocks noChangeShapeType="1"/>
          </p:cNvSpPr>
          <p:nvPr/>
        </p:nvSpPr>
        <p:spPr bwMode="auto">
          <a:xfrm>
            <a:off x="5940425" y="4868863"/>
            <a:ext cx="0" cy="723900"/>
          </a:xfrm>
          <a:prstGeom prst="line">
            <a:avLst/>
          </a:prstGeom>
          <a:noFill/>
          <a:ln w="28575">
            <a:solidFill>
              <a:schemeClr val="tx1"/>
            </a:solidFill>
            <a:round/>
            <a:headEnd/>
            <a:tailEnd type="stealth" w="sm" len="lg"/>
          </a:ln>
          <a:effectLst/>
        </p:spPr>
        <p:txBody>
          <a:bodyPr/>
          <a:lstStyle/>
          <a:p>
            <a:endParaRPr lang="hu-HU"/>
          </a:p>
        </p:txBody>
      </p:sp>
      <p:sp>
        <p:nvSpPr>
          <p:cNvPr id="33810" name="Line 18"/>
          <p:cNvSpPr>
            <a:spLocks noChangeShapeType="1"/>
          </p:cNvSpPr>
          <p:nvPr/>
        </p:nvSpPr>
        <p:spPr bwMode="auto">
          <a:xfrm>
            <a:off x="4211638" y="3357563"/>
            <a:ext cx="0" cy="176212"/>
          </a:xfrm>
          <a:prstGeom prst="line">
            <a:avLst/>
          </a:prstGeom>
          <a:noFill/>
          <a:ln w="28575">
            <a:solidFill>
              <a:schemeClr val="tx1"/>
            </a:solidFill>
            <a:round/>
            <a:headEnd/>
            <a:tailEnd type="stealth" w="sm" len="sm"/>
          </a:ln>
          <a:effectLst/>
        </p:spPr>
        <p:txBody>
          <a:bodyPr/>
          <a:lstStyle/>
          <a:p>
            <a:endParaRPr lang="hu-HU"/>
          </a:p>
        </p:txBody>
      </p:sp>
      <p:sp>
        <p:nvSpPr>
          <p:cNvPr id="33811" name="Line 19"/>
          <p:cNvSpPr>
            <a:spLocks noChangeShapeType="1"/>
          </p:cNvSpPr>
          <p:nvPr/>
        </p:nvSpPr>
        <p:spPr bwMode="auto">
          <a:xfrm>
            <a:off x="4211638" y="2852738"/>
            <a:ext cx="0" cy="174625"/>
          </a:xfrm>
          <a:prstGeom prst="line">
            <a:avLst/>
          </a:prstGeom>
          <a:noFill/>
          <a:ln w="28575">
            <a:solidFill>
              <a:schemeClr val="tx1"/>
            </a:solidFill>
            <a:round/>
            <a:headEnd/>
            <a:tailEnd type="stealth" w="sm" len="sm"/>
          </a:ln>
          <a:effectLst/>
        </p:spPr>
        <p:txBody>
          <a:bodyPr/>
          <a:lstStyle/>
          <a:p>
            <a:endParaRPr lang="hu-HU"/>
          </a:p>
        </p:txBody>
      </p:sp>
      <p:sp>
        <p:nvSpPr>
          <p:cNvPr id="33812" name="Line 20"/>
          <p:cNvSpPr>
            <a:spLocks noChangeShapeType="1"/>
          </p:cNvSpPr>
          <p:nvPr/>
        </p:nvSpPr>
        <p:spPr bwMode="auto">
          <a:xfrm flipH="1">
            <a:off x="4139952" y="1549400"/>
            <a:ext cx="1700460" cy="871488"/>
          </a:xfrm>
          <a:prstGeom prst="line">
            <a:avLst/>
          </a:prstGeom>
          <a:noFill/>
          <a:ln w="28575">
            <a:solidFill>
              <a:schemeClr val="tx1"/>
            </a:solidFill>
            <a:round/>
            <a:headEnd type="none" w="med" len="med"/>
            <a:tailEnd type="arrow" w="med" len="med"/>
          </a:ln>
          <a:effectLst/>
        </p:spPr>
        <p:txBody>
          <a:bodyPr/>
          <a:lstStyle/>
          <a:p>
            <a:endParaRPr lang="hu-HU"/>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0" y="0"/>
            <a:ext cx="9144000" cy="908720"/>
          </a:xfrm>
          <a:solidFill>
            <a:srgbClr val="0070C0"/>
          </a:solidFill>
        </p:spPr>
        <p:txBody>
          <a:bodyPr>
            <a:normAutofit/>
          </a:bodyPr>
          <a:lstStyle/>
          <a:p>
            <a:r>
              <a:rPr lang="hu-HU" sz="2400" b="1" dirty="0" err="1">
                <a:solidFill>
                  <a:srgbClr val="FFFF00"/>
                </a:solidFill>
              </a:rPr>
              <a:t>Hyperkalemia</a:t>
            </a:r>
            <a:r>
              <a:rPr lang="hu-HU" sz="2400" b="1" dirty="0">
                <a:solidFill>
                  <a:srgbClr val="FFFF00"/>
                </a:solidFill>
              </a:rPr>
              <a:t> </a:t>
            </a:r>
            <a:r>
              <a:rPr lang="hu-HU" sz="2400" b="1" dirty="0" smtClean="0">
                <a:solidFill>
                  <a:srgbClr val="FFFF00"/>
                </a:solidFill>
              </a:rPr>
              <a:t>okai</a:t>
            </a:r>
            <a:endParaRPr lang="hu-HU" sz="2400" b="1" dirty="0">
              <a:solidFill>
                <a:srgbClr val="FFFF00"/>
              </a:solidFill>
            </a:endParaRPr>
          </a:p>
        </p:txBody>
      </p:sp>
      <p:sp>
        <p:nvSpPr>
          <p:cNvPr id="109571" name="Rectangle 3"/>
          <p:cNvSpPr>
            <a:spLocks noGrp="1" noChangeArrowheads="1"/>
          </p:cNvSpPr>
          <p:nvPr>
            <p:ph type="body" idx="1"/>
          </p:nvPr>
        </p:nvSpPr>
        <p:spPr>
          <a:xfrm>
            <a:off x="457200" y="908720"/>
            <a:ext cx="8229600" cy="4525963"/>
          </a:xfrm>
        </p:spPr>
        <p:txBody>
          <a:bodyPr>
            <a:normAutofit/>
          </a:bodyPr>
          <a:lstStyle/>
          <a:p>
            <a:pPr lvl="1">
              <a:lnSpc>
                <a:spcPct val="90000"/>
              </a:lnSpc>
            </a:pPr>
            <a:r>
              <a:rPr lang="hu-HU" sz="2000" b="1" dirty="0" smtClean="0">
                <a:sym typeface="Symbol" pitchFamily="18" charset="2"/>
              </a:rPr>
              <a:t>Csökkent </a:t>
            </a:r>
            <a:r>
              <a:rPr lang="hu-HU" sz="2000" b="1" dirty="0">
                <a:sym typeface="Symbol" pitchFamily="18" charset="2"/>
              </a:rPr>
              <a:t>kiválasztás</a:t>
            </a:r>
            <a:r>
              <a:rPr lang="hu-HU" sz="2000" dirty="0">
                <a:sym typeface="Symbol" pitchFamily="18" charset="2"/>
              </a:rPr>
              <a:t>:</a:t>
            </a:r>
          </a:p>
          <a:p>
            <a:pPr lvl="3">
              <a:lnSpc>
                <a:spcPct val="90000"/>
              </a:lnSpc>
            </a:pPr>
            <a:r>
              <a:rPr lang="hu-HU" sz="1600" b="1" dirty="0">
                <a:sym typeface="Symbol" pitchFamily="18" charset="2"/>
              </a:rPr>
              <a:t>Veseelégtelenség</a:t>
            </a:r>
            <a:r>
              <a:rPr lang="hu-HU" sz="1600" dirty="0">
                <a:sym typeface="Symbol" pitchFamily="18" charset="2"/>
              </a:rPr>
              <a:t> (diabeteses </a:t>
            </a:r>
            <a:r>
              <a:rPr lang="hu-HU" sz="1600" dirty="0" err="1">
                <a:sym typeface="Symbol" pitchFamily="18" charset="2"/>
              </a:rPr>
              <a:t>nephropátia</a:t>
            </a:r>
            <a:r>
              <a:rPr lang="hu-HU" sz="1600" dirty="0">
                <a:sym typeface="Symbol" pitchFamily="18" charset="2"/>
              </a:rPr>
              <a:t>: </a:t>
            </a:r>
            <a:r>
              <a:rPr lang="hu-HU" sz="1600" dirty="0" err="1">
                <a:sym typeface="Symbol" pitchFamily="18" charset="2"/>
              </a:rPr>
              <a:t>hyporeninémiás</a:t>
            </a:r>
            <a:r>
              <a:rPr lang="hu-HU" sz="1600" dirty="0">
                <a:sym typeface="Symbol" pitchFamily="18" charset="2"/>
              </a:rPr>
              <a:t> </a:t>
            </a:r>
            <a:r>
              <a:rPr lang="hu-HU" sz="1600" dirty="0" err="1">
                <a:sym typeface="Symbol" pitchFamily="18" charset="2"/>
              </a:rPr>
              <a:t>hypoaldosteronszmus</a:t>
            </a:r>
            <a:r>
              <a:rPr lang="hu-HU" sz="1600" dirty="0">
                <a:sym typeface="Symbol" pitchFamily="18" charset="2"/>
              </a:rPr>
              <a:t>)</a:t>
            </a:r>
          </a:p>
          <a:p>
            <a:pPr lvl="3">
              <a:lnSpc>
                <a:spcPct val="90000"/>
              </a:lnSpc>
            </a:pPr>
            <a:r>
              <a:rPr lang="hu-HU" sz="1600" dirty="0">
                <a:sym typeface="Symbol" pitchFamily="18" charset="2"/>
              </a:rPr>
              <a:t>Mellékvesekéreg elégtelenség (</a:t>
            </a:r>
            <a:r>
              <a:rPr lang="hu-HU" sz="1600" dirty="0" err="1">
                <a:sym typeface="Symbol" pitchFamily="18" charset="2"/>
              </a:rPr>
              <a:t>aldosteron</a:t>
            </a:r>
            <a:r>
              <a:rPr lang="hu-HU" sz="1600" dirty="0">
                <a:sym typeface="Symbol" pitchFamily="18" charset="2"/>
              </a:rPr>
              <a:t> hiány, </a:t>
            </a:r>
            <a:r>
              <a:rPr lang="hu-HU" sz="1600" dirty="0" err="1">
                <a:sym typeface="Symbol" pitchFamily="18" charset="2"/>
              </a:rPr>
              <a:t>spironolakton</a:t>
            </a:r>
            <a:r>
              <a:rPr lang="hu-HU" sz="1600" dirty="0">
                <a:sym typeface="Symbol" pitchFamily="18" charset="2"/>
              </a:rPr>
              <a:t>: </a:t>
            </a:r>
            <a:r>
              <a:rPr lang="hu-HU" sz="1600" dirty="0" err="1">
                <a:sym typeface="Symbol" pitchFamily="18" charset="2"/>
              </a:rPr>
              <a:t>aldosteron</a:t>
            </a:r>
            <a:r>
              <a:rPr lang="hu-HU" sz="1600" dirty="0">
                <a:sym typeface="Symbol" pitchFamily="18" charset="2"/>
              </a:rPr>
              <a:t> </a:t>
            </a:r>
            <a:r>
              <a:rPr lang="hu-HU" sz="1600" dirty="0" err="1">
                <a:sym typeface="Symbol" pitchFamily="18" charset="2"/>
              </a:rPr>
              <a:t>antagonista</a:t>
            </a:r>
            <a:r>
              <a:rPr lang="hu-HU" sz="1600" dirty="0">
                <a:sym typeface="Symbol" pitchFamily="18" charset="2"/>
              </a:rPr>
              <a:t> </a:t>
            </a:r>
            <a:r>
              <a:rPr lang="hu-HU" sz="1600" dirty="0" err="1">
                <a:sym typeface="Symbol" pitchFamily="18" charset="2"/>
              </a:rPr>
              <a:t>diuretikum</a:t>
            </a:r>
            <a:r>
              <a:rPr lang="hu-HU" sz="1600" dirty="0">
                <a:sym typeface="Symbol" pitchFamily="18" charset="2"/>
              </a:rPr>
              <a:t>)</a:t>
            </a:r>
          </a:p>
          <a:p>
            <a:pPr lvl="3">
              <a:lnSpc>
                <a:spcPct val="90000"/>
              </a:lnSpc>
            </a:pPr>
            <a:r>
              <a:rPr lang="hu-HU" sz="1600" b="1" dirty="0">
                <a:sym typeface="Symbol" pitchFamily="18" charset="2"/>
              </a:rPr>
              <a:t>Kiszáradás</a:t>
            </a:r>
            <a:r>
              <a:rPr lang="hu-HU" sz="1600" dirty="0">
                <a:sym typeface="Symbol" pitchFamily="18" charset="2"/>
              </a:rPr>
              <a:t> ! (A K</a:t>
            </a:r>
            <a:r>
              <a:rPr lang="hu-HU" sz="1600" baseline="30000" dirty="0">
                <a:sym typeface="Symbol" pitchFamily="18" charset="2"/>
              </a:rPr>
              <a:t>+</a:t>
            </a:r>
            <a:r>
              <a:rPr lang="hu-HU" sz="1600" dirty="0">
                <a:sym typeface="Symbol" pitchFamily="18" charset="2"/>
              </a:rPr>
              <a:t> kiválasztáshoz </a:t>
            </a:r>
            <a:r>
              <a:rPr lang="hu-HU" sz="1600" dirty="0" err="1">
                <a:sym typeface="Symbol" pitchFamily="18" charset="2"/>
              </a:rPr>
              <a:t>szűkséges</a:t>
            </a:r>
            <a:r>
              <a:rPr lang="hu-HU" sz="1600" dirty="0">
                <a:sym typeface="Symbol" pitchFamily="18" charset="2"/>
              </a:rPr>
              <a:t> a </a:t>
            </a:r>
            <a:r>
              <a:rPr lang="hu-HU" sz="1600" dirty="0" err="1">
                <a:sym typeface="Symbol" pitchFamily="18" charset="2"/>
              </a:rPr>
              <a:t>disztális</a:t>
            </a:r>
            <a:r>
              <a:rPr lang="hu-HU" sz="1600" dirty="0">
                <a:sym typeface="Symbol" pitchFamily="18" charset="2"/>
              </a:rPr>
              <a:t> </a:t>
            </a:r>
            <a:r>
              <a:rPr lang="hu-HU" sz="1600" dirty="0" err="1">
                <a:sym typeface="Symbol" pitchFamily="18" charset="2"/>
              </a:rPr>
              <a:t>nephronban</a:t>
            </a:r>
            <a:r>
              <a:rPr lang="hu-HU" sz="1600" dirty="0">
                <a:sym typeface="Symbol" pitchFamily="18" charset="2"/>
              </a:rPr>
              <a:t> elegendő víz és Na</a:t>
            </a:r>
            <a:r>
              <a:rPr lang="hu-HU" sz="1600" baseline="30000" dirty="0">
                <a:sym typeface="Symbol" pitchFamily="18" charset="2"/>
              </a:rPr>
              <a:t>+</a:t>
            </a:r>
            <a:r>
              <a:rPr lang="hu-HU" sz="1600" dirty="0">
                <a:sym typeface="Symbol" pitchFamily="18" charset="2"/>
              </a:rPr>
              <a:t>)</a:t>
            </a:r>
          </a:p>
          <a:p>
            <a:pPr lvl="3">
              <a:lnSpc>
                <a:spcPct val="90000"/>
              </a:lnSpc>
            </a:pPr>
            <a:r>
              <a:rPr lang="hu-HU" sz="1600" b="1" dirty="0">
                <a:sym typeface="Symbol" pitchFamily="18" charset="2"/>
              </a:rPr>
              <a:t>Szívelégtelenség (vese </a:t>
            </a:r>
            <a:r>
              <a:rPr lang="hu-HU" sz="1600" b="1" dirty="0" err="1">
                <a:sym typeface="Symbol" pitchFamily="18" charset="2"/>
              </a:rPr>
              <a:t>hypoperfúziója</a:t>
            </a:r>
            <a:r>
              <a:rPr lang="hu-HU" sz="1600" b="1" dirty="0" smtClean="0">
                <a:sym typeface="Symbol" pitchFamily="18" charset="2"/>
              </a:rPr>
              <a:t>)</a:t>
            </a:r>
          </a:p>
          <a:p>
            <a:pPr lvl="3">
              <a:lnSpc>
                <a:spcPct val="90000"/>
              </a:lnSpc>
            </a:pPr>
            <a:r>
              <a:rPr lang="hu-HU" sz="1600" b="1" dirty="0" err="1" smtClean="0">
                <a:sym typeface="Symbol" pitchFamily="18" charset="2"/>
              </a:rPr>
              <a:t>Portális</a:t>
            </a:r>
            <a:r>
              <a:rPr lang="hu-HU" sz="1600" b="1" dirty="0" smtClean="0">
                <a:sym typeface="Symbol" pitchFamily="18" charset="2"/>
              </a:rPr>
              <a:t> </a:t>
            </a:r>
            <a:r>
              <a:rPr lang="hu-HU" sz="1600" b="1" dirty="0" err="1" smtClean="0">
                <a:sym typeface="Symbol" pitchFamily="18" charset="2"/>
              </a:rPr>
              <a:t>hypertonia</a:t>
            </a:r>
            <a:r>
              <a:rPr lang="hu-HU" sz="1600" b="1" dirty="0" smtClean="0">
                <a:sym typeface="Symbol" pitchFamily="18" charset="2"/>
              </a:rPr>
              <a:t>, HRS (vese </a:t>
            </a:r>
            <a:r>
              <a:rPr lang="hu-HU" sz="1600" b="1" dirty="0" err="1" smtClean="0">
                <a:sym typeface="Symbol" pitchFamily="18" charset="2"/>
              </a:rPr>
              <a:t>hypoperfúziója</a:t>
            </a:r>
            <a:r>
              <a:rPr lang="hu-HU" sz="1600" b="1" dirty="0" smtClean="0">
                <a:sym typeface="Symbol" pitchFamily="18" charset="2"/>
              </a:rPr>
              <a:t>)</a:t>
            </a:r>
            <a:endParaRPr lang="hu-HU" sz="1600" b="1" dirty="0">
              <a:sym typeface="Symbol" pitchFamily="18" charset="2"/>
            </a:endParaRPr>
          </a:p>
          <a:p>
            <a:pPr lvl="1">
              <a:lnSpc>
                <a:spcPct val="90000"/>
              </a:lnSpc>
            </a:pPr>
            <a:r>
              <a:rPr lang="hu-HU" sz="2000" b="1" dirty="0">
                <a:sym typeface="Symbol" pitchFamily="18" charset="2"/>
              </a:rPr>
              <a:t>Sejtekből történő felszabadulás</a:t>
            </a:r>
          </a:p>
          <a:p>
            <a:pPr lvl="2">
              <a:lnSpc>
                <a:spcPct val="90000"/>
              </a:lnSpc>
            </a:pPr>
            <a:r>
              <a:rPr lang="hu-HU" sz="1800" b="1" dirty="0">
                <a:sym typeface="Symbol" pitchFamily="18" charset="2"/>
              </a:rPr>
              <a:t>Sejtpusztulás </a:t>
            </a:r>
          </a:p>
          <a:p>
            <a:pPr lvl="3">
              <a:lnSpc>
                <a:spcPct val="90000"/>
              </a:lnSpc>
            </a:pPr>
            <a:r>
              <a:rPr lang="hu-HU" sz="1600" dirty="0" err="1">
                <a:sym typeface="Symbol" pitchFamily="18" charset="2"/>
              </a:rPr>
              <a:t>hemolízis</a:t>
            </a:r>
            <a:r>
              <a:rPr lang="hu-HU" sz="1600" dirty="0">
                <a:sym typeface="Symbol" pitchFamily="18" charset="2"/>
              </a:rPr>
              <a:t>, </a:t>
            </a:r>
          </a:p>
          <a:p>
            <a:pPr lvl="3">
              <a:lnSpc>
                <a:spcPct val="90000"/>
              </a:lnSpc>
            </a:pPr>
            <a:r>
              <a:rPr lang="hu-HU" sz="1600" dirty="0" err="1">
                <a:sym typeface="Symbol" pitchFamily="18" charset="2"/>
              </a:rPr>
              <a:t>leukózisok</a:t>
            </a:r>
            <a:r>
              <a:rPr lang="hu-HU" sz="1600" dirty="0">
                <a:sym typeface="Symbol" pitchFamily="18" charset="2"/>
              </a:rPr>
              <a:t>, </a:t>
            </a:r>
          </a:p>
          <a:p>
            <a:pPr lvl="3">
              <a:lnSpc>
                <a:spcPct val="90000"/>
              </a:lnSpc>
            </a:pPr>
            <a:r>
              <a:rPr lang="hu-HU" sz="1600" dirty="0">
                <a:sym typeface="Symbol" pitchFamily="18" charset="2"/>
              </a:rPr>
              <a:t>szövet károsodás: trauma, égés</a:t>
            </a:r>
          </a:p>
          <a:p>
            <a:pPr lvl="3">
              <a:lnSpc>
                <a:spcPct val="90000"/>
              </a:lnSpc>
            </a:pPr>
            <a:r>
              <a:rPr lang="hu-HU" sz="1600" dirty="0" err="1">
                <a:sym typeface="Symbol" pitchFamily="18" charset="2"/>
              </a:rPr>
              <a:t>katabolikus</a:t>
            </a:r>
            <a:r>
              <a:rPr lang="hu-HU" sz="1600" dirty="0">
                <a:sym typeface="Symbol" pitchFamily="18" charset="2"/>
              </a:rPr>
              <a:t> állapot</a:t>
            </a:r>
          </a:p>
          <a:p>
            <a:pPr lvl="2">
              <a:lnSpc>
                <a:spcPct val="90000"/>
              </a:lnSpc>
            </a:pPr>
            <a:r>
              <a:rPr lang="hu-HU" sz="1800" b="1" dirty="0">
                <a:sym typeface="Symbol" pitchFamily="18" charset="2"/>
              </a:rPr>
              <a:t>Sejtekbe bejutás zavara</a:t>
            </a:r>
          </a:p>
        </p:txBody>
      </p:sp>
      <p:sp>
        <p:nvSpPr>
          <p:cNvPr id="109572" name="Text Box 4"/>
          <p:cNvSpPr txBox="1">
            <a:spLocks noChangeArrowheads="1"/>
          </p:cNvSpPr>
          <p:nvPr/>
        </p:nvSpPr>
        <p:spPr bwMode="auto">
          <a:xfrm>
            <a:off x="899592" y="5276105"/>
            <a:ext cx="7007225" cy="1465263"/>
          </a:xfrm>
          <a:prstGeom prst="rect">
            <a:avLst/>
          </a:prstGeom>
          <a:noFill/>
          <a:ln w="9525">
            <a:noFill/>
            <a:miter lim="800000"/>
            <a:headEnd/>
            <a:tailEnd/>
          </a:ln>
          <a:effectLst/>
        </p:spPr>
        <p:txBody>
          <a:bodyPr wrap="none">
            <a:spAutoFit/>
          </a:bodyPr>
          <a:lstStyle/>
          <a:p>
            <a:pPr algn="l"/>
            <a:r>
              <a:rPr lang="hu-HU" dirty="0"/>
              <a:t>*A </a:t>
            </a:r>
            <a:r>
              <a:rPr lang="hu-HU" dirty="0">
                <a:solidFill>
                  <a:srgbClr val="FF3300"/>
                </a:solidFill>
              </a:rPr>
              <a:t>Se [K</a:t>
            </a:r>
            <a:r>
              <a:rPr lang="hu-HU" baseline="30000" dirty="0">
                <a:solidFill>
                  <a:srgbClr val="FF3300"/>
                </a:solidFill>
              </a:rPr>
              <a:t>+</a:t>
            </a:r>
            <a:r>
              <a:rPr lang="hu-HU" dirty="0">
                <a:solidFill>
                  <a:srgbClr val="FF3300"/>
                </a:solidFill>
              </a:rPr>
              <a:t>] nem mindig tükrözi a szervezet K</a:t>
            </a:r>
            <a:r>
              <a:rPr lang="hu-HU" baseline="30000" dirty="0">
                <a:solidFill>
                  <a:srgbClr val="FF3300"/>
                </a:solidFill>
              </a:rPr>
              <a:t>+</a:t>
            </a:r>
            <a:r>
              <a:rPr lang="hu-HU" dirty="0">
                <a:solidFill>
                  <a:srgbClr val="FF3300"/>
                </a:solidFill>
              </a:rPr>
              <a:t> tartalmát</a:t>
            </a:r>
            <a:r>
              <a:rPr lang="hu-HU" dirty="0"/>
              <a:t>:</a:t>
            </a:r>
          </a:p>
          <a:p>
            <a:pPr algn="l"/>
            <a:r>
              <a:rPr lang="hu-HU" dirty="0"/>
              <a:t>Paradox </a:t>
            </a:r>
            <a:r>
              <a:rPr lang="hu-HU" dirty="0">
                <a:solidFill>
                  <a:schemeClr val="tx2"/>
                </a:solidFill>
              </a:rPr>
              <a:t>Se [K</a:t>
            </a:r>
            <a:r>
              <a:rPr lang="hu-HU" baseline="30000" dirty="0">
                <a:solidFill>
                  <a:schemeClr val="tx2"/>
                </a:solidFill>
              </a:rPr>
              <a:t>+</a:t>
            </a:r>
            <a:r>
              <a:rPr lang="hu-HU" dirty="0">
                <a:solidFill>
                  <a:schemeClr val="tx2"/>
                </a:solidFill>
              </a:rPr>
              <a:t>] </a:t>
            </a:r>
            <a:r>
              <a:rPr lang="hu-HU" dirty="0">
                <a:solidFill>
                  <a:schemeClr val="tx2"/>
                </a:solidFill>
                <a:sym typeface="Symbol" pitchFamily="18" charset="2"/>
              </a:rPr>
              <a:t>:</a:t>
            </a:r>
            <a:endParaRPr lang="hu-HU" dirty="0"/>
          </a:p>
          <a:p>
            <a:pPr lvl="1" algn="l">
              <a:buFontTx/>
              <a:buChar char="•"/>
            </a:pPr>
            <a:r>
              <a:rPr lang="hu-HU" dirty="0"/>
              <a:t>Acidózis: (H</a:t>
            </a:r>
            <a:r>
              <a:rPr lang="hu-HU" baseline="30000" dirty="0"/>
              <a:t>+</a:t>
            </a:r>
            <a:r>
              <a:rPr lang="hu-HU" dirty="0"/>
              <a:t>/K</a:t>
            </a:r>
            <a:r>
              <a:rPr lang="hu-HU" baseline="30000" dirty="0"/>
              <a:t>+</a:t>
            </a:r>
            <a:r>
              <a:rPr lang="hu-HU" dirty="0"/>
              <a:t> csere)</a:t>
            </a:r>
          </a:p>
          <a:p>
            <a:pPr lvl="1" algn="l">
              <a:buFontTx/>
              <a:buChar char="•"/>
            </a:pPr>
            <a:r>
              <a:rPr lang="hu-HU" dirty="0"/>
              <a:t>Diabeteses </a:t>
            </a:r>
            <a:r>
              <a:rPr lang="hu-HU" dirty="0" err="1"/>
              <a:t>coma</a:t>
            </a:r>
            <a:r>
              <a:rPr lang="hu-HU" dirty="0"/>
              <a:t>: inzulin hiányában K</a:t>
            </a:r>
            <a:r>
              <a:rPr lang="hu-HU" baseline="30000" dirty="0"/>
              <a:t>+</a:t>
            </a:r>
            <a:r>
              <a:rPr lang="hu-HU" dirty="0"/>
              <a:t> nem jut a sejtekbe</a:t>
            </a:r>
          </a:p>
          <a:p>
            <a:pPr lvl="1" algn="l">
              <a:buFontTx/>
              <a:buChar char="•"/>
            </a:pPr>
            <a:r>
              <a:rPr lang="hu-HU" dirty="0" err="1"/>
              <a:t>Szivglikozid</a:t>
            </a:r>
            <a:r>
              <a:rPr lang="hu-HU" dirty="0"/>
              <a:t> (</a:t>
            </a:r>
            <a:r>
              <a:rPr lang="hu-HU" dirty="0" err="1"/>
              <a:t>digoxin</a:t>
            </a:r>
            <a:r>
              <a:rPr lang="hu-HU" dirty="0"/>
              <a:t>,digitális) mérgezés: Na</a:t>
            </a:r>
            <a:r>
              <a:rPr lang="hu-HU" baseline="30000" dirty="0"/>
              <a:t>+</a:t>
            </a:r>
            <a:r>
              <a:rPr lang="hu-HU" dirty="0"/>
              <a:t>/K</a:t>
            </a:r>
            <a:r>
              <a:rPr lang="hu-HU" baseline="30000" dirty="0"/>
              <a:t>+</a:t>
            </a:r>
            <a:r>
              <a:rPr lang="hu-HU" dirty="0"/>
              <a:t> </a:t>
            </a:r>
            <a:r>
              <a:rPr lang="hu-HU" dirty="0" err="1"/>
              <a:t>ATP-áz</a:t>
            </a:r>
            <a:r>
              <a:rPr lang="hu-HU" dirty="0"/>
              <a:t> gátolt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0" y="1"/>
            <a:ext cx="9144000" cy="836711"/>
          </a:xfrm>
          <a:solidFill>
            <a:srgbClr val="0070C0"/>
          </a:solidFill>
        </p:spPr>
        <p:txBody>
          <a:bodyPr>
            <a:normAutofit/>
          </a:bodyPr>
          <a:lstStyle/>
          <a:p>
            <a:r>
              <a:rPr lang="hu-HU" sz="2400" b="1" dirty="0" err="1" smtClean="0">
                <a:solidFill>
                  <a:srgbClr val="FFFF00"/>
                </a:solidFill>
              </a:rPr>
              <a:t>Hyperkalaemiát</a:t>
            </a:r>
            <a:r>
              <a:rPr lang="hu-HU" sz="2400" b="1" dirty="0" smtClean="0">
                <a:solidFill>
                  <a:srgbClr val="FFFF00"/>
                </a:solidFill>
              </a:rPr>
              <a:t> </a:t>
            </a:r>
            <a:r>
              <a:rPr lang="hu-HU" sz="2400" b="1" dirty="0">
                <a:solidFill>
                  <a:srgbClr val="FFFF00"/>
                </a:solidFill>
              </a:rPr>
              <a:t>okozó gyógyszerek, ételek</a:t>
            </a:r>
            <a:endParaRPr lang="en-US" sz="2400" b="1" dirty="0">
              <a:solidFill>
                <a:srgbClr val="FFFF00"/>
              </a:solidFill>
            </a:endParaRPr>
          </a:p>
        </p:txBody>
      </p:sp>
      <p:sp>
        <p:nvSpPr>
          <p:cNvPr id="110595" name="Text Box 3"/>
          <p:cNvSpPr txBox="1">
            <a:spLocks noChangeArrowheads="1"/>
          </p:cNvSpPr>
          <p:nvPr/>
        </p:nvSpPr>
        <p:spPr bwMode="auto">
          <a:xfrm>
            <a:off x="323850" y="1086991"/>
            <a:ext cx="8445500" cy="5078313"/>
          </a:xfrm>
          <a:prstGeom prst="rect">
            <a:avLst/>
          </a:prstGeom>
          <a:noFill/>
          <a:ln w="9525">
            <a:noFill/>
            <a:miter lim="800000"/>
            <a:headEnd/>
            <a:tailEnd/>
          </a:ln>
          <a:effectLst/>
        </p:spPr>
        <p:txBody>
          <a:bodyPr>
            <a:spAutoFit/>
          </a:bodyPr>
          <a:lstStyle/>
          <a:p>
            <a:pPr algn="l">
              <a:buFontTx/>
              <a:buChar char="•"/>
            </a:pPr>
            <a:r>
              <a:rPr lang="hu-HU" dirty="0"/>
              <a:t>Na</a:t>
            </a:r>
            <a:r>
              <a:rPr lang="hu-HU" baseline="30000" dirty="0"/>
              <a:t>+/</a:t>
            </a:r>
            <a:r>
              <a:rPr lang="hu-HU" dirty="0"/>
              <a:t>K</a:t>
            </a:r>
            <a:r>
              <a:rPr lang="hu-HU" baseline="30000" dirty="0"/>
              <a:t>+</a:t>
            </a:r>
            <a:r>
              <a:rPr lang="hu-HU" dirty="0"/>
              <a:t> </a:t>
            </a:r>
            <a:r>
              <a:rPr lang="hu-HU" dirty="0" err="1"/>
              <a:t>ATP-ázra</a:t>
            </a:r>
            <a:r>
              <a:rPr lang="hu-HU" dirty="0"/>
              <a:t> ható szerek:</a:t>
            </a:r>
          </a:p>
          <a:p>
            <a:pPr lvl="1" algn="l">
              <a:buFontTx/>
              <a:buChar char="•"/>
            </a:pPr>
            <a:r>
              <a:rPr lang="hu-HU" b="1" dirty="0"/>
              <a:t>Béta receptor </a:t>
            </a:r>
            <a:r>
              <a:rPr lang="hu-HU" dirty="0"/>
              <a:t>blokkolók</a:t>
            </a:r>
          </a:p>
          <a:p>
            <a:pPr lvl="1" algn="l">
              <a:buFontTx/>
              <a:buChar char="•"/>
            </a:pPr>
            <a:r>
              <a:rPr lang="hu-HU" dirty="0" err="1"/>
              <a:t>digoxin</a:t>
            </a:r>
            <a:endParaRPr lang="hu-HU" dirty="0"/>
          </a:p>
          <a:p>
            <a:pPr lvl="1" algn="l">
              <a:buFontTx/>
              <a:buChar char="•"/>
            </a:pPr>
            <a:r>
              <a:rPr lang="hu-HU" dirty="0" err="1"/>
              <a:t>Ginseng</a:t>
            </a:r>
            <a:r>
              <a:rPr lang="hu-HU" dirty="0"/>
              <a:t>, varangybőr</a:t>
            </a:r>
          </a:p>
          <a:p>
            <a:pPr algn="l">
              <a:buFontTx/>
              <a:buChar char="•"/>
            </a:pPr>
            <a:r>
              <a:rPr lang="hu-HU" dirty="0" err="1"/>
              <a:t>Renin-angiotenzin</a:t>
            </a:r>
            <a:r>
              <a:rPr lang="hu-HU" dirty="0"/>
              <a:t> rendszerre ható szerek:</a:t>
            </a:r>
          </a:p>
          <a:p>
            <a:pPr lvl="1" algn="l">
              <a:buFontTx/>
              <a:buChar char="•"/>
            </a:pPr>
            <a:r>
              <a:rPr lang="hu-HU" b="1" dirty="0" err="1"/>
              <a:t>ACE-gátlók</a:t>
            </a:r>
            <a:endParaRPr lang="hu-HU" b="1" dirty="0"/>
          </a:p>
          <a:p>
            <a:pPr lvl="1" algn="l">
              <a:buFontTx/>
              <a:buChar char="•"/>
            </a:pPr>
            <a:r>
              <a:rPr lang="hu-HU" b="1" dirty="0"/>
              <a:t>ARB</a:t>
            </a:r>
          </a:p>
          <a:p>
            <a:pPr lvl="1" algn="l">
              <a:buFontTx/>
              <a:buChar char="•"/>
            </a:pPr>
            <a:r>
              <a:rPr lang="hu-HU" b="1" dirty="0" err="1"/>
              <a:t>Spironolacton</a:t>
            </a:r>
            <a:endParaRPr lang="hu-HU" b="1" dirty="0"/>
          </a:p>
          <a:p>
            <a:pPr lvl="1" algn="l">
              <a:buFontTx/>
              <a:buChar char="•"/>
            </a:pPr>
            <a:r>
              <a:rPr lang="hu-HU" dirty="0" err="1"/>
              <a:t>Cyclosporin</a:t>
            </a:r>
            <a:r>
              <a:rPr lang="hu-HU" dirty="0"/>
              <a:t>, </a:t>
            </a:r>
            <a:r>
              <a:rPr lang="hu-HU" dirty="0" err="1"/>
              <a:t>Tacrolimus</a:t>
            </a:r>
            <a:r>
              <a:rPr lang="hu-HU" dirty="0"/>
              <a:t> (gátolja a </a:t>
            </a:r>
            <a:r>
              <a:rPr lang="hu-HU" dirty="0" err="1"/>
              <a:t>renin</a:t>
            </a:r>
            <a:r>
              <a:rPr lang="hu-HU" dirty="0"/>
              <a:t> felszabadulást), </a:t>
            </a:r>
            <a:r>
              <a:rPr lang="hu-HU" dirty="0" err="1"/>
              <a:t>nephrotoxikus</a:t>
            </a:r>
            <a:endParaRPr lang="hu-HU" dirty="0"/>
          </a:p>
          <a:p>
            <a:pPr lvl="1" algn="l">
              <a:buFontTx/>
              <a:buChar char="•"/>
            </a:pPr>
            <a:r>
              <a:rPr lang="hu-HU" b="1" dirty="0" smtClean="0"/>
              <a:t>NSAID</a:t>
            </a:r>
            <a:endParaRPr lang="hu-HU" b="1" dirty="0"/>
          </a:p>
          <a:p>
            <a:pPr lvl="1" algn="l">
              <a:buFontTx/>
              <a:buChar char="•"/>
            </a:pPr>
            <a:r>
              <a:rPr lang="hu-HU" dirty="0" err="1"/>
              <a:t>Estradiol</a:t>
            </a:r>
            <a:r>
              <a:rPr lang="hu-HU" dirty="0"/>
              <a:t> (</a:t>
            </a:r>
            <a:r>
              <a:rPr lang="hu-HU" dirty="0" err="1"/>
              <a:t>spironolacton</a:t>
            </a:r>
            <a:r>
              <a:rPr lang="hu-HU" dirty="0"/>
              <a:t> analóg)</a:t>
            </a:r>
          </a:p>
          <a:p>
            <a:pPr lvl="1" algn="l">
              <a:buFontTx/>
              <a:buChar char="•"/>
            </a:pPr>
            <a:r>
              <a:rPr lang="hu-HU" dirty="0"/>
              <a:t>Fluorid mérgezés (gátolja az </a:t>
            </a:r>
            <a:r>
              <a:rPr lang="hu-HU" dirty="0" err="1"/>
              <a:t>aldoszteron</a:t>
            </a:r>
            <a:r>
              <a:rPr lang="hu-HU" dirty="0"/>
              <a:t> szintézisét)</a:t>
            </a:r>
          </a:p>
          <a:p>
            <a:pPr lvl="1" algn="l">
              <a:buFontTx/>
              <a:buChar char="•"/>
            </a:pPr>
            <a:r>
              <a:rPr lang="hu-HU" dirty="0" err="1"/>
              <a:t>Heparin</a:t>
            </a:r>
            <a:r>
              <a:rPr lang="hu-HU" dirty="0"/>
              <a:t> – csökkent vesefunkció mellett (gátolja az </a:t>
            </a:r>
            <a:r>
              <a:rPr lang="hu-HU" dirty="0" err="1"/>
              <a:t>aldoszteron</a:t>
            </a:r>
            <a:r>
              <a:rPr lang="hu-HU" dirty="0"/>
              <a:t> szintézisét)</a:t>
            </a:r>
          </a:p>
          <a:p>
            <a:pPr algn="l">
              <a:buFontTx/>
              <a:buChar char="•"/>
            </a:pPr>
            <a:r>
              <a:rPr lang="hu-HU" dirty="0"/>
              <a:t>Se K</a:t>
            </a:r>
            <a:r>
              <a:rPr lang="hu-HU" baseline="30000" dirty="0"/>
              <a:t>+</a:t>
            </a:r>
            <a:r>
              <a:rPr lang="hu-HU" dirty="0"/>
              <a:t> közvetlen emelése (fokozott K</a:t>
            </a:r>
            <a:r>
              <a:rPr lang="hu-HU" baseline="30000" dirty="0"/>
              <a:t>+</a:t>
            </a:r>
            <a:r>
              <a:rPr lang="hu-HU" dirty="0"/>
              <a:t> bevitel)</a:t>
            </a:r>
          </a:p>
          <a:p>
            <a:pPr lvl="1" algn="l">
              <a:buFontTx/>
              <a:buChar char="•"/>
            </a:pPr>
            <a:r>
              <a:rPr lang="hu-HU" dirty="0" err="1"/>
              <a:t>vvt</a:t>
            </a:r>
            <a:r>
              <a:rPr lang="hu-HU" dirty="0"/>
              <a:t> konzerv (</a:t>
            </a:r>
            <a:r>
              <a:rPr lang="hu-HU" dirty="0" err="1"/>
              <a:t>vvt-kből</a:t>
            </a:r>
            <a:r>
              <a:rPr lang="hu-HU" dirty="0"/>
              <a:t> felszabaduló K</a:t>
            </a:r>
            <a:r>
              <a:rPr lang="hu-HU" baseline="30000" dirty="0"/>
              <a:t>+</a:t>
            </a:r>
            <a:r>
              <a:rPr lang="hu-HU" dirty="0"/>
              <a:t>)</a:t>
            </a:r>
          </a:p>
          <a:p>
            <a:pPr lvl="1" algn="l">
              <a:buFontTx/>
              <a:buChar char="•"/>
            </a:pPr>
            <a:r>
              <a:rPr lang="hu-HU" dirty="0"/>
              <a:t>Banán, dinnye, narancslé, sajt, lucerna, csalán</a:t>
            </a:r>
          </a:p>
          <a:p>
            <a:pPr lvl="1" algn="l">
              <a:buFontTx/>
              <a:buChar char="•"/>
            </a:pPr>
            <a:r>
              <a:rPr lang="hu-HU" dirty="0" err="1"/>
              <a:t>Penicillin-G-kálium</a:t>
            </a:r>
            <a:endParaRPr lang="hu-HU" dirty="0"/>
          </a:p>
          <a:p>
            <a:pPr lvl="1" algn="l">
              <a:buFontTx/>
              <a:buChar char="•"/>
            </a:pPr>
            <a:r>
              <a:rPr lang="hu-HU" dirty="0"/>
              <a:t>K+</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692275" y="836613"/>
            <a:ext cx="6651625" cy="5189537"/>
            <a:chOff x="1066" y="527"/>
            <a:chExt cx="4190" cy="3269"/>
          </a:xfrm>
        </p:grpSpPr>
        <p:sp>
          <p:nvSpPr>
            <p:cNvPr id="57353" name="Text Box 3"/>
            <p:cNvSpPr txBox="1">
              <a:spLocks noChangeArrowheads="1"/>
            </p:cNvSpPr>
            <p:nvPr/>
          </p:nvSpPr>
          <p:spPr bwMode="auto">
            <a:xfrm>
              <a:off x="2353" y="527"/>
              <a:ext cx="1224" cy="288"/>
            </a:xfrm>
            <a:prstGeom prst="rect">
              <a:avLst/>
            </a:prstGeom>
            <a:solidFill>
              <a:schemeClr val="accent2"/>
            </a:solidFill>
            <a:ln w="9525">
              <a:noFill/>
              <a:miter lim="800000"/>
              <a:headEnd/>
              <a:tailEnd/>
            </a:ln>
            <a:effectLst/>
          </p:spPr>
          <p:txBody>
            <a:bodyPr>
              <a:spAutoFit/>
            </a:bodyPr>
            <a:lstStyle/>
            <a:p>
              <a:pPr algn="ctr">
                <a:spcBef>
                  <a:spcPct val="50000"/>
                </a:spcBef>
              </a:pPr>
              <a:r>
                <a:rPr lang="hu-HU" sz="1200" b="1"/>
                <a:t>Csökkent renalis perfusiojú beteg</a:t>
              </a:r>
            </a:p>
          </p:txBody>
        </p:sp>
        <p:sp>
          <p:nvSpPr>
            <p:cNvPr id="57354" name="Text Box 4"/>
            <p:cNvSpPr txBox="1">
              <a:spLocks noChangeArrowheads="1"/>
            </p:cNvSpPr>
            <p:nvPr/>
          </p:nvSpPr>
          <p:spPr bwMode="auto">
            <a:xfrm>
              <a:off x="1066" y="980"/>
              <a:ext cx="1224" cy="288"/>
            </a:xfrm>
            <a:prstGeom prst="rect">
              <a:avLst/>
            </a:prstGeom>
            <a:solidFill>
              <a:schemeClr val="accent2"/>
            </a:solidFill>
            <a:ln w="9525">
              <a:noFill/>
              <a:miter lim="800000"/>
              <a:headEnd/>
              <a:tailEnd/>
            </a:ln>
            <a:effectLst/>
          </p:spPr>
          <p:txBody>
            <a:bodyPr>
              <a:spAutoFit/>
            </a:bodyPr>
            <a:lstStyle/>
            <a:p>
              <a:pPr algn="ctr">
                <a:spcBef>
                  <a:spcPct val="50000"/>
                </a:spcBef>
              </a:pPr>
              <a:r>
                <a:rPr lang="hu-HU" sz="1200" b="1"/>
                <a:t>Renin-Ang-Aldosteron  ⁭ AGII </a:t>
              </a:r>
              <a:r>
                <a:rPr lang="hu-HU" sz="1200"/>
                <a:t>↑</a:t>
              </a:r>
            </a:p>
          </p:txBody>
        </p:sp>
        <p:sp>
          <p:nvSpPr>
            <p:cNvPr id="57355" name="Text Box 5"/>
            <p:cNvSpPr txBox="1">
              <a:spLocks noChangeArrowheads="1"/>
            </p:cNvSpPr>
            <p:nvPr/>
          </p:nvSpPr>
          <p:spPr bwMode="auto">
            <a:xfrm>
              <a:off x="3760" y="980"/>
              <a:ext cx="1496" cy="288"/>
            </a:xfrm>
            <a:prstGeom prst="rect">
              <a:avLst/>
            </a:prstGeom>
            <a:solidFill>
              <a:schemeClr val="accent2"/>
            </a:solidFill>
            <a:ln w="9525">
              <a:noFill/>
              <a:miter lim="800000"/>
              <a:headEnd/>
              <a:tailEnd/>
            </a:ln>
            <a:effectLst/>
          </p:spPr>
          <p:txBody>
            <a:bodyPr>
              <a:spAutoFit/>
            </a:bodyPr>
            <a:lstStyle/>
            <a:p>
              <a:pPr algn="ctr">
                <a:spcBef>
                  <a:spcPct val="50000"/>
                </a:spcBef>
              </a:pPr>
              <a:r>
                <a:rPr lang="hu-HU" sz="1200" b="1"/>
                <a:t>Szimpatikus Idegrendszer  ⁭ Katekolaminok </a:t>
              </a:r>
              <a:r>
                <a:rPr lang="hu-HU" sz="1200"/>
                <a:t>↑ </a:t>
              </a:r>
              <a:r>
                <a:rPr lang="hu-HU" sz="1200" b="1"/>
                <a:t>⁭ </a:t>
              </a:r>
            </a:p>
          </p:txBody>
        </p:sp>
        <p:sp>
          <p:nvSpPr>
            <p:cNvPr id="57356" name="Text Box 6"/>
            <p:cNvSpPr txBox="1">
              <a:spLocks noChangeArrowheads="1"/>
            </p:cNvSpPr>
            <p:nvPr/>
          </p:nvSpPr>
          <p:spPr bwMode="auto">
            <a:xfrm>
              <a:off x="2354" y="1615"/>
              <a:ext cx="1224" cy="288"/>
            </a:xfrm>
            <a:prstGeom prst="rect">
              <a:avLst/>
            </a:prstGeom>
            <a:solidFill>
              <a:schemeClr val="accent2"/>
            </a:solidFill>
            <a:ln w="9525">
              <a:noFill/>
              <a:miter lim="800000"/>
              <a:headEnd/>
              <a:tailEnd/>
            </a:ln>
            <a:effectLst/>
          </p:spPr>
          <p:txBody>
            <a:bodyPr>
              <a:spAutoFit/>
            </a:bodyPr>
            <a:lstStyle/>
            <a:p>
              <a:pPr algn="ctr">
                <a:spcBef>
                  <a:spcPct val="50000"/>
                </a:spcBef>
              </a:pPr>
              <a:r>
                <a:rPr lang="hu-HU" sz="1200" b="1" dirty="0" err="1"/>
                <a:t>Renalis</a:t>
              </a:r>
              <a:r>
                <a:rPr lang="hu-HU" sz="1200" b="1" dirty="0"/>
                <a:t> </a:t>
              </a:r>
              <a:r>
                <a:rPr lang="hu-HU" sz="1200" b="1" dirty="0" err="1"/>
                <a:t>vasoconstictio</a:t>
              </a:r>
              <a:r>
                <a:rPr lang="hu-HU" sz="1200" b="1" dirty="0"/>
                <a:t> </a:t>
              </a:r>
              <a:r>
                <a:rPr lang="hu-HU" sz="1200" b="1" dirty="0" err="1"/>
                <a:t>Vesefunktio</a:t>
              </a:r>
              <a:r>
                <a:rPr lang="hu-HU" sz="1200" b="1" dirty="0"/>
                <a:t> </a:t>
              </a:r>
              <a:r>
                <a:rPr lang="hu-HU" sz="1200" dirty="0">
                  <a:latin typeface="Arial Unicode MS" pitchFamily="34" charset="-128"/>
                </a:rPr>
                <a:t>↓</a:t>
              </a:r>
            </a:p>
          </p:txBody>
        </p:sp>
        <p:sp>
          <p:nvSpPr>
            <p:cNvPr id="57357" name="Text Box 7"/>
            <p:cNvSpPr txBox="1">
              <a:spLocks noChangeArrowheads="1"/>
            </p:cNvSpPr>
            <p:nvPr/>
          </p:nvSpPr>
          <p:spPr bwMode="auto">
            <a:xfrm>
              <a:off x="2353" y="3278"/>
              <a:ext cx="1224" cy="518"/>
            </a:xfrm>
            <a:prstGeom prst="rect">
              <a:avLst/>
            </a:prstGeom>
            <a:solidFill>
              <a:schemeClr val="accent2"/>
            </a:solidFill>
            <a:ln w="9525">
              <a:noFill/>
              <a:miter lim="800000"/>
              <a:headEnd/>
              <a:tailEnd/>
            </a:ln>
            <a:effectLst/>
          </p:spPr>
          <p:txBody>
            <a:bodyPr>
              <a:spAutoFit/>
            </a:bodyPr>
            <a:lstStyle/>
            <a:p>
              <a:pPr algn="ctr">
                <a:spcBef>
                  <a:spcPct val="50000"/>
                </a:spcBef>
              </a:pPr>
              <a:r>
                <a:rPr lang="hu-HU" sz="1200" b="1"/>
                <a:t>Renalis prostaglangin szintézis okozta kompenzatórikus vasodilatatio</a:t>
              </a:r>
              <a:endParaRPr lang="hu-HU" sz="1200">
                <a:latin typeface="Arial Unicode MS" pitchFamily="34" charset="-128"/>
              </a:endParaRPr>
            </a:p>
          </p:txBody>
        </p:sp>
        <p:sp>
          <p:nvSpPr>
            <p:cNvPr id="57358" name="Text Box 8"/>
            <p:cNvSpPr txBox="1">
              <a:spLocks noChangeArrowheads="1"/>
            </p:cNvSpPr>
            <p:nvPr/>
          </p:nvSpPr>
          <p:spPr bwMode="auto">
            <a:xfrm>
              <a:off x="2353" y="2189"/>
              <a:ext cx="1224" cy="288"/>
            </a:xfrm>
            <a:prstGeom prst="rect">
              <a:avLst/>
            </a:prstGeom>
            <a:solidFill>
              <a:schemeClr val="accent2"/>
            </a:solidFill>
            <a:ln w="9525">
              <a:noFill/>
              <a:miter lim="800000"/>
              <a:headEnd/>
              <a:tailEnd/>
            </a:ln>
            <a:effectLst/>
          </p:spPr>
          <p:txBody>
            <a:bodyPr>
              <a:spAutoFit/>
            </a:bodyPr>
            <a:lstStyle/>
            <a:p>
              <a:pPr algn="ctr">
                <a:spcBef>
                  <a:spcPct val="50000"/>
                </a:spcBef>
              </a:pPr>
              <a:r>
                <a:rPr lang="hu-HU" sz="1200" b="1"/>
                <a:t>„normalizált” Vesefunktio</a:t>
              </a:r>
              <a:endParaRPr lang="hu-HU" sz="1200">
                <a:latin typeface="Arial Unicode MS" pitchFamily="34" charset="-128"/>
              </a:endParaRPr>
            </a:p>
          </p:txBody>
        </p:sp>
        <p:cxnSp>
          <p:nvCxnSpPr>
            <p:cNvPr id="57359" name="AutoShape 9"/>
            <p:cNvCxnSpPr>
              <a:cxnSpLocks noChangeShapeType="1"/>
              <a:endCxn id="57354" idx="0"/>
            </p:cNvCxnSpPr>
            <p:nvPr/>
          </p:nvCxnSpPr>
          <p:spPr bwMode="auto">
            <a:xfrm rot="10800000" flipV="1">
              <a:off x="1678" y="663"/>
              <a:ext cx="630" cy="317"/>
            </a:xfrm>
            <a:prstGeom prst="bentConnector2">
              <a:avLst/>
            </a:prstGeom>
            <a:noFill/>
            <a:ln w="9525">
              <a:solidFill>
                <a:schemeClr val="tx1"/>
              </a:solidFill>
              <a:miter lim="800000"/>
              <a:headEnd/>
              <a:tailEnd type="triangle" w="med" len="med"/>
            </a:ln>
            <a:effectLst/>
          </p:spPr>
        </p:cxnSp>
        <p:cxnSp>
          <p:nvCxnSpPr>
            <p:cNvPr id="57360" name="AutoShape 10"/>
            <p:cNvCxnSpPr>
              <a:cxnSpLocks noChangeShapeType="1"/>
            </p:cNvCxnSpPr>
            <p:nvPr/>
          </p:nvCxnSpPr>
          <p:spPr bwMode="auto">
            <a:xfrm>
              <a:off x="3623" y="663"/>
              <a:ext cx="862" cy="317"/>
            </a:xfrm>
            <a:prstGeom prst="bentConnector3">
              <a:avLst>
                <a:gd name="adj1" fmla="val 99884"/>
              </a:avLst>
            </a:prstGeom>
            <a:noFill/>
            <a:ln w="9525">
              <a:solidFill>
                <a:schemeClr val="tx1"/>
              </a:solidFill>
              <a:miter lim="800000"/>
              <a:headEnd/>
              <a:tailEnd type="triangle" w="med" len="med"/>
            </a:ln>
            <a:effectLst/>
          </p:spPr>
        </p:cxnSp>
        <p:cxnSp>
          <p:nvCxnSpPr>
            <p:cNvPr id="57361" name="AutoShape 11"/>
            <p:cNvCxnSpPr>
              <a:cxnSpLocks noChangeShapeType="1"/>
            </p:cNvCxnSpPr>
            <p:nvPr/>
          </p:nvCxnSpPr>
          <p:spPr bwMode="auto">
            <a:xfrm>
              <a:off x="1809" y="1298"/>
              <a:ext cx="454" cy="453"/>
            </a:xfrm>
            <a:prstGeom prst="bentConnector3">
              <a:avLst>
                <a:gd name="adj1" fmla="val -880"/>
              </a:avLst>
            </a:prstGeom>
            <a:noFill/>
            <a:ln w="9525">
              <a:solidFill>
                <a:schemeClr val="tx1"/>
              </a:solidFill>
              <a:miter lim="800000"/>
              <a:headEnd/>
              <a:tailEnd type="triangle" w="med" len="med"/>
            </a:ln>
            <a:effectLst/>
          </p:spPr>
        </p:cxnSp>
        <p:cxnSp>
          <p:nvCxnSpPr>
            <p:cNvPr id="57362" name="AutoShape 12"/>
            <p:cNvCxnSpPr>
              <a:cxnSpLocks noChangeShapeType="1"/>
            </p:cNvCxnSpPr>
            <p:nvPr/>
          </p:nvCxnSpPr>
          <p:spPr bwMode="auto">
            <a:xfrm rot="10800000" flipV="1">
              <a:off x="3623" y="1298"/>
              <a:ext cx="590" cy="453"/>
            </a:xfrm>
            <a:prstGeom prst="bentConnector3">
              <a:avLst>
                <a:gd name="adj1" fmla="val 505"/>
              </a:avLst>
            </a:prstGeom>
            <a:noFill/>
            <a:ln w="9525">
              <a:solidFill>
                <a:schemeClr val="tx1"/>
              </a:solidFill>
              <a:miter lim="800000"/>
              <a:headEnd/>
              <a:tailEnd type="triangle" w="med" len="med"/>
            </a:ln>
            <a:effectLst/>
          </p:spPr>
        </p:cxnSp>
        <p:cxnSp>
          <p:nvCxnSpPr>
            <p:cNvPr id="57363" name="AutoShape 13"/>
            <p:cNvCxnSpPr>
              <a:cxnSpLocks noChangeShapeType="1"/>
            </p:cNvCxnSpPr>
            <p:nvPr/>
          </p:nvCxnSpPr>
          <p:spPr bwMode="auto">
            <a:xfrm rot="16200000" flipH="1">
              <a:off x="856" y="2115"/>
              <a:ext cx="2313" cy="680"/>
            </a:xfrm>
            <a:prstGeom prst="bentConnector3">
              <a:avLst>
                <a:gd name="adj1" fmla="val 100213"/>
              </a:avLst>
            </a:prstGeom>
            <a:noFill/>
            <a:ln w="9525">
              <a:solidFill>
                <a:schemeClr val="tx1"/>
              </a:solidFill>
              <a:miter lim="800000"/>
              <a:headEnd/>
              <a:tailEnd type="triangle" w="med" len="med"/>
            </a:ln>
            <a:effectLst/>
          </p:spPr>
        </p:cxnSp>
        <p:cxnSp>
          <p:nvCxnSpPr>
            <p:cNvPr id="57364" name="AutoShape 14"/>
            <p:cNvCxnSpPr>
              <a:cxnSpLocks noChangeShapeType="1"/>
            </p:cNvCxnSpPr>
            <p:nvPr/>
          </p:nvCxnSpPr>
          <p:spPr bwMode="auto">
            <a:xfrm rot="5400000">
              <a:off x="2875" y="2001"/>
              <a:ext cx="2313" cy="907"/>
            </a:xfrm>
            <a:prstGeom prst="bentConnector3">
              <a:avLst>
                <a:gd name="adj1" fmla="val 100130"/>
              </a:avLst>
            </a:prstGeom>
            <a:noFill/>
            <a:ln w="9525">
              <a:solidFill>
                <a:schemeClr val="tx1"/>
              </a:solidFill>
              <a:miter lim="800000"/>
              <a:headEnd/>
              <a:tailEnd type="triangle" w="med" len="med"/>
            </a:ln>
            <a:effectLst/>
          </p:spPr>
        </p:cxnSp>
        <p:cxnSp>
          <p:nvCxnSpPr>
            <p:cNvPr id="57365" name="AutoShape 15"/>
            <p:cNvCxnSpPr>
              <a:cxnSpLocks noChangeShapeType="1"/>
            </p:cNvCxnSpPr>
            <p:nvPr/>
          </p:nvCxnSpPr>
          <p:spPr bwMode="auto">
            <a:xfrm rot="16200000" flipH="1">
              <a:off x="1855" y="2885"/>
              <a:ext cx="680" cy="317"/>
            </a:xfrm>
            <a:prstGeom prst="bentConnector3">
              <a:avLst>
                <a:gd name="adj1" fmla="val 100880"/>
              </a:avLst>
            </a:prstGeom>
            <a:noFill/>
            <a:ln w="9525">
              <a:solidFill>
                <a:schemeClr val="tx1"/>
              </a:solidFill>
              <a:miter lim="800000"/>
              <a:headEnd type="triangle" w="med" len="med"/>
              <a:tailEnd/>
            </a:ln>
            <a:effectLst/>
          </p:spPr>
        </p:cxnSp>
        <p:cxnSp>
          <p:nvCxnSpPr>
            <p:cNvPr id="57366" name="AutoShape 16"/>
            <p:cNvCxnSpPr>
              <a:cxnSpLocks noChangeShapeType="1"/>
            </p:cNvCxnSpPr>
            <p:nvPr/>
          </p:nvCxnSpPr>
          <p:spPr bwMode="auto">
            <a:xfrm rot="5400000">
              <a:off x="2013" y="2364"/>
              <a:ext cx="363" cy="317"/>
            </a:xfrm>
            <a:prstGeom prst="bentConnector3">
              <a:avLst>
                <a:gd name="adj1" fmla="val -1106"/>
              </a:avLst>
            </a:prstGeom>
            <a:noFill/>
            <a:ln w="9525">
              <a:solidFill>
                <a:schemeClr val="tx1"/>
              </a:solidFill>
              <a:miter lim="800000"/>
              <a:headEnd type="triangle" w="med" len="med"/>
              <a:tailEnd/>
            </a:ln>
            <a:effectLst/>
          </p:spPr>
        </p:cxnSp>
        <p:cxnSp>
          <p:nvCxnSpPr>
            <p:cNvPr id="57367" name="AutoShape 17"/>
            <p:cNvCxnSpPr>
              <a:cxnSpLocks noChangeShapeType="1"/>
            </p:cNvCxnSpPr>
            <p:nvPr/>
          </p:nvCxnSpPr>
          <p:spPr bwMode="auto">
            <a:xfrm rot="-5400000">
              <a:off x="3442" y="2885"/>
              <a:ext cx="635" cy="363"/>
            </a:xfrm>
            <a:prstGeom prst="bentConnector3">
              <a:avLst>
                <a:gd name="adj1" fmla="val -2208"/>
              </a:avLst>
            </a:prstGeom>
            <a:noFill/>
            <a:ln w="9525">
              <a:solidFill>
                <a:schemeClr val="tx1"/>
              </a:solidFill>
              <a:miter lim="800000"/>
              <a:headEnd/>
              <a:tailEnd type="triangle" w="med" len="med"/>
            </a:ln>
            <a:effectLst/>
          </p:spPr>
        </p:cxnSp>
        <p:cxnSp>
          <p:nvCxnSpPr>
            <p:cNvPr id="57368" name="AutoShape 18"/>
            <p:cNvCxnSpPr>
              <a:cxnSpLocks noChangeShapeType="1"/>
            </p:cNvCxnSpPr>
            <p:nvPr/>
          </p:nvCxnSpPr>
          <p:spPr bwMode="auto">
            <a:xfrm rot="5400000" flipH="1">
              <a:off x="3533" y="2341"/>
              <a:ext cx="453" cy="363"/>
            </a:xfrm>
            <a:prstGeom prst="bentConnector3">
              <a:avLst>
                <a:gd name="adj1" fmla="val 98671"/>
              </a:avLst>
            </a:prstGeom>
            <a:noFill/>
            <a:ln w="9525">
              <a:solidFill>
                <a:schemeClr val="tx1"/>
              </a:solidFill>
              <a:miter lim="800000"/>
              <a:headEnd/>
              <a:tailEnd type="triangle" w="med" len="med"/>
            </a:ln>
            <a:effectLst/>
          </p:spPr>
        </p:cxnSp>
        <p:sp>
          <p:nvSpPr>
            <p:cNvPr id="57369" name="Line 19"/>
            <p:cNvSpPr>
              <a:spLocks noChangeShapeType="1"/>
            </p:cNvSpPr>
            <p:nvPr/>
          </p:nvSpPr>
          <p:spPr bwMode="auto">
            <a:xfrm>
              <a:off x="3079" y="1933"/>
              <a:ext cx="0" cy="227"/>
            </a:xfrm>
            <a:prstGeom prst="line">
              <a:avLst/>
            </a:prstGeom>
            <a:noFill/>
            <a:ln w="9525">
              <a:solidFill>
                <a:schemeClr val="tx1"/>
              </a:solidFill>
              <a:round/>
              <a:headEnd/>
              <a:tailEnd type="triangle" w="med" len="med"/>
            </a:ln>
            <a:effectLst/>
          </p:spPr>
          <p:txBody>
            <a:bodyPr/>
            <a:lstStyle/>
            <a:p>
              <a:endParaRPr lang="hu-HU"/>
            </a:p>
          </p:txBody>
        </p:sp>
        <p:sp>
          <p:nvSpPr>
            <p:cNvPr id="57370" name="Line 20"/>
            <p:cNvSpPr>
              <a:spLocks noChangeShapeType="1"/>
            </p:cNvSpPr>
            <p:nvPr/>
          </p:nvSpPr>
          <p:spPr bwMode="auto">
            <a:xfrm flipV="1">
              <a:off x="2988" y="1933"/>
              <a:ext cx="0" cy="227"/>
            </a:xfrm>
            <a:prstGeom prst="line">
              <a:avLst/>
            </a:prstGeom>
            <a:noFill/>
            <a:ln w="9525">
              <a:solidFill>
                <a:schemeClr val="tx1"/>
              </a:solidFill>
              <a:round/>
              <a:headEnd/>
              <a:tailEnd type="triangle" w="med" len="med"/>
            </a:ln>
            <a:effectLst/>
          </p:spPr>
          <p:txBody>
            <a:bodyPr/>
            <a:lstStyle/>
            <a:p>
              <a:endParaRPr lang="hu-HU"/>
            </a:p>
          </p:txBody>
        </p:sp>
      </p:grpSp>
      <p:sp>
        <p:nvSpPr>
          <p:cNvPr id="228373" name="Text Box 21"/>
          <p:cNvSpPr txBox="1">
            <a:spLocks noChangeArrowheads="1"/>
          </p:cNvSpPr>
          <p:nvPr/>
        </p:nvSpPr>
        <p:spPr bwMode="auto">
          <a:xfrm>
            <a:off x="3995738" y="4365625"/>
            <a:ext cx="1511300" cy="274638"/>
          </a:xfrm>
          <a:prstGeom prst="rect">
            <a:avLst/>
          </a:prstGeom>
          <a:solidFill>
            <a:schemeClr val="accent2"/>
          </a:solidFill>
          <a:ln w="9525">
            <a:noFill/>
            <a:miter lim="800000"/>
            <a:headEnd/>
            <a:tailEnd/>
          </a:ln>
          <a:effectLst/>
        </p:spPr>
        <p:txBody>
          <a:bodyPr>
            <a:spAutoFit/>
          </a:bodyPr>
          <a:lstStyle/>
          <a:p>
            <a:pPr algn="ctr">
              <a:spcBef>
                <a:spcPct val="50000"/>
              </a:spcBef>
            </a:pPr>
            <a:r>
              <a:rPr lang="hu-HU" sz="1200" b="1"/>
              <a:t>NSAID</a:t>
            </a:r>
            <a:endParaRPr lang="hu-HU" sz="1200">
              <a:latin typeface="Arial Unicode MS" pitchFamily="34" charset="-128"/>
            </a:endParaRPr>
          </a:p>
        </p:txBody>
      </p:sp>
      <p:sp>
        <p:nvSpPr>
          <p:cNvPr id="228374" name="Line 22"/>
          <p:cNvSpPr>
            <a:spLocks noChangeShapeType="1"/>
          </p:cNvSpPr>
          <p:nvPr/>
        </p:nvSpPr>
        <p:spPr bwMode="auto">
          <a:xfrm>
            <a:off x="2771775" y="4508500"/>
            <a:ext cx="1008063" cy="0"/>
          </a:xfrm>
          <a:prstGeom prst="line">
            <a:avLst/>
          </a:prstGeom>
          <a:noFill/>
          <a:ln w="9525">
            <a:solidFill>
              <a:srgbClr val="FF3300"/>
            </a:solidFill>
            <a:prstDash val="dash"/>
            <a:round/>
            <a:headEnd/>
            <a:tailEnd/>
          </a:ln>
          <a:effectLst/>
        </p:spPr>
        <p:txBody>
          <a:bodyPr/>
          <a:lstStyle/>
          <a:p>
            <a:endParaRPr lang="hu-HU"/>
          </a:p>
        </p:txBody>
      </p:sp>
      <p:sp>
        <p:nvSpPr>
          <p:cNvPr id="228375" name="Line 23"/>
          <p:cNvSpPr>
            <a:spLocks noChangeShapeType="1"/>
          </p:cNvSpPr>
          <p:nvPr/>
        </p:nvSpPr>
        <p:spPr bwMode="auto">
          <a:xfrm flipV="1">
            <a:off x="5580063" y="4508500"/>
            <a:ext cx="1223962" cy="0"/>
          </a:xfrm>
          <a:prstGeom prst="line">
            <a:avLst/>
          </a:prstGeom>
          <a:noFill/>
          <a:ln w="9525">
            <a:solidFill>
              <a:srgbClr val="FF3300"/>
            </a:solidFill>
            <a:prstDash val="dash"/>
            <a:round/>
            <a:headEnd/>
            <a:tailEnd/>
          </a:ln>
          <a:effectLst/>
        </p:spPr>
        <p:txBody>
          <a:bodyPr/>
          <a:lstStyle/>
          <a:p>
            <a:endParaRPr lang="hu-HU"/>
          </a:p>
        </p:txBody>
      </p:sp>
      <p:sp>
        <p:nvSpPr>
          <p:cNvPr id="228376" name="Line 24"/>
          <p:cNvSpPr>
            <a:spLocks noChangeShapeType="1"/>
          </p:cNvSpPr>
          <p:nvPr/>
        </p:nvSpPr>
        <p:spPr bwMode="auto">
          <a:xfrm flipV="1">
            <a:off x="2987675" y="4365625"/>
            <a:ext cx="431800" cy="288925"/>
          </a:xfrm>
          <a:prstGeom prst="line">
            <a:avLst/>
          </a:prstGeom>
          <a:noFill/>
          <a:ln w="9525">
            <a:solidFill>
              <a:srgbClr val="FF3300"/>
            </a:solidFill>
            <a:round/>
            <a:headEnd/>
            <a:tailEnd/>
          </a:ln>
          <a:effectLst/>
        </p:spPr>
        <p:txBody>
          <a:bodyPr/>
          <a:lstStyle/>
          <a:p>
            <a:endParaRPr lang="hu-HU"/>
          </a:p>
        </p:txBody>
      </p:sp>
      <p:sp>
        <p:nvSpPr>
          <p:cNvPr id="228377" name="Line 25"/>
          <p:cNvSpPr>
            <a:spLocks noChangeShapeType="1"/>
          </p:cNvSpPr>
          <p:nvPr/>
        </p:nvSpPr>
        <p:spPr bwMode="auto">
          <a:xfrm>
            <a:off x="6084888" y="4337050"/>
            <a:ext cx="360362" cy="360363"/>
          </a:xfrm>
          <a:prstGeom prst="line">
            <a:avLst/>
          </a:prstGeom>
          <a:noFill/>
          <a:ln w="9525">
            <a:solidFill>
              <a:srgbClr val="FF3300"/>
            </a:solidFill>
            <a:round/>
            <a:headEnd/>
            <a:tailEnd/>
          </a:ln>
          <a:effectLst/>
        </p:spPr>
        <p:txBody>
          <a:bodyPr/>
          <a:lstStyle/>
          <a:p>
            <a:endParaRPr lang="hu-HU"/>
          </a:p>
        </p:txBody>
      </p:sp>
      <p:sp>
        <p:nvSpPr>
          <p:cNvPr id="57352" name="Rectangle 26"/>
          <p:cNvSpPr>
            <a:spLocks noGrp="1" noChangeArrowheads="1"/>
          </p:cNvSpPr>
          <p:nvPr>
            <p:ph type="title"/>
          </p:nvPr>
        </p:nvSpPr>
        <p:spPr>
          <a:xfrm>
            <a:off x="0" y="0"/>
            <a:ext cx="9144000" cy="692150"/>
          </a:xfrm>
          <a:solidFill>
            <a:schemeClr val="accent1"/>
          </a:solidFill>
        </p:spPr>
        <p:txBody>
          <a:bodyPr anchor="ctr" anchorCtr="1">
            <a:noAutofit/>
          </a:bodyPr>
          <a:lstStyle/>
          <a:p>
            <a:pPr algn="ctr" eaLnBrk="1" hangingPunct="1"/>
            <a:r>
              <a:rPr lang="hu-HU" sz="2400" b="1" dirty="0" smtClean="0">
                <a:solidFill>
                  <a:srgbClr val="FFFF00"/>
                </a:solidFill>
              </a:rPr>
              <a:t>A vese </a:t>
            </a:r>
            <a:r>
              <a:rPr lang="hu-HU" sz="2400" b="1" dirty="0" err="1" smtClean="0">
                <a:solidFill>
                  <a:srgbClr val="FFFF00"/>
                </a:solidFill>
              </a:rPr>
              <a:t>kompenzatórikus</a:t>
            </a:r>
            <a:r>
              <a:rPr lang="hu-HU" sz="2400" b="1" dirty="0" smtClean="0">
                <a:solidFill>
                  <a:srgbClr val="FFFF00"/>
                </a:solidFill>
              </a:rPr>
              <a:t> mechanizmusát gátló NSAID hatás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28376"/>
                                        </p:tgtEl>
                                        <p:attrNameLst>
                                          <p:attrName>style.visibility</p:attrName>
                                        </p:attrNameLst>
                                      </p:cBhvr>
                                      <p:to>
                                        <p:strVal val="visible"/>
                                      </p:to>
                                    </p:set>
                                    <p:animEffect transition="in" filter="box(in)">
                                      <p:cBhvr>
                                        <p:cTn id="7" dur="500"/>
                                        <p:tgtEl>
                                          <p:spTgt spid="228376"/>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28374"/>
                                        </p:tgtEl>
                                        <p:attrNameLst>
                                          <p:attrName>style.visibility</p:attrName>
                                        </p:attrNameLst>
                                      </p:cBhvr>
                                      <p:to>
                                        <p:strVal val="visible"/>
                                      </p:to>
                                    </p:set>
                                    <p:animEffect transition="in" filter="box(in)">
                                      <p:cBhvr>
                                        <p:cTn id="10" dur="500"/>
                                        <p:tgtEl>
                                          <p:spTgt spid="228374"/>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228375"/>
                                        </p:tgtEl>
                                        <p:attrNameLst>
                                          <p:attrName>style.visibility</p:attrName>
                                        </p:attrNameLst>
                                      </p:cBhvr>
                                      <p:to>
                                        <p:strVal val="visible"/>
                                      </p:to>
                                    </p:set>
                                    <p:animEffect transition="in" filter="box(in)">
                                      <p:cBhvr>
                                        <p:cTn id="13" dur="500"/>
                                        <p:tgtEl>
                                          <p:spTgt spid="228375"/>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28377"/>
                                        </p:tgtEl>
                                        <p:attrNameLst>
                                          <p:attrName>style.visibility</p:attrName>
                                        </p:attrNameLst>
                                      </p:cBhvr>
                                      <p:to>
                                        <p:strVal val="visible"/>
                                      </p:to>
                                    </p:set>
                                    <p:animEffect transition="in" filter="box(in)">
                                      <p:cBhvr>
                                        <p:cTn id="16" dur="500"/>
                                        <p:tgtEl>
                                          <p:spTgt spid="228377"/>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228373"/>
                                        </p:tgtEl>
                                        <p:attrNameLst>
                                          <p:attrName>style.visibility</p:attrName>
                                        </p:attrNameLst>
                                      </p:cBhvr>
                                      <p:to>
                                        <p:strVal val="visible"/>
                                      </p:to>
                                    </p:set>
                                    <p:animEffect transition="in" filter="box(in)">
                                      <p:cBhvr>
                                        <p:cTn id="19" dur="500"/>
                                        <p:tgtEl>
                                          <p:spTgt spid="228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73" grpId="0" animBg="1"/>
      <p:bldP spid="228374" grpId="0" animBg="1"/>
      <p:bldP spid="228375" grpId="0" animBg="1"/>
      <p:bldP spid="228376" grpId="0" animBg="1"/>
      <p:bldP spid="22837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468313" y="1052513"/>
            <a:ext cx="8208962" cy="4537075"/>
          </a:xfrm>
        </p:spPr>
        <p:txBody>
          <a:bodyPr>
            <a:normAutofit fontScale="55000" lnSpcReduction="20000"/>
          </a:bodyPr>
          <a:lstStyle/>
          <a:p>
            <a:pPr>
              <a:lnSpc>
                <a:spcPct val="150000"/>
              </a:lnSpc>
              <a:spcBef>
                <a:spcPct val="40000"/>
              </a:spcBef>
              <a:buNone/>
            </a:pPr>
            <a:r>
              <a:rPr lang="hu-HU" b="1" dirty="0"/>
              <a:t>Mellékhatások: </a:t>
            </a:r>
          </a:p>
          <a:p>
            <a:pPr>
              <a:lnSpc>
                <a:spcPct val="150000"/>
              </a:lnSpc>
              <a:spcBef>
                <a:spcPct val="40000"/>
              </a:spcBef>
              <a:buFontTx/>
              <a:buChar char="•"/>
            </a:pPr>
            <a:r>
              <a:rPr lang="hu-HU" b="1" dirty="0"/>
              <a:t>Vesekárosítás (</a:t>
            </a:r>
            <a:r>
              <a:rPr lang="hu-HU" b="1" dirty="0" err="1"/>
              <a:t>acut</a:t>
            </a:r>
            <a:r>
              <a:rPr lang="hu-HU" b="1" dirty="0"/>
              <a:t>, </a:t>
            </a:r>
            <a:r>
              <a:rPr lang="hu-HU" b="1" dirty="0" err="1"/>
              <a:t>chr</a:t>
            </a:r>
            <a:r>
              <a:rPr lang="hu-HU" b="1" dirty="0"/>
              <a:t>.)</a:t>
            </a:r>
          </a:p>
          <a:p>
            <a:pPr>
              <a:lnSpc>
                <a:spcPct val="150000"/>
              </a:lnSpc>
              <a:spcBef>
                <a:spcPct val="40000"/>
              </a:spcBef>
              <a:buFontTx/>
              <a:buChar char="•"/>
            </a:pPr>
            <a:r>
              <a:rPr lang="hu-HU" b="1" dirty="0"/>
              <a:t>Só és </a:t>
            </a:r>
            <a:r>
              <a:rPr lang="hu-HU" b="1" dirty="0" err="1"/>
              <a:t>vizretenció</a:t>
            </a:r>
            <a:r>
              <a:rPr lang="hu-HU" b="1" dirty="0"/>
              <a:t> </a:t>
            </a:r>
            <a:r>
              <a:rPr lang="hu-HU" dirty="0"/>
              <a:t>(vesék </a:t>
            </a:r>
            <a:r>
              <a:rPr lang="hu-HU" dirty="0" err="1"/>
              <a:t>hypoperfusiója</a:t>
            </a:r>
            <a:r>
              <a:rPr lang="hu-HU" dirty="0"/>
              <a:t> esetén)</a:t>
            </a:r>
            <a:endParaRPr lang="hu-HU" b="1" dirty="0"/>
          </a:p>
          <a:p>
            <a:pPr>
              <a:lnSpc>
                <a:spcPct val="125000"/>
              </a:lnSpc>
              <a:spcBef>
                <a:spcPct val="40000"/>
              </a:spcBef>
              <a:buFontTx/>
              <a:buChar char="•"/>
            </a:pPr>
            <a:r>
              <a:rPr lang="hu-HU" b="1" dirty="0" err="1"/>
              <a:t>Hyponatraemia</a:t>
            </a:r>
            <a:r>
              <a:rPr lang="hu-HU" dirty="0"/>
              <a:t> (ha a vízretenció aránytalanul nagyobb mint a </a:t>
            </a:r>
            <a:r>
              <a:rPr lang="hu-HU" dirty="0" err="1"/>
              <a:t>sóvisszatartás</a:t>
            </a:r>
            <a:r>
              <a:rPr lang="hu-HU" dirty="0"/>
              <a:t>; </a:t>
            </a:r>
            <a:r>
              <a:rPr lang="hu-HU" dirty="0" err="1"/>
              <a:t>diureticum</a:t>
            </a:r>
            <a:r>
              <a:rPr lang="hu-HU" dirty="0"/>
              <a:t> </a:t>
            </a:r>
            <a:r>
              <a:rPr lang="hu-HU" dirty="0" smtClean="0"/>
              <a:t>súlyosbíthatja)</a:t>
            </a:r>
            <a:endParaRPr lang="hu-HU" dirty="0"/>
          </a:p>
          <a:p>
            <a:pPr>
              <a:lnSpc>
                <a:spcPct val="150000"/>
              </a:lnSpc>
              <a:spcBef>
                <a:spcPct val="40000"/>
              </a:spcBef>
              <a:buFontTx/>
              <a:buChar char="•"/>
            </a:pPr>
            <a:r>
              <a:rPr lang="hu-HU" b="1" dirty="0" err="1"/>
              <a:t>Hyperkalaemia</a:t>
            </a:r>
            <a:r>
              <a:rPr lang="hu-HU" b="1" dirty="0"/>
              <a:t> (RAAS csökkenés miatt csökkent </a:t>
            </a:r>
            <a:r>
              <a:rPr lang="hu-HU" b="1" dirty="0" err="1"/>
              <a:t>aldoszteron</a:t>
            </a:r>
            <a:r>
              <a:rPr lang="hu-HU" b="1" dirty="0"/>
              <a:t> és K kiválasztás) </a:t>
            </a:r>
            <a:r>
              <a:rPr lang="hu-HU" dirty="0"/>
              <a:t>(</a:t>
            </a:r>
            <a:r>
              <a:rPr lang="hu-HU" dirty="0" err="1"/>
              <a:t>hyporerinaemias</a:t>
            </a:r>
            <a:r>
              <a:rPr lang="hu-HU" dirty="0"/>
              <a:t> </a:t>
            </a:r>
            <a:r>
              <a:rPr lang="hu-HU" dirty="0" err="1"/>
              <a:t>hypoaldosteronismus</a:t>
            </a:r>
            <a:r>
              <a:rPr lang="hu-HU" dirty="0"/>
              <a:t>)</a:t>
            </a:r>
            <a:endParaRPr lang="hu-HU" b="1" dirty="0"/>
          </a:p>
          <a:p>
            <a:pPr>
              <a:lnSpc>
                <a:spcPct val="150000"/>
              </a:lnSpc>
              <a:spcBef>
                <a:spcPct val="40000"/>
              </a:spcBef>
              <a:buFontTx/>
              <a:buChar char="•"/>
            </a:pPr>
            <a:r>
              <a:rPr lang="hu-HU" b="1" dirty="0"/>
              <a:t>Gyomorfekély és GI vérzéshajlam fokozás</a:t>
            </a:r>
          </a:p>
          <a:p>
            <a:pPr>
              <a:lnSpc>
                <a:spcPct val="150000"/>
              </a:lnSpc>
              <a:spcBef>
                <a:spcPct val="40000"/>
              </a:spcBef>
              <a:buFontTx/>
              <a:buChar char="•"/>
            </a:pPr>
            <a:r>
              <a:rPr lang="hu-HU" b="1" dirty="0" err="1"/>
              <a:t>Antihypertensiv</a:t>
            </a:r>
            <a:r>
              <a:rPr lang="hu-HU" b="1" dirty="0"/>
              <a:t> szerek és kacs </a:t>
            </a:r>
            <a:r>
              <a:rPr lang="hu-HU" b="1" dirty="0" err="1"/>
              <a:t>diureticumok</a:t>
            </a:r>
            <a:r>
              <a:rPr lang="hu-HU" b="1" dirty="0"/>
              <a:t> hatásának felfüggesztése </a:t>
            </a:r>
          </a:p>
          <a:p>
            <a:pPr>
              <a:lnSpc>
                <a:spcPct val="150000"/>
              </a:lnSpc>
              <a:spcBef>
                <a:spcPct val="40000"/>
              </a:spcBef>
              <a:buNone/>
            </a:pPr>
            <a:r>
              <a:rPr lang="hu-HU" dirty="0"/>
              <a:t>	(ACE-I, ARB, </a:t>
            </a:r>
            <a:r>
              <a:rPr lang="hu-HU" dirty="0" err="1"/>
              <a:t>Ca-antagonista</a:t>
            </a:r>
            <a:r>
              <a:rPr lang="hu-HU" dirty="0"/>
              <a:t>, </a:t>
            </a:r>
            <a:r>
              <a:rPr lang="hu-HU" dirty="0" err="1"/>
              <a:t>B-blokkoló</a:t>
            </a:r>
            <a:r>
              <a:rPr lang="hu-HU" dirty="0"/>
              <a:t>)</a:t>
            </a:r>
          </a:p>
          <a:p>
            <a:pPr>
              <a:lnSpc>
                <a:spcPct val="150000"/>
              </a:lnSpc>
              <a:spcBef>
                <a:spcPct val="40000"/>
              </a:spcBef>
            </a:pPr>
            <a:endParaRPr lang="hu-HU" dirty="0"/>
          </a:p>
        </p:txBody>
      </p:sp>
      <p:sp>
        <p:nvSpPr>
          <p:cNvPr id="28676" name="Rectangle 4"/>
          <p:cNvSpPr>
            <a:spLocks noChangeArrowheads="1"/>
          </p:cNvSpPr>
          <p:nvPr/>
        </p:nvSpPr>
        <p:spPr bwMode="gray">
          <a:xfrm>
            <a:off x="0" y="0"/>
            <a:ext cx="9144000" cy="908720"/>
          </a:xfrm>
          <a:prstGeom prst="rect">
            <a:avLst/>
          </a:prstGeom>
          <a:solidFill>
            <a:srgbClr val="0070C0"/>
          </a:solidFill>
          <a:ln w="9525">
            <a:noFill/>
            <a:miter lim="800000"/>
            <a:headEnd/>
            <a:tailEnd/>
          </a:ln>
        </p:spPr>
        <p:txBody>
          <a:bodyPr lIns="0" tIns="0" rIns="0" bIns="0" anchor="ctr" anchorCtr="1"/>
          <a:lstStyle/>
          <a:p>
            <a:r>
              <a:rPr lang="hu-HU" sz="2400" b="1">
                <a:solidFill>
                  <a:srgbClr val="FFFF00"/>
                </a:solidFill>
                <a:cs typeface="Arial" pitchFamily="34" charset="0"/>
              </a:rPr>
              <a:t>NSAID szerek</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p:cNvSpPr>
            <a:spLocks noGrp="1" noChangeArrowheads="1"/>
          </p:cNvSpPr>
          <p:nvPr>
            <p:ph type="title"/>
          </p:nvPr>
        </p:nvSpPr>
        <p:spPr>
          <a:xfrm>
            <a:off x="0" y="0"/>
            <a:ext cx="9144000" cy="836712"/>
          </a:xfrm>
          <a:solidFill>
            <a:srgbClr val="0070C0"/>
          </a:solidFill>
        </p:spPr>
        <p:txBody>
          <a:bodyPr anchor="ctr" anchorCtr="1">
            <a:noAutofit/>
          </a:bodyPr>
          <a:lstStyle/>
          <a:p>
            <a:pPr algn="ctr"/>
            <a:r>
              <a:rPr lang="hu-HU" sz="2400" dirty="0">
                <a:solidFill>
                  <a:srgbClr val="FFFF00"/>
                </a:solidFill>
              </a:rPr>
              <a:t>NSAID kezelés rizikóját növelő betegségek és állapotok, valamint NSAID hatását befolyásoló egyéb tényezők </a:t>
            </a:r>
          </a:p>
        </p:txBody>
      </p:sp>
      <p:sp>
        <p:nvSpPr>
          <p:cNvPr id="11267" name="Rectangle 3"/>
          <p:cNvSpPr>
            <a:spLocks noGrp="1" noChangeArrowheads="1"/>
          </p:cNvSpPr>
          <p:nvPr>
            <p:ph type="body" sz="half" idx="1"/>
          </p:nvPr>
        </p:nvSpPr>
        <p:spPr>
          <a:xfrm>
            <a:off x="539750" y="908050"/>
            <a:ext cx="4027488" cy="3889375"/>
          </a:xfrm>
          <a:noFill/>
        </p:spPr>
        <p:txBody>
          <a:bodyPr/>
          <a:lstStyle/>
          <a:p>
            <a:pPr marL="0" indent="0">
              <a:lnSpc>
                <a:spcPct val="115000"/>
              </a:lnSpc>
              <a:buFontTx/>
              <a:buChar char="•"/>
            </a:pPr>
            <a:r>
              <a:rPr lang="hu-HU" sz="1600" b="1" dirty="0"/>
              <a:t> </a:t>
            </a:r>
            <a:r>
              <a:rPr lang="hu-HU" sz="1600" b="1" dirty="0" err="1"/>
              <a:t>Hypovolaemia</a:t>
            </a:r>
            <a:endParaRPr lang="hu-HU" sz="1600" b="1" dirty="0"/>
          </a:p>
          <a:p>
            <a:pPr marL="0" indent="0">
              <a:lnSpc>
                <a:spcPct val="115000"/>
              </a:lnSpc>
              <a:buFontTx/>
              <a:buChar char="•"/>
            </a:pPr>
            <a:r>
              <a:rPr lang="hu-HU" sz="1600" b="1" dirty="0"/>
              <a:t> </a:t>
            </a:r>
            <a:r>
              <a:rPr lang="hu-HU" sz="1600" b="1" dirty="0" err="1"/>
              <a:t>Kongestív</a:t>
            </a:r>
            <a:r>
              <a:rPr lang="hu-HU" sz="1600" b="1" dirty="0"/>
              <a:t> szívelégtelenség</a:t>
            </a:r>
          </a:p>
          <a:p>
            <a:pPr marL="0" indent="0">
              <a:lnSpc>
                <a:spcPct val="115000"/>
              </a:lnSpc>
              <a:buFontTx/>
              <a:buChar char="•"/>
            </a:pPr>
            <a:r>
              <a:rPr lang="hu-HU" sz="1600" b="1" dirty="0"/>
              <a:t> Sepsis</a:t>
            </a:r>
          </a:p>
          <a:p>
            <a:pPr marL="0" indent="0">
              <a:lnSpc>
                <a:spcPct val="115000"/>
              </a:lnSpc>
              <a:buFontTx/>
              <a:buChar char="•"/>
            </a:pPr>
            <a:r>
              <a:rPr lang="hu-HU" sz="1600" b="1" dirty="0"/>
              <a:t> </a:t>
            </a:r>
            <a:r>
              <a:rPr lang="hu-HU" sz="1600" b="1" dirty="0" err="1"/>
              <a:t>Cirrhosis</a:t>
            </a:r>
            <a:r>
              <a:rPr lang="hu-HU" sz="1600" b="1" dirty="0"/>
              <a:t> </a:t>
            </a:r>
            <a:r>
              <a:rPr lang="hu-HU" sz="1600" b="1" dirty="0" err="1"/>
              <a:t>hepatis</a:t>
            </a:r>
            <a:endParaRPr lang="hu-HU" sz="1600" b="1" dirty="0"/>
          </a:p>
          <a:p>
            <a:pPr marL="0" indent="0">
              <a:lnSpc>
                <a:spcPct val="115000"/>
              </a:lnSpc>
              <a:buFontTx/>
              <a:buChar char="•"/>
            </a:pPr>
            <a:r>
              <a:rPr lang="hu-HU" sz="1600" b="1" dirty="0"/>
              <a:t> </a:t>
            </a:r>
            <a:r>
              <a:rPr lang="hu-HU" sz="1600" b="1" dirty="0" err="1"/>
              <a:t>Nephrosis</a:t>
            </a:r>
            <a:r>
              <a:rPr lang="hu-HU" sz="1600" b="1" dirty="0"/>
              <a:t> </a:t>
            </a:r>
            <a:r>
              <a:rPr lang="hu-HU" sz="1600" b="1" dirty="0" err="1"/>
              <a:t>syndroma</a:t>
            </a:r>
            <a:endParaRPr lang="hu-HU" sz="1600" b="1" dirty="0"/>
          </a:p>
          <a:p>
            <a:pPr marL="0" indent="0">
              <a:lnSpc>
                <a:spcPct val="115000"/>
              </a:lnSpc>
              <a:buFontTx/>
              <a:buChar char="•"/>
            </a:pPr>
            <a:r>
              <a:rPr lang="hu-HU" sz="1600" b="1" dirty="0"/>
              <a:t> </a:t>
            </a:r>
            <a:r>
              <a:rPr lang="hu-HU" sz="1600" b="1" dirty="0" err="1"/>
              <a:t>Anaesthesia</a:t>
            </a:r>
            <a:endParaRPr lang="hu-HU" sz="1600" b="1" dirty="0"/>
          </a:p>
          <a:p>
            <a:pPr marL="0" indent="0">
              <a:lnSpc>
                <a:spcPct val="115000"/>
              </a:lnSpc>
              <a:buFontTx/>
              <a:buChar char="•"/>
            </a:pPr>
            <a:r>
              <a:rPr lang="hu-HU" sz="1600" b="1" dirty="0"/>
              <a:t> Diabetes mellitus</a:t>
            </a:r>
          </a:p>
          <a:p>
            <a:pPr marL="0" indent="0">
              <a:lnSpc>
                <a:spcPct val="115000"/>
              </a:lnSpc>
              <a:buFontTx/>
              <a:buChar char="•"/>
            </a:pPr>
            <a:r>
              <a:rPr lang="hu-HU" sz="1600" b="1" dirty="0"/>
              <a:t> Idős kor</a:t>
            </a:r>
          </a:p>
          <a:p>
            <a:pPr marL="0" indent="0">
              <a:lnSpc>
                <a:spcPct val="115000"/>
              </a:lnSpc>
              <a:buFontTx/>
              <a:buChar char="•"/>
            </a:pPr>
            <a:r>
              <a:rPr lang="hu-HU" sz="1600" b="1" dirty="0"/>
              <a:t> </a:t>
            </a:r>
            <a:r>
              <a:rPr lang="hu-HU" sz="1600" b="1" dirty="0" err="1"/>
              <a:t>Arteriosclerosis</a:t>
            </a:r>
            <a:endParaRPr lang="hu-HU" sz="1600" b="1" dirty="0"/>
          </a:p>
          <a:p>
            <a:pPr marL="0" indent="0">
              <a:lnSpc>
                <a:spcPct val="115000"/>
              </a:lnSpc>
              <a:buFontTx/>
              <a:buChar char="•"/>
            </a:pPr>
            <a:r>
              <a:rPr lang="hu-HU" sz="1600" b="1" dirty="0"/>
              <a:t> </a:t>
            </a:r>
            <a:r>
              <a:rPr lang="hu-HU" sz="1600" b="1" dirty="0" err="1"/>
              <a:t>Hypertonia</a:t>
            </a:r>
            <a:endParaRPr lang="hu-HU" sz="1600" b="1" dirty="0"/>
          </a:p>
          <a:p>
            <a:pPr marL="0" indent="0">
              <a:lnSpc>
                <a:spcPct val="115000"/>
              </a:lnSpc>
              <a:buFontTx/>
              <a:buChar char="•"/>
            </a:pPr>
            <a:r>
              <a:rPr lang="hu-HU" sz="1600" b="1" dirty="0"/>
              <a:t> </a:t>
            </a:r>
            <a:r>
              <a:rPr lang="hu-HU" sz="1600" b="1" dirty="0" err="1"/>
              <a:t>Chr</a:t>
            </a:r>
            <a:r>
              <a:rPr lang="hu-HU" sz="1600" b="1" dirty="0"/>
              <a:t>. vesebetegség</a:t>
            </a:r>
          </a:p>
          <a:p>
            <a:pPr marL="0" indent="0">
              <a:lnSpc>
                <a:spcPct val="115000"/>
              </a:lnSpc>
              <a:buFontTx/>
              <a:buChar char="•"/>
            </a:pPr>
            <a:endParaRPr lang="hu-HU" sz="1600" b="1" dirty="0"/>
          </a:p>
        </p:txBody>
      </p:sp>
      <p:sp>
        <p:nvSpPr>
          <p:cNvPr id="11271" name="Rectangle 7"/>
          <p:cNvSpPr>
            <a:spLocks noGrp="1" noChangeArrowheads="1"/>
          </p:cNvSpPr>
          <p:nvPr>
            <p:ph type="body" sz="half" idx="2"/>
          </p:nvPr>
        </p:nvSpPr>
        <p:spPr>
          <a:xfrm>
            <a:off x="4572000" y="908050"/>
            <a:ext cx="4029075" cy="3960813"/>
          </a:xfrm>
        </p:spPr>
        <p:txBody>
          <a:bodyPr/>
          <a:lstStyle/>
          <a:p>
            <a:pPr marL="0" indent="0">
              <a:lnSpc>
                <a:spcPct val="115000"/>
              </a:lnSpc>
              <a:buFontTx/>
              <a:buChar char="•"/>
            </a:pPr>
            <a:r>
              <a:rPr lang="hu-HU" sz="1600" b="1" dirty="0"/>
              <a:t> Megváltozott folyadékterek</a:t>
            </a:r>
          </a:p>
          <a:p>
            <a:pPr marL="0" indent="0">
              <a:lnSpc>
                <a:spcPct val="115000"/>
              </a:lnSpc>
              <a:buFontTx/>
              <a:buChar char="•"/>
            </a:pPr>
            <a:r>
              <a:rPr lang="hu-HU" sz="1600" b="1" dirty="0"/>
              <a:t> Megnövekedett NA kiáramlás</a:t>
            </a:r>
          </a:p>
          <a:p>
            <a:pPr marL="0" indent="0">
              <a:lnSpc>
                <a:spcPct val="115000"/>
              </a:lnSpc>
              <a:buFontTx/>
              <a:buChar char="•"/>
            </a:pPr>
            <a:r>
              <a:rPr lang="hu-HU" sz="1600" b="1" dirty="0"/>
              <a:t> RAAS aktiváció</a:t>
            </a:r>
          </a:p>
          <a:p>
            <a:pPr marL="0" indent="0">
              <a:lnSpc>
                <a:spcPct val="115000"/>
              </a:lnSpc>
              <a:buFontTx/>
              <a:buChar char="•"/>
            </a:pPr>
            <a:r>
              <a:rPr lang="hu-HU" sz="1600" b="1" dirty="0"/>
              <a:t> Fehérjekötő kapacitás csökkenés</a:t>
            </a:r>
          </a:p>
          <a:p>
            <a:pPr marL="0" indent="0">
              <a:lnSpc>
                <a:spcPct val="115000"/>
              </a:lnSpc>
              <a:buFontTx/>
              <a:buChar char="•"/>
            </a:pPr>
            <a:r>
              <a:rPr lang="hu-HU" sz="1600" b="1" dirty="0"/>
              <a:t> Megváltozott </a:t>
            </a:r>
            <a:r>
              <a:rPr lang="hu-HU" sz="1600" b="1" dirty="0" err="1"/>
              <a:t>gyógyszermetabolizmus</a:t>
            </a:r>
            <a:endParaRPr lang="hu-HU" sz="1600" b="1" dirty="0"/>
          </a:p>
          <a:p>
            <a:pPr marL="0" indent="0">
              <a:lnSpc>
                <a:spcPct val="115000"/>
              </a:lnSpc>
              <a:buFontTx/>
              <a:buChar char="•"/>
            </a:pPr>
            <a:r>
              <a:rPr lang="hu-HU" sz="1600" b="1" dirty="0"/>
              <a:t> Megváltozott gyógyszerkiválasztás</a:t>
            </a:r>
          </a:p>
          <a:p>
            <a:pPr lvl="1">
              <a:lnSpc>
                <a:spcPct val="115000"/>
              </a:lnSpc>
              <a:buFont typeface="Wingdings" pitchFamily="2" charset="2"/>
              <a:buNone/>
            </a:pPr>
            <a:r>
              <a:rPr lang="hu-HU" sz="1600" b="1" dirty="0"/>
              <a:t>	(máj-, vesebetegség)</a:t>
            </a:r>
          </a:p>
          <a:p>
            <a:pPr marL="0" indent="0">
              <a:lnSpc>
                <a:spcPct val="115000"/>
              </a:lnSpc>
              <a:buFontTx/>
              <a:buChar char="•"/>
            </a:pPr>
            <a:r>
              <a:rPr lang="hu-HU" sz="1600" b="1" dirty="0"/>
              <a:t> </a:t>
            </a:r>
            <a:r>
              <a:rPr lang="hu-HU" sz="1600" b="1" dirty="0" err="1"/>
              <a:t>Intraglomerularis</a:t>
            </a:r>
            <a:r>
              <a:rPr lang="hu-HU" sz="1600" b="1" dirty="0"/>
              <a:t> </a:t>
            </a:r>
            <a:r>
              <a:rPr lang="hu-HU" sz="1600" b="1" dirty="0" err="1"/>
              <a:t>hyperfiltració</a:t>
            </a:r>
            <a:endParaRPr lang="hu-HU" sz="1600" b="1" dirty="0"/>
          </a:p>
          <a:p>
            <a:pPr lvl="1">
              <a:lnSpc>
                <a:spcPct val="115000"/>
              </a:lnSpc>
              <a:buFont typeface="Wingdings" pitchFamily="2" charset="2"/>
              <a:buNone/>
            </a:pPr>
            <a:r>
              <a:rPr lang="hu-HU" sz="1600" b="1" dirty="0"/>
              <a:t>	(diabetes, </a:t>
            </a:r>
            <a:r>
              <a:rPr lang="hu-HU" sz="1600" b="1" dirty="0" err="1"/>
              <a:t>hypertonia</a:t>
            </a:r>
            <a:r>
              <a:rPr lang="hu-HU" sz="1600" b="1" dirty="0"/>
              <a:t>)</a:t>
            </a:r>
          </a:p>
          <a:p>
            <a:pPr marL="0" indent="0">
              <a:lnSpc>
                <a:spcPct val="115000"/>
              </a:lnSpc>
              <a:buFontTx/>
              <a:buChar char="•"/>
            </a:pPr>
            <a:r>
              <a:rPr lang="hu-HU" sz="1600" b="1" dirty="0"/>
              <a:t> Csökkent GFR, RBF </a:t>
            </a:r>
          </a:p>
          <a:p>
            <a:pPr lvl="1">
              <a:lnSpc>
                <a:spcPct val="115000"/>
              </a:lnSpc>
              <a:buFont typeface="Wingdings" pitchFamily="2" charset="2"/>
              <a:buNone/>
            </a:pPr>
            <a:r>
              <a:rPr lang="hu-HU" sz="1600" b="1" dirty="0"/>
              <a:t>	(idős kor, CHF, CRF)</a:t>
            </a:r>
          </a:p>
        </p:txBody>
      </p:sp>
      <p:sp>
        <p:nvSpPr>
          <p:cNvPr id="11269" name="Text Box 5"/>
          <p:cNvSpPr txBox="1">
            <a:spLocks noChangeArrowheads="1"/>
          </p:cNvSpPr>
          <p:nvPr/>
        </p:nvSpPr>
        <p:spPr bwMode="auto">
          <a:xfrm>
            <a:off x="6300192" y="6381328"/>
            <a:ext cx="2624138" cy="274638"/>
          </a:xfrm>
          <a:prstGeom prst="rect">
            <a:avLst/>
          </a:prstGeom>
          <a:noFill/>
          <a:ln w="9525">
            <a:noFill/>
            <a:miter lim="800000"/>
            <a:headEnd/>
            <a:tailEnd/>
          </a:ln>
          <a:effectLst/>
        </p:spPr>
        <p:txBody>
          <a:bodyPr wrap="none">
            <a:spAutoFit/>
          </a:bodyPr>
          <a:lstStyle/>
          <a:p>
            <a:r>
              <a:rPr lang="hu-HU" sz="1200" dirty="0" err="1"/>
              <a:t>Nephrológia</a:t>
            </a:r>
            <a:r>
              <a:rPr lang="hu-HU" sz="1200" dirty="0"/>
              <a:t>; </a:t>
            </a:r>
            <a:r>
              <a:rPr lang="hu-HU" sz="1200" dirty="0" err="1"/>
              <a:t>Rosivall</a:t>
            </a:r>
            <a:r>
              <a:rPr lang="hu-HU" sz="1200" dirty="0"/>
              <a:t> L, Kiss I.;2003</a:t>
            </a:r>
          </a:p>
        </p:txBody>
      </p:sp>
      <p:sp>
        <p:nvSpPr>
          <p:cNvPr id="11270" name="Text Box 6"/>
          <p:cNvSpPr txBox="1">
            <a:spLocks noChangeArrowheads="1"/>
          </p:cNvSpPr>
          <p:nvPr/>
        </p:nvSpPr>
        <p:spPr bwMode="auto">
          <a:xfrm>
            <a:off x="611188" y="5011191"/>
            <a:ext cx="8064500" cy="1154113"/>
          </a:xfrm>
          <a:prstGeom prst="rect">
            <a:avLst/>
          </a:prstGeom>
          <a:solidFill>
            <a:schemeClr val="accent2"/>
          </a:solidFill>
          <a:ln w="9525">
            <a:noFill/>
            <a:miter lim="800000"/>
            <a:headEnd/>
            <a:tailEnd/>
          </a:ln>
          <a:effectLst/>
        </p:spPr>
        <p:txBody>
          <a:bodyPr>
            <a:spAutoFit/>
          </a:bodyPr>
          <a:lstStyle/>
          <a:p>
            <a:pPr>
              <a:lnSpc>
                <a:spcPct val="145000"/>
              </a:lnSpc>
              <a:spcBef>
                <a:spcPct val="20000"/>
              </a:spcBef>
            </a:pPr>
            <a:r>
              <a:rPr lang="hu-HU" sz="1600"/>
              <a:t>A kompenzáló mechanizmus kikapcsolása révén </a:t>
            </a:r>
            <a:r>
              <a:rPr lang="hu-HU" sz="1600" b="1"/>
              <a:t>átmeneti NSAID kezelés acut (ischaemiás) veseelégtelenséget</a:t>
            </a:r>
            <a:r>
              <a:rPr lang="hu-HU" sz="1600"/>
              <a:t> okozhat, a </a:t>
            </a:r>
            <a:r>
              <a:rPr lang="hu-HU" sz="1600" b="1"/>
              <a:t>tartós prostaglandin szintézis gátlás azonban idült vesekárosodás</a:t>
            </a:r>
            <a:r>
              <a:rPr lang="hu-HU" sz="1600"/>
              <a:t> kialakulásához vezethet.</a:t>
            </a:r>
          </a:p>
        </p:txBody>
      </p:sp>
      <p:sp>
        <p:nvSpPr>
          <p:cNvPr id="7" name="Téglalap 6"/>
          <p:cNvSpPr/>
          <p:nvPr/>
        </p:nvSpPr>
        <p:spPr>
          <a:xfrm>
            <a:off x="467544" y="908720"/>
            <a:ext cx="2664296" cy="136815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slide(fromBottom)">
                                      <p:cBhvr>
                                        <p:cTn id="7" dur="500"/>
                                        <p:tgtEl>
                                          <p:spTgt spid="11267">
                                            <p:txEl>
                                              <p:pRg st="0" end="0"/>
                                            </p:txEl>
                                          </p:spTgt>
                                        </p:tgtEl>
                                      </p:cBhvr>
                                    </p:animEffect>
                                  </p:childTnLst>
                                </p:cTn>
                              </p:par>
                              <p:par>
                                <p:cTn id="8" presetID="12" presetClass="entr" presetSubtype="4" fill="hold" nodeType="withEffect">
                                  <p:stCondLst>
                                    <p:cond delay="0"/>
                                  </p:stCondLst>
                                  <p:childTnLst>
                                    <p:set>
                                      <p:cBhvr>
                                        <p:cTn id="9" dur="1" fill="hold">
                                          <p:stCondLst>
                                            <p:cond delay="0"/>
                                          </p:stCondLst>
                                        </p:cTn>
                                        <p:tgtEl>
                                          <p:spTgt spid="11267">
                                            <p:txEl>
                                              <p:pRg st="1" end="1"/>
                                            </p:txEl>
                                          </p:spTgt>
                                        </p:tgtEl>
                                        <p:attrNameLst>
                                          <p:attrName>style.visibility</p:attrName>
                                        </p:attrNameLst>
                                      </p:cBhvr>
                                      <p:to>
                                        <p:strVal val="visible"/>
                                      </p:to>
                                    </p:set>
                                    <p:animEffect transition="in" filter="slide(fromBottom)">
                                      <p:cBhvr>
                                        <p:cTn id="10" dur="500"/>
                                        <p:tgtEl>
                                          <p:spTgt spid="11267">
                                            <p:txEl>
                                              <p:pRg st="1" end="1"/>
                                            </p:txEl>
                                          </p:spTgt>
                                        </p:tgtEl>
                                      </p:cBhvr>
                                    </p:animEffect>
                                  </p:childTnLst>
                                </p:cTn>
                              </p:par>
                              <p:par>
                                <p:cTn id="11" presetID="12" presetClass="entr" presetSubtype="4" fill="hold" nodeType="withEffect">
                                  <p:stCondLst>
                                    <p:cond delay="0"/>
                                  </p:stCondLst>
                                  <p:childTnLst>
                                    <p:set>
                                      <p:cBhvr>
                                        <p:cTn id="12" dur="1" fill="hold">
                                          <p:stCondLst>
                                            <p:cond delay="0"/>
                                          </p:stCondLst>
                                        </p:cTn>
                                        <p:tgtEl>
                                          <p:spTgt spid="11267">
                                            <p:txEl>
                                              <p:pRg st="2" end="2"/>
                                            </p:txEl>
                                          </p:spTgt>
                                        </p:tgtEl>
                                        <p:attrNameLst>
                                          <p:attrName>style.visibility</p:attrName>
                                        </p:attrNameLst>
                                      </p:cBhvr>
                                      <p:to>
                                        <p:strVal val="visible"/>
                                      </p:to>
                                    </p:set>
                                    <p:animEffect transition="in" filter="slide(fromBottom)">
                                      <p:cBhvr>
                                        <p:cTn id="13" dur="500"/>
                                        <p:tgtEl>
                                          <p:spTgt spid="11267">
                                            <p:txEl>
                                              <p:pRg st="2" end="2"/>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11267">
                                            <p:txEl>
                                              <p:pRg st="3" end="3"/>
                                            </p:txEl>
                                          </p:spTgt>
                                        </p:tgtEl>
                                        <p:attrNameLst>
                                          <p:attrName>style.visibility</p:attrName>
                                        </p:attrNameLst>
                                      </p:cBhvr>
                                      <p:to>
                                        <p:strVal val="visible"/>
                                      </p:to>
                                    </p:set>
                                    <p:animEffect transition="in" filter="slide(fromBottom)">
                                      <p:cBhvr>
                                        <p:cTn id="16" dur="500"/>
                                        <p:tgtEl>
                                          <p:spTgt spid="11267">
                                            <p:txEl>
                                              <p:pRg st="3" end="3"/>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11267">
                                            <p:txEl>
                                              <p:pRg st="4" end="4"/>
                                            </p:txEl>
                                          </p:spTgt>
                                        </p:tgtEl>
                                        <p:attrNameLst>
                                          <p:attrName>style.visibility</p:attrName>
                                        </p:attrNameLst>
                                      </p:cBhvr>
                                      <p:to>
                                        <p:strVal val="visible"/>
                                      </p:to>
                                    </p:set>
                                    <p:animEffect transition="in" filter="slide(fromBottom)">
                                      <p:cBhvr>
                                        <p:cTn id="19" dur="500"/>
                                        <p:tgtEl>
                                          <p:spTgt spid="11267">
                                            <p:txEl>
                                              <p:pRg st="4" end="4"/>
                                            </p:txEl>
                                          </p:spTgt>
                                        </p:tgtEl>
                                      </p:cBhvr>
                                    </p:animEffect>
                                  </p:childTnLst>
                                </p:cTn>
                              </p:par>
                              <p:par>
                                <p:cTn id="20" presetID="12" presetClass="entr" presetSubtype="4" fill="hold" nodeType="withEffect">
                                  <p:stCondLst>
                                    <p:cond delay="0"/>
                                  </p:stCondLst>
                                  <p:childTnLst>
                                    <p:set>
                                      <p:cBhvr>
                                        <p:cTn id="21" dur="1" fill="hold">
                                          <p:stCondLst>
                                            <p:cond delay="0"/>
                                          </p:stCondLst>
                                        </p:cTn>
                                        <p:tgtEl>
                                          <p:spTgt spid="11267">
                                            <p:txEl>
                                              <p:pRg st="5" end="5"/>
                                            </p:txEl>
                                          </p:spTgt>
                                        </p:tgtEl>
                                        <p:attrNameLst>
                                          <p:attrName>style.visibility</p:attrName>
                                        </p:attrNameLst>
                                      </p:cBhvr>
                                      <p:to>
                                        <p:strVal val="visible"/>
                                      </p:to>
                                    </p:set>
                                    <p:animEffect transition="in" filter="slide(fromBottom)">
                                      <p:cBhvr>
                                        <p:cTn id="22" dur="500"/>
                                        <p:tgtEl>
                                          <p:spTgt spid="11267">
                                            <p:txEl>
                                              <p:pRg st="5" end="5"/>
                                            </p:txEl>
                                          </p:spTgt>
                                        </p:tgtEl>
                                      </p:cBhvr>
                                    </p:animEffect>
                                  </p:childTnLst>
                                </p:cTn>
                              </p:par>
                              <p:par>
                                <p:cTn id="23" presetID="12" presetClass="entr" presetSubtype="4" fill="hold" nodeType="withEffect">
                                  <p:stCondLst>
                                    <p:cond delay="0"/>
                                  </p:stCondLst>
                                  <p:childTnLst>
                                    <p:set>
                                      <p:cBhvr>
                                        <p:cTn id="24" dur="1" fill="hold">
                                          <p:stCondLst>
                                            <p:cond delay="0"/>
                                          </p:stCondLst>
                                        </p:cTn>
                                        <p:tgtEl>
                                          <p:spTgt spid="11267">
                                            <p:txEl>
                                              <p:pRg st="6" end="6"/>
                                            </p:txEl>
                                          </p:spTgt>
                                        </p:tgtEl>
                                        <p:attrNameLst>
                                          <p:attrName>style.visibility</p:attrName>
                                        </p:attrNameLst>
                                      </p:cBhvr>
                                      <p:to>
                                        <p:strVal val="visible"/>
                                      </p:to>
                                    </p:set>
                                    <p:animEffect transition="in" filter="slide(fromBottom)">
                                      <p:cBhvr>
                                        <p:cTn id="25" dur="500"/>
                                        <p:tgtEl>
                                          <p:spTgt spid="11267">
                                            <p:txEl>
                                              <p:pRg st="6" end="6"/>
                                            </p:txEl>
                                          </p:spTgt>
                                        </p:tgtEl>
                                      </p:cBhvr>
                                    </p:animEffect>
                                  </p:childTnLst>
                                </p:cTn>
                              </p:par>
                              <p:par>
                                <p:cTn id="26" presetID="12" presetClass="entr" presetSubtype="4" fill="hold" nodeType="withEffect">
                                  <p:stCondLst>
                                    <p:cond delay="0"/>
                                  </p:stCondLst>
                                  <p:childTnLst>
                                    <p:set>
                                      <p:cBhvr>
                                        <p:cTn id="27" dur="1" fill="hold">
                                          <p:stCondLst>
                                            <p:cond delay="0"/>
                                          </p:stCondLst>
                                        </p:cTn>
                                        <p:tgtEl>
                                          <p:spTgt spid="11267">
                                            <p:txEl>
                                              <p:pRg st="7" end="7"/>
                                            </p:txEl>
                                          </p:spTgt>
                                        </p:tgtEl>
                                        <p:attrNameLst>
                                          <p:attrName>style.visibility</p:attrName>
                                        </p:attrNameLst>
                                      </p:cBhvr>
                                      <p:to>
                                        <p:strVal val="visible"/>
                                      </p:to>
                                    </p:set>
                                    <p:animEffect transition="in" filter="slide(fromBottom)">
                                      <p:cBhvr>
                                        <p:cTn id="28" dur="500"/>
                                        <p:tgtEl>
                                          <p:spTgt spid="11267">
                                            <p:txEl>
                                              <p:pRg st="7" end="7"/>
                                            </p:txEl>
                                          </p:spTgt>
                                        </p:tgtEl>
                                      </p:cBhvr>
                                    </p:animEffect>
                                  </p:childTnLst>
                                </p:cTn>
                              </p:par>
                              <p:par>
                                <p:cTn id="29" presetID="12" presetClass="entr" presetSubtype="4" fill="hold" nodeType="withEffect">
                                  <p:stCondLst>
                                    <p:cond delay="0"/>
                                  </p:stCondLst>
                                  <p:childTnLst>
                                    <p:set>
                                      <p:cBhvr>
                                        <p:cTn id="30" dur="1" fill="hold">
                                          <p:stCondLst>
                                            <p:cond delay="0"/>
                                          </p:stCondLst>
                                        </p:cTn>
                                        <p:tgtEl>
                                          <p:spTgt spid="11267">
                                            <p:txEl>
                                              <p:pRg st="8" end="8"/>
                                            </p:txEl>
                                          </p:spTgt>
                                        </p:tgtEl>
                                        <p:attrNameLst>
                                          <p:attrName>style.visibility</p:attrName>
                                        </p:attrNameLst>
                                      </p:cBhvr>
                                      <p:to>
                                        <p:strVal val="visible"/>
                                      </p:to>
                                    </p:set>
                                    <p:animEffect transition="in" filter="slide(fromBottom)">
                                      <p:cBhvr>
                                        <p:cTn id="31" dur="500"/>
                                        <p:tgtEl>
                                          <p:spTgt spid="11267">
                                            <p:txEl>
                                              <p:pRg st="8" end="8"/>
                                            </p:txEl>
                                          </p:spTgt>
                                        </p:tgtEl>
                                      </p:cBhvr>
                                    </p:animEffect>
                                  </p:childTnLst>
                                </p:cTn>
                              </p:par>
                              <p:par>
                                <p:cTn id="32" presetID="12" presetClass="entr" presetSubtype="4" fill="hold" nodeType="withEffect">
                                  <p:stCondLst>
                                    <p:cond delay="0"/>
                                  </p:stCondLst>
                                  <p:childTnLst>
                                    <p:set>
                                      <p:cBhvr>
                                        <p:cTn id="33" dur="1" fill="hold">
                                          <p:stCondLst>
                                            <p:cond delay="0"/>
                                          </p:stCondLst>
                                        </p:cTn>
                                        <p:tgtEl>
                                          <p:spTgt spid="11267">
                                            <p:txEl>
                                              <p:pRg st="9" end="9"/>
                                            </p:txEl>
                                          </p:spTgt>
                                        </p:tgtEl>
                                        <p:attrNameLst>
                                          <p:attrName>style.visibility</p:attrName>
                                        </p:attrNameLst>
                                      </p:cBhvr>
                                      <p:to>
                                        <p:strVal val="visible"/>
                                      </p:to>
                                    </p:set>
                                    <p:animEffect transition="in" filter="slide(fromBottom)">
                                      <p:cBhvr>
                                        <p:cTn id="34" dur="500"/>
                                        <p:tgtEl>
                                          <p:spTgt spid="11267">
                                            <p:txEl>
                                              <p:pRg st="9" end="9"/>
                                            </p:txEl>
                                          </p:spTgt>
                                        </p:tgtEl>
                                      </p:cBhvr>
                                    </p:animEffect>
                                  </p:childTnLst>
                                </p:cTn>
                              </p:par>
                              <p:par>
                                <p:cTn id="35" presetID="12" presetClass="entr" presetSubtype="4" fill="hold" nodeType="withEffect">
                                  <p:stCondLst>
                                    <p:cond delay="0"/>
                                  </p:stCondLst>
                                  <p:childTnLst>
                                    <p:set>
                                      <p:cBhvr>
                                        <p:cTn id="36" dur="1" fill="hold">
                                          <p:stCondLst>
                                            <p:cond delay="0"/>
                                          </p:stCondLst>
                                        </p:cTn>
                                        <p:tgtEl>
                                          <p:spTgt spid="11267">
                                            <p:txEl>
                                              <p:pRg st="10" end="10"/>
                                            </p:txEl>
                                          </p:spTgt>
                                        </p:tgtEl>
                                        <p:attrNameLst>
                                          <p:attrName>style.visibility</p:attrName>
                                        </p:attrNameLst>
                                      </p:cBhvr>
                                      <p:to>
                                        <p:strVal val="visible"/>
                                      </p:to>
                                    </p:set>
                                    <p:animEffect transition="in" filter="slide(fromBottom)">
                                      <p:cBhvr>
                                        <p:cTn id="37" dur="500"/>
                                        <p:tgtEl>
                                          <p:spTgt spid="11267">
                                            <p:txEl>
                                              <p:pRg st="10" end="10"/>
                                            </p:txEl>
                                          </p:spTgt>
                                        </p:tgtEl>
                                      </p:cBhvr>
                                    </p:animEffect>
                                  </p:childTnLst>
                                </p:cTn>
                              </p:par>
                            </p:childTnLst>
                          </p:cTn>
                        </p:par>
                        <p:par>
                          <p:cTn id="38" fill="hold">
                            <p:stCondLst>
                              <p:cond delay="500"/>
                            </p:stCondLst>
                            <p:childTnLst>
                              <p:par>
                                <p:cTn id="39" presetID="16" presetClass="entr" presetSubtype="26" fill="hold" grpId="0" nodeType="afterEffect">
                                  <p:stCondLst>
                                    <p:cond delay="0"/>
                                  </p:stCondLst>
                                  <p:childTnLst>
                                    <p:set>
                                      <p:cBhvr>
                                        <p:cTn id="40" dur="1" fill="hold">
                                          <p:stCondLst>
                                            <p:cond delay="0"/>
                                          </p:stCondLst>
                                        </p:cTn>
                                        <p:tgtEl>
                                          <p:spTgt spid="11271">
                                            <p:txEl>
                                              <p:pRg st="0" end="0"/>
                                            </p:txEl>
                                          </p:spTgt>
                                        </p:tgtEl>
                                        <p:attrNameLst>
                                          <p:attrName>style.visibility</p:attrName>
                                        </p:attrNameLst>
                                      </p:cBhvr>
                                      <p:to>
                                        <p:strVal val="visible"/>
                                      </p:to>
                                    </p:set>
                                    <p:animEffect transition="in" filter="barn(inHorizontal)">
                                      <p:cBhvr>
                                        <p:cTn id="41" dur="500"/>
                                        <p:tgtEl>
                                          <p:spTgt spid="11271">
                                            <p:txEl>
                                              <p:pRg st="0" end="0"/>
                                            </p:txEl>
                                          </p:spTgt>
                                        </p:tgtEl>
                                      </p:cBhvr>
                                    </p:animEffect>
                                  </p:childTnLst>
                                </p:cTn>
                              </p:par>
                            </p:childTnLst>
                          </p:cTn>
                        </p:par>
                        <p:par>
                          <p:cTn id="42" fill="hold">
                            <p:stCondLst>
                              <p:cond delay="1000"/>
                            </p:stCondLst>
                            <p:childTnLst>
                              <p:par>
                                <p:cTn id="43" presetID="16" presetClass="entr" presetSubtype="26" fill="hold" grpId="0" nodeType="afterEffect">
                                  <p:stCondLst>
                                    <p:cond delay="0"/>
                                  </p:stCondLst>
                                  <p:childTnLst>
                                    <p:set>
                                      <p:cBhvr>
                                        <p:cTn id="44" dur="1" fill="hold">
                                          <p:stCondLst>
                                            <p:cond delay="0"/>
                                          </p:stCondLst>
                                        </p:cTn>
                                        <p:tgtEl>
                                          <p:spTgt spid="11271">
                                            <p:txEl>
                                              <p:pRg st="1" end="1"/>
                                            </p:txEl>
                                          </p:spTgt>
                                        </p:tgtEl>
                                        <p:attrNameLst>
                                          <p:attrName>style.visibility</p:attrName>
                                        </p:attrNameLst>
                                      </p:cBhvr>
                                      <p:to>
                                        <p:strVal val="visible"/>
                                      </p:to>
                                    </p:set>
                                    <p:animEffect transition="in" filter="barn(inHorizontal)">
                                      <p:cBhvr>
                                        <p:cTn id="45" dur="500"/>
                                        <p:tgtEl>
                                          <p:spTgt spid="11271">
                                            <p:txEl>
                                              <p:pRg st="1" end="1"/>
                                            </p:txEl>
                                          </p:spTgt>
                                        </p:tgtEl>
                                      </p:cBhvr>
                                    </p:animEffect>
                                  </p:childTnLst>
                                </p:cTn>
                              </p:par>
                            </p:childTnLst>
                          </p:cTn>
                        </p:par>
                        <p:par>
                          <p:cTn id="46" fill="hold">
                            <p:stCondLst>
                              <p:cond delay="1500"/>
                            </p:stCondLst>
                            <p:childTnLst>
                              <p:par>
                                <p:cTn id="47" presetID="16" presetClass="entr" presetSubtype="26" fill="hold" grpId="0" nodeType="afterEffect">
                                  <p:stCondLst>
                                    <p:cond delay="0"/>
                                  </p:stCondLst>
                                  <p:childTnLst>
                                    <p:set>
                                      <p:cBhvr>
                                        <p:cTn id="48" dur="1" fill="hold">
                                          <p:stCondLst>
                                            <p:cond delay="0"/>
                                          </p:stCondLst>
                                        </p:cTn>
                                        <p:tgtEl>
                                          <p:spTgt spid="11271">
                                            <p:txEl>
                                              <p:pRg st="2" end="2"/>
                                            </p:txEl>
                                          </p:spTgt>
                                        </p:tgtEl>
                                        <p:attrNameLst>
                                          <p:attrName>style.visibility</p:attrName>
                                        </p:attrNameLst>
                                      </p:cBhvr>
                                      <p:to>
                                        <p:strVal val="visible"/>
                                      </p:to>
                                    </p:set>
                                    <p:animEffect transition="in" filter="barn(inHorizontal)">
                                      <p:cBhvr>
                                        <p:cTn id="49" dur="500"/>
                                        <p:tgtEl>
                                          <p:spTgt spid="11271">
                                            <p:txEl>
                                              <p:pRg st="2" end="2"/>
                                            </p:txEl>
                                          </p:spTgt>
                                        </p:tgtEl>
                                      </p:cBhvr>
                                    </p:animEffect>
                                  </p:childTnLst>
                                </p:cTn>
                              </p:par>
                            </p:childTnLst>
                          </p:cTn>
                        </p:par>
                        <p:par>
                          <p:cTn id="50" fill="hold">
                            <p:stCondLst>
                              <p:cond delay="2000"/>
                            </p:stCondLst>
                            <p:childTnLst>
                              <p:par>
                                <p:cTn id="51" presetID="16" presetClass="entr" presetSubtype="26" fill="hold" grpId="0" nodeType="afterEffect">
                                  <p:stCondLst>
                                    <p:cond delay="0"/>
                                  </p:stCondLst>
                                  <p:childTnLst>
                                    <p:set>
                                      <p:cBhvr>
                                        <p:cTn id="52" dur="1" fill="hold">
                                          <p:stCondLst>
                                            <p:cond delay="0"/>
                                          </p:stCondLst>
                                        </p:cTn>
                                        <p:tgtEl>
                                          <p:spTgt spid="11271">
                                            <p:txEl>
                                              <p:pRg st="3" end="3"/>
                                            </p:txEl>
                                          </p:spTgt>
                                        </p:tgtEl>
                                        <p:attrNameLst>
                                          <p:attrName>style.visibility</p:attrName>
                                        </p:attrNameLst>
                                      </p:cBhvr>
                                      <p:to>
                                        <p:strVal val="visible"/>
                                      </p:to>
                                    </p:set>
                                    <p:animEffect transition="in" filter="barn(inHorizontal)">
                                      <p:cBhvr>
                                        <p:cTn id="53" dur="500"/>
                                        <p:tgtEl>
                                          <p:spTgt spid="11271">
                                            <p:txEl>
                                              <p:pRg st="3" end="3"/>
                                            </p:txEl>
                                          </p:spTgt>
                                        </p:tgtEl>
                                      </p:cBhvr>
                                    </p:animEffect>
                                  </p:childTnLst>
                                </p:cTn>
                              </p:par>
                            </p:childTnLst>
                          </p:cTn>
                        </p:par>
                        <p:par>
                          <p:cTn id="54" fill="hold">
                            <p:stCondLst>
                              <p:cond delay="2500"/>
                            </p:stCondLst>
                            <p:childTnLst>
                              <p:par>
                                <p:cTn id="55" presetID="16" presetClass="entr" presetSubtype="26" fill="hold" grpId="0" nodeType="afterEffect">
                                  <p:stCondLst>
                                    <p:cond delay="0"/>
                                  </p:stCondLst>
                                  <p:childTnLst>
                                    <p:set>
                                      <p:cBhvr>
                                        <p:cTn id="56" dur="1" fill="hold">
                                          <p:stCondLst>
                                            <p:cond delay="0"/>
                                          </p:stCondLst>
                                        </p:cTn>
                                        <p:tgtEl>
                                          <p:spTgt spid="11271">
                                            <p:txEl>
                                              <p:pRg st="4" end="4"/>
                                            </p:txEl>
                                          </p:spTgt>
                                        </p:tgtEl>
                                        <p:attrNameLst>
                                          <p:attrName>style.visibility</p:attrName>
                                        </p:attrNameLst>
                                      </p:cBhvr>
                                      <p:to>
                                        <p:strVal val="visible"/>
                                      </p:to>
                                    </p:set>
                                    <p:animEffect transition="in" filter="barn(inHorizontal)">
                                      <p:cBhvr>
                                        <p:cTn id="57" dur="500"/>
                                        <p:tgtEl>
                                          <p:spTgt spid="11271">
                                            <p:txEl>
                                              <p:pRg st="4" end="4"/>
                                            </p:txEl>
                                          </p:spTgt>
                                        </p:tgtEl>
                                      </p:cBhvr>
                                    </p:animEffect>
                                  </p:childTnLst>
                                </p:cTn>
                              </p:par>
                            </p:childTnLst>
                          </p:cTn>
                        </p:par>
                        <p:par>
                          <p:cTn id="58" fill="hold">
                            <p:stCondLst>
                              <p:cond delay="3000"/>
                            </p:stCondLst>
                            <p:childTnLst>
                              <p:par>
                                <p:cTn id="59" presetID="16" presetClass="entr" presetSubtype="26" fill="hold" grpId="0" nodeType="afterEffect">
                                  <p:stCondLst>
                                    <p:cond delay="0"/>
                                  </p:stCondLst>
                                  <p:childTnLst>
                                    <p:set>
                                      <p:cBhvr>
                                        <p:cTn id="60" dur="1" fill="hold">
                                          <p:stCondLst>
                                            <p:cond delay="0"/>
                                          </p:stCondLst>
                                        </p:cTn>
                                        <p:tgtEl>
                                          <p:spTgt spid="11271">
                                            <p:txEl>
                                              <p:pRg st="5" end="5"/>
                                            </p:txEl>
                                          </p:spTgt>
                                        </p:tgtEl>
                                        <p:attrNameLst>
                                          <p:attrName>style.visibility</p:attrName>
                                        </p:attrNameLst>
                                      </p:cBhvr>
                                      <p:to>
                                        <p:strVal val="visible"/>
                                      </p:to>
                                    </p:set>
                                    <p:animEffect transition="in" filter="barn(inHorizontal)">
                                      <p:cBhvr>
                                        <p:cTn id="61" dur="500"/>
                                        <p:tgtEl>
                                          <p:spTgt spid="11271">
                                            <p:txEl>
                                              <p:pRg st="5" end="5"/>
                                            </p:txEl>
                                          </p:spTgt>
                                        </p:tgtEl>
                                      </p:cBhvr>
                                    </p:animEffect>
                                  </p:childTnLst>
                                </p:cTn>
                              </p:par>
                            </p:childTnLst>
                          </p:cTn>
                        </p:par>
                        <p:par>
                          <p:cTn id="62" fill="hold">
                            <p:stCondLst>
                              <p:cond delay="3500"/>
                            </p:stCondLst>
                            <p:childTnLst>
                              <p:par>
                                <p:cTn id="63" presetID="16" presetClass="entr" presetSubtype="26" fill="hold" grpId="0" nodeType="afterEffect">
                                  <p:stCondLst>
                                    <p:cond delay="0"/>
                                  </p:stCondLst>
                                  <p:childTnLst>
                                    <p:set>
                                      <p:cBhvr>
                                        <p:cTn id="64" dur="1" fill="hold">
                                          <p:stCondLst>
                                            <p:cond delay="0"/>
                                          </p:stCondLst>
                                        </p:cTn>
                                        <p:tgtEl>
                                          <p:spTgt spid="11271">
                                            <p:txEl>
                                              <p:pRg st="6" end="6"/>
                                            </p:txEl>
                                          </p:spTgt>
                                        </p:tgtEl>
                                        <p:attrNameLst>
                                          <p:attrName>style.visibility</p:attrName>
                                        </p:attrNameLst>
                                      </p:cBhvr>
                                      <p:to>
                                        <p:strVal val="visible"/>
                                      </p:to>
                                    </p:set>
                                    <p:animEffect transition="in" filter="barn(inHorizontal)">
                                      <p:cBhvr>
                                        <p:cTn id="65" dur="500"/>
                                        <p:tgtEl>
                                          <p:spTgt spid="11271">
                                            <p:txEl>
                                              <p:pRg st="6" end="6"/>
                                            </p:txEl>
                                          </p:spTgt>
                                        </p:tgtEl>
                                      </p:cBhvr>
                                    </p:animEffect>
                                  </p:childTnLst>
                                </p:cTn>
                              </p:par>
                            </p:childTnLst>
                          </p:cTn>
                        </p:par>
                        <p:par>
                          <p:cTn id="66" fill="hold">
                            <p:stCondLst>
                              <p:cond delay="4000"/>
                            </p:stCondLst>
                            <p:childTnLst>
                              <p:par>
                                <p:cTn id="67" presetID="16" presetClass="entr" presetSubtype="26" fill="hold" grpId="0" nodeType="afterEffect">
                                  <p:stCondLst>
                                    <p:cond delay="0"/>
                                  </p:stCondLst>
                                  <p:childTnLst>
                                    <p:set>
                                      <p:cBhvr>
                                        <p:cTn id="68" dur="1" fill="hold">
                                          <p:stCondLst>
                                            <p:cond delay="0"/>
                                          </p:stCondLst>
                                        </p:cTn>
                                        <p:tgtEl>
                                          <p:spTgt spid="11271">
                                            <p:txEl>
                                              <p:pRg st="7" end="7"/>
                                            </p:txEl>
                                          </p:spTgt>
                                        </p:tgtEl>
                                        <p:attrNameLst>
                                          <p:attrName>style.visibility</p:attrName>
                                        </p:attrNameLst>
                                      </p:cBhvr>
                                      <p:to>
                                        <p:strVal val="visible"/>
                                      </p:to>
                                    </p:set>
                                    <p:animEffect transition="in" filter="barn(inHorizontal)">
                                      <p:cBhvr>
                                        <p:cTn id="69" dur="500"/>
                                        <p:tgtEl>
                                          <p:spTgt spid="11271">
                                            <p:txEl>
                                              <p:pRg st="7" end="7"/>
                                            </p:txEl>
                                          </p:spTgt>
                                        </p:tgtEl>
                                      </p:cBhvr>
                                    </p:animEffect>
                                  </p:childTnLst>
                                </p:cTn>
                              </p:par>
                            </p:childTnLst>
                          </p:cTn>
                        </p:par>
                        <p:par>
                          <p:cTn id="70" fill="hold">
                            <p:stCondLst>
                              <p:cond delay="4500"/>
                            </p:stCondLst>
                            <p:childTnLst>
                              <p:par>
                                <p:cTn id="71" presetID="16" presetClass="entr" presetSubtype="26" fill="hold" grpId="0" nodeType="afterEffect">
                                  <p:stCondLst>
                                    <p:cond delay="0"/>
                                  </p:stCondLst>
                                  <p:childTnLst>
                                    <p:set>
                                      <p:cBhvr>
                                        <p:cTn id="72" dur="1" fill="hold">
                                          <p:stCondLst>
                                            <p:cond delay="0"/>
                                          </p:stCondLst>
                                        </p:cTn>
                                        <p:tgtEl>
                                          <p:spTgt spid="11271">
                                            <p:txEl>
                                              <p:pRg st="8" end="8"/>
                                            </p:txEl>
                                          </p:spTgt>
                                        </p:tgtEl>
                                        <p:attrNameLst>
                                          <p:attrName>style.visibility</p:attrName>
                                        </p:attrNameLst>
                                      </p:cBhvr>
                                      <p:to>
                                        <p:strVal val="visible"/>
                                      </p:to>
                                    </p:set>
                                    <p:animEffect transition="in" filter="barn(inHorizontal)">
                                      <p:cBhvr>
                                        <p:cTn id="73" dur="500"/>
                                        <p:tgtEl>
                                          <p:spTgt spid="11271">
                                            <p:txEl>
                                              <p:pRg st="8" end="8"/>
                                            </p:txEl>
                                          </p:spTgt>
                                        </p:tgtEl>
                                      </p:cBhvr>
                                    </p:animEffect>
                                  </p:childTnLst>
                                </p:cTn>
                              </p:par>
                            </p:childTnLst>
                          </p:cTn>
                        </p:par>
                        <p:par>
                          <p:cTn id="74" fill="hold">
                            <p:stCondLst>
                              <p:cond delay="5000"/>
                            </p:stCondLst>
                            <p:childTnLst>
                              <p:par>
                                <p:cTn id="75" presetID="16" presetClass="entr" presetSubtype="26" fill="hold" grpId="0" nodeType="afterEffect">
                                  <p:stCondLst>
                                    <p:cond delay="0"/>
                                  </p:stCondLst>
                                  <p:childTnLst>
                                    <p:set>
                                      <p:cBhvr>
                                        <p:cTn id="76" dur="1" fill="hold">
                                          <p:stCondLst>
                                            <p:cond delay="0"/>
                                          </p:stCondLst>
                                        </p:cTn>
                                        <p:tgtEl>
                                          <p:spTgt spid="11271">
                                            <p:txEl>
                                              <p:pRg st="9" end="9"/>
                                            </p:txEl>
                                          </p:spTgt>
                                        </p:tgtEl>
                                        <p:attrNameLst>
                                          <p:attrName>style.visibility</p:attrName>
                                        </p:attrNameLst>
                                      </p:cBhvr>
                                      <p:to>
                                        <p:strVal val="visible"/>
                                      </p:to>
                                    </p:set>
                                    <p:animEffect transition="in" filter="barn(inHorizontal)">
                                      <p:cBhvr>
                                        <p:cTn id="77" dur="500"/>
                                        <p:tgtEl>
                                          <p:spTgt spid="11271">
                                            <p:txEl>
                                              <p:pRg st="9" end="9"/>
                                            </p:txEl>
                                          </p:spTgt>
                                        </p:tgtEl>
                                      </p:cBhvr>
                                    </p:animEffect>
                                  </p:childTnLst>
                                </p:cTn>
                              </p:par>
                            </p:childTnLst>
                          </p:cTn>
                        </p:par>
                        <p:par>
                          <p:cTn id="78" fill="hold">
                            <p:stCondLst>
                              <p:cond delay="5500"/>
                            </p:stCondLst>
                            <p:childTnLst>
                              <p:par>
                                <p:cTn id="79" presetID="16" presetClass="entr" presetSubtype="26" fill="hold" grpId="0" nodeType="afterEffect">
                                  <p:stCondLst>
                                    <p:cond delay="0"/>
                                  </p:stCondLst>
                                  <p:childTnLst>
                                    <p:set>
                                      <p:cBhvr>
                                        <p:cTn id="80" dur="1" fill="hold">
                                          <p:stCondLst>
                                            <p:cond delay="0"/>
                                          </p:stCondLst>
                                        </p:cTn>
                                        <p:tgtEl>
                                          <p:spTgt spid="11271">
                                            <p:txEl>
                                              <p:pRg st="10" end="10"/>
                                            </p:txEl>
                                          </p:spTgt>
                                        </p:tgtEl>
                                        <p:attrNameLst>
                                          <p:attrName>style.visibility</p:attrName>
                                        </p:attrNameLst>
                                      </p:cBhvr>
                                      <p:to>
                                        <p:strVal val="visible"/>
                                      </p:to>
                                    </p:set>
                                    <p:animEffect transition="in" filter="barn(inHorizontal)">
                                      <p:cBhvr>
                                        <p:cTn id="81" dur="500"/>
                                        <p:tgtEl>
                                          <p:spTgt spid="11271">
                                            <p:txEl>
                                              <p:pRg st="10" end="10"/>
                                            </p:txEl>
                                          </p:spTgt>
                                        </p:tgtEl>
                                      </p:cBhvr>
                                    </p:animEffect>
                                  </p:childTnLst>
                                </p:cTn>
                              </p:par>
                            </p:childTnLst>
                          </p:cTn>
                        </p:par>
                        <p:par>
                          <p:cTn id="82" fill="hold">
                            <p:stCondLst>
                              <p:cond delay="6000"/>
                            </p:stCondLst>
                            <p:childTnLst>
                              <p:par>
                                <p:cTn id="83" presetID="16" presetClass="entr" presetSubtype="26" fill="hold" grpId="0" nodeType="afterEffect">
                                  <p:stCondLst>
                                    <p:cond delay="3000"/>
                                  </p:stCondLst>
                                  <p:childTnLst>
                                    <p:set>
                                      <p:cBhvr>
                                        <p:cTn id="84" dur="1" fill="hold">
                                          <p:stCondLst>
                                            <p:cond delay="0"/>
                                          </p:stCondLst>
                                        </p:cTn>
                                        <p:tgtEl>
                                          <p:spTgt spid="11270"/>
                                        </p:tgtEl>
                                        <p:attrNameLst>
                                          <p:attrName>style.visibility</p:attrName>
                                        </p:attrNameLst>
                                      </p:cBhvr>
                                      <p:to>
                                        <p:strVal val="visible"/>
                                      </p:to>
                                    </p:set>
                                    <p:animEffect transition="in" filter="barn(inHorizontal)">
                                      <p:cBhvr>
                                        <p:cTn id="85" dur="500"/>
                                        <p:tgtEl>
                                          <p:spTgt spid="11270"/>
                                        </p:tgtEl>
                                      </p:cBhvr>
                                    </p:animEffect>
                                  </p:childTnLst>
                                </p:cTn>
                              </p:par>
                            </p:childTnLst>
                          </p:cTn>
                        </p:par>
                        <p:par>
                          <p:cTn id="86" fill="hold">
                            <p:stCondLst>
                              <p:cond delay="9500"/>
                            </p:stCondLst>
                            <p:childTnLst>
                              <p:par>
                                <p:cTn id="87" presetID="4" presetClass="entr" presetSubtype="16" fill="hold" grpId="0" nodeType="afterEffect">
                                  <p:stCondLst>
                                    <p:cond delay="0"/>
                                  </p:stCondLst>
                                  <p:childTnLst>
                                    <p:set>
                                      <p:cBhvr>
                                        <p:cTn id="88" dur="1" fill="hold">
                                          <p:stCondLst>
                                            <p:cond delay="0"/>
                                          </p:stCondLst>
                                        </p:cTn>
                                        <p:tgtEl>
                                          <p:spTgt spid="7"/>
                                        </p:tgtEl>
                                        <p:attrNameLst>
                                          <p:attrName>style.visibility</p:attrName>
                                        </p:attrNameLst>
                                      </p:cBhvr>
                                      <p:to>
                                        <p:strVal val="visible"/>
                                      </p:to>
                                    </p:set>
                                    <p:animEffect transition="in" filter="box(in)">
                                      <p:cBhvr>
                                        <p:cTn id="8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build="p"/>
      <p:bldP spid="11270"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0" y="0"/>
            <a:ext cx="9144000" cy="908720"/>
          </a:xfrm>
          <a:solidFill>
            <a:srgbClr val="0070C0"/>
          </a:solidFill>
        </p:spPr>
        <p:txBody>
          <a:bodyPr>
            <a:normAutofit/>
          </a:bodyPr>
          <a:lstStyle/>
          <a:p>
            <a:r>
              <a:rPr lang="hu-HU" sz="2400" b="1" dirty="0" err="1">
                <a:solidFill>
                  <a:srgbClr val="FFFF00"/>
                </a:solidFill>
              </a:rPr>
              <a:t>Hypokalemia</a:t>
            </a:r>
            <a:r>
              <a:rPr lang="hu-HU" sz="2400" b="1" dirty="0">
                <a:solidFill>
                  <a:srgbClr val="FFFF00"/>
                </a:solidFill>
              </a:rPr>
              <a:t> </a:t>
            </a:r>
            <a:r>
              <a:rPr lang="hu-HU" sz="2400" b="1" dirty="0" smtClean="0">
                <a:solidFill>
                  <a:srgbClr val="FFFF00"/>
                </a:solidFill>
                <a:sym typeface="Symbol" pitchFamily="18" charset="2"/>
              </a:rPr>
              <a:t>okai</a:t>
            </a:r>
            <a:endParaRPr lang="hu-HU" sz="2400" b="1" dirty="0">
              <a:solidFill>
                <a:srgbClr val="FFFF00"/>
              </a:solidFill>
            </a:endParaRPr>
          </a:p>
        </p:txBody>
      </p:sp>
      <p:sp>
        <p:nvSpPr>
          <p:cNvPr id="112643" name="Rectangle 3"/>
          <p:cNvSpPr>
            <a:spLocks noGrp="1" noChangeArrowheads="1"/>
          </p:cNvSpPr>
          <p:nvPr>
            <p:ph type="body" idx="1"/>
          </p:nvPr>
        </p:nvSpPr>
        <p:spPr>
          <a:xfrm>
            <a:off x="467544" y="1124744"/>
            <a:ext cx="8229600" cy="5302250"/>
          </a:xfrm>
        </p:spPr>
        <p:txBody>
          <a:bodyPr/>
          <a:lstStyle/>
          <a:p>
            <a:pPr>
              <a:lnSpc>
                <a:spcPct val="80000"/>
              </a:lnSpc>
            </a:pPr>
            <a:r>
              <a:rPr lang="hu-HU" sz="2000" dirty="0" smtClean="0">
                <a:sym typeface="Symbol" pitchFamily="18" charset="2"/>
              </a:rPr>
              <a:t>Csökkent </a:t>
            </a:r>
            <a:r>
              <a:rPr lang="hu-HU" sz="2000" dirty="0">
                <a:sym typeface="Symbol" pitchFamily="18" charset="2"/>
              </a:rPr>
              <a:t>bevitel (orális&lt;40mmol/nap) (</a:t>
            </a:r>
            <a:r>
              <a:rPr lang="hu-HU" sz="2000" dirty="0" err="1">
                <a:sym typeface="Symbol" pitchFamily="18" charset="2"/>
              </a:rPr>
              <a:t>pl</a:t>
            </a:r>
            <a:r>
              <a:rPr lang="hu-HU" sz="2000" dirty="0">
                <a:sym typeface="Symbol" pitchFamily="18" charset="2"/>
              </a:rPr>
              <a:t>: éhezés)</a:t>
            </a:r>
          </a:p>
          <a:p>
            <a:pPr>
              <a:lnSpc>
                <a:spcPct val="80000"/>
              </a:lnSpc>
            </a:pPr>
            <a:r>
              <a:rPr lang="hu-HU" sz="2000" dirty="0">
                <a:sym typeface="Symbol" pitchFamily="18" charset="2"/>
              </a:rPr>
              <a:t>Vesztés </a:t>
            </a:r>
          </a:p>
          <a:p>
            <a:pPr lvl="1">
              <a:lnSpc>
                <a:spcPct val="80000"/>
              </a:lnSpc>
            </a:pPr>
            <a:r>
              <a:rPr lang="hu-HU" sz="1800" dirty="0" err="1">
                <a:sym typeface="Symbol" pitchFamily="18" charset="2"/>
              </a:rPr>
              <a:t>Gastrointestinális</a:t>
            </a:r>
            <a:r>
              <a:rPr lang="hu-HU" sz="1800" dirty="0">
                <a:sym typeface="Symbol" pitchFamily="18" charset="2"/>
              </a:rPr>
              <a:t> K</a:t>
            </a:r>
            <a:r>
              <a:rPr lang="hu-HU" sz="1800" baseline="30000" dirty="0">
                <a:sym typeface="Symbol" pitchFamily="18" charset="2"/>
              </a:rPr>
              <a:t>+</a:t>
            </a:r>
            <a:r>
              <a:rPr lang="hu-HU" sz="1800" dirty="0">
                <a:sym typeface="Symbol" pitchFamily="18" charset="2"/>
              </a:rPr>
              <a:t> vesztés:</a:t>
            </a:r>
          </a:p>
          <a:p>
            <a:pPr lvl="2">
              <a:lnSpc>
                <a:spcPct val="80000"/>
              </a:lnSpc>
            </a:pPr>
            <a:r>
              <a:rPr lang="hu-HU" sz="1600" dirty="0" smtClean="0">
                <a:sym typeface="Symbol" pitchFamily="18" charset="2"/>
              </a:rPr>
              <a:t>Hasmenés</a:t>
            </a:r>
          </a:p>
          <a:p>
            <a:pPr lvl="2">
              <a:lnSpc>
                <a:spcPct val="80000"/>
              </a:lnSpc>
            </a:pPr>
            <a:endParaRPr lang="hu-HU" sz="1600" dirty="0">
              <a:sym typeface="Symbol" pitchFamily="18" charset="2"/>
            </a:endParaRPr>
          </a:p>
          <a:p>
            <a:pPr lvl="1">
              <a:lnSpc>
                <a:spcPct val="80000"/>
              </a:lnSpc>
            </a:pPr>
            <a:r>
              <a:rPr lang="hu-HU" sz="1800" dirty="0">
                <a:sym typeface="Symbol" pitchFamily="18" charset="2"/>
              </a:rPr>
              <a:t>Vese: fokozott kiválasztás (K</a:t>
            </a:r>
            <a:r>
              <a:rPr lang="hu-HU" sz="1800" baseline="30000" dirty="0">
                <a:sym typeface="Symbol" pitchFamily="18" charset="2"/>
              </a:rPr>
              <a:t>+</a:t>
            </a:r>
            <a:r>
              <a:rPr lang="hu-HU" sz="1800" dirty="0" err="1">
                <a:sym typeface="Symbol" pitchFamily="18" charset="2"/>
              </a:rPr>
              <a:t>-vesztő</a:t>
            </a:r>
            <a:r>
              <a:rPr lang="hu-HU" sz="1800" dirty="0">
                <a:sym typeface="Symbol" pitchFamily="18" charset="2"/>
              </a:rPr>
              <a:t> vese): </a:t>
            </a:r>
            <a:r>
              <a:rPr lang="hu-HU" sz="1800" dirty="0" err="1">
                <a:sym typeface="Symbol" pitchFamily="18" charset="2"/>
              </a:rPr>
              <a:t>aldoszteron</a:t>
            </a:r>
            <a:r>
              <a:rPr lang="hu-HU" sz="1800" dirty="0">
                <a:sym typeface="Symbol" pitchFamily="18" charset="2"/>
              </a:rPr>
              <a:t> túlsúly</a:t>
            </a:r>
          </a:p>
          <a:p>
            <a:pPr lvl="2">
              <a:lnSpc>
                <a:spcPct val="80000"/>
              </a:lnSpc>
            </a:pPr>
            <a:r>
              <a:rPr lang="hu-HU" sz="1600" dirty="0">
                <a:sym typeface="Symbol" pitchFamily="18" charset="2"/>
              </a:rPr>
              <a:t>Akut VE </a:t>
            </a:r>
            <a:r>
              <a:rPr lang="hu-HU" sz="1600" dirty="0" err="1">
                <a:sym typeface="Symbol" pitchFamily="18" charset="2"/>
              </a:rPr>
              <a:t>diuretikus</a:t>
            </a:r>
            <a:r>
              <a:rPr lang="hu-HU" sz="1600" dirty="0">
                <a:sym typeface="Symbol" pitchFamily="18" charset="2"/>
              </a:rPr>
              <a:t> fázis</a:t>
            </a:r>
          </a:p>
          <a:p>
            <a:pPr lvl="2">
              <a:lnSpc>
                <a:spcPct val="80000"/>
              </a:lnSpc>
            </a:pPr>
            <a:r>
              <a:rPr lang="hu-HU" sz="1600" dirty="0" err="1">
                <a:sym typeface="Symbol" pitchFamily="18" charset="2"/>
              </a:rPr>
              <a:t>Renális</a:t>
            </a:r>
            <a:r>
              <a:rPr lang="hu-HU" sz="1600" dirty="0">
                <a:sym typeface="Symbol" pitchFamily="18" charset="2"/>
              </a:rPr>
              <a:t> </a:t>
            </a:r>
            <a:r>
              <a:rPr lang="hu-HU" sz="1600" dirty="0" err="1">
                <a:sym typeface="Symbol" pitchFamily="18" charset="2"/>
              </a:rPr>
              <a:t>tubuláris</a:t>
            </a:r>
            <a:r>
              <a:rPr lang="hu-HU" sz="1600" dirty="0">
                <a:sym typeface="Symbol" pitchFamily="18" charset="2"/>
              </a:rPr>
              <a:t> acidózis (</a:t>
            </a:r>
            <a:r>
              <a:rPr lang="hu-HU" sz="1600" dirty="0" err="1">
                <a:sym typeface="Symbol" pitchFamily="18" charset="2"/>
              </a:rPr>
              <a:t>tubuláris</a:t>
            </a:r>
            <a:r>
              <a:rPr lang="hu-HU" sz="1600" dirty="0">
                <a:sym typeface="Symbol" pitchFamily="18" charset="2"/>
              </a:rPr>
              <a:t> H</a:t>
            </a:r>
            <a:r>
              <a:rPr lang="hu-HU" sz="1600" baseline="30000" dirty="0">
                <a:sym typeface="Symbol" pitchFamily="18" charset="2"/>
              </a:rPr>
              <a:t>+</a:t>
            </a:r>
            <a:r>
              <a:rPr lang="hu-HU" sz="1600" dirty="0">
                <a:sym typeface="Symbol" pitchFamily="18" charset="2"/>
              </a:rPr>
              <a:t> kiválasztás zavara)</a:t>
            </a:r>
          </a:p>
          <a:p>
            <a:pPr lvl="2">
              <a:lnSpc>
                <a:spcPct val="80000"/>
              </a:lnSpc>
            </a:pPr>
            <a:r>
              <a:rPr lang="hu-HU" sz="1600" dirty="0">
                <a:sym typeface="Symbol" pitchFamily="18" charset="2"/>
              </a:rPr>
              <a:t>Primer </a:t>
            </a:r>
            <a:r>
              <a:rPr lang="hu-HU" sz="1600" dirty="0" err="1">
                <a:sym typeface="Symbol" pitchFamily="18" charset="2"/>
              </a:rPr>
              <a:t>hyperaldosteronismus</a:t>
            </a:r>
            <a:r>
              <a:rPr lang="hu-HU" sz="1600" dirty="0">
                <a:sym typeface="Symbol" pitchFamily="18" charset="2"/>
              </a:rPr>
              <a:t> (</a:t>
            </a:r>
            <a:r>
              <a:rPr lang="hu-HU" sz="1600" dirty="0" err="1">
                <a:sym typeface="Symbol" pitchFamily="18" charset="2"/>
              </a:rPr>
              <a:t>Conn</a:t>
            </a:r>
            <a:r>
              <a:rPr lang="hu-HU" sz="1600" dirty="0">
                <a:sym typeface="Symbol" pitchFamily="18" charset="2"/>
              </a:rPr>
              <a:t>, </a:t>
            </a:r>
            <a:r>
              <a:rPr lang="hu-HU" sz="1600" dirty="0" err="1">
                <a:sym typeface="Symbol" pitchFamily="18" charset="2"/>
              </a:rPr>
              <a:t>Cushing</a:t>
            </a:r>
            <a:r>
              <a:rPr lang="hu-HU" sz="1600" dirty="0">
                <a:sym typeface="Symbol" pitchFamily="18" charset="2"/>
              </a:rPr>
              <a:t>)</a:t>
            </a:r>
          </a:p>
          <a:p>
            <a:pPr lvl="2">
              <a:lnSpc>
                <a:spcPct val="80000"/>
              </a:lnSpc>
            </a:pPr>
            <a:r>
              <a:rPr lang="hu-HU" sz="1600" b="1" dirty="0" err="1">
                <a:sym typeface="Symbol" pitchFamily="18" charset="2"/>
              </a:rPr>
              <a:t>Secunder</a:t>
            </a:r>
            <a:r>
              <a:rPr lang="hu-HU" sz="1600" b="1" dirty="0">
                <a:sym typeface="Symbol" pitchFamily="18" charset="2"/>
              </a:rPr>
              <a:t> </a:t>
            </a:r>
            <a:r>
              <a:rPr lang="hu-HU" sz="1600" b="1" dirty="0" err="1">
                <a:sym typeface="Symbol" pitchFamily="18" charset="2"/>
              </a:rPr>
              <a:t>hyperaldosteronismus</a:t>
            </a:r>
            <a:r>
              <a:rPr lang="hu-HU" sz="1600" b="1" dirty="0">
                <a:sym typeface="Symbol" pitchFamily="18" charset="2"/>
              </a:rPr>
              <a:t> (ECF )</a:t>
            </a:r>
          </a:p>
          <a:p>
            <a:pPr lvl="2">
              <a:lnSpc>
                <a:spcPct val="80000"/>
              </a:lnSpc>
            </a:pPr>
            <a:r>
              <a:rPr lang="hu-HU" sz="1600" b="1" dirty="0">
                <a:sym typeface="Symbol" pitchFamily="18" charset="2"/>
              </a:rPr>
              <a:t>Csökkent </a:t>
            </a:r>
            <a:r>
              <a:rPr lang="hu-HU" sz="1600" b="1" dirty="0" err="1">
                <a:sym typeface="Symbol" pitchFamily="18" charset="2"/>
              </a:rPr>
              <a:t>aldosteron</a:t>
            </a:r>
            <a:r>
              <a:rPr lang="hu-HU" sz="1600" b="1" dirty="0">
                <a:sym typeface="Symbol" pitchFamily="18" charset="2"/>
              </a:rPr>
              <a:t> bontás (májcirrózis</a:t>
            </a:r>
            <a:r>
              <a:rPr lang="hu-HU" sz="1600" b="1" dirty="0" smtClean="0">
                <a:sym typeface="Symbol" pitchFamily="18" charset="2"/>
              </a:rPr>
              <a:t>)</a:t>
            </a:r>
          </a:p>
          <a:p>
            <a:pPr lvl="2">
              <a:lnSpc>
                <a:spcPct val="80000"/>
              </a:lnSpc>
            </a:pPr>
            <a:endParaRPr lang="hu-HU" sz="1600" dirty="0">
              <a:sym typeface="Symbol" pitchFamily="18" charset="2"/>
            </a:endParaRPr>
          </a:p>
          <a:p>
            <a:pPr lvl="1">
              <a:lnSpc>
                <a:spcPct val="80000"/>
              </a:lnSpc>
            </a:pPr>
            <a:r>
              <a:rPr lang="hu-HU" sz="1800" dirty="0" err="1">
                <a:sym typeface="Symbol" pitchFamily="18" charset="2"/>
              </a:rPr>
              <a:t>Iatrogén</a:t>
            </a:r>
            <a:r>
              <a:rPr lang="hu-HU" sz="1800" dirty="0">
                <a:sym typeface="Symbol" pitchFamily="18" charset="2"/>
              </a:rPr>
              <a:t>:</a:t>
            </a:r>
          </a:p>
          <a:p>
            <a:pPr lvl="2">
              <a:lnSpc>
                <a:spcPct val="80000"/>
              </a:lnSpc>
            </a:pPr>
            <a:r>
              <a:rPr lang="hu-HU" sz="1600" b="1" dirty="0">
                <a:sym typeface="Symbol" pitchFamily="18" charset="2"/>
              </a:rPr>
              <a:t>Vízhajtó (</a:t>
            </a:r>
            <a:r>
              <a:rPr lang="hu-HU" sz="1600" b="1" dirty="0" err="1">
                <a:sym typeface="Symbol" pitchFamily="18" charset="2"/>
              </a:rPr>
              <a:t>diuretikus</a:t>
            </a:r>
            <a:r>
              <a:rPr lang="hu-HU" sz="1600" b="1" dirty="0">
                <a:sym typeface="Symbol" pitchFamily="18" charset="2"/>
              </a:rPr>
              <a:t>) kezelés</a:t>
            </a:r>
          </a:p>
          <a:p>
            <a:pPr lvl="2">
              <a:lnSpc>
                <a:spcPct val="80000"/>
              </a:lnSpc>
            </a:pPr>
            <a:r>
              <a:rPr lang="hu-HU" sz="1600" b="1" dirty="0">
                <a:sym typeface="Symbol" pitchFamily="18" charset="2"/>
              </a:rPr>
              <a:t>Szteroid </a:t>
            </a:r>
            <a:r>
              <a:rPr lang="hu-HU" sz="1600" b="1" dirty="0" err="1">
                <a:sym typeface="Symbol" pitchFamily="18" charset="2"/>
              </a:rPr>
              <a:t>gyulladásgátló</a:t>
            </a:r>
            <a:r>
              <a:rPr lang="hu-HU" sz="1600" b="1" dirty="0">
                <a:sym typeface="Symbol" pitchFamily="18" charset="2"/>
              </a:rPr>
              <a:t> </a:t>
            </a:r>
            <a:r>
              <a:rPr lang="hu-HU" sz="1600" b="1" dirty="0" smtClean="0">
                <a:sym typeface="Symbol" pitchFamily="18" charset="2"/>
              </a:rPr>
              <a:t>kezelés</a:t>
            </a:r>
          </a:p>
          <a:p>
            <a:pPr lvl="2">
              <a:lnSpc>
                <a:spcPct val="80000"/>
              </a:lnSpc>
            </a:pPr>
            <a:endParaRPr lang="hu-HU" sz="1600" dirty="0">
              <a:sym typeface="Symbol" pitchFamily="18" charset="2"/>
            </a:endParaRPr>
          </a:p>
          <a:p>
            <a:pPr lvl="1">
              <a:lnSpc>
                <a:spcPct val="80000"/>
              </a:lnSpc>
            </a:pPr>
            <a:r>
              <a:rPr lang="hu-HU" sz="1800" dirty="0">
                <a:sym typeface="Symbol" pitchFamily="18" charset="2"/>
              </a:rPr>
              <a:t>IC/EC K</a:t>
            </a:r>
            <a:r>
              <a:rPr lang="hu-HU" sz="1800" baseline="30000" dirty="0">
                <a:sym typeface="Symbol" pitchFamily="18" charset="2"/>
              </a:rPr>
              <a:t>+</a:t>
            </a:r>
            <a:r>
              <a:rPr lang="hu-HU" sz="1800" dirty="0">
                <a:sym typeface="Symbol" pitchFamily="18" charset="2"/>
              </a:rPr>
              <a:t> megoszlás:</a:t>
            </a:r>
          </a:p>
          <a:p>
            <a:pPr lvl="2">
              <a:lnSpc>
                <a:spcPct val="80000"/>
              </a:lnSpc>
            </a:pPr>
            <a:r>
              <a:rPr lang="hu-HU" sz="1600" dirty="0" err="1"/>
              <a:t>Alkalózis</a:t>
            </a:r>
            <a:r>
              <a:rPr lang="hu-HU" sz="1600" dirty="0"/>
              <a:t>: (H</a:t>
            </a:r>
            <a:r>
              <a:rPr lang="hu-HU" sz="1600" baseline="30000" dirty="0"/>
              <a:t>+</a:t>
            </a:r>
            <a:r>
              <a:rPr lang="hu-HU" sz="1600" dirty="0"/>
              <a:t>/K</a:t>
            </a:r>
            <a:r>
              <a:rPr lang="hu-HU" sz="1600" baseline="30000" dirty="0"/>
              <a:t>+</a:t>
            </a:r>
            <a:r>
              <a:rPr lang="hu-HU" sz="1600" dirty="0"/>
              <a:t> csere)</a:t>
            </a:r>
          </a:p>
          <a:p>
            <a:pPr lvl="2">
              <a:lnSpc>
                <a:spcPct val="80000"/>
              </a:lnSpc>
            </a:pPr>
            <a:r>
              <a:rPr lang="hu-HU" sz="1600" dirty="0"/>
              <a:t>Diabeteses </a:t>
            </a:r>
            <a:r>
              <a:rPr lang="hu-HU" sz="1600" dirty="0" err="1"/>
              <a:t>coma</a:t>
            </a:r>
            <a:r>
              <a:rPr lang="hu-HU" sz="1600" dirty="0"/>
              <a:t> inzulin kezelése: K</a:t>
            </a:r>
            <a:r>
              <a:rPr lang="hu-HU" sz="1600" baseline="30000" dirty="0"/>
              <a:t>+</a:t>
            </a:r>
            <a:r>
              <a:rPr lang="hu-HU" sz="1600" dirty="0"/>
              <a:t> pótlás kell !</a:t>
            </a:r>
          </a:p>
          <a:p>
            <a:pPr lvl="2">
              <a:lnSpc>
                <a:spcPct val="80000"/>
              </a:lnSpc>
            </a:pPr>
            <a:r>
              <a:rPr lang="hu-HU" sz="1600" dirty="0">
                <a:sym typeface="Symbol" pitchFamily="18" charset="2"/>
              </a:rPr>
              <a:t>Gyors </a:t>
            </a:r>
            <a:r>
              <a:rPr lang="hu-HU" sz="1600" dirty="0" err="1">
                <a:sym typeface="Symbol" pitchFamily="18" charset="2"/>
              </a:rPr>
              <a:t>sejtproliferáció</a:t>
            </a:r>
            <a:endParaRPr lang="hu-HU" sz="1600" dirty="0">
              <a:sym typeface="Symbol" pitchFamily="18" charset="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1296" y="1317"/>
            <a:ext cx="9132703" cy="835395"/>
          </a:xfrm>
          <a:solidFill>
            <a:srgbClr val="0070C0"/>
          </a:solidFill>
        </p:spPr>
        <p:txBody>
          <a:bodyPr anchor="ctr">
            <a:normAutofit/>
          </a:bodyPr>
          <a:lstStyle/>
          <a:p>
            <a:r>
              <a:rPr lang="hu-HU" altLang="hu-HU" sz="2400" b="1" dirty="0">
                <a:solidFill>
                  <a:srgbClr val="FFFF00"/>
                </a:solidFill>
              </a:rPr>
              <a:t>A vese alapvető </a:t>
            </a:r>
            <a:r>
              <a:rPr lang="hu-HU" altLang="hu-HU" sz="2400" b="1" dirty="0" smtClean="0">
                <a:solidFill>
                  <a:srgbClr val="FFFF00"/>
                </a:solidFill>
              </a:rPr>
              <a:t>funkciói</a:t>
            </a:r>
            <a:endParaRPr lang="hu-HU" altLang="hu-HU" sz="2400" b="1" dirty="0">
              <a:solidFill>
                <a:srgbClr val="FFFF00"/>
              </a:solidFill>
            </a:endParaRPr>
          </a:p>
        </p:txBody>
      </p:sp>
      <p:sp>
        <p:nvSpPr>
          <p:cNvPr id="29699" name="Rectangle 3"/>
          <p:cNvSpPr>
            <a:spLocks noGrp="1" noChangeArrowheads="1"/>
          </p:cNvSpPr>
          <p:nvPr>
            <p:ph type="body" idx="1"/>
          </p:nvPr>
        </p:nvSpPr>
        <p:spPr>
          <a:xfrm>
            <a:off x="395536" y="1196752"/>
            <a:ext cx="8229600" cy="4408488"/>
          </a:xfrm>
        </p:spPr>
        <p:txBody>
          <a:bodyPr>
            <a:normAutofit fontScale="92500" lnSpcReduction="20000"/>
          </a:bodyPr>
          <a:lstStyle/>
          <a:p>
            <a:r>
              <a:rPr lang="hu-HU" altLang="hu-HU" sz="2000" b="1" dirty="0"/>
              <a:t>A szervezet </a:t>
            </a:r>
            <a:r>
              <a:rPr lang="hu-HU" altLang="hu-HU" sz="2000" b="1" dirty="0" err="1"/>
              <a:t>homeosztázisának</a:t>
            </a:r>
            <a:r>
              <a:rPr lang="hu-HU" altLang="hu-HU" sz="2000" b="1" dirty="0"/>
              <a:t> fenntartása</a:t>
            </a:r>
            <a:r>
              <a:rPr lang="hu-HU" altLang="hu-HU" sz="2000" dirty="0"/>
              <a:t>, ezen belül az </a:t>
            </a:r>
            <a:r>
              <a:rPr lang="hu-HU" altLang="hu-HU" sz="2000" u="sng" dirty="0"/>
              <a:t>extra és </a:t>
            </a:r>
            <a:r>
              <a:rPr lang="hu-HU" altLang="hu-HU" sz="2000" u="sng" dirty="0" err="1"/>
              <a:t>intracelluláris</a:t>
            </a:r>
            <a:r>
              <a:rPr lang="hu-HU" altLang="hu-HU" sz="2000" u="sng" dirty="0"/>
              <a:t> tér térfogatának, a sav-bázis és ion egyensúly állandóságának </a:t>
            </a:r>
            <a:r>
              <a:rPr lang="hu-HU" altLang="hu-HU" sz="2000" u="sng" dirty="0" smtClean="0"/>
              <a:t>biztosítása</a:t>
            </a:r>
          </a:p>
          <a:p>
            <a:endParaRPr lang="hu-HU" altLang="hu-HU" sz="2000" dirty="0"/>
          </a:p>
          <a:p>
            <a:r>
              <a:rPr lang="hu-HU" altLang="hu-HU" sz="2000" b="1" dirty="0"/>
              <a:t>Az anyagcsere végtermékeinek </a:t>
            </a:r>
            <a:r>
              <a:rPr lang="hu-HU" altLang="hu-HU" sz="2000" dirty="0"/>
              <a:t>(karbamid, húgysav, kreatinin, stb.) </a:t>
            </a:r>
            <a:r>
              <a:rPr lang="hu-HU" altLang="hu-HU" sz="2000" b="1" dirty="0" smtClean="0"/>
              <a:t>kiválasztása</a:t>
            </a:r>
          </a:p>
          <a:p>
            <a:endParaRPr lang="hu-HU" altLang="hu-HU" sz="2000" b="1" dirty="0"/>
          </a:p>
          <a:p>
            <a:r>
              <a:rPr lang="hu-HU" altLang="hu-HU" sz="2000" b="1" dirty="0"/>
              <a:t>egyes gyógyszerek és mérgek </a:t>
            </a:r>
            <a:r>
              <a:rPr lang="hu-HU" altLang="hu-HU" sz="2000" b="1" dirty="0" smtClean="0"/>
              <a:t>kiválasztása</a:t>
            </a:r>
          </a:p>
          <a:p>
            <a:endParaRPr lang="hu-HU" altLang="hu-HU" sz="2000" b="1" dirty="0"/>
          </a:p>
          <a:p>
            <a:r>
              <a:rPr lang="hu-HU" altLang="hu-HU" sz="2000" b="1" dirty="0"/>
              <a:t>Fehérjék, hormonok </a:t>
            </a:r>
            <a:r>
              <a:rPr lang="hu-HU" altLang="hu-HU" sz="2000" b="1" dirty="0" err="1"/>
              <a:t>katabolizmusa</a:t>
            </a:r>
            <a:r>
              <a:rPr lang="hu-HU" altLang="hu-HU" sz="2000" b="1" dirty="0"/>
              <a:t> </a:t>
            </a:r>
            <a:r>
              <a:rPr lang="hu-HU" altLang="hu-HU" sz="2000" dirty="0"/>
              <a:t>(</a:t>
            </a:r>
            <a:r>
              <a:rPr lang="hu-HU" altLang="hu-HU" sz="2000" dirty="0" err="1"/>
              <a:t>insulin</a:t>
            </a:r>
            <a:r>
              <a:rPr lang="hu-HU" altLang="hu-HU" sz="2000" dirty="0"/>
              <a:t>, Bence-Jones protein, </a:t>
            </a:r>
            <a:r>
              <a:rPr lang="hu-HU" altLang="hu-HU" sz="2000" dirty="0" err="1"/>
              <a:t>lizozim</a:t>
            </a:r>
            <a:r>
              <a:rPr lang="hu-HU" altLang="hu-HU" sz="2000" dirty="0" smtClean="0"/>
              <a:t>)</a:t>
            </a:r>
          </a:p>
          <a:p>
            <a:endParaRPr lang="hu-HU" altLang="hu-HU" sz="2000" dirty="0"/>
          </a:p>
          <a:p>
            <a:r>
              <a:rPr lang="hu-HU" altLang="hu-HU" sz="2000" b="1" dirty="0"/>
              <a:t>Endokrin, </a:t>
            </a:r>
            <a:r>
              <a:rPr lang="hu-HU" altLang="hu-HU" sz="2000" b="1" dirty="0" err="1"/>
              <a:t>parakrin</a:t>
            </a:r>
            <a:r>
              <a:rPr lang="hu-HU" altLang="hu-HU" sz="2000" b="1" dirty="0"/>
              <a:t> </a:t>
            </a:r>
            <a:r>
              <a:rPr lang="hu-HU" altLang="hu-HU" sz="2000" b="1" dirty="0" smtClean="0"/>
              <a:t>funkciók</a:t>
            </a:r>
            <a:endParaRPr lang="hu-HU" altLang="hu-HU" sz="2000" b="1" dirty="0"/>
          </a:p>
          <a:p>
            <a:pPr lvl="1"/>
            <a:r>
              <a:rPr lang="hu-HU" altLang="hu-HU" sz="1800" dirty="0" err="1"/>
              <a:t>Renin</a:t>
            </a:r>
            <a:r>
              <a:rPr lang="hu-HU" altLang="hu-HU" sz="1800" dirty="0"/>
              <a:t> </a:t>
            </a:r>
            <a:r>
              <a:rPr lang="hu-HU" altLang="hu-HU" sz="1800" dirty="0" err="1"/>
              <a:t>szekretálása</a:t>
            </a:r>
            <a:r>
              <a:rPr lang="hu-HU" altLang="hu-HU" sz="1800" dirty="0"/>
              <a:t> – RAAS aktiváció, </a:t>
            </a:r>
            <a:r>
              <a:rPr lang="hu-HU" altLang="hu-HU" sz="1800" b="1" dirty="0"/>
              <a:t>vérnyomás szabályozás</a:t>
            </a:r>
          </a:p>
          <a:p>
            <a:pPr lvl="1"/>
            <a:r>
              <a:rPr lang="hu-HU" altLang="hu-HU" sz="1800" dirty="0" err="1"/>
              <a:t>Erythropoietin</a:t>
            </a:r>
            <a:r>
              <a:rPr lang="hu-HU" altLang="hu-HU" sz="1800" dirty="0"/>
              <a:t> termelése</a:t>
            </a:r>
            <a:r>
              <a:rPr lang="hu-HU" altLang="hu-HU" sz="1800" b="1" dirty="0"/>
              <a:t> </a:t>
            </a:r>
            <a:r>
              <a:rPr lang="hu-HU" altLang="hu-HU" sz="1800" dirty="0"/>
              <a:t>- csontvelői </a:t>
            </a:r>
            <a:r>
              <a:rPr lang="hu-HU" altLang="hu-HU" sz="1800" b="1" dirty="0"/>
              <a:t>vörösvértest képzés serkentése</a:t>
            </a:r>
          </a:p>
          <a:p>
            <a:pPr lvl="1"/>
            <a:r>
              <a:rPr lang="hu-HU" altLang="hu-HU" sz="1800" dirty="0" err="1"/>
              <a:t>Prosztaglandinok</a:t>
            </a:r>
            <a:r>
              <a:rPr lang="hu-HU" altLang="hu-HU" sz="1800" dirty="0"/>
              <a:t> szintézise</a:t>
            </a:r>
          </a:p>
          <a:p>
            <a:pPr lvl="1"/>
            <a:r>
              <a:rPr lang="hu-HU" altLang="hu-HU" sz="1800" dirty="0"/>
              <a:t>D vitamin képzése – </a:t>
            </a:r>
            <a:r>
              <a:rPr lang="hu-HU" altLang="hu-HU" sz="1800" b="1" dirty="0" err="1"/>
              <a:t>Ca</a:t>
            </a:r>
            <a:r>
              <a:rPr lang="hu-HU" altLang="hu-HU" sz="1800" b="1" dirty="0"/>
              <a:t> - P és csontanyagcsere szabályozása</a:t>
            </a:r>
          </a:p>
        </p:txBody>
      </p:sp>
    </p:spTree>
    <p:extLst>
      <p:ext uri="{BB962C8B-B14F-4D97-AF65-F5344CB8AC3E}">
        <p14:creationId xmlns:p14="http://schemas.microsoft.com/office/powerpoint/2010/main" xmlns="" val="7961032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a:xfrm>
            <a:off x="2051720" y="2060848"/>
            <a:ext cx="5266928" cy="1224136"/>
          </a:xfrm>
          <a:solidFill>
            <a:srgbClr val="0070C0"/>
          </a:solidFill>
        </p:spPr>
        <p:txBody>
          <a:bodyPr/>
          <a:lstStyle/>
          <a:p>
            <a:pPr marL="0" indent="0" algn="ctr">
              <a:buNone/>
            </a:pPr>
            <a:r>
              <a:rPr lang="hu-HU" dirty="0" err="1" smtClean="0">
                <a:solidFill>
                  <a:srgbClr val="FFFF00"/>
                </a:solidFill>
              </a:rPr>
              <a:t>Cirrhosis</a:t>
            </a:r>
            <a:r>
              <a:rPr lang="hu-HU" dirty="0" smtClean="0">
                <a:solidFill>
                  <a:srgbClr val="FFFF00"/>
                </a:solidFill>
              </a:rPr>
              <a:t> melletti </a:t>
            </a:r>
            <a:r>
              <a:rPr lang="hu-HU" dirty="0" smtClean="0">
                <a:solidFill>
                  <a:srgbClr val="FFFF00"/>
                </a:solidFill>
              </a:rPr>
              <a:t>vesefunkció csökkenés</a:t>
            </a:r>
            <a:endParaRPr lang="hu-HU" dirty="0">
              <a:solidFill>
                <a:srgbClr val="FFFF00"/>
              </a:solidFill>
            </a:endParaRPr>
          </a:p>
        </p:txBody>
      </p:sp>
    </p:spTree>
    <p:extLst>
      <p:ext uri="{BB962C8B-B14F-4D97-AF65-F5344CB8AC3E}">
        <p14:creationId xmlns:p14="http://schemas.microsoft.com/office/powerpoint/2010/main" xmlns="" val="4389461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ím 2"/>
          <p:cNvSpPr>
            <a:spLocks noGrp="1"/>
          </p:cNvSpPr>
          <p:nvPr>
            <p:ph type="title"/>
          </p:nvPr>
        </p:nvSpPr>
        <p:spPr>
          <a:xfrm>
            <a:off x="0" y="0"/>
            <a:ext cx="9144000" cy="980728"/>
          </a:xfrm>
          <a:solidFill>
            <a:srgbClr val="0070C0"/>
          </a:solidFill>
        </p:spPr>
        <p:txBody>
          <a:bodyPr>
            <a:noAutofit/>
          </a:bodyPr>
          <a:lstStyle/>
          <a:p>
            <a:r>
              <a:rPr lang="hu-HU" sz="2400" b="1" dirty="0" err="1" smtClean="0">
                <a:solidFill>
                  <a:srgbClr val="FFFF00"/>
                </a:solidFill>
              </a:rPr>
              <a:t>Cirrhosisban</a:t>
            </a:r>
            <a:r>
              <a:rPr lang="hu-HU" sz="2400" b="1" dirty="0" smtClean="0">
                <a:solidFill>
                  <a:srgbClr val="FFFF00"/>
                </a:solidFill>
              </a:rPr>
              <a:t> fellépő </a:t>
            </a:r>
            <a:r>
              <a:rPr lang="hu-HU" sz="2400" b="1" dirty="0" err="1" smtClean="0">
                <a:solidFill>
                  <a:srgbClr val="FFFF00"/>
                </a:solidFill>
              </a:rPr>
              <a:t>acut</a:t>
            </a:r>
            <a:r>
              <a:rPr lang="hu-HU" sz="2400" b="1" dirty="0" smtClean="0">
                <a:solidFill>
                  <a:srgbClr val="FFFF00"/>
                </a:solidFill>
              </a:rPr>
              <a:t> vesekárosodás = HRS</a:t>
            </a:r>
            <a:endParaRPr lang="hu-HU" sz="2400" b="1" dirty="0">
              <a:solidFill>
                <a:srgbClr val="FFFF00"/>
              </a:solidFill>
            </a:endParaRPr>
          </a:p>
        </p:txBody>
      </p:sp>
      <p:sp>
        <p:nvSpPr>
          <p:cNvPr id="4" name="Tartalom helye 3"/>
          <p:cNvSpPr>
            <a:spLocks noGrp="1"/>
          </p:cNvSpPr>
          <p:nvPr>
            <p:ph idx="1"/>
          </p:nvPr>
        </p:nvSpPr>
        <p:spPr>
          <a:xfrm>
            <a:off x="323528" y="1268760"/>
            <a:ext cx="8435280" cy="5040560"/>
          </a:xfrm>
        </p:spPr>
        <p:txBody>
          <a:bodyPr>
            <a:noAutofit/>
          </a:bodyPr>
          <a:lstStyle/>
          <a:p>
            <a:pPr>
              <a:buNone/>
            </a:pPr>
            <a:r>
              <a:rPr lang="hu-HU" sz="1800" b="1" dirty="0" smtClean="0"/>
              <a:t>A máj és vesebetegség együttes leggyakoribb okai:</a:t>
            </a:r>
          </a:p>
          <a:p>
            <a:r>
              <a:rPr lang="hu-HU" sz="1800" dirty="0" smtClean="0"/>
              <a:t>Alkoholos májbetegség</a:t>
            </a:r>
          </a:p>
          <a:p>
            <a:r>
              <a:rPr lang="hu-HU" sz="1800" dirty="0" smtClean="0"/>
              <a:t>Hepatitis B és hepatitis C – sec. </a:t>
            </a:r>
            <a:r>
              <a:rPr lang="hu-HU" sz="1800" dirty="0" err="1" smtClean="0"/>
              <a:t>glomerulonephritis</a:t>
            </a:r>
            <a:endParaRPr lang="hu-HU" sz="1800" dirty="0" smtClean="0"/>
          </a:p>
          <a:p>
            <a:r>
              <a:rPr lang="hu-HU" sz="1800" dirty="0" smtClean="0"/>
              <a:t>diabeteses és/vagy </a:t>
            </a:r>
            <a:r>
              <a:rPr lang="hu-HU" sz="1800" dirty="0" err="1" smtClean="0"/>
              <a:t>hypertonias</a:t>
            </a:r>
            <a:r>
              <a:rPr lang="hu-HU" sz="1800" dirty="0" smtClean="0"/>
              <a:t> non-alkoholos </a:t>
            </a:r>
            <a:r>
              <a:rPr lang="hu-HU" sz="1800" dirty="0" err="1" smtClean="0"/>
              <a:t>steatohepatitis</a:t>
            </a:r>
            <a:r>
              <a:rPr lang="hu-HU" sz="1800" dirty="0" smtClean="0"/>
              <a:t> és CVE</a:t>
            </a:r>
          </a:p>
          <a:p>
            <a:pPr>
              <a:buFont typeface="+mj-lt"/>
              <a:buAutoNum type="arabicPeriod"/>
            </a:pPr>
            <a:endParaRPr lang="hu-HU" sz="1800" b="1" dirty="0" smtClean="0"/>
          </a:p>
          <a:p>
            <a:pPr>
              <a:buNone/>
            </a:pPr>
            <a:r>
              <a:rPr lang="hu-HU" sz="1800" b="1" dirty="0" err="1" smtClean="0"/>
              <a:t>Cirrhosisban</a:t>
            </a:r>
            <a:r>
              <a:rPr lang="hu-HU" sz="1800" b="1" dirty="0" smtClean="0"/>
              <a:t> fellépő </a:t>
            </a:r>
            <a:r>
              <a:rPr lang="hu-HU" sz="1800" b="1" dirty="0" err="1" smtClean="0"/>
              <a:t>acut</a:t>
            </a:r>
            <a:r>
              <a:rPr lang="hu-HU" sz="1800" b="1" dirty="0" smtClean="0"/>
              <a:t> vesekárosodásáért felelős leggyakoribb tényezők</a:t>
            </a:r>
            <a:endParaRPr lang="hu-HU" sz="1800" b="1" dirty="0"/>
          </a:p>
          <a:p>
            <a:pPr>
              <a:buFont typeface="+mj-lt"/>
              <a:buAutoNum type="arabicPeriod"/>
            </a:pPr>
            <a:r>
              <a:rPr lang="hu-HU" sz="1800" b="1" dirty="0" smtClean="0"/>
              <a:t>Bakteriális fertőzés okozta keringési elégtelenség </a:t>
            </a:r>
            <a:r>
              <a:rPr lang="hu-HU" sz="1800" dirty="0" smtClean="0"/>
              <a:t>(</a:t>
            </a:r>
            <a:r>
              <a:rPr lang="hu-HU" sz="1800" dirty="0" err="1" smtClean="0"/>
              <a:t>septicus</a:t>
            </a:r>
            <a:r>
              <a:rPr lang="hu-HU" sz="1800" dirty="0" smtClean="0"/>
              <a:t> </a:t>
            </a:r>
            <a:r>
              <a:rPr lang="hu-HU" sz="1800" dirty="0" err="1" smtClean="0"/>
              <a:t>shock</a:t>
            </a:r>
            <a:r>
              <a:rPr lang="hu-HU" sz="1800" dirty="0" smtClean="0"/>
              <a:t>)</a:t>
            </a:r>
          </a:p>
          <a:p>
            <a:pPr>
              <a:buFont typeface="+mj-lt"/>
              <a:buAutoNum type="arabicPeriod"/>
            </a:pPr>
            <a:r>
              <a:rPr lang="hu-HU" sz="1800" b="1" dirty="0" err="1" smtClean="0"/>
              <a:t>Secunder</a:t>
            </a:r>
            <a:r>
              <a:rPr lang="hu-HU" sz="1800" b="1" dirty="0" smtClean="0"/>
              <a:t> </a:t>
            </a:r>
            <a:r>
              <a:rPr lang="hu-HU" sz="1800" b="1" dirty="0" err="1" smtClean="0"/>
              <a:t>hypovolaemia</a:t>
            </a:r>
            <a:r>
              <a:rPr lang="hu-HU" sz="1800" b="1" dirty="0" smtClean="0"/>
              <a:t> </a:t>
            </a:r>
          </a:p>
          <a:p>
            <a:pPr lvl="1"/>
            <a:r>
              <a:rPr lang="hu-HU" sz="1800" dirty="0" err="1" smtClean="0"/>
              <a:t>gastrointestinalis</a:t>
            </a:r>
            <a:r>
              <a:rPr lang="hu-HU" sz="1800" dirty="0" smtClean="0"/>
              <a:t> vérzés</a:t>
            </a:r>
          </a:p>
          <a:p>
            <a:pPr lvl="1"/>
            <a:r>
              <a:rPr lang="en-US" sz="1800" dirty="0" err="1" smtClean="0"/>
              <a:t>Paracentesis</a:t>
            </a:r>
            <a:endParaRPr lang="hu-HU" sz="1800" dirty="0" smtClean="0"/>
          </a:p>
          <a:p>
            <a:pPr lvl="1"/>
            <a:r>
              <a:rPr lang="en-US" sz="1800" dirty="0" smtClean="0"/>
              <a:t>diuretic</a:t>
            </a:r>
            <a:r>
              <a:rPr lang="hu-HU" sz="1800" dirty="0" err="1" smtClean="0"/>
              <a:t>um</a:t>
            </a:r>
            <a:endParaRPr lang="hu-HU" sz="1800" dirty="0" smtClean="0"/>
          </a:p>
          <a:p>
            <a:pPr>
              <a:buFont typeface="+mj-lt"/>
              <a:buAutoNum type="arabicPeriod"/>
            </a:pPr>
            <a:r>
              <a:rPr lang="hu-HU" sz="1800" b="1" dirty="0" smtClean="0"/>
              <a:t>Kontrasztanyag vagy gyógyszer indukálta AKI</a:t>
            </a:r>
          </a:p>
          <a:p>
            <a:pPr>
              <a:buFont typeface="+mj-lt"/>
              <a:buAutoNum type="arabicPeriod"/>
            </a:pPr>
            <a:r>
              <a:rPr lang="hu-HU" sz="1800" b="1" dirty="0" err="1" smtClean="0"/>
              <a:t>Cirrhosis</a:t>
            </a:r>
            <a:r>
              <a:rPr lang="hu-HU" sz="1800" b="1" dirty="0" smtClean="0"/>
              <a:t> mellett </a:t>
            </a:r>
            <a:r>
              <a:rPr lang="hu-HU" sz="1800" b="1" dirty="0" err="1" smtClean="0"/>
              <a:t>egyidejüleg</a:t>
            </a:r>
            <a:r>
              <a:rPr lang="hu-HU" sz="1800" b="1" dirty="0" smtClean="0"/>
              <a:t> fennálló krónikus vesebetegség (CKD) </a:t>
            </a:r>
            <a:r>
              <a:rPr lang="hu-HU" sz="1800" dirty="0" smtClean="0"/>
              <a:t>- </a:t>
            </a:r>
            <a:r>
              <a:rPr lang="en-US" sz="1800" dirty="0" err="1" smtClean="0"/>
              <a:t>IgA</a:t>
            </a:r>
            <a:r>
              <a:rPr lang="en-US" sz="1800" dirty="0" smtClean="0"/>
              <a:t> </a:t>
            </a:r>
            <a:r>
              <a:rPr lang="en-US" sz="1800" dirty="0" err="1" smtClean="0"/>
              <a:t>nephropath</a:t>
            </a:r>
            <a:r>
              <a:rPr lang="hu-HU" sz="1800" dirty="0" err="1" smtClean="0"/>
              <a:t>ia</a:t>
            </a:r>
            <a:r>
              <a:rPr lang="hu-HU" sz="1800" dirty="0" smtClean="0"/>
              <a:t>, </a:t>
            </a:r>
            <a:r>
              <a:rPr lang="en-US" sz="1800" dirty="0" err="1" smtClean="0"/>
              <a:t>glomerulonephritis</a:t>
            </a:r>
            <a:r>
              <a:rPr lang="hu-HU" sz="1800" dirty="0" smtClean="0"/>
              <a:t>, </a:t>
            </a:r>
            <a:r>
              <a:rPr lang="en-US" sz="1800" dirty="0" err="1" smtClean="0"/>
              <a:t>nephrosclerosis</a:t>
            </a:r>
            <a:r>
              <a:rPr lang="hu-HU" sz="1800" dirty="0" smtClean="0"/>
              <a:t> </a:t>
            </a:r>
          </a:p>
          <a:p>
            <a:pPr>
              <a:buFont typeface="+mj-lt"/>
              <a:buAutoNum type="arabicPeriod"/>
            </a:pPr>
            <a:r>
              <a:rPr lang="hu-HU" sz="1800" b="1" dirty="0" smtClean="0"/>
              <a:t>H</a:t>
            </a:r>
            <a:r>
              <a:rPr lang="sv-SE" sz="1800" b="1" dirty="0" smtClean="0"/>
              <a:t>epatorenal</a:t>
            </a:r>
            <a:r>
              <a:rPr lang="hu-HU" sz="1800" b="1" dirty="0" smtClean="0"/>
              <a:t>is</a:t>
            </a:r>
            <a:r>
              <a:rPr lang="sv-SE" sz="1800" b="1" dirty="0" smtClean="0"/>
              <a:t> syndrom</a:t>
            </a:r>
            <a:r>
              <a:rPr lang="hu-HU" sz="1800" b="1" dirty="0" smtClean="0"/>
              <a:t>a</a:t>
            </a:r>
            <a:r>
              <a:rPr lang="sv-SE" sz="1800" b="1" dirty="0" smtClean="0"/>
              <a:t> </a:t>
            </a:r>
            <a:r>
              <a:rPr lang="sv-SE" sz="1800" b="1" dirty="0"/>
              <a:t>(HRS</a:t>
            </a:r>
            <a:r>
              <a:rPr lang="sv-SE" sz="1800" b="1" dirty="0" smtClean="0"/>
              <a:t>)</a:t>
            </a:r>
            <a:endParaRPr lang="sv-SE" sz="1800" b="1" dirty="0"/>
          </a:p>
        </p:txBody>
      </p:sp>
      <p:cxnSp>
        <p:nvCxnSpPr>
          <p:cNvPr id="5" name="Egyenes összekötő 4"/>
          <p:cNvCxnSpPr/>
          <p:nvPr/>
        </p:nvCxnSpPr>
        <p:spPr>
          <a:xfrm flipH="1">
            <a:off x="6660232" y="188640"/>
            <a:ext cx="288032" cy="64807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Egyenes összekötő 5"/>
          <p:cNvCxnSpPr/>
          <p:nvPr/>
        </p:nvCxnSpPr>
        <p:spPr>
          <a:xfrm>
            <a:off x="6732240" y="188640"/>
            <a:ext cx="216024" cy="64807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5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nodeType="afterEffect">
                                  <p:stCondLst>
                                    <p:cond delay="25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0"/>
            <a:ext cx="9144000" cy="836712"/>
          </a:xfrm>
          <a:solidFill>
            <a:srgbClr val="0070C0"/>
          </a:solidFill>
        </p:spPr>
        <p:txBody>
          <a:bodyPr>
            <a:noAutofit/>
          </a:bodyPr>
          <a:lstStyle/>
          <a:p>
            <a:r>
              <a:rPr lang="hu-HU" sz="2400" b="1" dirty="0" err="1" smtClean="0">
                <a:solidFill>
                  <a:srgbClr val="FFFF00"/>
                </a:solidFill>
              </a:rPr>
              <a:t>Cirrhosisos</a:t>
            </a:r>
            <a:r>
              <a:rPr lang="hu-HU" sz="2400" b="1" dirty="0" smtClean="0">
                <a:solidFill>
                  <a:srgbClr val="FFFF00"/>
                </a:solidFill>
              </a:rPr>
              <a:t> betegek </a:t>
            </a:r>
            <a:r>
              <a:rPr lang="hu-HU" sz="2400" b="1" dirty="0" err="1" smtClean="0">
                <a:solidFill>
                  <a:srgbClr val="FFFF00"/>
                </a:solidFill>
              </a:rPr>
              <a:t>acut</a:t>
            </a:r>
            <a:r>
              <a:rPr lang="hu-HU" sz="2400" b="1" dirty="0" smtClean="0">
                <a:solidFill>
                  <a:srgbClr val="FFFF00"/>
                </a:solidFill>
              </a:rPr>
              <a:t> </a:t>
            </a:r>
            <a:r>
              <a:rPr lang="hu-HU" sz="2400" b="1" dirty="0" err="1" smtClean="0">
                <a:solidFill>
                  <a:srgbClr val="FFFF00"/>
                </a:solidFill>
              </a:rPr>
              <a:t>vesekárosodásásának</a:t>
            </a:r>
            <a:r>
              <a:rPr lang="hu-HU" sz="2400" b="1" dirty="0" smtClean="0">
                <a:solidFill>
                  <a:srgbClr val="FFFF00"/>
                </a:solidFill>
              </a:rPr>
              <a:t> (AKI) </a:t>
            </a:r>
            <a:br>
              <a:rPr lang="hu-HU" sz="2400" b="1" dirty="0" smtClean="0">
                <a:solidFill>
                  <a:srgbClr val="FFFF00"/>
                </a:solidFill>
              </a:rPr>
            </a:br>
            <a:r>
              <a:rPr lang="hu-HU" sz="2400" b="1" dirty="0" smtClean="0">
                <a:solidFill>
                  <a:srgbClr val="FFFF00"/>
                </a:solidFill>
              </a:rPr>
              <a:t>stádium beosztása (2015, </a:t>
            </a:r>
            <a:r>
              <a:rPr lang="hu-HU" sz="2400" dirty="0">
                <a:solidFill>
                  <a:srgbClr val="FFFF00"/>
                </a:solidFill>
              </a:rPr>
              <a:t>ICA-AKI </a:t>
            </a:r>
            <a:r>
              <a:rPr lang="hu-HU" sz="2400" dirty="0" err="1">
                <a:solidFill>
                  <a:srgbClr val="FFFF00"/>
                </a:solidFill>
              </a:rPr>
              <a:t>criteria</a:t>
            </a:r>
            <a:r>
              <a:rPr lang="hu-HU" sz="2400" b="1" dirty="0" smtClean="0">
                <a:solidFill>
                  <a:srgbClr val="FFFF00"/>
                </a:solidFill>
              </a:rPr>
              <a:t>)</a:t>
            </a:r>
            <a:endParaRPr lang="hu-HU" sz="2400" b="1" dirty="0">
              <a:solidFill>
                <a:srgbClr val="FFFF00"/>
              </a:solidFill>
            </a:endParaRPr>
          </a:p>
        </p:txBody>
      </p:sp>
      <p:pic>
        <p:nvPicPr>
          <p:cNvPr id="6146" name="Picture 2"/>
          <p:cNvPicPr>
            <a:picLocks noChangeAspect="1" noChangeArrowheads="1"/>
          </p:cNvPicPr>
          <p:nvPr/>
        </p:nvPicPr>
        <p:blipFill>
          <a:blip r:embed="rId3" cstate="print"/>
          <a:srcRect/>
          <a:stretch>
            <a:fillRect/>
          </a:stretch>
        </p:blipFill>
        <p:spPr bwMode="auto">
          <a:xfrm>
            <a:off x="1069733" y="2741715"/>
            <a:ext cx="7341483" cy="2487485"/>
          </a:xfrm>
          <a:prstGeom prst="rect">
            <a:avLst/>
          </a:prstGeom>
          <a:noFill/>
          <a:ln w="9525">
            <a:noFill/>
            <a:miter lim="800000"/>
            <a:headEnd/>
            <a:tailEnd/>
          </a:ln>
        </p:spPr>
      </p:pic>
      <p:sp>
        <p:nvSpPr>
          <p:cNvPr id="4" name="Szövegdoboz 3"/>
          <p:cNvSpPr txBox="1"/>
          <p:nvPr/>
        </p:nvSpPr>
        <p:spPr>
          <a:xfrm>
            <a:off x="4644008" y="5437741"/>
            <a:ext cx="4342343" cy="1200329"/>
          </a:xfrm>
          <a:prstGeom prst="rect">
            <a:avLst/>
          </a:prstGeom>
          <a:noFill/>
        </p:spPr>
        <p:txBody>
          <a:bodyPr wrap="none" rtlCol="0">
            <a:spAutoFit/>
          </a:bodyPr>
          <a:lstStyle/>
          <a:p>
            <a:pPr algn="r"/>
            <a:r>
              <a:rPr lang="hu-HU" sz="1200" b="1" dirty="0" err="1"/>
              <a:t>Angeli</a:t>
            </a:r>
            <a:r>
              <a:rPr lang="hu-HU" sz="1200" b="1" dirty="0"/>
              <a:t> P, </a:t>
            </a:r>
            <a:r>
              <a:rPr lang="hu-HU" sz="1200" b="1" dirty="0" err="1"/>
              <a:t>Ginès</a:t>
            </a:r>
            <a:r>
              <a:rPr lang="hu-HU" sz="1200" b="1" dirty="0"/>
              <a:t> </a:t>
            </a:r>
            <a:r>
              <a:rPr lang="hu-HU" sz="1200" b="1" dirty="0" err="1"/>
              <a:t>P</a:t>
            </a:r>
            <a:r>
              <a:rPr lang="hu-HU" sz="1200" b="1" dirty="0"/>
              <a:t>, </a:t>
            </a:r>
            <a:r>
              <a:rPr lang="hu-HU" sz="1200" b="1" dirty="0" err="1"/>
              <a:t>Wong</a:t>
            </a:r>
            <a:r>
              <a:rPr lang="hu-HU" sz="1200" b="1" dirty="0"/>
              <a:t> F, Bernardi M, </a:t>
            </a:r>
            <a:r>
              <a:rPr lang="hu-HU" sz="1200" b="1" dirty="0" err="1"/>
              <a:t>Boyer</a:t>
            </a:r>
            <a:r>
              <a:rPr lang="hu-HU" sz="1200" b="1" dirty="0"/>
              <a:t> TD, </a:t>
            </a:r>
            <a:r>
              <a:rPr lang="hu-HU" sz="1200" b="1" dirty="0" err="1"/>
              <a:t>Gerbes</a:t>
            </a:r>
            <a:r>
              <a:rPr lang="hu-HU" sz="1200" b="1" dirty="0"/>
              <a:t> A,</a:t>
            </a:r>
          </a:p>
          <a:p>
            <a:pPr algn="r"/>
            <a:r>
              <a:rPr lang="hu-HU" sz="1200" dirty="0" err="1"/>
              <a:t>Moreau</a:t>
            </a:r>
            <a:r>
              <a:rPr lang="hu-HU" sz="1200" dirty="0"/>
              <a:t> R, </a:t>
            </a:r>
            <a:r>
              <a:rPr lang="hu-HU" sz="1200" dirty="0" err="1"/>
              <a:t>Jalan</a:t>
            </a:r>
            <a:r>
              <a:rPr lang="hu-HU" sz="1200" dirty="0"/>
              <a:t> </a:t>
            </a:r>
            <a:r>
              <a:rPr lang="hu-HU" sz="1200" dirty="0" err="1"/>
              <a:t>R</a:t>
            </a:r>
            <a:r>
              <a:rPr lang="hu-HU" sz="1200" dirty="0"/>
              <a:t>, </a:t>
            </a:r>
            <a:r>
              <a:rPr lang="hu-HU" sz="1200" dirty="0" err="1"/>
              <a:t>Sarin</a:t>
            </a:r>
            <a:r>
              <a:rPr lang="hu-HU" sz="1200" dirty="0"/>
              <a:t> SK, Piano S, Moore K, Lee SS, </a:t>
            </a:r>
            <a:r>
              <a:rPr lang="hu-HU" sz="1200" dirty="0" err="1"/>
              <a:t>Durand</a:t>
            </a:r>
            <a:endParaRPr lang="hu-HU" sz="1200" dirty="0"/>
          </a:p>
          <a:p>
            <a:pPr algn="r"/>
            <a:r>
              <a:rPr lang="hu-HU" sz="1200" dirty="0"/>
              <a:t>F, </a:t>
            </a:r>
            <a:r>
              <a:rPr lang="hu-HU" sz="1200" dirty="0" err="1"/>
              <a:t>Salerno</a:t>
            </a:r>
            <a:r>
              <a:rPr lang="hu-HU" sz="1200" dirty="0"/>
              <a:t> </a:t>
            </a:r>
            <a:r>
              <a:rPr lang="hu-HU" sz="1200" dirty="0" err="1"/>
              <a:t>F</a:t>
            </a:r>
            <a:r>
              <a:rPr lang="hu-HU" sz="1200" dirty="0"/>
              <a:t>, </a:t>
            </a:r>
            <a:r>
              <a:rPr lang="hu-HU" sz="1200" dirty="0" err="1"/>
              <a:t>Caraceni</a:t>
            </a:r>
            <a:r>
              <a:rPr lang="hu-HU" sz="1200" dirty="0"/>
              <a:t> P, Kim WR, </a:t>
            </a:r>
            <a:r>
              <a:rPr lang="hu-HU" sz="1200" dirty="0" err="1"/>
              <a:t>Arroyo</a:t>
            </a:r>
            <a:r>
              <a:rPr lang="hu-HU" sz="1200" dirty="0"/>
              <a:t> V, </a:t>
            </a:r>
            <a:r>
              <a:rPr lang="hu-HU" sz="1200" dirty="0" err="1"/>
              <a:t>Garcia-Tsao</a:t>
            </a:r>
            <a:r>
              <a:rPr lang="hu-HU" sz="1200" dirty="0"/>
              <a:t> G.</a:t>
            </a:r>
          </a:p>
          <a:p>
            <a:pPr algn="r"/>
            <a:r>
              <a:rPr lang="en-US" sz="1200" dirty="0"/>
              <a:t>Diagnosis and management of acute kidney injury in patients with</a:t>
            </a:r>
          </a:p>
          <a:p>
            <a:pPr algn="r"/>
            <a:r>
              <a:rPr lang="en-US" sz="1200" dirty="0"/>
              <a:t>cirrhosis: revised consensus recommendations of the International</a:t>
            </a:r>
          </a:p>
          <a:p>
            <a:pPr algn="r"/>
            <a:r>
              <a:rPr lang="en-US" sz="1200" dirty="0"/>
              <a:t>Club of </a:t>
            </a:r>
            <a:r>
              <a:rPr lang="en-US" sz="1200" dirty="0" err="1"/>
              <a:t>Ascites</a:t>
            </a:r>
            <a:r>
              <a:rPr lang="en-US" sz="1200" dirty="0"/>
              <a:t>. </a:t>
            </a:r>
            <a:r>
              <a:rPr lang="en-US" sz="1200" i="1" dirty="0"/>
              <a:t>J </a:t>
            </a:r>
            <a:r>
              <a:rPr lang="en-US" sz="1200" i="1" dirty="0" err="1"/>
              <a:t>Hepatol</a:t>
            </a:r>
            <a:r>
              <a:rPr lang="en-US" sz="1200" i="1" dirty="0"/>
              <a:t> 2015; </a:t>
            </a:r>
            <a:r>
              <a:rPr lang="en-US" sz="1200" b="1" i="1" dirty="0"/>
              <a:t>62: 968-974</a:t>
            </a:r>
            <a:endParaRPr lang="hu-HU" sz="1200" dirty="0"/>
          </a:p>
        </p:txBody>
      </p:sp>
      <p:pic>
        <p:nvPicPr>
          <p:cNvPr id="5" name="Picture 2"/>
          <p:cNvPicPr>
            <a:picLocks noChangeAspect="1" noChangeArrowheads="1"/>
          </p:cNvPicPr>
          <p:nvPr/>
        </p:nvPicPr>
        <p:blipFill>
          <a:blip r:embed="rId4" cstate="print"/>
          <a:srcRect/>
          <a:stretch>
            <a:fillRect/>
          </a:stretch>
        </p:blipFill>
        <p:spPr bwMode="auto">
          <a:xfrm>
            <a:off x="1056533" y="1052736"/>
            <a:ext cx="7331891" cy="1584176"/>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ox(in)">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67544" y="1484784"/>
            <a:ext cx="8229600" cy="1143000"/>
          </a:xfrm>
          <a:solidFill>
            <a:srgbClr val="0070C0"/>
          </a:solidFill>
        </p:spPr>
        <p:txBody>
          <a:bodyPr/>
          <a:lstStyle/>
          <a:p>
            <a:r>
              <a:rPr lang="hu-HU" b="1" dirty="0" err="1">
                <a:solidFill>
                  <a:srgbClr val="FFFF00"/>
                </a:solidFill>
              </a:rPr>
              <a:t>Hepatorenalis</a:t>
            </a:r>
            <a:r>
              <a:rPr lang="hu-HU" b="1" dirty="0">
                <a:solidFill>
                  <a:srgbClr val="FFFF00"/>
                </a:solidFill>
              </a:rPr>
              <a:t> </a:t>
            </a:r>
            <a:r>
              <a:rPr lang="hu-HU" b="1" dirty="0" err="1">
                <a:solidFill>
                  <a:srgbClr val="FFFF00"/>
                </a:solidFill>
              </a:rPr>
              <a:t>syndroma</a:t>
            </a:r>
            <a:r>
              <a:rPr lang="hu-HU" b="1" dirty="0">
                <a:solidFill>
                  <a:srgbClr val="FFFF00"/>
                </a:solidFill>
              </a:rPr>
              <a:t> (HRS)</a:t>
            </a:r>
            <a:endParaRPr lang="hu-HU" dirty="0"/>
          </a:p>
        </p:txBody>
      </p:sp>
      <p:pic>
        <p:nvPicPr>
          <p:cNvPr id="6" name="Picture 2" descr="D:\Dokumentumok\Tudomány\PD + Dialízis\2015.11.11-12_MH-EK_Máj\Forrás\20151106_08512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1560" y="2996952"/>
            <a:ext cx="5160574" cy="2902822"/>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églalap 6"/>
          <p:cNvSpPr/>
          <p:nvPr/>
        </p:nvSpPr>
        <p:spPr>
          <a:xfrm rot="1317636" flipH="1">
            <a:off x="1363675" y="3946159"/>
            <a:ext cx="190475" cy="387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 name="Szövegdoboz 7"/>
          <p:cNvSpPr txBox="1"/>
          <p:nvPr/>
        </p:nvSpPr>
        <p:spPr>
          <a:xfrm>
            <a:off x="6012160" y="2996952"/>
            <a:ext cx="2887009" cy="1477328"/>
          </a:xfrm>
          <a:prstGeom prst="rect">
            <a:avLst/>
          </a:prstGeom>
          <a:solidFill>
            <a:srgbClr val="FFFF00"/>
          </a:solidFill>
        </p:spPr>
        <p:txBody>
          <a:bodyPr wrap="none" rtlCol="0">
            <a:spAutoFit/>
          </a:bodyPr>
          <a:lstStyle/>
          <a:p>
            <a:r>
              <a:rPr lang="hu-HU" dirty="0" err="1" smtClean="0"/>
              <a:t>Etiológia</a:t>
            </a:r>
            <a:r>
              <a:rPr lang="hu-HU" dirty="0" smtClean="0"/>
              <a:t>: </a:t>
            </a:r>
            <a:r>
              <a:rPr lang="hu-HU" dirty="0" err="1" smtClean="0"/>
              <a:t>Cirrhosis</a:t>
            </a:r>
            <a:r>
              <a:rPr lang="hu-HU" dirty="0" smtClean="0"/>
              <a:t> </a:t>
            </a:r>
            <a:r>
              <a:rPr lang="hu-HU" dirty="0" err="1" smtClean="0"/>
              <a:t>hepatis</a:t>
            </a:r>
            <a:endParaRPr lang="hu-HU" dirty="0" smtClean="0"/>
          </a:p>
          <a:p>
            <a:r>
              <a:rPr lang="hu-HU" dirty="0" smtClean="0"/>
              <a:t>12 liter </a:t>
            </a:r>
            <a:r>
              <a:rPr lang="hu-HU" dirty="0" err="1" smtClean="0"/>
              <a:t>haspunctio</a:t>
            </a:r>
            <a:r>
              <a:rPr lang="hu-HU" dirty="0" smtClean="0"/>
              <a:t> utáni VE</a:t>
            </a:r>
          </a:p>
          <a:p>
            <a:r>
              <a:rPr lang="hu-HU" dirty="0" smtClean="0"/>
              <a:t>Na:117, K:7,3  </a:t>
            </a:r>
          </a:p>
          <a:p>
            <a:r>
              <a:rPr lang="hu-HU" dirty="0" smtClean="0"/>
              <a:t>CN:14,7, </a:t>
            </a:r>
            <a:r>
              <a:rPr lang="hu-HU" dirty="0" err="1" smtClean="0"/>
              <a:t>kreat</a:t>
            </a:r>
            <a:r>
              <a:rPr lang="hu-HU" dirty="0" smtClean="0"/>
              <a:t>:305,  </a:t>
            </a:r>
            <a:r>
              <a:rPr lang="hu-HU" dirty="0" err="1" smtClean="0"/>
              <a:t>eGFR</a:t>
            </a:r>
            <a:r>
              <a:rPr lang="hu-HU" dirty="0" smtClean="0"/>
              <a:t>:21</a:t>
            </a:r>
          </a:p>
          <a:p>
            <a:r>
              <a:rPr lang="hu-HU" dirty="0" err="1" smtClean="0"/>
              <a:t>Hb</a:t>
            </a:r>
            <a:r>
              <a:rPr lang="hu-HU" dirty="0" smtClean="0"/>
              <a:t>:105,  CRP:127  </a:t>
            </a:r>
            <a:r>
              <a:rPr lang="hu-HU" dirty="0" err="1" smtClean="0"/>
              <a:t>fvs</a:t>
            </a:r>
            <a:r>
              <a:rPr lang="hu-HU" dirty="0" smtClean="0"/>
              <a:t>:13,7</a:t>
            </a:r>
            <a:endParaRPr lang="hu-HU" dirty="0"/>
          </a:p>
        </p:txBody>
      </p:sp>
    </p:spTree>
    <p:extLst>
      <p:ext uri="{BB962C8B-B14F-4D97-AF65-F5344CB8AC3E}">
        <p14:creationId xmlns:p14="http://schemas.microsoft.com/office/powerpoint/2010/main" xmlns="" val="228829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351794" y="1196752"/>
            <a:ext cx="6316550" cy="4843091"/>
          </a:xfrm>
          <a:prstGeom prst="rect">
            <a:avLst/>
          </a:prstGeom>
          <a:noFill/>
          <a:ln w="9525">
            <a:noFill/>
            <a:miter lim="800000"/>
            <a:headEnd/>
            <a:tailEnd/>
          </a:ln>
        </p:spPr>
      </p:pic>
      <p:sp>
        <p:nvSpPr>
          <p:cNvPr id="3" name="Szövegdoboz 2"/>
          <p:cNvSpPr txBox="1"/>
          <p:nvPr/>
        </p:nvSpPr>
        <p:spPr>
          <a:xfrm>
            <a:off x="4499992" y="6237312"/>
            <a:ext cx="3800015" cy="461665"/>
          </a:xfrm>
          <a:prstGeom prst="rect">
            <a:avLst/>
          </a:prstGeom>
          <a:noFill/>
        </p:spPr>
        <p:txBody>
          <a:bodyPr wrap="none" rtlCol="0">
            <a:spAutoFit/>
          </a:bodyPr>
          <a:lstStyle/>
          <a:p>
            <a:r>
              <a:rPr lang="hu-HU" sz="1200" dirty="0" err="1" smtClean="0"/>
              <a:t>Low</a:t>
            </a:r>
            <a:r>
              <a:rPr lang="hu-HU" sz="1200" dirty="0" smtClean="0"/>
              <a:t> G</a:t>
            </a:r>
            <a:r>
              <a:rPr lang="hu-HU" sz="1200" dirty="0"/>
              <a:t>. </a:t>
            </a:r>
            <a:r>
              <a:rPr lang="hu-HU" sz="1200" dirty="0" smtClean="0"/>
              <a:t>et </a:t>
            </a:r>
            <a:r>
              <a:rPr lang="hu-HU" sz="1200" dirty="0" err="1" smtClean="0"/>
              <a:t>al</a:t>
            </a:r>
            <a:r>
              <a:rPr lang="hu-HU" sz="1200" dirty="0" smtClean="0"/>
              <a:t>, </a:t>
            </a:r>
            <a:r>
              <a:rPr lang="hu-HU" sz="1200" dirty="0" err="1" smtClean="0"/>
              <a:t>Low</a:t>
            </a:r>
            <a:r>
              <a:rPr lang="hu-HU" sz="1200" dirty="0" smtClean="0"/>
              <a:t>, </a:t>
            </a:r>
            <a:r>
              <a:rPr lang="hu-HU" sz="1200" dirty="0" err="1"/>
              <a:t>Gastroenterology</a:t>
            </a:r>
            <a:r>
              <a:rPr lang="hu-HU" sz="1200" dirty="0"/>
              <a:t> Research and </a:t>
            </a:r>
            <a:r>
              <a:rPr lang="hu-HU" sz="1200" dirty="0" err="1"/>
              <a:t>Practice</a:t>
            </a:r>
            <a:endParaRPr lang="hu-HU" sz="1200" dirty="0"/>
          </a:p>
          <a:p>
            <a:pPr algn="r"/>
            <a:r>
              <a:rPr lang="fr-FR" sz="1200" dirty="0"/>
              <a:t>Volume 2015, Article ID 207012, 11 pages</a:t>
            </a:r>
            <a:endParaRPr lang="hu-HU" sz="1200" dirty="0"/>
          </a:p>
        </p:txBody>
      </p:sp>
      <p:sp>
        <p:nvSpPr>
          <p:cNvPr id="4" name="Cím 3"/>
          <p:cNvSpPr>
            <a:spLocks noGrp="1"/>
          </p:cNvSpPr>
          <p:nvPr>
            <p:ph type="title"/>
          </p:nvPr>
        </p:nvSpPr>
        <p:spPr>
          <a:xfrm>
            <a:off x="0" y="0"/>
            <a:ext cx="9144000" cy="908720"/>
          </a:xfrm>
          <a:solidFill>
            <a:srgbClr val="0070C0"/>
          </a:solidFill>
        </p:spPr>
        <p:txBody>
          <a:bodyPr>
            <a:noAutofit/>
          </a:bodyPr>
          <a:lstStyle/>
          <a:p>
            <a:r>
              <a:rPr lang="hu-HU" sz="2400" b="1" dirty="0" err="1" smtClean="0">
                <a:solidFill>
                  <a:srgbClr val="FFFF00"/>
                </a:solidFill>
              </a:rPr>
              <a:t>Hepatorenalis</a:t>
            </a:r>
            <a:r>
              <a:rPr lang="hu-HU" sz="2400" b="1" dirty="0" smtClean="0">
                <a:solidFill>
                  <a:srgbClr val="FFFF00"/>
                </a:solidFill>
              </a:rPr>
              <a:t> </a:t>
            </a:r>
            <a:r>
              <a:rPr lang="hu-HU" sz="2400" b="1" dirty="0" err="1" smtClean="0">
                <a:solidFill>
                  <a:srgbClr val="FFFF00"/>
                </a:solidFill>
              </a:rPr>
              <a:t>syndroma</a:t>
            </a:r>
            <a:r>
              <a:rPr lang="hu-HU" sz="2400" b="1" dirty="0" smtClean="0">
                <a:solidFill>
                  <a:srgbClr val="FFFF00"/>
                </a:solidFill>
              </a:rPr>
              <a:t> (HRS) </a:t>
            </a:r>
            <a:r>
              <a:rPr lang="hu-HU" sz="2400" b="1" dirty="0" err="1" smtClean="0">
                <a:solidFill>
                  <a:srgbClr val="FFFF00"/>
                </a:solidFill>
              </a:rPr>
              <a:t>pathophysiológiája</a:t>
            </a:r>
            <a:endParaRPr lang="hu-HU" sz="2400" b="1" dirty="0">
              <a:solidFill>
                <a:srgbClr val="FFFF0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0" y="0"/>
            <a:ext cx="9144000" cy="980728"/>
          </a:xfrm>
          <a:prstGeom prst="rect">
            <a:avLst/>
          </a:prstGeom>
          <a:solidFill>
            <a:schemeClr val="accent1"/>
          </a:solidFill>
          <a:ln w="9525">
            <a:noFill/>
            <a:miter lim="800000"/>
            <a:headEnd/>
            <a:tailEnd/>
          </a:ln>
        </p:spPr>
        <p:txBody>
          <a:bodyPr anchor="ctr" anchorCtr="1"/>
          <a:lstStyle/>
          <a:p>
            <a:r>
              <a:rPr lang="hu-HU" sz="2400" b="1" dirty="0" err="1">
                <a:solidFill>
                  <a:srgbClr val="FFFF00"/>
                </a:solidFill>
              </a:rPr>
              <a:t>Ascitessel</a:t>
            </a:r>
            <a:r>
              <a:rPr lang="hu-HU" sz="2400" b="1" dirty="0">
                <a:solidFill>
                  <a:srgbClr val="FFFF00"/>
                </a:solidFill>
              </a:rPr>
              <a:t> járó kórképek</a:t>
            </a:r>
          </a:p>
          <a:p>
            <a:pPr algn="ctr"/>
            <a:r>
              <a:rPr lang="hu-HU" sz="2400" b="1" dirty="0">
                <a:solidFill>
                  <a:srgbClr val="FFFF00"/>
                </a:solidFill>
              </a:rPr>
              <a:t>A </a:t>
            </a:r>
            <a:r>
              <a:rPr lang="hu-HU" sz="2400" b="1" dirty="0" err="1">
                <a:solidFill>
                  <a:srgbClr val="FFFF00"/>
                </a:solidFill>
              </a:rPr>
              <a:t>hepatorenális</a:t>
            </a:r>
            <a:r>
              <a:rPr lang="hu-HU" sz="2400" b="1" dirty="0">
                <a:solidFill>
                  <a:srgbClr val="FFFF00"/>
                </a:solidFill>
              </a:rPr>
              <a:t> szindróma típusai</a:t>
            </a:r>
            <a:r>
              <a:rPr lang="hu-HU" sz="2400" b="1" dirty="0">
                <a:solidFill>
                  <a:srgbClr val="FFFF00"/>
                </a:solidFill>
                <a:latin typeface="Arial Narrow" pitchFamily="34" charset="0"/>
              </a:rPr>
              <a:t>   </a:t>
            </a:r>
          </a:p>
        </p:txBody>
      </p:sp>
      <p:sp>
        <p:nvSpPr>
          <p:cNvPr id="39939" name="Rectangle 3"/>
          <p:cNvSpPr>
            <a:spLocks noChangeArrowheads="1"/>
          </p:cNvSpPr>
          <p:nvPr/>
        </p:nvSpPr>
        <p:spPr bwMode="auto">
          <a:xfrm>
            <a:off x="971550" y="1125538"/>
            <a:ext cx="7127875" cy="4103687"/>
          </a:xfrm>
          <a:prstGeom prst="rect">
            <a:avLst/>
          </a:prstGeom>
          <a:noFill/>
          <a:ln w="9525">
            <a:noFill/>
            <a:miter lim="800000"/>
            <a:headEnd/>
            <a:tailEnd/>
          </a:ln>
        </p:spPr>
        <p:txBody>
          <a:bodyPr/>
          <a:lstStyle/>
          <a:p>
            <a:pPr marL="342900" indent="-342900">
              <a:lnSpc>
                <a:spcPct val="130000"/>
              </a:lnSpc>
            </a:pPr>
            <a:r>
              <a:rPr lang="hu-HU" b="1" dirty="0">
                <a:sym typeface="Symbol" pitchFamily="18" charset="2"/>
              </a:rPr>
              <a:t>I. típus : </a:t>
            </a:r>
          </a:p>
          <a:p>
            <a:pPr marL="342900" indent="-342900">
              <a:lnSpc>
                <a:spcPct val="130000"/>
              </a:lnSpc>
            </a:pPr>
            <a:r>
              <a:rPr lang="hu-HU" dirty="0">
                <a:sym typeface="Symbol" pitchFamily="18" charset="2"/>
              </a:rPr>
              <a:t>Májcirrózisos betegben hirtelen kialakuló, </a:t>
            </a:r>
            <a:r>
              <a:rPr lang="hu-HU" dirty="0" err="1">
                <a:sym typeface="Symbol" pitchFamily="18" charset="2"/>
              </a:rPr>
              <a:t>hemodinamikai</a:t>
            </a:r>
            <a:r>
              <a:rPr lang="hu-HU" dirty="0">
                <a:sym typeface="Symbol" pitchFamily="18" charset="2"/>
              </a:rPr>
              <a:t> eredetű heveny veseelégtelenség. Dialízis („</a:t>
            </a:r>
            <a:r>
              <a:rPr lang="hu-HU" dirty="0" err="1">
                <a:sym typeface="Symbol" pitchFamily="18" charset="2"/>
              </a:rPr>
              <a:t>renal</a:t>
            </a:r>
            <a:r>
              <a:rPr lang="hu-HU" dirty="0">
                <a:sym typeface="Symbol" pitchFamily="18" charset="2"/>
              </a:rPr>
              <a:t> </a:t>
            </a:r>
            <a:r>
              <a:rPr lang="hu-HU" dirty="0" err="1">
                <a:sym typeface="Symbol" pitchFamily="18" charset="2"/>
              </a:rPr>
              <a:t>support</a:t>
            </a:r>
            <a:r>
              <a:rPr lang="hu-HU" dirty="0">
                <a:sym typeface="Symbol" pitchFamily="18" charset="2"/>
              </a:rPr>
              <a:t>”)  vagy transzplantáció nélkül kivétel nélkül fatális. Főként alkoholos májbetegekben.</a:t>
            </a:r>
          </a:p>
          <a:p>
            <a:pPr marL="342900" indent="-342900">
              <a:lnSpc>
                <a:spcPct val="130000"/>
              </a:lnSpc>
            </a:pPr>
            <a:endParaRPr lang="hu-HU" dirty="0">
              <a:sym typeface="Symbol" pitchFamily="18" charset="2"/>
            </a:endParaRPr>
          </a:p>
          <a:p>
            <a:pPr marL="342900" indent="-342900">
              <a:lnSpc>
                <a:spcPct val="130000"/>
              </a:lnSpc>
            </a:pPr>
            <a:endParaRPr lang="hu-HU" dirty="0">
              <a:sym typeface="Symbol" pitchFamily="18" charset="2"/>
            </a:endParaRPr>
          </a:p>
          <a:p>
            <a:pPr marL="342900" indent="-342900">
              <a:lnSpc>
                <a:spcPct val="130000"/>
              </a:lnSpc>
            </a:pPr>
            <a:r>
              <a:rPr lang="hu-HU" b="1" dirty="0">
                <a:sym typeface="Symbol" pitchFamily="18" charset="2"/>
              </a:rPr>
              <a:t>II. típus : </a:t>
            </a:r>
          </a:p>
          <a:p>
            <a:pPr marL="342900" indent="-342900">
              <a:lnSpc>
                <a:spcPct val="130000"/>
              </a:lnSpc>
            </a:pPr>
            <a:r>
              <a:rPr lang="hu-HU" b="1" dirty="0">
                <a:solidFill>
                  <a:srgbClr val="800000"/>
                </a:solidFill>
                <a:sym typeface="Symbol" pitchFamily="18" charset="2"/>
              </a:rPr>
              <a:t>A stabil állapotú </a:t>
            </a:r>
            <a:r>
              <a:rPr lang="hu-HU" b="1" dirty="0" err="1">
                <a:solidFill>
                  <a:srgbClr val="800000"/>
                </a:solidFill>
                <a:sym typeface="Symbol" pitchFamily="18" charset="2"/>
              </a:rPr>
              <a:t>cirrózisos</a:t>
            </a:r>
            <a:r>
              <a:rPr lang="hu-HU" b="1" dirty="0">
                <a:solidFill>
                  <a:srgbClr val="800000"/>
                </a:solidFill>
                <a:sym typeface="Symbol" pitchFamily="18" charset="2"/>
              </a:rPr>
              <a:t> betegben lassan kialakuló veseelégtelenség. </a:t>
            </a:r>
            <a:r>
              <a:rPr lang="hu-HU" b="1" dirty="0" err="1">
                <a:solidFill>
                  <a:srgbClr val="800000"/>
                </a:solidFill>
                <a:sym typeface="Symbol" pitchFamily="18" charset="2"/>
              </a:rPr>
              <a:t>Diuretikum</a:t>
            </a:r>
            <a:r>
              <a:rPr lang="hu-HU" b="1" dirty="0">
                <a:solidFill>
                  <a:srgbClr val="800000"/>
                </a:solidFill>
                <a:sym typeface="Symbol" pitchFamily="18" charset="2"/>
              </a:rPr>
              <a:t> </a:t>
            </a:r>
            <a:r>
              <a:rPr lang="hu-HU" b="1" dirty="0" err="1">
                <a:solidFill>
                  <a:srgbClr val="800000"/>
                </a:solidFill>
                <a:sym typeface="Symbol" pitchFamily="18" charset="2"/>
              </a:rPr>
              <a:t>refrakter</a:t>
            </a:r>
            <a:r>
              <a:rPr lang="hu-HU" b="1" dirty="0">
                <a:solidFill>
                  <a:srgbClr val="800000"/>
                </a:solidFill>
                <a:sym typeface="Symbol" pitchFamily="18" charset="2"/>
              </a:rPr>
              <a:t> vizenyők kialakulása, ismétlődő </a:t>
            </a:r>
            <a:r>
              <a:rPr lang="hu-HU" b="1" dirty="0" err="1">
                <a:solidFill>
                  <a:srgbClr val="800000"/>
                </a:solidFill>
                <a:sym typeface="Symbol" pitchFamily="18" charset="2"/>
              </a:rPr>
              <a:t>haspunctios</a:t>
            </a:r>
            <a:r>
              <a:rPr lang="hu-HU" b="1" dirty="0">
                <a:solidFill>
                  <a:srgbClr val="800000"/>
                </a:solidFill>
                <a:sym typeface="Symbol" pitchFamily="18" charset="2"/>
              </a:rPr>
              <a:t> igény jellemzi. Primer és szekunder májbetegekben is kialakulhat (különböző eredetű hepatitiszek, szívelégtelenség)</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ím 2"/>
          <p:cNvSpPr>
            <a:spLocks noGrp="1"/>
          </p:cNvSpPr>
          <p:nvPr>
            <p:ph type="title"/>
          </p:nvPr>
        </p:nvSpPr>
        <p:spPr>
          <a:xfrm>
            <a:off x="0" y="0"/>
            <a:ext cx="9144000" cy="836712"/>
          </a:xfrm>
          <a:solidFill>
            <a:srgbClr val="0070C0"/>
          </a:solidFill>
        </p:spPr>
        <p:txBody>
          <a:bodyPr>
            <a:normAutofit/>
          </a:bodyPr>
          <a:lstStyle/>
          <a:p>
            <a:r>
              <a:rPr lang="hu-HU" sz="2400" b="1" dirty="0" smtClean="0">
                <a:solidFill>
                  <a:srgbClr val="FFFF00"/>
                </a:solidFill>
              </a:rPr>
              <a:t>HRS jellegzetességei</a:t>
            </a:r>
            <a:endParaRPr lang="hu-HU" sz="2400" b="1" dirty="0">
              <a:solidFill>
                <a:srgbClr val="FFFF00"/>
              </a:solidFill>
            </a:endParaRPr>
          </a:p>
        </p:txBody>
      </p:sp>
      <p:sp>
        <p:nvSpPr>
          <p:cNvPr id="4" name="Tartalom helye 3"/>
          <p:cNvSpPr>
            <a:spLocks noGrp="1"/>
          </p:cNvSpPr>
          <p:nvPr>
            <p:ph idx="1"/>
          </p:nvPr>
        </p:nvSpPr>
        <p:spPr>
          <a:xfrm>
            <a:off x="395536" y="1988840"/>
            <a:ext cx="8424936" cy="3777283"/>
          </a:xfrm>
        </p:spPr>
        <p:txBody>
          <a:bodyPr>
            <a:normAutofit/>
          </a:bodyPr>
          <a:lstStyle/>
          <a:p>
            <a:r>
              <a:rPr lang="hu-HU" sz="1600" b="1" dirty="0" err="1" smtClean="0"/>
              <a:t>Splanchnicus</a:t>
            </a:r>
            <a:r>
              <a:rPr lang="hu-HU" sz="1600" b="1" dirty="0" smtClean="0"/>
              <a:t> </a:t>
            </a:r>
            <a:r>
              <a:rPr lang="hu-HU" sz="1600" b="1" dirty="0" err="1" smtClean="0"/>
              <a:t>vasodilatatio</a:t>
            </a:r>
            <a:r>
              <a:rPr lang="hu-HU" sz="1600" b="1" dirty="0" smtClean="0"/>
              <a:t> </a:t>
            </a:r>
            <a:r>
              <a:rPr lang="hu-HU" sz="1600" dirty="0" smtClean="0">
                <a:sym typeface="Wingdings" pitchFamily="2" charset="2"/>
              </a:rPr>
              <a:t> csökkent effektív artériás volumen</a:t>
            </a:r>
            <a:endParaRPr lang="hu-HU" sz="1600" dirty="0">
              <a:sym typeface="Wingdings" pitchFamily="2" charset="2"/>
            </a:endParaRPr>
          </a:p>
          <a:p>
            <a:pPr lvl="2">
              <a:buFont typeface="Courier New" pitchFamily="49" charset="0"/>
              <a:buChar char="o"/>
            </a:pPr>
            <a:r>
              <a:rPr lang="hu-HU" sz="1600" dirty="0" smtClean="0"/>
              <a:t>Mediátor: NO, CO, </a:t>
            </a:r>
            <a:r>
              <a:rPr lang="hu-HU" sz="1600" dirty="0" err="1" smtClean="0"/>
              <a:t>glucagon</a:t>
            </a:r>
            <a:r>
              <a:rPr lang="hu-HU" sz="1600" dirty="0" smtClean="0"/>
              <a:t>, </a:t>
            </a:r>
            <a:r>
              <a:rPr lang="hu-HU" sz="1600" dirty="0" err="1" smtClean="0"/>
              <a:t>vasodilatator</a:t>
            </a:r>
            <a:r>
              <a:rPr lang="hu-HU" sz="1600" dirty="0" smtClean="0"/>
              <a:t> </a:t>
            </a:r>
            <a:r>
              <a:rPr lang="hu-HU" sz="1600" dirty="0" err="1" smtClean="0"/>
              <a:t>peptidek</a:t>
            </a:r>
            <a:endParaRPr lang="hu-HU" sz="1600" dirty="0" smtClean="0"/>
          </a:p>
          <a:p>
            <a:r>
              <a:rPr lang="hu-HU" sz="1600" b="1" dirty="0" smtClean="0"/>
              <a:t>Kompenzáló mechanizmusok</a:t>
            </a:r>
            <a:r>
              <a:rPr lang="hu-HU" sz="1600" dirty="0" smtClean="0"/>
              <a:t> beindulása: </a:t>
            </a:r>
          </a:p>
          <a:p>
            <a:pPr lvl="1"/>
            <a:r>
              <a:rPr lang="hu-HU" sz="1600" dirty="0" smtClean="0"/>
              <a:t>szív </a:t>
            </a:r>
            <a:r>
              <a:rPr lang="hu-HU" sz="1600" dirty="0" err="1" smtClean="0"/>
              <a:t>kontraktilitás</a:t>
            </a:r>
            <a:r>
              <a:rPr lang="hu-HU" sz="1600" dirty="0" smtClean="0"/>
              <a:t> és verőtérfogat növekedés </a:t>
            </a:r>
            <a:r>
              <a:rPr lang="hu-HU" sz="1600" dirty="0" smtClean="0">
                <a:sym typeface="Wingdings" pitchFamily="2" charset="2"/>
              </a:rPr>
              <a:t> </a:t>
            </a:r>
            <a:r>
              <a:rPr lang="hu-HU" sz="1600" dirty="0" err="1" smtClean="0">
                <a:sym typeface="Wingdings" pitchFamily="2" charset="2"/>
              </a:rPr>
              <a:t>cirrhosisos</a:t>
            </a:r>
            <a:r>
              <a:rPr lang="hu-HU" sz="1600" dirty="0" smtClean="0">
                <a:sym typeface="Wingdings" pitchFamily="2" charset="2"/>
              </a:rPr>
              <a:t> </a:t>
            </a:r>
            <a:r>
              <a:rPr lang="hu-HU" sz="1600" dirty="0" err="1" smtClean="0">
                <a:sym typeface="Wingdings" pitchFamily="2" charset="2"/>
              </a:rPr>
              <a:t>cardiomyopathia</a:t>
            </a:r>
            <a:r>
              <a:rPr lang="hu-HU" sz="1600" dirty="0" smtClean="0">
                <a:sym typeface="Wingdings" pitchFamily="2" charset="2"/>
              </a:rPr>
              <a:t> kialakulása</a:t>
            </a:r>
          </a:p>
          <a:p>
            <a:pPr lvl="1"/>
            <a:r>
              <a:rPr lang="hu-HU" sz="1600" dirty="0" err="1" smtClean="0">
                <a:sym typeface="Wingdings" pitchFamily="2" charset="2"/>
              </a:rPr>
              <a:t>Neurohumoralis</a:t>
            </a:r>
            <a:r>
              <a:rPr lang="hu-HU" sz="1600" dirty="0" smtClean="0">
                <a:sym typeface="Wingdings" pitchFamily="2" charset="2"/>
              </a:rPr>
              <a:t> aktiváció (RAAS, SI, ADH) </a:t>
            </a:r>
          </a:p>
          <a:p>
            <a:pPr lvl="2"/>
            <a:r>
              <a:rPr lang="hu-HU" sz="1600" dirty="0" smtClean="0">
                <a:sym typeface="Wingdings" pitchFamily="2" charset="2"/>
              </a:rPr>
              <a:t>só és folyadék retenció  </a:t>
            </a:r>
            <a:r>
              <a:rPr lang="hu-HU" sz="1600" dirty="0" err="1" smtClean="0">
                <a:sym typeface="Wingdings" pitchFamily="2" charset="2"/>
              </a:rPr>
              <a:t>ascites</a:t>
            </a:r>
            <a:r>
              <a:rPr lang="hu-HU" sz="1600" dirty="0" smtClean="0">
                <a:sym typeface="Wingdings" pitchFamily="2" charset="2"/>
              </a:rPr>
              <a:t>, </a:t>
            </a:r>
            <a:r>
              <a:rPr lang="hu-HU" sz="1600" dirty="0" err="1" smtClean="0">
                <a:sym typeface="Wingdings" pitchFamily="2" charset="2"/>
              </a:rPr>
              <a:t>hyponatraemia</a:t>
            </a:r>
            <a:r>
              <a:rPr lang="hu-HU" sz="1600" dirty="0" smtClean="0">
                <a:sym typeface="Wingdings" pitchFamily="2" charset="2"/>
              </a:rPr>
              <a:t>,</a:t>
            </a:r>
            <a:endParaRPr lang="hu-HU" sz="1600" dirty="0">
              <a:sym typeface="Wingdings" pitchFamily="2" charset="2"/>
            </a:endParaRPr>
          </a:p>
          <a:p>
            <a:pPr lvl="2"/>
            <a:r>
              <a:rPr lang="hu-HU" sz="1600" dirty="0" err="1" smtClean="0">
                <a:sym typeface="Wingdings" pitchFamily="2" charset="2"/>
              </a:rPr>
              <a:t>renalis</a:t>
            </a:r>
            <a:r>
              <a:rPr lang="hu-HU" sz="1600" dirty="0" smtClean="0">
                <a:sym typeface="Wingdings" pitchFamily="2" charset="2"/>
              </a:rPr>
              <a:t>, agyi és peri. </a:t>
            </a:r>
            <a:r>
              <a:rPr lang="hu-HU" sz="1600" dirty="0" err="1">
                <a:sym typeface="Wingdings" pitchFamily="2" charset="2"/>
              </a:rPr>
              <a:t>v</a:t>
            </a:r>
            <a:r>
              <a:rPr lang="hu-HU" sz="1600" dirty="0" err="1" smtClean="0">
                <a:sym typeface="Wingdings" pitchFamily="2" charset="2"/>
              </a:rPr>
              <a:t>asc</a:t>
            </a:r>
            <a:r>
              <a:rPr lang="hu-HU" sz="1600" dirty="0" smtClean="0">
                <a:sym typeface="Wingdings" pitchFamily="2" charset="2"/>
              </a:rPr>
              <a:t>. </a:t>
            </a:r>
            <a:r>
              <a:rPr lang="hu-HU" sz="1600" dirty="0" err="1">
                <a:sym typeface="Wingdings" pitchFamily="2" charset="2"/>
              </a:rPr>
              <a:t>r</a:t>
            </a:r>
            <a:r>
              <a:rPr lang="hu-HU" sz="1600" dirty="0" err="1" smtClean="0">
                <a:sym typeface="Wingdings" pitchFamily="2" charset="2"/>
              </a:rPr>
              <a:t>esistentia</a:t>
            </a:r>
            <a:r>
              <a:rPr lang="hu-HU" sz="1600" dirty="0" smtClean="0">
                <a:sym typeface="Wingdings" pitchFamily="2" charset="2"/>
              </a:rPr>
              <a:t> növekedés  csökkent vese </a:t>
            </a:r>
            <a:r>
              <a:rPr lang="hu-HU" sz="1600" dirty="0" err="1" smtClean="0">
                <a:sym typeface="Wingdings" pitchFamily="2" charset="2"/>
              </a:rPr>
              <a:t>perfusio</a:t>
            </a:r>
            <a:r>
              <a:rPr lang="hu-HU" sz="1600" dirty="0" smtClean="0">
                <a:sym typeface="Wingdings" pitchFamily="2" charset="2"/>
              </a:rPr>
              <a:t> ATN</a:t>
            </a:r>
          </a:p>
          <a:p>
            <a:pPr lvl="2"/>
            <a:endParaRPr lang="hu-HU" sz="1600" dirty="0">
              <a:sym typeface="Wingdings" pitchFamily="2" charset="2"/>
            </a:endParaRPr>
          </a:p>
          <a:p>
            <a:pPr lvl="2"/>
            <a:endParaRPr lang="hu-HU" sz="1600" dirty="0" smtClean="0">
              <a:sym typeface="Wingdings" pitchFamily="2" charset="2"/>
            </a:endParaRPr>
          </a:p>
          <a:p>
            <a:pPr marL="0" lvl="2">
              <a:buNone/>
            </a:pPr>
            <a:r>
              <a:rPr lang="hu-HU" sz="1600" b="1" dirty="0" smtClean="0">
                <a:sym typeface="Wingdings" pitchFamily="2" charset="2"/>
              </a:rPr>
              <a:t>Indirekt bizonyíték</a:t>
            </a:r>
            <a:r>
              <a:rPr lang="hu-HU" sz="1600" dirty="0" smtClean="0">
                <a:sym typeface="Wingdings" pitchFamily="2" charset="2"/>
              </a:rPr>
              <a:t>: 	</a:t>
            </a:r>
            <a:r>
              <a:rPr lang="hu-HU" sz="1600" dirty="0" err="1" smtClean="0">
                <a:sym typeface="Wingdings" pitchFamily="2" charset="2"/>
              </a:rPr>
              <a:t>Cirrhosis</a:t>
            </a:r>
            <a:r>
              <a:rPr lang="hu-HU" sz="1600" dirty="0" smtClean="0">
                <a:sym typeface="Wingdings" pitchFamily="2" charset="2"/>
              </a:rPr>
              <a:t> mellett kialakult veseelégtelenség spontán regressziója sikeres máj 			transzplantáció esetén</a:t>
            </a:r>
          </a:p>
          <a:p>
            <a:pPr algn="r">
              <a:buNone/>
            </a:pPr>
            <a:r>
              <a:rPr lang="hu-HU" sz="1200" dirty="0" err="1" smtClean="0"/>
              <a:t>Iwatsuki</a:t>
            </a:r>
            <a:r>
              <a:rPr lang="hu-HU" sz="1200" dirty="0" smtClean="0"/>
              <a:t> S. et </a:t>
            </a:r>
            <a:r>
              <a:rPr lang="hu-HU" sz="1200" dirty="0" err="1" smtClean="0"/>
              <a:t>al</a:t>
            </a:r>
            <a:r>
              <a:rPr lang="hu-HU" sz="1200" dirty="0" smtClean="0"/>
              <a:t>; “</a:t>
            </a:r>
            <a:r>
              <a:rPr lang="hu-HU" sz="1200" dirty="0" err="1" smtClean="0"/>
              <a:t>Recovery</a:t>
            </a:r>
            <a:r>
              <a:rPr lang="hu-HU" sz="1200" dirty="0" smtClean="0"/>
              <a:t> </a:t>
            </a:r>
            <a:r>
              <a:rPr lang="hu-HU" sz="1200" dirty="0" err="1" smtClean="0"/>
              <a:t>from</a:t>
            </a:r>
            <a:r>
              <a:rPr lang="hu-HU" sz="1200" dirty="0" smtClean="0"/>
              <a:t> “</a:t>
            </a:r>
            <a:r>
              <a:rPr lang="hu-HU" sz="1200" dirty="0" err="1"/>
              <a:t>hepatorenal</a:t>
            </a:r>
            <a:r>
              <a:rPr lang="hu-HU" sz="1200" dirty="0"/>
              <a:t> </a:t>
            </a:r>
            <a:r>
              <a:rPr lang="hu-HU" sz="1200" dirty="0" err="1"/>
              <a:t>syndrome</a:t>
            </a:r>
            <a:r>
              <a:rPr lang="hu-HU" sz="1200" dirty="0"/>
              <a:t>” </a:t>
            </a:r>
            <a:r>
              <a:rPr lang="hu-HU" sz="1200" dirty="0" err="1"/>
              <a:t>after</a:t>
            </a:r>
            <a:r>
              <a:rPr lang="hu-HU" sz="1200" dirty="0"/>
              <a:t> </a:t>
            </a:r>
            <a:r>
              <a:rPr lang="hu-HU" sz="1200" dirty="0" err="1"/>
              <a:t>orthotopic</a:t>
            </a:r>
            <a:r>
              <a:rPr lang="hu-HU" sz="1200" dirty="0"/>
              <a:t> </a:t>
            </a:r>
            <a:r>
              <a:rPr lang="hu-HU" sz="1200" dirty="0" err="1"/>
              <a:t>liver</a:t>
            </a:r>
            <a:r>
              <a:rPr lang="hu-HU" sz="1200" dirty="0"/>
              <a:t> </a:t>
            </a:r>
            <a:r>
              <a:rPr lang="hu-HU" sz="1200" dirty="0" err="1"/>
              <a:t>transplantation</a:t>
            </a:r>
            <a:r>
              <a:rPr lang="hu-HU" sz="1200" dirty="0" smtClean="0"/>
              <a:t>,” </a:t>
            </a:r>
          </a:p>
          <a:p>
            <a:pPr algn="r">
              <a:buNone/>
            </a:pPr>
            <a:r>
              <a:rPr lang="en-US" sz="1200" i="1" dirty="0" smtClean="0"/>
              <a:t>The </a:t>
            </a:r>
            <a:r>
              <a:rPr lang="en-US" sz="1200" i="1" dirty="0"/>
              <a:t>New England Journal of Medicine, vol. 289, no. 22, pp. </a:t>
            </a:r>
            <a:r>
              <a:rPr lang="en-US" sz="1200" i="1" dirty="0" smtClean="0"/>
              <a:t>1155–</a:t>
            </a:r>
            <a:r>
              <a:rPr lang="hu-HU" sz="1200" dirty="0" smtClean="0"/>
              <a:t>1159</a:t>
            </a:r>
            <a:r>
              <a:rPr lang="hu-HU" sz="1200" dirty="0"/>
              <a:t>, 1973.</a:t>
            </a:r>
            <a:endParaRPr lang="hu-HU" sz="1200" dirty="0" smtClean="0">
              <a:sym typeface="Wingdings" pitchFamily="2" charset="2"/>
            </a:endParaRPr>
          </a:p>
        </p:txBody>
      </p:sp>
      <p:sp>
        <p:nvSpPr>
          <p:cNvPr id="5" name="Szövegdoboz 4"/>
          <p:cNvSpPr txBox="1"/>
          <p:nvPr/>
        </p:nvSpPr>
        <p:spPr>
          <a:xfrm>
            <a:off x="683568" y="1052736"/>
            <a:ext cx="7920880" cy="646331"/>
          </a:xfrm>
          <a:prstGeom prst="rect">
            <a:avLst/>
          </a:prstGeom>
          <a:solidFill>
            <a:srgbClr val="FFFF00"/>
          </a:solidFill>
        </p:spPr>
        <p:txBody>
          <a:bodyPr wrap="square" rtlCol="0">
            <a:spAutoFit/>
          </a:bodyPr>
          <a:lstStyle/>
          <a:p>
            <a:r>
              <a:rPr lang="hu-HU" b="1" dirty="0" err="1" smtClean="0"/>
              <a:t>Cirrhosisban</a:t>
            </a:r>
            <a:r>
              <a:rPr lang="hu-HU" b="1" dirty="0" smtClean="0"/>
              <a:t> kialakuló vese vérellátási zavar okozta funkcionális veseelégtelenség,  a vese strukturális károsodása nélkül (szövettanilag ép vesék)</a:t>
            </a:r>
            <a:endParaRPr lang="hu-HU" b="1" dirty="0"/>
          </a:p>
        </p:txBody>
      </p:sp>
      <p:sp>
        <p:nvSpPr>
          <p:cNvPr id="6" name="Szövegdoboz 5"/>
          <p:cNvSpPr txBox="1"/>
          <p:nvPr/>
        </p:nvSpPr>
        <p:spPr>
          <a:xfrm>
            <a:off x="4499992" y="6237312"/>
            <a:ext cx="3800015" cy="461665"/>
          </a:xfrm>
          <a:prstGeom prst="rect">
            <a:avLst/>
          </a:prstGeom>
          <a:noFill/>
        </p:spPr>
        <p:txBody>
          <a:bodyPr wrap="none" rtlCol="0">
            <a:spAutoFit/>
          </a:bodyPr>
          <a:lstStyle/>
          <a:p>
            <a:r>
              <a:rPr lang="hu-HU" sz="1200" dirty="0" err="1" smtClean="0"/>
              <a:t>Low</a:t>
            </a:r>
            <a:r>
              <a:rPr lang="hu-HU" sz="1200" dirty="0" smtClean="0"/>
              <a:t> G</a:t>
            </a:r>
            <a:r>
              <a:rPr lang="hu-HU" sz="1200" dirty="0"/>
              <a:t>. </a:t>
            </a:r>
            <a:r>
              <a:rPr lang="hu-HU" sz="1200" dirty="0" smtClean="0"/>
              <a:t>et </a:t>
            </a:r>
            <a:r>
              <a:rPr lang="hu-HU" sz="1200" dirty="0" err="1" smtClean="0"/>
              <a:t>al</a:t>
            </a:r>
            <a:r>
              <a:rPr lang="hu-HU" sz="1200" dirty="0" smtClean="0"/>
              <a:t>, </a:t>
            </a:r>
            <a:r>
              <a:rPr lang="hu-HU" sz="1200" dirty="0" err="1" smtClean="0"/>
              <a:t>Low</a:t>
            </a:r>
            <a:r>
              <a:rPr lang="hu-HU" sz="1200" dirty="0" smtClean="0"/>
              <a:t>, </a:t>
            </a:r>
            <a:r>
              <a:rPr lang="hu-HU" sz="1200" dirty="0" err="1"/>
              <a:t>Gastroenterology</a:t>
            </a:r>
            <a:r>
              <a:rPr lang="hu-HU" sz="1200" dirty="0"/>
              <a:t> Research and </a:t>
            </a:r>
            <a:r>
              <a:rPr lang="hu-HU" sz="1200" dirty="0" err="1"/>
              <a:t>Practice</a:t>
            </a:r>
            <a:endParaRPr lang="hu-HU" sz="1200" dirty="0"/>
          </a:p>
          <a:p>
            <a:pPr algn="r"/>
            <a:r>
              <a:rPr lang="fr-FR" sz="1200" dirty="0"/>
              <a:t>Volume 2015, Article ID 207012, 11 pages</a:t>
            </a:r>
            <a:endParaRPr lang="hu-HU" sz="12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0"/>
            <a:ext cx="9144000" cy="980728"/>
          </a:xfrm>
          <a:solidFill>
            <a:srgbClr val="0070C0"/>
          </a:solidFill>
        </p:spPr>
        <p:txBody>
          <a:bodyPr>
            <a:noAutofit/>
          </a:bodyPr>
          <a:lstStyle/>
          <a:p>
            <a:r>
              <a:rPr lang="hu-HU" sz="2400" b="1" dirty="0" err="1" smtClean="0">
                <a:solidFill>
                  <a:srgbClr val="FFFF00"/>
                </a:solidFill>
              </a:rPr>
              <a:t>Cirrhosis</a:t>
            </a:r>
            <a:r>
              <a:rPr lang="hu-HU" sz="2400" b="1" dirty="0" smtClean="0">
                <a:solidFill>
                  <a:srgbClr val="FFFF00"/>
                </a:solidFill>
              </a:rPr>
              <a:t> melletti egyéb hajlamosító tényezők</a:t>
            </a:r>
            <a:endParaRPr lang="hu-HU" sz="2400" b="1" dirty="0">
              <a:solidFill>
                <a:srgbClr val="FFFF00"/>
              </a:solidFill>
            </a:endParaRPr>
          </a:p>
        </p:txBody>
      </p:sp>
      <p:sp>
        <p:nvSpPr>
          <p:cNvPr id="3" name="Tartalom helye 2"/>
          <p:cNvSpPr>
            <a:spLocks noGrp="1"/>
          </p:cNvSpPr>
          <p:nvPr>
            <p:ph idx="1"/>
          </p:nvPr>
        </p:nvSpPr>
        <p:spPr>
          <a:xfrm>
            <a:off x="457200" y="1124744"/>
            <a:ext cx="8229600" cy="4968552"/>
          </a:xfrm>
        </p:spPr>
        <p:txBody>
          <a:bodyPr>
            <a:normAutofit fontScale="85000" lnSpcReduction="20000"/>
          </a:bodyPr>
          <a:lstStyle/>
          <a:p>
            <a:pPr marL="0" indent="0">
              <a:buNone/>
            </a:pPr>
            <a:r>
              <a:rPr lang="hu-HU" sz="1800" b="1" dirty="0" err="1" smtClean="0"/>
              <a:t>Cirrhosis</a:t>
            </a:r>
            <a:r>
              <a:rPr lang="hu-HU" sz="1800" b="1" dirty="0" smtClean="0"/>
              <a:t> melletti </a:t>
            </a:r>
            <a:r>
              <a:rPr lang="hu-HU" sz="1800" b="1" dirty="0" err="1" smtClean="0"/>
              <a:t>HRS-el</a:t>
            </a:r>
            <a:r>
              <a:rPr lang="hu-HU" sz="1800" b="1" dirty="0" smtClean="0"/>
              <a:t> járó egyéb kórképek:</a:t>
            </a:r>
          </a:p>
          <a:p>
            <a:r>
              <a:rPr lang="hu-HU" sz="1800" dirty="0" smtClean="0"/>
              <a:t>Fulmináns májelégtelenség (55% gyakorisággal HRS)</a:t>
            </a:r>
          </a:p>
          <a:p>
            <a:r>
              <a:rPr lang="hu-HU" sz="1800" dirty="0" err="1" smtClean="0"/>
              <a:t>Acut</a:t>
            </a:r>
            <a:r>
              <a:rPr lang="hu-HU" sz="1800" dirty="0" smtClean="0"/>
              <a:t> alkoholos hepatitis (30%-os gyakorisággal HRS)</a:t>
            </a:r>
          </a:p>
          <a:p>
            <a:endParaRPr lang="hu-HU" sz="1800" dirty="0" smtClean="0"/>
          </a:p>
          <a:p>
            <a:pPr marL="0" indent="0">
              <a:buNone/>
            </a:pPr>
            <a:r>
              <a:rPr lang="hu-HU" sz="1800" b="1" dirty="0" err="1" smtClean="0"/>
              <a:t>HRS-re</a:t>
            </a:r>
            <a:r>
              <a:rPr lang="hu-HU" sz="1800" b="1" dirty="0" smtClean="0"/>
              <a:t> hajlamosító egyéb </a:t>
            </a:r>
            <a:r>
              <a:rPr lang="hu-HU" sz="1800" b="1" dirty="0" err="1" smtClean="0"/>
              <a:t>tényzők</a:t>
            </a:r>
            <a:r>
              <a:rPr lang="hu-HU" sz="1800" b="1" dirty="0" smtClean="0"/>
              <a:t>: </a:t>
            </a:r>
            <a:endParaRPr lang="hu-HU" sz="1800" dirty="0" smtClean="0"/>
          </a:p>
          <a:p>
            <a:pPr marL="0" indent="0">
              <a:buNone/>
            </a:pPr>
            <a:r>
              <a:rPr lang="hu-HU" sz="1800" i="1" dirty="0" smtClean="0"/>
              <a:t>/HRS2 zömében spontán, HRS1 &gt; 70 %-ban hajlamosító tényező hatására/</a:t>
            </a:r>
          </a:p>
          <a:p>
            <a:r>
              <a:rPr lang="hu-HU" sz="1800" dirty="0" smtClean="0"/>
              <a:t>Spontán </a:t>
            </a:r>
            <a:r>
              <a:rPr lang="hu-HU" sz="1800" dirty="0" err="1" smtClean="0"/>
              <a:t>bacterialis</a:t>
            </a:r>
            <a:r>
              <a:rPr lang="hu-HU" sz="1800" dirty="0" smtClean="0"/>
              <a:t> </a:t>
            </a:r>
            <a:r>
              <a:rPr lang="hu-HU" sz="1800" dirty="0" err="1" smtClean="0"/>
              <a:t>peritonitis</a:t>
            </a:r>
            <a:r>
              <a:rPr lang="hu-HU" sz="1800" dirty="0" smtClean="0"/>
              <a:t> (HRS 1- 50 %-ban) – zömében G- </a:t>
            </a:r>
            <a:r>
              <a:rPr lang="hu-HU" sz="1800" dirty="0" err="1" smtClean="0"/>
              <a:t>enteralis</a:t>
            </a:r>
            <a:r>
              <a:rPr lang="hu-HU" sz="1800" dirty="0" smtClean="0"/>
              <a:t> kórokozó</a:t>
            </a:r>
          </a:p>
          <a:p>
            <a:pPr lvl="1"/>
            <a:r>
              <a:rPr lang="hu-HU" sz="1800" dirty="0" err="1" smtClean="0"/>
              <a:t>Proinflammatoricus</a:t>
            </a:r>
            <a:r>
              <a:rPr lang="hu-HU" sz="1800" dirty="0" smtClean="0"/>
              <a:t> </a:t>
            </a:r>
            <a:r>
              <a:rPr lang="hu-HU" sz="1800" dirty="0" err="1" smtClean="0"/>
              <a:t>cytokin</a:t>
            </a:r>
            <a:r>
              <a:rPr lang="hu-HU" sz="1800" dirty="0"/>
              <a:t> </a:t>
            </a:r>
            <a:r>
              <a:rPr lang="hu-HU" sz="1800" dirty="0" smtClean="0"/>
              <a:t>kiáramlás </a:t>
            </a:r>
            <a:r>
              <a:rPr lang="en-US" sz="1800" dirty="0" smtClean="0"/>
              <a:t>(</a:t>
            </a:r>
            <a:r>
              <a:rPr lang="hu-HU" sz="1800" dirty="0" smtClean="0"/>
              <a:t>IL</a:t>
            </a:r>
            <a:r>
              <a:rPr lang="en-US" sz="1800" dirty="0" smtClean="0"/>
              <a:t>6</a:t>
            </a:r>
            <a:r>
              <a:rPr lang="hu-HU" sz="1800" dirty="0" smtClean="0"/>
              <a:t>, TNF) és/vagy </a:t>
            </a:r>
          </a:p>
          <a:p>
            <a:pPr lvl="1">
              <a:buNone/>
            </a:pPr>
            <a:r>
              <a:rPr lang="hu-HU" sz="1800" dirty="0" smtClean="0"/>
              <a:t>	</a:t>
            </a:r>
            <a:r>
              <a:rPr lang="hu-HU" sz="1800" dirty="0" err="1"/>
              <a:t>e</a:t>
            </a:r>
            <a:r>
              <a:rPr lang="hu-HU" sz="1800" dirty="0" err="1" smtClean="0"/>
              <a:t>ndotoxin</a:t>
            </a:r>
            <a:r>
              <a:rPr lang="hu-HU" sz="1800" dirty="0" smtClean="0"/>
              <a:t> </a:t>
            </a:r>
            <a:r>
              <a:rPr lang="hu-HU" sz="1800" dirty="0" err="1" smtClean="0"/>
              <a:t>mediálta</a:t>
            </a:r>
            <a:r>
              <a:rPr lang="hu-HU" sz="1800" dirty="0" smtClean="0"/>
              <a:t> NO és egyéb </a:t>
            </a:r>
            <a:r>
              <a:rPr lang="hu-HU" sz="1800" dirty="0" err="1" smtClean="0"/>
              <a:t>vasodilatator</a:t>
            </a:r>
            <a:r>
              <a:rPr lang="hu-HU" sz="1800" dirty="0" smtClean="0"/>
              <a:t> kiáramlás</a:t>
            </a:r>
          </a:p>
          <a:p>
            <a:pPr lvl="1"/>
            <a:r>
              <a:rPr lang="hu-HU" sz="1800" dirty="0" err="1" smtClean="0"/>
              <a:t>sepsis</a:t>
            </a:r>
            <a:r>
              <a:rPr lang="hu-HU" sz="1800" dirty="0" smtClean="0"/>
              <a:t> indukálta </a:t>
            </a:r>
            <a:r>
              <a:rPr lang="hu-HU" sz="1800" dirty="0" err="1" smtClean="0"/>
              <a:t>cardiomyopathia</a:t>
            </a:r>
            <a:r>
              <a:rPr lang="hu-HU" sz="1800" dirty="0" smtClean="0"/>
              <a:t> </a:t>
            </a:r>
            <a:r>
              <a:rPr lang="hu-HU" sz="1800" dirty="0" smtClean="0">
                <a:sym typeface="Wingdings" pitchFamily="2" charset="2"/>
              </a:rPr>
              <a:t> csökkent </a:t>
            </a:r>
            <a:r>
              <a:rPr lang="hu-HU" sz="1800" dirty="0" err="1" smtClean="0">
                <a:sym typeface="Wingdings" pitchFamily="2" charset="2"/>
              </a:rPr>
              <a:t>pumpafunktio</a:t>
            </a:r>
            <a:endParaRPr lang="hu-HU" sz="1800" dirty="0" smtClean="0">
              <a:sym typeface="Wingdings" pitchFamily="2" charset="2"/>
            </a:endParaRPr>
          </a:p>
          <a:p>
            <a:r>
              <a:rPr lang="hu-HU" sz="1800" dirty="0" smtClean="0">
                <a:sym typeface="Wingdings" pitchFamily="2" charset="2"/>
              </a:rPr>
              <a:t>Nagy volumenű </a:t>
            </a:r>
            <a:r>
              <a:rPr lang="hu-HU" sz="1800" dirty="0" err="1" smtClean="0">
                <a:sym typeface="Wingdings" pitchFamily="2" charset="2"/>
              </a:rPr>
              <a:t>haspunkció</a:t>
            </a:r>
            <a:r>
              <a:rPr lang="hu-HU" sz="1800" dirty="0" smtClean="0">
                <a:sym typeface="Wingdings" pitchFamily="2" charset="2"/>
              </a:rPr>
              <a:t> albumin pótlás nélkül (21 %)</a:t>
            </a:r>
          </a:p>
          <a:p>
            <a:r>
              <a:rPr lang="hu-HU" sz="1800" dirty="0" err="1" smtClean="0">
                <a:sym typeface="Wingdings" pitchFamily="2" charset="2"/>
              </a:rPr>
              <a:t>Acut</a:t>
            </a:r>
            <a:r>
              <a:rPr lang="hu-HU" sz="1800" dirty="0" smtClean="0">
                <a:sym typeface="Wingdings" pitchFamily="2" charset="2"/>
              </a:rPr>
              <a:t> </a:t>
            </a:r>
            <a:r>
              <a:rPr lang="hu-HU" sz="1800" dirty="0" err="1" smtClean="0">
                <a:sym typeface="Wingdings" pitchFamily="2" charset="2"/>
              </a:rPr>
              <a:t>gastrointestinalis</a:t>
            </a:r>
            <a:r>
              <a:rPr lang="hu-HU" sz="1800" dirty="0" smtClean="0">
                <a:sym typeface="Wingdings" pitchFamily="2" charset="2"/>
              </a:rPr>
              <a:t> vérzés</a:t>
            </a:r>
          </a:p>
          <a:p>
            <a:r>
              <a:rPr lang="hu-HU" sz="1800" dirty="0" smtClean="0">
                <a:sym typeface="Wingdings" pitchFamily="2" charset="2"/>
              </a:rPr>
              <a:t>NSAID adása</a:t>
            </a:r>
          </a:p>
          <a:p>
            <a:r>
              <a:rPr lang="hu-HU" sz="1800" dirty="0" smtClean="0">
                <a:sym typeface="Wingdings" pitchFamily="2" charset="2"/>
              </a:rPr>
              <a:t>Nagy dózisú </a:t>
            </a:r>
            <a:r>
              <a:rPr lang="hu-HU" sz="1800" dirty="0" err="1" smtClean="0">
                <a:sym typeface="Wingdings" pitchFamily="2" charset="2"/>
              </a:rPr>
              <a:t>diureticum</a:t>
            </a:r>
            <a:endParaRPr lang="hu-HU" sz="1800" dirty="0" smtClean="0">
              <a:sym typeface="Wingdings" pitchFamily="2" charset="2"/>
            </a:endParaRPr>
          </a:p>
          <a:p>
            <a:r>
              <a:rPr lang="hu-HU" sz="1800" dirty="0" err="1" smtClean="0"/>
              <a:t>Epeuti</a:t>
            </a:r>
            <a:r>
              <a:rPr lang="hu-HU" sz="1800" dirty="0" smtClean="0"/>
              <a:t> </a:t>
            </a:r>
            <a:r>
              <a:rPr lang="hu-HU" sz="1800" dirty="0" err="1" smtClean="0"/>
              <a:t>obstructio</a:t>
            </a:r>
            <a:r>
              <a:rPr lang="hu-HU" sz="1800" dirty="0" smtClean="0"/>
              <a:t> –epesavak és </a:t>
            </a:r>
            <a:r>
              <a:rPr lang="en-US" sz="1800" dirty="0" smtClean="0"/>
              <a:t>oxidative</a:t>
            </a:r>
            <a:r>
              <a:rPr lang="hu-HU" sz="1800" dirty="0" smtClean="0"/>
              <a:t> </a:t>
            </a:r>
            <a:r>
              <a:rPr lang="en-US" sz="1800" dirty="0" smtClean="0"/>
              <a:t>stress </a:t>
            </a:r>
            <a:r>
              <a:rPr lang="hu-HU" sz="1800" dirty="0" smtClean="0"/>
              <a:t>okozta szöveti károsodás </a:t>
            </a:r>
            <a:r>
              <a:rPr lang="hu-HU" sz="1800" dirty="0" smtClean="0">
                <a:sym typeface="Wingdings" pitchFamily="2" charset="2"/>
              </a:rPr>
              <a:t> </a:t>
            </a:r>
            <a:r>
              <a:rPr lang="hu-HU" sz="1800" dirty="0" err="1" smtClean="0">
                <a:sym typeface="Wingdings" pitchFamily="2" charset="2"/>
              </a:rPr>
              <a:t>vasoconstrictor</a:t>
            </a:r>
            <a:r>
              <a:rPr lang="hu-HU" sz="1800" dirty="0" smtClean="0">
                <a:sym typeface="Wingdings" pitchFamily="2" charset="2"/>
              </a:rPr>
              <a:t> mediátorok felszabadulása (ET1)</a:t>
            </a:r>
          </a:p>
          <a:p>
            <a:r>
              <a:rPr lang="hu-HU" sz="1800" i="1" dirty="0" smtClean="0">
                <a:sym typeface="Wingdings" pitchFamily="2" charset="2"/>
              </a:rPr>
              <a:t>(</a:t>
            </a:r>
            <a:r>
              <a:rPr lang="hu-HU" sz="1800" i="1" dirty="0" err="1" smtClean="0">
                <a:sym typeface="Wingdings" pitchFamily="2" charset="2"/>
              </a:rPr>
              <a:t>Nephrotoxicus</a:t>
            </a:r>
            <a:r>
              <a:rPr lang="hu-HU" sz="1800" i="1" dirty="0" smtClean="0">
                <a:sym typeface="Wingdings" pitchFamily="2" charset="2"/>
              </a:rPr>
              <a:t> gyógyszerek vagy kontrasztanyag – AKI)</a:t>
            </a:r>
          </a:p>
          <a:p>
            <a:endParaRPr lang="hu-HU" sz="1800" dirty="0">
              <a:sym typeface="Wingdings" pitchFamily="2" charset="2"/>
            </a:endParaRPr>
          </a:p>
          <a:p>
            <a:pPr>
              <a:buNone/>
            </a:pPr>
            <a:r>
              <a:rPr lang="hu-HU" sz="1800" b="1" dirty="0" smtClean="0">
                <a:sym typeface="Wingdings" pitchFamily="2" charset="2"/>
              </a:rPr>
              <a:t>Figyelem felhívó jel:</a:t>
            </a:r>
          </a:p>
          <a:p>
            <a:r>
              <a:rPr lang="hu-HU" sz="1800" dirty="0" smtClean="0">
                <a:sym typeface="Wingdings" pitchFamily="2" charset="2"/>
              </a:rPr>
              <a:t>Art. </a:t>
            </a:r>
            <a:r>
              <a:rPr lang="hu-HU" sz="1800" dirty="0" err="1" smtClean="0">
                <a:sym typeface="Wingdings" pitchFamily="2" charset="2"/>
              </a:rPr>
              <a:t>renalis</a:t>
            </a:r>
            <a:r>
              <a:rPr lang="hu-HU" sz="1800" dirty="0" smtClean="0">
                <a:sym typeface="Wingdings" pitchFamily="2" charset="2"/>
              </a:rPr>
              <a:t> </a:t>
            </a:r>
            <a:r>
              <a:rPr lang="hu-HU" sz="1800" dirty="0" err="1" smtClean="0">
                <a:sym typeface="Wingdings" pitchFamily="2" charset="2"/>
              </a:rPr>
              <a:t>resistentia</a:t>
            </a:r>
            <a:r>
              <a:rPr lang="hu-HU" sz="1800" dirty="0" smtClean="0">
                <a:sym typeface="Wingdings" pitchFamily="2" charset="2"/>
              </a:rPr>
              <a:t> index (RI) megemelkedése (55%-ban </a:t>
            </a:r>
            <a:r>
              <a:rPr lang="hu-HU" sz="1800" dirty="0" err="1" smtClean="0">
                <a:sym typeface="Wingdings" pitchFamily="2" charset="2"/>
              </a:rPr>
              <a:t>renalis</a:t>
            </a:r>
            <a:r>
              <a:rPr lang="hu-HU" sz="1800" dirty="0" smtClean="0">
                <a:sym typeface="Wingdings" pitchFamily="2" charset="2"/>
              </a:rPr>
              <a:t> </a:t>
            </a:r>
            <a:r>
              <a:rPr lang="hu-HU" sz="1800" dirty="0" err="1" smtClean="0">
                <a:sym typeface="Wingdings" pitchFamily="2" charset="2"/>
              </a:rPr>
              <a:t>dysfunktio</a:t>
            </a:r>
            <a:r>
              <a:rPr lang="hu-HU" sz="1800" dirty="0" smtClean="0">
                <a:sym typeface="Wingdings" pitchFamily="2" charset="2"/>
              </a:rPr>
              <a:t>, 26%-ban HRS kialakulása)</a:t>
            </a:r>
            <a:endParaRPr lang="hu-HU" sz="1800" dirty="0"/>
          </a:p>
        </p:txBody>
      </p:sp>
      <p:sp>
        <p:nvSpPr>
          <p:cNvPr id="4" name="Szövegdoboz 3"/>
          <p:cNvSpPr txBox="1"/>
          <p:nvPr/>
        </p:nvSpPr>
        <p:spPr>
          <a:xfrm>
            <a:off x="4499992" y="6237312"/>
            <a:ext cx="3800015" cy="461665"/>
          </a:xfrm>
          <a:prstGeom prst="rect">
            <a:avLst/>
          </a:prstGeom>
          <a:noFill/>
        </p:spPr>
        <p:txBody>
          <a:bodyPr wrap="none" rtlCol="0">
            <a:spAutoFit/>
          </a:bodyPr>
          <a:lstStyle/>
          <a:p>
            <a:r>
              <a:rPr lang="hu-HU" sz="1200" dirty="0" err="1" smtClean="0"/>
              <a:t>Low</a:t>
            </a:r>
            <a:r>
              <a:rPr lang="hu-HU" sz="1200" dirty="0" smtClean="0"/>
              <a:t> G</a:t>
            </a:r>
            <a:r>
              <a:rPr lang="hu-HU" sz="1200" dirty="0"/>
              <a:t>. </a:t>
            </a:r>
            <a:r>
              <a:rPr lang="hu-HU" sz="1200" dirty="0" smtClean="0"/>
              <a:t>et </a:t>
            </a:r>
            <a:r>
              <a:rPr lang="hu-HU" sz="1200" dirty="0" err="1" smtClean="0"/>
              <a:t>al</a:t>
            </a:r>
            <a:r>
              <a:rPr lang="hu-HU" sz="1200" dirty="0" smtClean="0"/>
              <a:t>, </a:t>
            </a:r>
            <a:r>
              <a:rPr lang="hu-HU" sz="1200" dirty="0" err="1" smtClean="0"/>
              <a:t>Low</a:t>
            </a:r>
            <a:r>
              <a:rPr lang="hu-HU" sz="1200" dirty="0" smtClean="0"/>
              <a:t>, </a:t>
            </a:r>
            <a:r>
              <a:rPr lang="hu-HU" sz="1200" dirty="0" err="1"/>
              <a:t>Gastroenterology</a:t>
            </a:r>
            <a:r>
              <a:rPr lang="hu-HU" sz="1200" dirty="0"/>
              <a:t> Research and </a:t>
            </a:r>
            <a:r>
              <a:rPr lang="hu-HU" sz="1200" dirty="0" err="1"/>
              <a:t>Practice</a:t>
            </a:r>
            <a:endParaRPr lang="hu-HU" sz="1200" dirty="0"/>
          </a:p>
          <a:p>
            <a:pPr algn="r"/>
            <a:r>
              <a:rPr lang="fr-FR" sz="1200" dirty="0"/>
              <a:t>Volume 2015, Article ID 207012, 11 pages</a:t>
            </a:r>
            <a:endParaRPr lang="hu-HU" sz="12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467544" y="1340768"/>
            <a:ext cx="8229600" cy="4525963"/>
          </a:xfrm>
        </p:spPr>
        <p:txBody>
          <a:bodyPr>
            <a:normAutofit/>
          </a:bodyPr>
          <a:lstStyle/>
          <a:p>
            <a:r>
              <a:rPr lang="hu-HU" sz="1800" dirty="0" err="1" smtClean="0"/>
              <a:t>incidencia</a:t>
            </a:r>
            <a:r>
              <a:rPr lang="hu-HU" sz="1800" dirty="0" smtClean="0"/>
              <a:t>: 7,6%/év</a:t>
            </a:r>
          </a:p>
          <a:p>
            <a:r>
              <a:rPr lang="hu-HU" sz="1800" dirty="0" err="1" smtClean="0"/>
              <a:t>Prevalencia</a:t>
            </a:r>
            <a:r>
              <a:rPr lang="hu-HU" sz="1800" dirty="0" smtClean="0"/>
              <a:t>: 13-45.8% (HRS 1: 30%, HRS 2:15,8%)</a:t>
            </a:r>
          </a:p>
          <a:p>
            <a:r>
              <a:rPr lang="hu-HU" sz="1800" dirty="0" smtClean="0"/>
              <a:t>Kormegoszlás: 54-68 ± 12 é</a:t>
            </a:r>
          </a:p>
          <a:p>
            <a:r>
              <a:rPr lang="hu-HU" sz="1800" dirty="0" smtClean="0"/>
              <a:t>Férfi </a:t>
            </a:r>
            <a:r>
              <a:rPr lang="hu-HU" sz="1800" dirty="0" err="1" smtClean="0"/>
              <a:t>dominencia</a:t>
            </a:r>
            <a:r>
              <a:rPr lang="hu-HU" sz="1800" dirty="0" smtClean="0"/>
              <a:t> (HRS 1: </a:t>
            </a:r>
            <a:r>
              <a:rPr lang="en-US" sz="1800" dirty="0" smtClean="0"/>
              <a:t>76.3</a:t>
            </a:r>
            <a:r>
              <a:rPr lang="en-US" sz="1800" dirty="0"/>
              <a:t>% </a:t>
            </a:r>
            <a:r>
              <a:rPr lang="hu-HU" sz="1800" dirty="0" smtClean="0"/>
              <a:t>ffi, HRS 2: </a:t>
            </a:r>
            <a:r>
              <a:rPr lang="en-US" sz="1800" dirty="0" smtClean="0"/>
              <a:t>70</a:t>
            </a:r>
            <a:r>
              <a:rPr lang="en-US" sz="1800" dirty="0"/>
              <a:t>% </a:t>
            </a:r>
            <a:r>
              <a:rPr lang="hu-HU" sz="1800" dirty="0" smtClean="0"/>
              <a:t>ffi)</a:t>
            </a:r>
          </a:p>
          <a:p>
            <a:r>
              <a:rPr lang="hu-HU" sz="1800" dirty="0" smtClean="0"/>
              <a:t>Rossz prognózisú </a:t>
            </a:r>
            <a:r>
              <a:rPr lang="hu-HU" sz="1800" dirty="0" smtClean="0">
                <a:sym typeface="Wingdings" pitchFamily="2" charset="2"/>
              </a:rPr>
              <a:t> </a:t>
            </a:r>
            <a:r>
              <a:rPr lang="hu-HU" sz="1800" dirty="0" smtClean="0"/>
              <a:t>túlélés valószínűsége: 15%</a:t>
            </a:r>
          </a:p>
          <a:p>
            <a:endParaRPr lang="hu-HU" sz="1800" dirty="0" smtClean="0"/>
          </a:p>
          <a:p>
            <a:r>
              <a:rPr lang="hu-HU" sz="1800" dirty="0" err="1" smtClean="0"/>
              <a:t>Cirrhosis</a:t>
            </a:r>
            <a:r>
              <a:rPr lang="hu-HU" sz="1800" dirty="0" smtClean="0"/>
              <a:t> </a:t>
            </a:r>
            <a:r>
              <a:rPr lang="hu-HU" sz="1800" dirty="0" err="1" smtClean="0"/>
              <a:t>etiológia</a:t>
            </a:r>
            <a:r>
              <a:rPr lang="hu-HU" sz="1800" dirty="0" smtClean="0"/>
              <a:t>: </a:t>
            </a:r>
          </a:p>
          <a:p>
            <a:pPr lvl="1"/>
            <a:r>
              <a:rPr lang="hu-HU" sz="1600" i="1" dirty="0" smtClean="0"/>
              <a:t>Alkohol </a:t>
            </a:r>
            <a:r>
              <a:rPr lang="en-US" sz="1600" i="1" dirty="0" smtClean="0"/>
              <a:t>(</a:t>
            </a:r>
            <a:r>
              <a:rPr lang="hu-HU" sz="1600" i="1" dirty="0" smtClean="0"/>
              <a:t>HRS 1: </a:t>
            </a:r>
            <a:r>
              <a:rPr lang="en-US" sz="1600" i="1" dirty="0" smtClean="0"/>
              <a:t>46.1</a:t>
            </a:r>
            <a:r>
              <a:rPr lang="en-US" sz="1600" i="1" dirty="0"/>
              <a:t>%; </a:t>
            </a:r>
            <a:r>
              <a:rPr lang="hu-HU" sz="1600" i="1" dirty="0" smtClean="0"/>
              <a:t> HRS 2: </a:t>
            </a:r>
            <a:r>
              <a:rPr lang="en-US" sz="1600" i="1" dirty="0" smtClean="0"/>
              <a:t>55%)</a:t>
            </a:r>
            <a:endParaRPr lang="hu-HU" sz="1600" i="1" dirty="0" smtClean="0"/>
          </a:p>
          <a:p>
            <a:pPr lvl="1"/>
            <a:r>
              <a:rPr lang="hu-HU" sz="1600" i="1" dirty="0" smtClean="0"/>
              <a:t>Vírus (HRS 1: 31.6</a:t>
            </a:r>
            <a:r>
              <a:rPr lang="hu-HU" sz="1600" i="1" dirty="0"/>
              <a:t>%; </a:t>
            </a:r>
            <a:r>
              <a:rPr lang="hu-HU" sz="1600" i="1" dirty="0" smtClean="0"/>
              <a:t>HRS 2: 40%)</a:t>
            </a:r>
          </a:p>
          <a:p>
            <a:pPr lvl="1"/>
            <a:r>
              <a:rPr lang="hu-HU" sz="1600" i="1" dirty="0" err="1" smtClean="0"/>
              <a:t>alcohol</a:t>
            </a:r>
            <a:r>
              <a:rPr lang="hu-HU" sz="1600" i="1" dirty="0" smtClean="0"/>
              <a:t> </a:t>
            </a:r>
            <a:r>
              <a:rPr lang="hu-HU" sz="1600" i="1" dirty="0"/>
              <a:t>+ </a:t>
            </a:r>
            <a:r>
              <a:rPr lang="hu-HU" sz="1600" i="1" dirty="0" err="1" smtClean="0"/>
              <a:t>virus</a:t>
            </a:r>
            <a:r>
              <a:rPr lang="hu-HU" sz="1600" i="1" dirty="0" smtClean="0"/>
              <a:t> (</a:t>
            </a:r>
            <a:r>
              <a:rPr lang="hu-HU" sz="1600" dirty="0" smtClean="0"/>
              <a:t>HRS 1: </a:t>
            </a:r>
            <a:r>
              <a:rPr lang="en-US" sz="1600" dirty="0" smtClean="0"/>
              <a:t>10.5</a:t>
            </a:r>
            <a:r>
              <a:rPr lang="en-US" sz="1600" dirty="0"/>
              <a:t>%; </a:t>
            </a:r>
            <a:r>
              <a:rPr lang="hu-HU" sz="1600" dirty="0" smtClean="0"/>
              <a:t>HRS 2: </a:t>
            </a:r>
            <a:r>
              <a:rPr lang="en-US" sz="1600" dirty="0" smtClean="0"/>
              <a:t>2.5%)</a:t>
            </a:r>
            <a:endParaRPr lang="hu-HU" sz="1600" dirty="0" smtClean="0"/>
          </a:p>
          <a:p>
            <a:pPr lvl="1"/>
            <a:r>
              <a:rPr lang="hu-HU" sz="1600" dirty="0" smtClean="0"/>
              <a:t>Egyéb </a:t>
            </a:r>
            <a:r>
              <a:rPr lang="hu-HU" sz="1600" i="1" dirty="0" smtClean="0"/>
              <a:t>( HRS 1: </a:t>
            </a:r>
            <a:r>
              <a:rPr lang="nb-NO" sz="1600" dirty="0" smtClean="0"/>
              <a:t>11.8</a:t>
            </a:r>
            <a:r>
              <a:rPr lang="nb-NO" sz="1600" dirty="0"/>
              <a:t>%; </a:t>
            </a:r>
            <a:r>
              <a:rPr lang="hu-HU" sz="1600" dirty="0" smtClean="0"/>
              <a:t>HRS 2: </a:t>
            </a:r>
            <a:r>
              <a:rPr lang="nb-NO" sz="1600" dirty="0" smtClean="0"/>
              <a:t>2.5%)</a:t>
            </a:r>
            <a:endParaRPr lang="hu-HU" sz="1600" dirty="0" smtClean="0"/>
          </a:p>
        </p:txBody>
      </p:sp>
      <p:sp>
        <p:nvSpPr>
          <p:cNvPr id="4" name="Szövegdoboz 3"/>
          <p:cNvSpPr txBox="1"/>
          <p:nvPr/>
        </p:nvSpPr>
        <p:spPr>
          <a:xfrm>
            <a:off x="4499992" y="6237312"/>
            <a:ext cx="3800015" cy="461665"/>
          </a:xfrm>
          <a:prstGeom prst="rect">
            <a:avLst/>
          </a:prstGeom>
          <a:noFill/>
        </p:spPr>
        <p:txBody>
          <a:bodyPr wrap="none" rtlCol="0">
            <a:spAutoFit/>
          </a:bodyPr>
          <a:lstStyle/>
          <a:p>
            <a:r>
              <a:rPr lang="hu-HU" sz="1200" dirty="0" err="1" smtClean="0"/>
              <a:t>Low</a:t>
            </a:r>
            <a:r>
              <a:rPr lang="hu-HU" sz="1200" dirty="0" smtClean="0"/>
              <a:t> G</a:t>
            </a:r>
            <a:r>
              <a:rPr lang="hu-HU" sz="1200" dirty="0"/>
              <a:t>. </a:t>
            </a:r>
            <a:r>
              <a:rPr lang="hu-HU" sz="1200" dirty="0" smtClean="0"/>
              <a:t>et </a:t>
            </a:r>
            <a:r>
              <a:rPr lang="hu-HU" sz="1200" dirty="0" err="1" smtClean="0"/>
              <a:t>al</a:t>
            </a:r>
            <a:r>
              <a:rPr lang="hu-HU" sz="1200" dirty="0" smtClean="0"/>
              <a:t>, </a:t>
            </a:r>
            <a:r>
              <a:rPr lang="hu-HU" sz="1200" dirty="0" err="1" smtClean="0"/>
              <a:t>Low</a:t>
            </a:r>
            <a:r>
              <a:rPr lang="hu-HU" sz="1200" dirty="0" smtClean="0"/>
              <a:t>, </a:t>
            </a:r>
            <a:r>
              <a:rPr lang="hu-HU" sz="1200" dirty="0" err="1"/>
              <a:t>Gastroenterology</a:t>
            </a:r>
            <a:r>
              <a:rPr lang="hu-HU" sz="1200" dirty="0"/>
              <a:t> Research and </a:t>
            </a:r>
            <a:r>
              <a:rPr lang="hu-HU" sz="1200" dirty="0" err="1"/>
              <a:t>Practice</a:t>
            </a:r>
            <a:endParaRPr lang="hu-HU" sz="1200" dirty="0"/>
          </a:p>
          <a:p>
            <a:pPr algn="r"/>
            <a:r>
              <a:rPr lang="fr-FR" sz="1200" dirty="0"/>
              <a:t>Volume 2015, Article ID 207012, 11 pages</a:t>
            </a:r>
            <a:endParaRPr lang="hu-HU" sz="12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0"/>
            <a:ext cx="9144000" cy="764704"/>
          </a:xfrm>
          <a:solidFill>
            <a:srgbClr val="0070C0"/>
          </a:solidFill>
        </p:spPr>
        <p:txBody>
          <a:bodyPr>
            <a:normAutofit/>
          </a:bodyPr>
          <a:lstStyle/>
          <a:p>
            <a:r>
              <a:rPr lang="hu-HU" sz="2400" b="1" dirty="0" smtClean="0">
                <a:solidFill>
                  <a:srgbClr val="FFFF00"/>
                </a:solidFill>
              </a:rPr>
              <a:t>Klinikai és laboratóriumi  jelek</a:t>
            </a:r>
            <a:endParaRPr lang="hu-HU" sz="2400" b="1" dirty="0">
              <a:solidFill>
                <a:srgbClr val="FFFF00"/>
              </a:solidFill>
            </a:endParaRPr>
          </a:p>
        </p:txBody>
      </p:sp>
      <p:sp>
        <p:nvSpPr>
          <p:cNvPr id="3" name="Tartalom helye 2"/>
          <p:cNvSpPr>
            <a:spLocks noGrp="1"/>
          </p:cNvSpPr>
          <p:nvPr>
            <p:ph idx="1"/>
          </p:nvPr>
        </p:nvSpPr>
        <p:spPr>
          <a:xfrm>
            <a:off x="467544" y="1412776"/>
            <a:ext cx="8229600" cy="4525963"/>
          </a:xfrm>
        </p:spPr>
        <p:txBody>
          <a:bodyPr>
            <a:normAutofit/>
          </a:bodyPr>
          <a:lstStyle/>
          <a:p>
            <a:pPr>
              <a:buNone/>
            </a:pPr>
            <a:r>
              <a:rPr lang="hu-HU" sz="1800" b="1" dirty="0" smtClean="0"/>
              <a:t>Klinikai jelek:</a:t>
            </a:r>
          </a:p>
          <a:p>
            <a:r>
              <a:rPr lang="hu-HU" sz="1800" dirty="0" smtClean="0"/>
              <a:t>HRS 1: a</a:t>
            </a:r>
            <a:r>
              <a:rPr lang="en-US" sz="1800" dirty="0" smtClean="0"/>
              <a:t>cut</a:t>
            </a:r>
            <a:r>
              <a:rPr lang="hu-HU" sz="1800" dirty="0" smtClean="0"/>
              <a:t> </a:t>
            </a:r>
            <a:r>
              <a:rPr lang="en-US" sz="1800" dirty="0" err="1" smtClean="0"/>
              <a:t>oliguria</a:t>
            </a:r>
            <a:endParaRPr lang="en-US" sz="1800" dirty="0"/>
          </a:p>
          <a:p>
            <a:r>
              <a:rPr lang="hu-HU" sz="1800" dirty="0" smtClean="0"/>
              <a:t>HRS 2: fokozatosan csökkenő vizelet mennyiség</a:t>
            </a:r>
          </a:p>
          <a:p>
            <a:endParaRPr lang="hu-HU" sz="1800" dirty="0" smtClean="0"/>
          </a:p>
          <a:p>
            <a:pPr>
              <a:buNone/>
            </a:pPr>
            <a:r>
              <a:rPr lang="hu-HU" sz="1800" b="1" dirty="0" smtClean="0"/>
              <a:t>Laboratóriumi eltérések</a:t>
            </a:r>
            <a:r>
              <a:rPr lang="hu-HU" sz="1800" dirty="0" smtClean="0"/>
              <a:t>: </a:t>
            </a:r>
            <a:r>
              <a:rPr lang="hu-HU" sz="1800" dirty="0" err="1" smtClean="0"/>
              <a:t>plasma</a:t>
            </a:r>
            <a:r>
              <a:rPr lang="hu-HU" sz="1800" dirty="0" smtClean="0"/>
              <a:t> </a:t>
            </a:r>
            <a:r>
              <a:rPr lang="hu-HU" sz="1800" dirty="0" err="1" smtClean="0"/>
              <a:t>renin</a:t>
            </a:r>
            <a:r>
              <a:rPr lang="hu-HU" sz="1800" dirty="0" smtClean="0"/>
              <a:t> </a:t>
            </a:r>
            <a:r>
              <a:rPr lang="hu-HU" sz="1800" dirty="0" err="1" smtClean="0"/>
              <a:t>activitás</a:t>
            </a:r>
            <a:r>
              <a:rPr lang="hu-HU" sz="1800" dirty="0" smtClean="0"/>
              <a:t> ↑, </a:t>
            </a:r>
            <a:r>
              <a:rPr lang="hu-HU" sz="1800" dirty="0" err="1" smtClean="0"/>
              <a:t>plasma</a:t>
            </a:r>
            <a:r>
              <a:rPr lang="hu-HU" sz="1800" dirty="0" smtClean="0"/>
              <a:t> </a:t>
            </a:r>
            <a:r>
              <a:rPr lang="hu-HU" sz="1800" dirty="0" err="1" smtClean="0"/>
              <a:t>noradrenaline</a:t>
            </a:r>
            <a:r>
              <a:rPr lang="hu-HU" sz="1800" dirty="0" smtClean="0"/>
              <a:t> aktivitás↑, Na↓, K ↑, BUN ↑, </a:t>
            </a:r>
            <a:r>
              <a:rPr lang="en-US" sz="1800" dirty="0" smtClean="0"/>
              <a:t>plasma </a:t>
            </a:r>
            <a:r>
              <a:rPr lang="en-US" sz="1800" dirty="0" err="1" smtClean="0"/>
              <a:t>osmolalit</a:t>
            </a:r>
            <a:r>
              <a:rPr lang="hu-HU" sz="1800" dirty="0" smtClean="0"/>
              <a:t>ás ↓, vizelet </a:t>
            </a:r>
            <a:r>
              <a:rPr lang="en-US" sz="1800" dirty="0" err="1" smtClean="0"/>
              <a:t>osmolalit</a:t>
            </a:r>
            <a:r>
              <a:rPr lang="hu-HU" sz="1800" dirty="0" smtClean="0"/>
              <a:t>ás ↑</a:t>
            </a:r>
            <a:r>
              <a:rPr lang="en-US" sz="1800" dirty="0" smtClean="0"/>
              <a:t>,</a:t>
            </a:r>
            <a:r>
              <a:rPr lang="hu-HU" sz="1800" dirty="0" smtClean="0"/>
              <a:t> vizelet Na kiválasztás ↓, </a:t>
            </a:r>
            <a:r>
              <a:rPr lang="hu-HU" sz="1800" dirty="0" err="1" smtClean="0"/>
              <a:t>seBi</a:t>
            </a:r>
            <a:r>
              <a:rPr lang="hu-HU" sz="1800" dirty="0" smtClean="0"/>
              <a:t> ↑, </a:t>
            </a:r>
            <a:r>
              <a:rPr lang="hu-HU" sz="1800" dirty="0" err="1" smtClean="0"/>
              <a:t>hypoalbuminaemia</a:t>
            </a:r>
            <a:r>
              <a:rPr lang="hu-HU" sz="1800" dirty="0"/>
              <a:t>, </a:t>
            </a:r>
            <a:r>
              <a:rPr lang="hu-HU" sz="1800" dirty="0" err="1" smtClean="0"/>
              <a:t>Prothrombin</a:t>
            </a:r>
            <a:r>
              <a:rPr lang="hu-HU" sz="1800" dirty="0" smtClean="0"/>
              <a:t> ↑</a:t>
            </a:r>
          </a:p>
          <a:p>
            <a:pPr>
              <a:buNone/>
            </a:pPr>
            <a:endParaRPr lang="hu-HU" sz="1800" dirty="0" smtClean="0"/>
          </a:p>
          <a:p>
            <a:pPr>
              <a:buNone/>
            </a:pPr>
            <a:r>
              <a:rPr lang="hu-HU" sz="1800" i="1" dirty="0" smtClean="0"/>
              <a:t>Kreatinin </a:t>
            </a:r>
            <a:r>
              <a:rPr lang="hu-HU" sz="1800" i="1" dirty="0" err="1" smtClean="0"/>
              <a:t>clearance</a:t>
            </a:r>
            <a:r>
              <a:rPr lang="hu-HU" sz="1800" i="1" dirty="0" smtClean="0"/>
              <a:t> vagy </a:t>
            </a:r>
            <a:r>
              <a:rPr lang="hu-HU" sz="1800" i="1" dirty="0" err="1" smtClean="0"/>
              <a:t>eGFR</a:t>
            </a:r>
            <a:r>
              <a:rPr lang="hu-HU" sz="1800" i="1" dirty="0" smtClean="0"/>
              <a:t> a veseelégtelenség mértékének meghatározásra kétséges - </a:t>
            </a:r>
            <a:r>
              <a:rPr lang="hu-HU" sz="1800" i="1" dirty="0" err="1" smtClean="0"/>
              <a:t>cirrhosisban</a:t>
            </a:r>
            <a:r>
              <a:rPr lang="hu-HU" sz="1800" i="1" dirty="0" smtClean="0"/>
              <a:t> észlelhető </a:t>
            </a:r>
            <a:r>
              <a:rPr lang="hu-HU" sz="1800" i="1" dirty="0" err="1" smtClean="0"/>
              <a:t>malnutrició</a:t>
            </a:r>
            <a:r>
              <a:rPr lang="hu-HU" sz="1800" i="1" dirty="0" smtClean="0"/>
              <a:t>, diéta, nem, kor miatti izomsorvadás következtében csökkent az endogén kreatinin generálódás, emiatt az </a:t>
            </a:r>
            <a:r>
              <a:rPr lang="hu-HU" sz="1800" i="1" dirty="0" err="1" smtClean="0"/>
              <a:t>eGFR</a:t>
            </a:r>
            <a:r>
              <a:rPr lang="hu-HU" sz="1800" i="1" dirty="0" smtClean="0"/>
              <a:t> és </a:t>
            </a:r>
            <a:r>
              <a:rPr lang="hu-HU" sz="1800" i="1" dirty="0" err="1" smtClean="0"/>
              <a:t>kreatCl</a:t>
            </a:r>
            <a:r>
              <a:rPr lang="hu-HU" sz="1800" i="1" dirty="0" smtClean="0"/>
              <a:t> a valós értéket felülértékeli </a:t>
            </a:r>
            <a:endParaRPr lang="hu-HU" sz="1800" i="1" dirty="0"/>
          </a:p>
        </p:txBody>
      </p:sp>
      <p:sp>
        <p:nvSpPr>
          <p:cNvPr id="4" name="Szövegdoboz 3"/>
          <p:cNvSpPr txBox="1"/>
          <p:nvPr/>
        </p:nvSpPr>
        <p:spPr>
          <a:xfrm>
            <a:off x="4932040" y="6021288"/>
            <a:ext cx="3800015" cy="461665"/>
          </a:xfrm>
          <a:prstGeom prst="rect">
            <a:avLst/>
          </a:prstGeom>
          <a:noFill/>
        </p:spPr>
        <p:txBody>
          <a:bodyPr wrap="none" rtlCol="0">
            <a:spAutoFit/>
          </a:bodyPr>
          <a:lstStyle/>
          <a:p>
            <a:pPr algn="r"/>
            <a:r>
              <a:rPr lang="hu-HU" sz="1200" dirty="0" err="1" smtClean="0"/>
              <a:t>Low</a:t>
            </a:r>
            <a:r>
              <a:rPr lang="hu-HU" sz="1200" dirty="0" smtClean="0"/>
              <a:t> G</a:t>
            </a:r>
            <a:r>
              <a:rPr lang="hu-HU" sz="1200" dirty="0"/>
              <a:t>. </a:t>
            </a:r>
            <a:r>
              <a:rPr lang="hu-HU" sz="1200" dirty="0" smtClean="0"/>
              <a:t>et </a:t>
            </a:r>
            <a:r>
              <a:rPr lang="hu-HU" sz="1200" dirty="0" err="1" smtClean="0"/>
              <a:t>al</a:t>
            </a:r>
            <a:r>
              <a:rPr lang="hu-HU" sz="1200" dirty="0" smtClean="0"/>
              <a:t>, </a:t>
            </a:r>
            <a:r>
              <a:rPr lang="hu-HU" sz="1200" dirty="0" err="1" smtClean="0"/>
              <a:t>Low</a:t>
            </a:r>
            <a:r>
              <a:rPr lang="hu-HU" sz="1200" dirty="0" smtClean="0"/>
              <a:t>, </a:t>
            </a:r>
            <a:r>
              <a:rPr lang="hu-HU" sz="1200" dirty="0" err="1"/>
              <a:t>Gastroenterology</a:t>
            </a:r>
            <a:r>
              <a:rPr lang="hu-HU" sz="1200" dirty="0"/>
              <a:t> Research and </a:t>
            </a:r>
            <a:r>
              <a:rPr lang="hu-HU" sz="1200" dirty="0" err="1"/>
              <a:t>Practice</a:t>
            </a:r>
            <a:endParaRPr lang="hu-HU" sz="1200" dirty="0"/>
          </a:p>
          <a:p>
            <a:pPr algn="r"/>
            <a:r>
              <a:rPr lang="fr-FR" sz="1200" dirty="0"/>
              <a:t>Volume 2015, Article ID 207012, 11 pages</a:t>
            </a:r>
            <a:endParaRPr lang="hu-HU" sz="12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2"/>
          <p:cNvGrpSpPr>
            <a:grpSpLocks/>
          </p:cNvGrpSpPr>
          <p:nvPr/>
        </p:nvGrpSpPr>
        <p:grpSpPr bwMode="auto">
          <a:xfrm>
            <a:off x="298246" y="188640"/>
            <a:ext cx="8666242" cy="5586686"/>
            <a:chOff x="564" y="48"/>
            <a:chExt cx="5724" cy="3638"/>
          </a:xfrm>
        </p:grpSpPr>
        <p:sp>
          <p:nvSpPr>
            <p:cNvPr id="9244" name="Text Box 28"/>
            <p:cNvSpPr txBox="1">
              <a:spLocks noChangeArrowheads="1"/>
            </p:cNvSpPr>
            <p:nvPr/>
          </p:nvSpPr>
          <p:spPr bwMode="auto">
            <a:xfrm>
              <a:off x="644" y="1008"/>
              <a:ext cx="1364" cy="241"/>
            </a:xfrm>
            <a:prstGeom prst="rect">
              <a:avLst/>
            </a:prstGeom>
            <a:solidFill>
              <a:srgbClr val="FFFF00"/>
            </a:solidFill>
            <a:ln w="31750">
              <a:solidFill>
                <a:srgbClr val="FFFFFF"/>
              </a:solidFill>
              <a:miter lim="800000"/>
              <a:headEnd/>
              <a:tailEnd/>
            </a:ln>
            <a:effectLst/>
          </p:spPr>
          <p:txBody>
            <a:bodyPr wrap="square">
              <a:spAutoFit/>
            </a:bodyPr>
            <a:lstStyle/>
            <a:p>
              <a:pPr algn="l" eaLnBrk="0" hangingPunct="0"/>
              <a:r>
                <a:rPr lang="hu-HU" b="1" i="1" dirty="0">
                  <a:latin typeface="Times New Roman" pitchFamily="18" charset="0"/>
                </a:rPr>
                <a:t>Primer betegségek</a:t>
              </a:r>
              <a:endParaRPr lang="hu-HU" sz="2400" b="1" i="1" u="sng" dirty="0">
                <a:latin typeface="Times New Roman" pitchFamily="18" charset="0"/>
              </a:endParaRPr>
            </a:p>
          </p:txBody>
        </p:sp>
        <p:sp>
          <p:nvSpPr>
            <p:cNvPr id="9245" name="Text Box 29"/>
            <p:cNvSpPr txBox="1">
              <a:spLocks noChangeArrowheads="1"/>
            </p:cNvSpPr>
            <p:nvPr/>
          </p:nvSpPr>
          <p:spPr bwMode="auto">
            <a:xfrm>
              <a:off x="4464" y="1008"/>
              <a:ext cx="1539" cy="241"/>
            </a:xfrm>
            <a:prstGeom prst="rect">
              <a:avLst/>
            </a:prstGeom>
            <a:solidFill>
              <a:srgbClr val="FFFF00"/>
            </a:solidFill>
            <a:ln w="31750">
              <a:solidFill>
                <a:srgbClr val="FFFFFF"/>
              </a:solidFill>
              <a:miter lim="800000"/>
              <a:headEnd/>
              <a:tailEnd/>
            </a:ln>
            <a:effectLst/>
          </p:spPr>
          <p:txBody>
            <a:bodyPr wrap="square">
              <a:spAutoFit/>
            </a:bodyPr>
            <a:lstStyle/>
            <a:p>
              <a:pPr algn="l" eaLnBrk="0" hangingPunct="0"/>
              <a:r>
                <a:rPr lang="hu-HU" b="1" i="1" dirty="0">
                  <a:latin typeface="Times New Roman" pitchFamily="18" charset="0"/>
                </a:rPr>
                <a:t>Szekunder betegségek</a:t>
              </a:r>
              <a:endParaRPr lang="hu-HU" sz="2400" b="1" i="1" u="sng" dirty="0">
                <a:latin typeface="Times New Roman" pitchFamily="18" charset="0"/>
              </a:endParaRPr>
            </a:p>
          </p:txBody>
        </p:sp>
        <p:sp>
          <p:nvSpPr>
            <p:cNvPr id="9247" name="Text Box 31"/>
            <p:cNvSpPr txBox="1">
              <a:spLocks noChangeArrowheads="1"/>
            </p:cNvSpPr>
            <p:nvPr/>
          </p:nvSpPr>
          <p:spPr bwMode="auto">
            <a:xfrm>
              <a:off x="564" y="1918"/>
              <a:ext cx="1573" cy="782"/>
            </a:xfrm>
            <a:prstGeom prst="rect">
              <a:avLst/>
            </a:prstGeom>
            <a:noFill/>
            <a:ln w="9525">
              <a:noFill/>
              <a:miter lim="800000"/>
              <a:headEnd/>
              <a:tailEnd/>
            </a:ln>
            <a:effectLst/>
          </p:spPr>
          <p:txBody>
            <a:bodyPr>
              <a:spAutoFit/>
            </a:bodyPr>
            <a:lstStyle/>
            <a:p>
              <a:pPr algn="l" eaLnBrk="0" hangingPunct="0"/>
              <a:r>
                <a:rPr lang="hu-HU" dirty="0"/>
                <a:t>pl.   vese, </a:t>
              </a:r>
              <a:r>
                <a:rPr lang="hu-HU" b="1" dirty="0"/>
                <a:t>máj</a:t>
              </a:r>
              <a:r>
                <a:rPr lang="hu-HU" dirty="0"/>
                <a:t>, szív, </a:t>
              </a:r>
            </a:p>
            <a:p>
              <a:pPr algn="l" eaLnBrk="0" hangingPunct="0"/>
              <a:r>
                <a:rPr lang="hu-HU" dirty="0"/>
                <a:t>idegrendszer, gyomor, </a:t>
              </a:r>
            </a:p>
            <a:p>
              <a:pPr algn="l" eaLnBrk="0" hangingPunct="0"/>
              <a:r>
                <a:rPr lang="hu-HU" dirty="0"/>
                <a:t>bél, bőr, műtétek, </a:t>
              </a:r>
            </a:p>
            <a:p>
              <a:pPr algn="l" eaLnBrk="0" hangingPunct="0"/>
              <a:r>
                <a:rPr lang="hu-HU" dirty="0"/>
                <a:t>gyógyszerek</a:t>
              </a:r>
            </a:p>
          </p:txBody>
        </p:sp>
        <p:sp>
          <p:nvSpPr>
            <p:cNvPr id="9248" name="Text Box 32"/>
            <p:cNvSpPr txBox="1">
              <a:spLocks noChangeArrowheads="1"/>
            </p:cNvSpPr>
            <p:nvPr/>
          </p:nvSpPr>
          <p:spPr bwMode="auto">
            <a:xfrm>
              <a:off x="4419" y="1830"/>
              <a:ext cx="1738" cy="782"/>
            </a:xfrm>
            <a:prstGeom prst="rect">
              <a:avLst/>
            </a:prstGeom>
            <a:noFill/>
            <a:ln w="9525">
              <a:noFill/>
              <a:miter lim="800000"/>
              <a:headEnd/>
              <a:tailEnd/>
            </a:ln>
            <a:effectLst/>
          </p:spPr>
          <p:txBody>
            <a:bodyPr wrap="square">
              <a:spAutoFit/>
            </a:bodyPr>
            <a:lstStyle/>
            <a:p>
              <a:pPr algn="l" eaLnBrk="0" hangingPunct="0"/>
              <a:r>
                <a:rPr lang="hu-HU" dirty="0"/>
                <a:t>- térfogat változás</a:t>
              </a:r>
            </a:p>
            <a:p>
              <a:pPr algn="l" eaLnBrk="0" hangingPunct="0"/>
              <a:r>
                <a:rPr lang="hu-HU" dirty="0"/>
                <a:t>- </a:t>
              </a:r>
              <a:r>
                <a:rPr lang="hu-HU" dirty="0" err="1"/>
                <a:t>Ozmozis</a:t>
              </a:r>
              <a:r>
                <a:rPr lang="hu-HU" dirty="0"/>
                <a:t>/ Na</a:t>
              </a:r>
              <a:r>
                <a:rPr lang="hu-HU" baseline="30000" dirty="0"/>
                <a:t>+</a:t>
              </a:r>
              <a:r>
                <a:rPr lang="hu-HU" dirty="0"/>
                <a:t> </a:t>
              </a:r>
              <a:r>
                <a:rPr lang="hu-HU" dirty="0" err="1"/>
                <a:t>-konc</a:t>
              </a:r>
              <a:r>
                <a:rPr lang="hu-HU" dirty="0"/>
                <a:t>. vált.      </a:t>
              </a:r>
            </a:p>
            <a:p>
              <a:pPr algn="l" eaLnBrk="0" hangingPunct="0"/>
              <a:r>
                <a:rPr lang="hu-HU" dirty="0"/>
                <a:t>- K</a:t>
              </a:r>
              <a:r>
                <a:rPr lang="hu-HU" baseline="30000" dirty="0"/>
                <a:t>+</a:t>
              </a:r>
              <a:r>
                <a:rPr lang="hu-HU" dirty="0"/>
                <a:t> koncentráció változás</a:t>
              </a:r>
            </a:p>
            <a:p>
              <a:pPr algn="l" eaLnBrk="0" hangingPunct="0"/>
              <a:r>
                <a:rPr lang="hu-HU" dirty="0"/>
                <a:t>- H</a:t>
              </a:r>
              <a:r>
                <a:rPr lang="hu-HU" baseline="30000" dirty="0"/>
                <a:t>+</a:t>
              </a:r>
              <a:r>
                <a:rPr lang="hu-HU" dirty="0"/>
                <a:t> koncentráció változás</a:t>
              </a:r>
              <a:endParaRPr lang="hu-HU" i="1" u="sng" dirty="0"/>
            </a:p>
          </p:txBody>
        </p:sp>
        <p:sp>
          <p:nvSpPr>
            <p:cNvPr id="9249" name="Text Box 33"/>
            <p:cNvSpPr txBox="1">
              <a:spLocks noChangeArrowheads="1"/>
            </p:cNvSpPr>
            <p:nvPr/>
          </p:nvSpPr>
          <p:spPr bwMode="auto">
            <a:xfrm>
              <a:off x="4329" y="1296"/>
              <a:ext cx="1789" cy="212"/>
            </a:xfrm>
            <a:prstGeom prst="rect">
              <a:avLst/>
            </a:prstGeom>
            <a:noFill/>
            <a:ln w="9525">
              <a:noFill/>
              <a:miter lim="800000"/>
              <a:headEnd/>
              <a:tailEnd/>
            </a:ln>
            <a:effectLst/>
          </p:spPr>
          <p:txBody>
            <a:bodyPr>
              <a:spAutoFit/>
            </a:bodyPr>
            <a:lstStyle/>
            <a:p>
              <a:pPr algn="l" eaLnBrk="0" hangingPunct="0"/>
              <a:r>
                <a:rPr lang="hu-HU" sz="1600" b="1" i="1">
                  <a:latin typeface="Times New Roman" pitchFamily="18" charset="0"/>
                </a:rPr>
                <a:t>folyadék, ionháztartás zavara</a:t>
              </a:r>
              <a:endParaRPr lang="hu-HU" sz="2000" i="1">
                <a:latin typeface="Times New Roman" pitchFamily="18" charset="0"/>
              </a:endParaRPr>
            </a:p>
          </p:txBody>
        </p:sp>
        <p:sp>
          <p:nvSpPr>
            <p:cNvPr id="9250" name="Text Box 34"/>
            <p:cNvSpPr txBox="1">
              <a:spLocks noChangeArrowheads="1"/>
            </p:cNvSpPr>
            <p:nvPr/>
          </p:nvSpPr>
          <p:spPr bwMode="auto">
            <a:xfrm>
              <a:off x="2605" y="1965"/>
              <a:ext cx="1194" cy="582"/>
            </a:xfrm>
            <a:prstGeom prst="rect">
              <a:avLst/>
            </a:prstGeom>
            <a:noFill/>
            <a:ln w="9525">
              <a:noFill/>
              <a:miter lim="800000"/>
              <a:headEnd/>
              <a:tailEnd/>
            </a:ln>
            <a:effectLst/>
          </p:spPr>
          <p:txBody>
            <a:bodyPr wrap="none">
              <a:spAutoFit/>
            </a:bodyPr>
            <a:lstStyle/>
            <a:p>
              <a:pPr eaLnBrk="0" hangingPunct="0"/>
              <a:r>
                <a:rPr lang="hu-HU" dirty="0"/>
                <a:t>regulációs zavar</a:t>
              </a:r>
            </a:p>
            <a:p>
              <a:pPr eaLnBrk="0" hangingPunct="0"/>
              <a:r>
                <a:rPr lang="hu-HU" dirty="0"/>
                <a:t>(</a:t>
              </a:r>
              <a:r>
                <a:rPr lang="hu-HU" dirty="0" err="1"/>
                <a:t>afferens</a:t>
              </a:r>
              <a:r>
                <a:rPr lang="hu-HU" dirty="0"/>
                <a:t> és / vagy</a:t>
              </a:r>
            </a:p>
            <a:p>
              <a:pPr eaLnBrk="0" hangingPunct="0"/>
              <a:r>
                <a:rPr lang="hu-HU" dirty="0" err="1"/>
                <a:t>efferens</a:t>
              </a:r>
              <a:r>
                <a:rPr lang="hu-HU" dirty="0"/>
                <a:t>)</a:t>
              </a:r>
              <a:endParaRPr lang="hu-HU" i="1" u="sng" dirty="0"/>
            </a:p>
          </p:txBody>
        </p:sp>
        <p:sp>
          <p:nvSpPr>
            <p:cNvPr id="9251" name="Text Box 35"/>
            <p:cNvSpPr txBox="1">
              <a:spLocks noChangeArrowheads="1"/>
            </p:cNvSpPr>
            <p:nvPr/>
          </p:nvSpPr>
          <p:spPr bwMode="auto">
            <a:xfrm>
              <a:off x="2316" y="3104"/>
              <a:ext cx="2000" cy="582"/>
            </a:xfrm>
            <a:prstGeom prst="rect">
              <a:avLst/>
            </a:prstGeom>
            <a:noFill/>
            <a:ln w="9525">
              <a:noFill/>
              <a:miter lim="800000"/>
              <a:headEnd/>
              <a:tailEnd/>
            </a:ln>
            <a:effectLst/>
          </p:spPr>
          <p:txBody>
            <a:bodyPr wrap="none">
              <a:spAutoFit/>
            </a:bodyPr>
            <a:lstStyle/>
            <a:p>
              <a:pPr algn="l" eaLnBrk="0" hangingPunct="0"/>
              <a:r>
                <a:rPr lang="hu-HU" dirty="0"/>
                <a:t>súlyosbítja  a primer betegséget</a:t>
              </a:r>
            </a:p>
            <a:p>
              <a:pPr algn="l" eaLnBrk="0" hangingPunct="0"/>
              <a:r>
                <a:rPr lang="hu-HU" dirty="0"/>
                <a:t>önálló kórképpé válik</a:t>
              </a:r>
            </a:p>
            <a:p>
              <a:pPr algn="l" eaLnBrk="0" hangingPunct="0"/>
              <a:r>
                <a:rPr lang="hu-HU" dirty="0"/>
                <a:t>közvetlen oka lehet a halálnak</a:t>
              </a:r>
            </a:p>
          </p:txBody>
        </p:sp>
        <p:sp>
          <p:nvSpPr>
            <p:cNvPr id="9264" name="Line 48"/>
            <p:cNvSpPr>
              <a:spLocks noChangeShapeType="1"/>
            </p:cNvSpPr>
            <p:nvPr/>
          </p:nvSpPr>
          <p:spPr bwMode="auto">
            <a:xfrm flipH="1" flipV="1">
              <a:off x="4128" y="1080"/>
              <a:ext cx="129" cy="60"/>
            </a:xfrm>
            <a:prstGeom prst="line">
              <a:avLst/>
            </a:prstGeom>
            <a:noFill/>
            <a:ln w="25400">
              <a:solidFill>
                <a:srgbClr val="FFFFFF"/>
              </a:solidFill>
              <a:round/>
              <a:headEnd/>
              <a:tailEnd/>
            </a:ln>
            <a:effectLst/>
          </p:spPr>
          <p:txBody>
            <a:bodyPr wrap="none" anchor="ctr"/>
            <a:lstStyle/>
            <a:p>
              <a:endParaRPr lang="hu-HU"/>
            </a:p>
          </p:txBody>
        </p:sp>
        <p:sp>
          <p:nvSpPr>
            <p:cNvPr id="9265" name="Text Box 49"/>
            <p:cNvSpPr txBox="1">
              <a:spLocks noChangeArrowheads="1"/>
            </p:cNvSpPr>
            <p:nvPr/>
          </p:nvSpPr>
          <p:spPr bwMode="auto">
            <a:xfrm>
              <a:off x="1380" y="302"/>
              <a:ext cx="116" cy="180"/>
            </a:xfrm>
            <a:prstGeom prst="rect">
              <a:avLst/>
            </a:prstGeom>
            <a:noFill/>
            <a:ln w="9525">
              <a:noFill/>
              <a:miter lim="800000"/>
              <a:headEnd/>
              <a:tailEnd/>
            </a:ln>
            <a:effectLst/>
          </p:spPr>
          <p:txBody>
            <a:bodyPr wrap="none">
              <a:spAutoFit/>
            </a:bodyPr>
            <a:lstStyle/>
            <a:p>
              <a:pPr algn="l" eaLnBrk="0" hangingPunct="0"/>
              <a:endParaRPr lang="hu-HU" sz="1200" b="1" dirty="0"/>
            </a:p>
          </p:txBody>
        </p:sp>
        <p:sp>
          <p:nvSpPr>
            <p:cNvPr id="9266" name="Text Box 50"/>
            <p:cNvSpPr txBox="1">
              <a:spLocks noChangeArrowheads="1"/>
            </p:cNvSpPr>
            <p:nvPr/>
          </p:nvSpPr>
          <p:spPr bwMode="auto">
            <a:xfrm>
              <a:off x="6172" y="48"/>
              <a:ext cx="116" cy="288"/>
            </a:xfrm>
            <a:prstGeom prst="rect">
              <a:avLst/>
            </a:prstGeom>
            <a:noFill/>
            <a:ln w="9525">
              <a:noFill/>
              <a:miter lim="800000"/>
              <a:headEnd/>
              <a:tailEnd/>
            </a:ln>
            <a:effectLst/>
          </p:spPr>
          <p:txBody>
            <a:bodyPr wrap="none">
              <a:spAutoFit/>
            </a:bodyPr>
            <a:lstStyle/>
            <a:p>
              <a:pPr algn="l" eaLnBrk="0" hangingPunct="0"/>
              <a:endParaRPr lang="hu-HU" sz="2400" b="1">
                <a:latin typeface="Times New Roman" pitchFamily="18" charset="0"/>
              </a:endParaRPr>
            </a:p>
          </p:txBody>
        </p:sp>
      </p:grpSp>
      <p:sp>
        <p:nvSpPr>
          <p:cNvPr id="27" name="Jobbra nyíl 26"/>
          <p:cNvSpPr/>
          <p:nvPr/>
        </p:nvSpPr>
        <p:spPr>
          <a:xfrm>
            <a:off x="2555776" y="3429000"/>
            <a:ext cx="864096"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8" name="Jobbra nyíl 27"/>
          <p:cNvSpPr/>
          <p:nvPr/>
        </p:nvSpPr>
        <p:spPr>
          <a:xfrm>
            <a:off x="5220072" y="3429000"/>
            <a:ext cx="864096"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9" name="Kanyar jobbra 28"/>
          <p:cNvSpPr/>
          <p:nvPr/>
        </p:nvSpPr>
        <p:spPr>
          <a:xfrm rot="16200000">
            <a:off x="1295636" y="4257092"/>
            <a:ext cx="900100" cy="126014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chemeClr val="tx1"/>
              </a:solidFill>
            </a:endParaRPr>
          </a:p>
        </p:txBody>
      </p:sp>
      <p:sp>
        <p:nvSpPr>
          <p:cNvPr id="30" name="Kanyar jobbra 29"/>
          <p:cNvSpPr/>
          <p:nvPr/>
        </p:nvSpPr>
        <p:spPr>
          <a:xfrm rot="10800000">
            <a:off x="6660233" y="4149080"/>
            <a:ext cx="728464" cy="128776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chemeClr val="tx1"/>
              </a:solidFill>
            </a:endParaRPr>
          </a:p>
        </p:txBody>
      </p:sp>
      <p:cxnSp>
        <p:nvCxnSpPr>
          <p:cNvPr id="32" name="Egyenes összekötő nyíllal 31"/>
          <p:cNvCxnSpPr/>
          <p:nvPr/>
        </p:nvCxnSpPr>
        <p:spPr>
          <a:xfrm>
            <a:off x="2699488" y="1865567"/>
            <a:ext cx="3312672" cy="0"/>
          </a:xfrm>
          <a:prstGeom prst="straightConnector1">
            <a:avLst/>
          </a:prstGeom>
          <a:ln w="76200">
            <a:headEnd type="arrow"/>
            <a:tailEnd type="arrow"/>
          </a:ln>
        </p:spPr>
        <p:style>
          <a:lnRef idx="1">
            <a:schemeClr val="accent1"/>
          </a:lnRef>
          <a:fillRef idx="0">
            <a:schemeClr val="accent1"/>
          </a:fillRef>
          <a:effectRef idx="0">
            <a:schemeClr val="accent1"/>
          </a:effectRef>
          <a:fontRef idx="minor">
            <a:schemeClr val="tx1"/>
          </a:fontRef>
        </p:style>
      </p:cxnSp>
      <p:sp>
        <p:nvSpPr>
          <p:cNvPr id="33" name="Cím 32"/>
          <p:cNvSpPr>
            <a:spLocks noGrp="1"/>
          </p:cNvSpPr>
          <p:nvPr>
            <p:ph type="title"/>
          </p:nvPr>
        </p:nvSpPr>
        <p:spPr>
          <a:xfrm>
            <a:off x="0" y="0"/>
            <a:ext cx="9144000" cy="764704"/>
          </a:xfrm>
          <a:solidFill>
            <a:srgbClr val="0070C0"/>
          </a:solidFill>
        </p:spPr>
        <p:txBody>
          <a:bodyPr>
            <a:noAutofit/>
          </a:bodyPr>
          <a:lstStyle/>
          <a:p>
            <a:r>
              <a:rPr lang="hu-HU" sz="2400" b="1" dirty="0" smtClean="0">
                <a:solidFill>
                  <a:srgbClr val="FFFF00"/>
                </a:solidFill>
              </a:rPr>
              <a:t>Folyadék és ionháztartás zavarainak folyamatábrája</a:t>
            </a:r>
            <a:endParaRPr lang="hu-HU" sz="2400" dirty="0">
              <a:solidFill>
                <a:srgbClr val="FFFF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ím 5"/>
          <p:cNvSpPr>
            <a:spLocks noGrp="1"/>
          </p:cNvSpPr>
          <p:nvPr>
            <p:ph type="title"/>
          </p:nvPr>
        </p:nvSpPr>
        <p:spPr>
          <a:xfrm>
            <a:off x="0" y="0"/>
            <a:ext cx="9144000" cy="980728"/>
          </a:xfrm>
          <a:solidFill>
            <a:srgbClr val="0070C0"/>
          </a:solidFill>
        </p:spPr>
        <p:txBody>
          <a:bodyPr>
            <a:noAutofit/>
          </a:bodyPr>
          <a:lstStyle/>
          <a:p>
            <a:r>
              <a:rPr lang="hu-HU" sz="2400" b="1" dirty="0" smtClean="0">
                <a:solidFill>
                  <a:srgbClr val="FFFF00"/>
                </a:solidFill>
              </a:rPr>
              <a:t>HRS diagnosztikus kritériumai </a:t>
            </a:r>
            <a:br>
              <a:rPr lang="hu-HU" sz="2400" b="1" dirty="0" smtClean="0">
                <a:solidFill>
                  <a:srgbClr val="FFFF00"/>
                </a:solidFill>
              </a:rPr>
            </a:br>
            <a:r>
              <a:rPr lang="hu-HU" sz="2000" dirty="0" smtClean="0">
                <a:solidFill>
                  <a:srgbClr val="FFFF00"/>
                </a:solidFill>
              </a:rPr>
              <a:t>(Nemzetközi </a:t>
            </a:r>
            <a:r>
              <a:rPr lang="hu-HU" sz="2000" dirty="0" err="1" smtClean="0">
                <a:solidFill>
                  <a:srgbClr val="FFFF00"/>
                </a:solidFill>
              </a:rPr>
              <a:t>Ascites</a:t>
            </a:r>
            <a:r>
              <a:rPr lang="hu-HU" sz="2000" dirty="0" smtClean="0">
                <a:solidFill>
                  <a:srgbClr val="FFFF00"/>
                </a:solidFill>
              </a:rPr>
              <a:t> klub, 2007)</a:t>
            </a:r>
            <a:endParaRPr lang="hu-HU" sz="2400" dirty="0">
              <a:solidFill>
                <a:srgbClr val="FFFF00"/>
              </a:solidFill>
            </a:endParaRPr>
          </a:p>
        </p:txBody>
      </p:sp>
      <p:sp>
        <p:nvSpPr>
          <p:cNvPr id="7" name="Tartalom helye 6"/>
          <p:cNvSpPr>
            <a:spLocks noGrp="1"/>
          </p:cNvSpPr>
          <p:nvPr>
            <p:ph idx="1"/>
          </p:nvPr>
        </p:nvSpPr>
        <p:spPr>
          <a:xfrm>
            <a:off x="251520" y="1124744"/>
            <a:ext cx="7200800" cy="4525963"/>
          </a:xfrm>
        </p:spPr>
        <p:txBody>
          <a:bodyPr>
            <a:normAutofit/>
          </a:bodyPr>
          <a:lstStyle/>
          <a:p>
            <a:r>
              <a:rPr lang="hu-HU" sz="1800" dirty="0" err="1" smtClean="0"/>
              <a:t>Ascitessel</a:t>
            </a:r>
            <a:r>
              <a:rPr lang="hu-HU" sz="1800" dirty="0" smtClean="0"/>
              <a:t> járó </a:t>
            </a:r>
            <a:r>
              <a:rPr lang="hu-HU" sz="1800" dirty="0" err="1" smtClean="0"/>
              <a:t>cirrhosis</a:t>
            </a:r>
            <a:r>
              <a:rPr lang="hu-HU" sz="1800" dirty="0" smtClean="0"/>
              <a:t> </a:t>
            </a:r>
            <a:r>
              <a:rPr lang="hu-HU" sz="1800" dirty="0" err="1" smtClean="0"/>
              <a:t>hepatis</a:t>
            </a:r>
            <a:endParaRPr lang="hu-HU" sz="1800" dirty="0" smtClean="0"/>
          </a:p>
          <a:p>
            <a:r>
              <a:rPr lang="hu-HU" sz="1800" dirty="0" err="1"/>
              <a:t>s</a:t>
            </a:r>
            <a:r>
              <a:rPr lang="hu-HU" sz="1800" dirty="0" err="1" smtClean="0"/>
              <a:t>ekreatinin</a:t>
            </a:r>
            <a:r>
              <a:rPr lang="hu-HU" sz="1800" dirty="0" smtClean="0"/>
              <a:t> &gt; 133 </a:t>
            </a:r>
            <a:r>
              <a:rPr lang="hu-HU" sz="1800" dirty="0" err="1" smtClean="0"/>
              <a:t>mmol</a:t>
            </a:r>
            <a:r>
              <a:rPr lang="hu-HU" sz="1800" dirty="0" smtClean="0"/>
              <a:t>/l</a:t>
            </a:r>
          </a:p>
          <a:p>
            <a:r>
              <a:rPr lang="hu-HU" sz="1800" dirty="0" smtClean="0"/>
              <a:t>Induló </a:t>
            </a:r>
            <a:r>
              <a:rPr lang="hu-HU" sz="1800" dirty="0" err="1" smtClean="0"/>
              <a:t>sekreatinin</a:t>
            </a:r>
            <a:r>
              <a:rPr lang="hu-HU" sz="1800" dirty="0" smtClean="0"/>
              <a:t> megduplázódása és megemelkedése 226 </a:t>
            </a:r>
            <a:r>
              <a:rPr lang="hu-HU" sz="1800" dirty="0" err="1" smtClean="0"/>
              <a:t>mmol</a:t>
            </a:r>
            <a:r>
              <a:rPr lang="hu-HU" sz="1800" dirty="0" smtClean="0"/>
              <a:t>/l fölé 2 kevesebb mint 2 hét alatt</a:t>
            </a:r>
          </a:p>
          <a:p>
            <a:r>
              <a:rPr lang="hu-HU" sz="1800" dirty="0" err="1" smtClean="0"/>
              <a:t>Diureticum</a:t>
            </a:r>
            <a:r>
              <a:rPr lang="hu-HU" sz="1800" dirty="0" smtClean="0"/>
              <a:t> elhagyása valamint albumin (1 gr/</a:t>
            </a:r>
            <a:r>
              <a:rPr lang="hu-HU" sz="1800" dirty="0" err="1" smtClean="0"/>
              <a:t>tskg</a:t>
            </a:r>
            <a:r>
              <a:rPr lang="hu-HU" sz="1800" dirty="0" smtClean="0"/>
              <a:t>/nap) adásával megnövelt </a:t>
            </a:r>
            <a:r>
              <a:rPr lang="hu-HU" sz="1800" dirty="0" err="1" smtClean="0"/>
              <a:t>plasma</a:t>
            </a:r>
            <a:r>
              <a:rPr lang="hu-HU" sz="1800" dirty="0" smtClean="0"/>
              <a:t> volumen ellenére sem javuló </a:t>
            </a:r>
            <a:r>
              <a:rPr lang="hu-HU" sz="1800" dirty="0" err="1" smtClean="0"/>
              <a:t>sekreatinin</a:t>
            </a:r>
            <a:r>
              <a:rPr lang="hu-HU" sz="1800" dirty="0" smtClean="0"/>
              <a:t> &lt;133 </a:t>
            </a:r>
            <a:r>
              <a:rPr lang="hu-HU" sz="1800" dirty="0" err="1" smtClean="0"/>
              <a:t>mmol</a:t>
            </a:r>
            <a:r>
              <a:rPr lang="hu-HU" sz="1800" dirty="0" smtClean="0"/>
              <a:t>/ alá</a:t>
            </a:r>
          </a:p>
          <a:p>
            <a:r>
              <a:rPr lang="hu-HU" sz="1800" dirty="0" err="1" smtClean="0"/>
              <a:t>Shock</a:t>
            </a:r>
            <a:r>
              <a:rPr lang="hu-HU" sz="1800" dirty="0" smtClean="0"/>
              <a:t> hiánya</a:t>
            </a:r>
          </a:p>
          <a:p>
            <a:r>
              <a:rPr lang="hu-HU" sz="1800" dirty="0" smtClean="0"/>
              <a:t>Megelőző vagy aktuális </a:t>
            </a:r>
            <a:r>
              <a:rPr lang="hu-HU" sz="1800" dirty="0" err="1" smtClean="0"/>
              <a:t>nephrotoxicus</a:t>
            </a:r>
            <a:r>
              <a:rPr lang="hu-HU" sz="1800" dirty="0" smtClean="0"/>
              <a:t> és </a:t>
            </a:r>
            <a:r>
              <a:rPr lang="hu-HU" sz="1800" dirty="0" err="1" smtClean="0"/>
              <a:t>vasodilatator</a:t>
            </a:r>
            <a:endParaRPr lang="hu-HU" sz="1800" dirty="0" smtClean="0"/>
          </a:p>
          <a:p>
            <a:pPr>
              <a:buNone/>
            </a:pPr>
            <a:r>
              <a:rPr lang="hu-HU" sz="1800" dirty="0" smtClean="0"/>
              <a:t>	gyógyszer hiánya</a:t>
            </a:r>
          </a:p>
          <a:p>
            <a:r>
              <a:rPr lang="hu-HU" sz="1800" dirty="0" err="1" smtClean="0"/>
              <a:t>Parenchymas</a:t>
            </a:r>
            <a:r>
              <a:rPr lang="hu-HU" sz="1800" dirty="0" smtClean="0"/>
              <a:t> vesebetegség hiánya (PU&gt;0,5 gr/die, HU, </a:t>
            </a:r>
          </a:p>
          <a:p>
            <a:pPr>
              <a:buNone/>
            </a:pPr>
            <a:r>
              <a:rPr lang="hu-HU" sz="1800" dirty="0"/>
              <a:t>	</a:t>
            </a:r>
            <a:r>
              <a:rPr lang="hu-HU" sz="1800" dirty="0" smtClean="0"/>
              <a:t>kóros hasi UH lelet)  </a:t>
            </a:r>
            <a:endParaRPr lang="hu-HU" sz="1800" dirty="0"/>
          </a:p>
        </p:txBody>
      </p:sp>
      <p:pic>
        <p:nvPicPr>
          <p:cNvPr id="4098" name="Picture 2"/>
          <p:cNvPicPr>
            <a:picLocks noChangeAspect="1" noChangeArrowheads="1"/>
          </p:cNvPicPr>
          <p:nvPr/>
        </p:nvPicPr>
        <p:blipFill>
          <a:blip r:embed="rId2" cstate="print"/>
          <a:srcRect/>
          <a:stretch>
            <a:fillRect/>
          </a:stretch>
        </p:blipFill>
        <p:spPr bwMode="auto">
          <a:xfrm>
            <a:off x="5924767" y="3645024"/>
            <a:ext cx="3219233" cy="2232248"/>
          </a:xfrm>
          <a:prstGeom prst="rect">
            <a:avLst/>
          </a:prstGeom>
          <a:noFill/>
          <a:ln w="9525">
            <a:noFill/>
            <a:miter lim="800000"/>
            <a:headEnd/>
            <a:tailEnd/>
          </a:ln>
        </p:spPr>
      </p:pic>
      <p:sp>
        <p:nvSpPr>
          <p:cNvPr id="9" name="Szövegdoboz 8"/>
          <p:cNvSpPr txBox="1"/>
          <p:nvPr/>
        </p:nvSpPr>
        <p:spPr>
          <a:xfrm>
            <a:off x="5364088" y="6309320"/>
            <a:ext cx="3716082" cy="276999"/>
          </a:xfrm>
          <a:prstGeom prst="rect">
            <a:avLst/>
          </a:prstGeom>
          <a:noFill/>
        </p:spPr>
        <p:txBody>
          <a:bodyPr wrap="none" rtlCol="0">
            <a:spAutoFit/>
          </a:bodyPr>
          <a:lstStyle/>
          <a:p>
            <a:r>
              <a:rPr lang="hu-HU" sz="1200" dirty="0" err="1" smtClean="0"/>
              <a:t>Rognant</a:t>
            </a:r>
            <a:r>
              <a:rPr lang="hu-HU" sz="1200" dirty="0" smtClean="0"/>
              <a:t> N.;</a:t>
            </a:r>
            <a:r>
              <a:rPr lang="en-US" sz="1200" i="1" dirty="0"/>
              <a:t> World J </a:t>
            </a:r>
            <a:r>
              <a:rPr lang="en-US" sz="1200" i="1" dirty="0" err="1"/>
              <a:t>Hepatol</a:t>
            </a:r>
            <a:r>
              <a:rPr lang="en-US" sz="1200" i="1" dirty="0"/>
              <a:t> 2015 May 8; 7(7): 993-1000</a:t>
            </a:r>
            <a:endParaRPr lang="hu-HU" sz="12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0"/>
            <a:ext cx="9144000" cy="980728"/>
          </a:xfrm>
          <a:solidFill>
            <a:srgbClr val="0070C0"/>
          </a:solidFill>
        </p:spPr>
        <p:txBody>
          <a:bodyPr>
            <a:normAutofit/>
          </a:bodyPr>
          <a:lstStyle/>
          <a:p>
            <a:r>
              <a:rPr lang="hu-HU" sz="2400" b="1" dirty="0" smtClean="0">
                <a:solidFill>
                  <a:srgbClr val="FFFF00"/>
                </a:solidFill>
              </a:rPr>
              <a:t>HRS túlélés megbecsülése</a:t>
            </a:r>
            <a:endParaRPr lang="hu-HU" sz="2400" b="1" dirty="0">
              <a:solidFill>
                <a:srgbClr val="FFFF00"/>
              </a:solidFill>
            </a:endParaRPr>
          </a:p>
        </p:txBody>
      </p:sp>
      <p:sp>
        <p:nvSpPr>
          <p:cNvPr id="3" name="Tartalom helye 2"/>
          <p:cNvSpPr>
            <a:spLocks noGrp="1"/>
          </p:cNvSpPr>
          <p:nvPr>
            <p:ph idx="1"/>
          </p:nvPr>
        </p:nvSpPr>
        <p:spPr/>
        <p:txBody>
          <a:bodyPr>
            <a:noAutofit/>
          </a:bodyPr>
          <a:lstStyle/>
          <a:p>
            <a:pPr>
              <a:buNone/>
            </a:pPr>
            <a:r>
              <a:rPr lang="hu-HU" sz="1800" b="1" dirty="0" smtClean="0"/>
              <a:t>MELD</a:t>
            </a:r>
            <a:r>
              <a:rPr lang="hu-HU" sz="1800" dirty="0" smtClean="0"/>
              <a:t> (</a:t>
            </a:r>
            <a:r>
              <a:rPr lang="hu-HU" sz="1800" dirty="0" err="1" smtClean="0"/>
              <a:t>model</a:t>
            </a:r>
            <a:r>
              <a:rPr lang="hu-HU" sz="1800" dirty="0" smtClean="0"/>
              <a:t> </a:t>
            </a:r>
            <a:r>
              <a:rPr lang="hu-HU" sz="1800" dirty="0" err="1" smtClean="0"/>
              <a:t>for</a:t>
            </a:r>
            <a:r>
              <a:rPr lang="hu-HU" sz="1800" dirty="0" smtClean="0"/>
              <a:t> </a:t>
            </a:r>
            <a:r>
              <a:rPr lang="hu-HU" sz="1800" dirty="0" err="1" smtClean="0"/>
              <a:t>endstage</a:t>
            </a:r>
            <a:r>
              <a:rPr lang="hu-HU" sz="1800" dirty="0" smtClean="0"/>
              <a:t> </a:t>
            </a:r>
            <a:r>
              <a:rPr lang="en-US" sz="1800" dirty="0" smtClean="0"/>
              <a:t>liver disease) </a:t>
            </a:r>
            <a:r>
              <a:rPr lang="en-US" sz="1800" b="1" dirty="0" smtClean="0"/>
              <a:t>score</a:t>
            </a:r>
            <a:endParaRPr lang="hu-HU" sz="1800" b="1" dirty="0" smtClean="0"/>
          </a:p>
          <a:p>
            <a:r>
              <a:rPr lang="hu-HU" sz="1800" dirty="0" smtClean="0"/>
              <a:t>Nemzetközi pontrendszer, az előrehaladott májbetegség 3 hónapos halálozási kockázatának valamint a sürgősségi máj transzplantációs listára tétel megbecsülésére</a:t>
            </a:r>
          </a:p>
          <a:p>
            <a:r>
              <a:rPr lang="hu-HU" sz="1800" dirty="0" smtClean="0"/>
              <a:t>Független összefüggés a halálozással</a:t>
            </a:r>
          </a:p>
          <a:p>
            <a:pPr>
              <a:buNone/>
            </a:pPr>
            <a:endParaRPr lang="hu-HU" sz="1800" dirty="0" smtClean="0"/>
          </a:p>
          <a:p>
            <a:pPr>
              <a:buNone/>
            </a:pPr>
            <a:r>
              <a:rPr lang="hu-HU" sz="1800" b="1" dirty="0" smtClean="0"/>
              <a:t>MELD</a:t>
            </a:r>
            <a:r>
              <a:rPr lang="hu-HU" sz="1800" dirty="0" smtClean="0"/>
              <a:t>: </a:t>
            </a:r>
            <a:r>
              <a:rPr lang="en-US" sz="1800" dirty="0" smtClean="0"/>
              <a:t>9.6 </a:t>
            </a:r>
            <a:r>
              <a:rPr lang="en-US" sz="1800" dirty="0"/>
              <a:t>×</a:t>
            </a:r>
            <a:r>
              <a:rPr lang="en-US" sz="1800" dirty="0" smtClean="0"/>
              <a:t>log(</a:t>
            </a:r>
            <a:r>
              <a:rPr lang="en-US" sz="1800" dirty="0" err="1" smtClean="0"/>
              <a:t>creatinine</a:t>
            </a:r>
            <a:r>
              <a:rPr lang="en-US" sz="1800" dirty="0" smtClean="0"/>
              <a:t> </a:t>
            </a:r>
            <a:r>
              <a:rPr lang="en-US" sz="1800" dirty="0"/>
              <a:t>mg/</a:t>
            </a:r>
            <a:r>
              <a:rPr lang="en-US" sz="1800" dirty="0" err="1"/>
              <a:t>dL</a:t>
            </a:r>
            <a:r>
              <a:rPr lang="en-US" sz="1800" dirty="0"/>
              <a:t>) + 3.8 ×</a:t>
            </a:r>
            <a:r>
              <a:rPr lang="en-US" sz="1800" dirty="0" smtClean="0"/>
              <a:t>log</a:t>
            </a:r>
            <a:r>
              <a:rPr lang="hu-HU" sz="1800" dirty="0" smtClean="0"/>
              <a:t>(</a:t>
            </a:r>
            <a:r>
              <a:rPr lang="hu-HU" sz="1800" dirty="0" err="1" smtClean="0"/>
              <a:t>bilirubin</a:t>
            </a:r>
            <a:r>
              <a:rPr lang="hu-HU" sz="1800" dirty="0" smtClean="0"/>
              <a:t> </a:t>
            </a:r>
            <a:r>
              <a:rPr lang="hu-HU" sz="1800" dirty="0"/>
              <a:t>mg/</a:t>
            </a:r>
            <a:r>
              <a:rPr lang="hu-HU" sz="1800" dirty="0" err="1"/>
              <a:t>dL</a:t>
            </a:r>
            <a:r>
              <a:rPr lang="hu-HU" sz="1800" dirty="0"/>
              <a:t>) + 11.2 ×</a:t>
            </a:r>
            <a:r>
              <a:rPr lang="hu-HU" sz="1800" dirty="0" smtClean="0"/>
              <a:t>log(</a:t>
            </a:r>
            <a:r>
              <a:rPr lang="en-US" sz="1800" dirty="0" smtClean="0"/>
              <a:t>INR</a:t>
            </a:r>
            <a:r>
              <a:rPr lang="en-US" sz="1800" dirty="0"/>
              <a:t>) + </a:t>
            </a:r>
            <a:r>
              <a:rPr lang="en-US" sz="1800" dirty="0" smtClean="0"/>
              <a:t>6.4</a:t>
            </a:r>
            <a:endParaRPr lang="hu-HU" sz="1800" dirty="0" smtClean="0"/>
          </a:p>
          <a:p>
            <a:pPr>
              <a:buNone/>
            </a:pPr>
            <a:endParaRPr lang="hu-HU" sz="1800" dirty="0" smtClean="0"/>
          </a:p>
          <a:p>
            <a:pPr>
              <a:buNone/>
            </a:pPr>
            <a:r>
              <a:rPr lang="hu-HU" sz="1800" dirty="0" smtClean="0"/>
              <a:t>HRS 1 betegek átlagos túlélése: </a:t>
            </a:r>
            <a:r>
              <a:rPr lang="en-US" sz="1800" dirty="0" smtClean="0"/>
              <a:t>≥ 20</a:t>
            </a:r>
            <a:r>
              <a:rPr lang="hu-HU" sz="1800" dirty="0" smtClean="0"/>
              <a:t> pont felett </a:t>
            </a:r>
            <a:r>
              <a:rPr lang="hu-HU" sz="1800" b="1" dirty="0" smtClean="0"/>
              <a:t>1 hónap</a:t>
            </a:r>
          </a:p>
          <a:p>
            <a:pPr>
              <a:buNone/>
            </a:pPr>
            <a:r>
              <a:rPr lang="hu-HU" sz="1800" dirty="0" smtClean="0"/>
              <a:t>HRS 2 betegek átlagos túlélése: </a:t>
            </a:r>
            <a:r>
              <a:rPr lang="en-US" sz="1800" b="1" dirty="0" smtClean="0"/>
              <a:t>&lt; 20 </a:t>
            </a:r>
            <a:r>
              <a:rPr lang="hu-HU" sz="1800" b="1" dirty="0" smtClean="0"/>
              <a:t>pont alatt 22 hó, </a:t>
            </a:r>
            <a:r>
              <a:rPr lang="en-US" sz="1800" b="1" dirty="0" smtClean="0"/>
              <a:t>≥ 20 </a:t>
            </a:r>
            <a:r>
              <a:rPr lang="hu-HU" sz="1800" b="1" dirty="0" smtClean="0"/>
              <a:t>felett 3 hó</a:t>
            </a:r>
            <a:endParaRPr lang="hu-HU" sz="1800" b="1" dirty="0"/>
          </a:p>
        </p:txBody>
      </p:sp>
      <p:sp>
        <p:nvSpPr>
          <p:cNvPr id="4" name="Szövegdoboz 3"/>
          <p:cNvSpPr txBox="1"/>
          <p:nvPr/>
        </p:nvSpPr>
        <p:spPr>
          <a:xfrm>
            <a:off x="3796321" y="6021288"/>
            <a:ext cx="3800015" cy="461665"/>
          </a:xfrm>
          <a:prstGeom prst="rect">
            <a:avLst/>
          </a:prstGeom>
          <a:noFill/>
        </p:spPr>
        <p:txBody>
          <a:bodyPr wrap="none" rtlCol="0">
            <a:spAutoFit/>
          </a:bodyPr>
          <a:lstStyle/>
          <a:p>
            <a:pPr algn="r"/>
            <a:r>
              <a:rPr lang="hu-HU" sz="1200" dirty="0" err="1" smtClean="0"/>
              <a:t>Low</a:t>
            </a:r>
            <a:r>
              <a:rPr lang="hu-HU" sz="1200" dirty="0" smtClean="0"/>
              <a:t> G</a:t>
            </a:r>
            <a:r>
              <a:rPr lang="hu-HU" sz="1200" dirty="0"/>
              <a:t>. </a:t>
            </a:r>
            <a:r>
              <a:rPr lang="hu-HU" sz="1200" dirty="0" smtClean="0"/>
              <a:t>et </a:t>
            </a:r>
            <a:r>
              <a:rPr lang="hu-HU" sz="1200" dirty="0" err="1" smtClean="0"/>
              <a:t>al</a:t>
            </a:r>
            <a:r>
              <a:rPr lang="hu-HU" sz="1200" dirty="0" smtClean="0"/>
              <a:t>, </a:t>
            </a:r>
            <a:r>
              <a:rPr lang="hu-HU" sz="1200" dirty="0" err="1" smtClean="0"/>
              <a:t>Low</a:t>
            </a:r>
            <a:r>
              <a:rPr lang="hu-HU" sz="1200" dirty="0" smtClean="0"/>
              <a:t>, </a:t>
            </a:r>
            <a:r>
              <a:rPr lang="hu-HU" sz="1200" dirty="0" err="1"/>
              <a:t>Gastroenterology</a:t>
            </a:r>
            <a:r>
              <a:rPr lang="hu-HU" sz="1200" dirty="0"/>
              <a:t> Research and </a:t>
            </a:r>
            <a:r>
              <a:rPr lang="hu-HU" sz="1200" dirty="0" err="1"/>
              <a:t>Practice</a:t>
            </a:r>
            <a:endParaRPr lang="hu-HU" sz="1200" dirty="0"/>
          </a:p>
          <a:p>
            <a:pPr algn="r"/>
            <a:r>
              <a:rPr lang="fr-FR" sz="1200" dirty="0"/>
              <a:t>Volume 2015, Article ID 207012, 11 pages</a:t>
            </a:r>
            <a:endParaRPr lang="hu-HU" sz="12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449472" y="1340768"/>
            <a:ext cx="6102316" cy="4392488"/>
          </a:xfrm>
          <a:prstGeom prst="rect">
            <a:avLst/>
          </a:prstGeom>
          <a:ln>
            <a:noFill/>
          </a:ln>
          <a:effectLst>
            <a:outerShdw blurRad="190500" algn="tl" rotWithShape="0">
              <a:srgbClr val="000000">
                <a:alpha val="70000"/>
              </a:srgbClr>
            </a:outerShdw>
          </a:effectLst>
        </p:spPr>
      </p:pic>
      <p:sp>
        <p:nvSpPr>
          <p:cNvPr id="3" name="Cím 2"/>
          <p:cNvSpPr>
            <a:spLocks noGrp="1"/>
          </p:cNvSpPr>
          <p:nvPr>
            <p:ph type="title"/>
          </p:nvPr>
        </p:nvSpPr>
        <p:spPr>
          <a:xfrm>
            <a:off x="0" y="0"/>
            <a:ext cx="9144000" cy="908720"/>
          </a:xfrm>
          <a:solidFill>
            <a:srgbClr val="0070C0"/>
          </a:solidFill>
        </p:spPr>
        <p:txBody>
          <a:bodyPr>
            <a:normAutofit/>
          </a:bodyPr>
          <a:lstStyle/>
          <a:p>
            <a:r>
              <a:rPr lang="hu-HU" sz="2400" b="1" dirty="0" smtClean="0">
                <a:solidFill>
                  <a:srgbClr val="FFFF00"/>
                </a:solidFill>
              </a:rPr>
              <a:t>HRS túlélési valószínűsége HRS 1 esetén a legrosszabb</a:t>
            </a:r>
            <a:endParaRPr lang="hu-HU" sz="2400" b="1" dirty="0">
              <a:solidFill>
                <a:srgbClr val="FFFF00"/>
              </a:solidFill>
            </a:endParaRPr>
          </a:p>
        </p:txBody>
      </p:sp>
      <p:sp>
        <p:nvSpPr>
          <p:cNvPr id="4" name="Szövegdoboz 3"/>
          <p:cNvSpPr txBox="1"/>
          <p:nvPr/>
        </p:nvSpPr>
        <p:spPr>
          <a:xfrm>
            <a:off x="3796321" y="6021288"/>
            <a:ext cx="3800015" cy="461665"/>
          </a:xfrm>
          <a:prstGeom prst="rect">
            <a:avLst/>
          </a:prstGeom>
          <a:noFill/>
        </p:spPr>
        <p:txBody>
          <a:bodyPr wrap="none" rtlCol="0">
            <a:spAutoFit/>
          </a:bodyPr>
          <a:lstStyle/>
          <a:p>
            <a:pPr algn="r"/>
            <a:r>
              <a:rPr lang="hu-HU" sz="1200" dirty="0" err="1" smtClean="0"/>
              <a:t>Low</a:t>
            </a:r>
            <a:r>
              <a:rPr lang="hu-HU" sz="1200" dirty="0" smtClean="0"/>
              <a:t> G</a:t>
            </a:r>
            <a:r>
              <a:rPr lang="hu-HU" sz="1200" dirty="0"/>
              <a:t>. </a:t>
            </a:r>
            <a:r>
              <a:rPr lang="hu-HU" sz="1200" dirty="0" smtClean="0"/>
              <a:t>et </a:t>
            </a:r>
            <a:r>
              <a:rPr lang="hu-HU" sz="1200" dirty="0" err="1" smtClean="0"/>
              <a:t>al</a:t>
            </a:r>
            <a:r>
              <a:rPr lang="hu-HU" sz="1200" dirty="0" smtClean="0"/>
              <a:t>, </a:t>
            </a:r>
            <a:r>
              <a:rPr lang="hu-HU" sz="1200" dirty="0" err="1" smtClean="0"/>
              <a:t>Low</a:t>
            </a:r>
            <a:r>
              <a:rPr lang="hu-HU" sz="1200" dirty="0" smtClean="0"/>
              <a:t>, </a:t>
            </a:r>
            <a:r>
              <a:rPr lang="hu-HU" sz="1200" dirty="0" err="1"/>
              <a:t>Gastroenterology</a:t>
            </a:r>
            <a:r>
              <a:rPr lang="hu-HU" sz="1200" dirty="0"/>
              <a:t> Research and </a:t>
            </a:r>
            <a:r>
              <a:rPr lang="hu-HU" sz="1200" dirty="0" err="1"/>
              <a:t>Practice</a:t>
            </a:r>
            <a:endParaRPr lang="hu-HU" sz="1200" dirty="0"/>
          </a:p>
          <a:p>
            <a:pPr algn="r"/>
            <a:r>
              <a:rPr lang="fr-FR" sz="1200" dirty="0"/>
              <a:t>Volume 2015, Article ID 207012, 11 pages</a:t>
            </a:r>
            <a:endParaRPr lang="hu-HU" sz="12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0"/>
            <a:ext cx="9144000" cy="836712"/>
          </a:xfrm>
          <a:solidFill>
            <a:srgbClr val="0070C0"/>
          </a:solidFill>
        </p:spPr>
        <p:txBody>
          <a:bodyPr>
            <a:normAutofit/>
          </a:bodyPr>
          <a:lstStyle/>
          <a:p>
            <a:r>
              <a:rPr lang="hu-HU" sz="2400" b="1" dirty="0" err="1" smtClean="0">
                <a:solidFill>
                  <a:srgbClr val="FFFF00"/>
                </a:solidFill>
              </a:rPr>
              <a:t>Cirrhoticus</a:t>
            </a:r>
            <a:r>
              <a:rPr lang="hu-HU" sz="2400" b="1" dirty="0" smtClean="0">
                <a:solidFill>
                  <a:srgbClr val="FFFF00"/>
                </a:solidFill>
              </a:rPr>
              <a:t> betegek AKI terápiája</a:t>
            </a:r>
            <a:endParaRPr lang="hu-HU" sz="2400" b="1" dirty="0">
              <a:solidFill>
                <a:srgbClr val="FFFF00"/>
              </a:solidFill>
            </a:endParaRPr>
          </a:p>
        </p:txBody>
      </p:sp>
      <p:sp>
        <p:nvSpPr>
          <p:cNvPr id="3" name="Tartalom helye 2"/>
          <p:cNvSpPr>
            <a:spLocks noGrp="1"/>
          </p:cNvSpPr>
          <p:nvPr>
            <p:ph idx="1"/>
          </p:nvPr>
        </p:nvSpPr>
        <p:spPr>
          <a:xfrm>
            <a:off x="395536" y="1196752"/>
            <a:ext cx="8229600" cy="4525963"/>
          </a:xfrm>
        </p:spPr>
        <p:txBody>
          <a:bodyPr>
            <a:noAutofit/>
          </a:bodyPr>
          <a:lstStyle/>
          <a:p>
            <a:pPr>
              <a:buNone/>
            </a:pPr>
            <a:r>
              <a:rPr lang="hu-HU" sz="1800" b="1" dirty="0" smtClean="0"/>
              <a:t>Általános </a:t>
            </a:r>
            <a:r>
              <a:rPr lang="hu-HU" sz="1800" b="1" dirty="0" err="1" smtClean="0"/>
              <a:t>therapia</a:t>
            </a:r>
            <a:r>
              <a:rPr lang="hu-HU" sz="1800" b="1" dirty="0" smtClean="0"/>
              <a:t>: </a:t>
            </a:r>
          </a:p>
          <a:p>
            <a:r>
              <a:rPr lang="hu-HU" sz="1800" b="1" dirty="0" err="1" smtClean="0"/>
              <a:t>Nephrotoxicus</a:t>
            </a:r>
            <a:r>
              <a:rPr lang="hu-HU" sz="1800" b="1" dirty="0" smtClean="0"/>
              <a:t> </a:t>
            </a:r>
            <a:r>
              <a:rPr lang="hu-HU" sz="1800" b="1" dirty="0" err="1" smtClean="0"/>
              <a:t>agensek</a:t>
            </a:r>
            <a:r>
              <a:rPr lang="hu-HU" sz="1800" b="1" dirty="0" smtClean="0"/>
              <a:t> </a:t>
            </a:r>
            <a:r>
              <a:rPr lang="hu-HU" sz="1800" dirty="0" smtClean="0"/>
              <a:t>(NSAID, </a:t>
            </a:r>
            <a:r>
              <a:rPr lang="hu-HU" sz="1800" dirty="0" err="1" smtClean="0"/>
              <a:t>aminoglycoside</a:t>
            </a:r>
            <a:r>
              <a:rPr lang="hu-HU" sz="1800" dirty="0"/>
              <a:t>, </a:t>
            </a:r>
            <a:r>
              <a:rPr lang="hu-HU" sz="1800" dirty="0" smtClean="0"/>
              <a:t>kontrasztanyag), </a:t>
            </a:r>
            <a:r>
              <a:rPr lang="hu-HU" sz="1800" b="1" dirty="0" err="1" smtClean="0"/>
              <a:t>vasodilatátorok</a:t>
            </a:r>
            <a:r>
              <a:rPr lang="hu-HU" sz="1800" b="1" dirty="0" smtClean="0"/>
              <a:t>, </a:t>
            </a:r>
            <a:r>
              <a:rPr lang="hu-HU" sz="1800" b="1" dirty="0" err="1" smtClean="0"/>
              <a:t>B-blokkolók</a:t>
            </a:r>
            <a:r>
              <a:rPr lang="hu-HU" sz="1800" b="1" dirty="0" smtClean="0"/>
              <a:t> azonnali elhagyása</a:t>
            </a:r>
          </a:p>
          <a:p>
            <a:endParaRPr lang="hu-HU" sz="1800" b="1" dirty="0"/>
          </a:p>
          <a:p>
            <a:r>
              <a:rPr lang="hu-HU" sz="1800" b="1" dirty="0" err="1" smtClean="0"/>
              <a:t>Diureticumok</a:t>
            </a:r>
            <a:r>
              <a:rPr lang="hu-HU" sz="1800" b="1" dirty="0" smtClean="0"/>
              <a:t> csökkentése</a:t>
            </a:r>
            <a:r>
              <a:rPr lang="hu-HU" sz="1800" dirty="0" smtClean="0"/>
              <a:t>, lehetőség szerint elhagyása</a:t>
            </a:r>
          </a:p>
          <a:p>
            <a:endParaRPr lang="hu-HU" sz="1800" dirty="0" smtClean="0"/>
          </a:p>
          <a:p>
            <a:r>
              <a:rPr lang="hu-HU" sz="1800" b="1" dirty="0" smtClean="0"/>
              <a:t>Volumen hiány </a:t>
            </a:r>
            <a:r>
              <a:rPr lang="hu-HU" sz="1800" dirty="0" smtClean="0"/>
              <a:t>klinikai jelei esetén </a:t>
            </a:r>
            <a:r>
              <a:rPr lang="hu-HU" sz="1800" b="1" dirty="0" err="1" smtClean="0"/>
              <a:t>crystalloidok</a:t>
            </a:r>
            <a:r>
              <a:rPr lang="hu-HU" sz="1800" b="1" dirty="0" smtClean="0"/>
              <a:t>, k</a:t>
            </a:r>
            <a:r>
              <a:rPr lang="en-US" sz="1800" b="1" dirty="0" err="1" smtClean="0"/>
              <a:t>olloid</a:t>
            </a:r>
            <a:r>
              <a:rPr lang="hu-HU" sz="1800" b="1" dirty="0" smtClean="0"/>
              <a:t>ok vagy </a:t>
            </a:r>
            <a:r>
              <a:rPr lang="hu-HU" sz="1800" b="1" dirty="0" err="1" smtClean="0"/>
              <a:t>vvt</a:t>
            </a:r>
            <a:r>
              <a:rPr lang="hu-HU" sz="1800" b="1" dirty="0" smtClean="0"/>
              <a:t>. </a:t>
            </a:r>
            <a:r>
              <a:rPr lang="hu-HU" sz="1800" b="1" dirty="0" err="1" smtClean="0"/>
              <a:t>conc</a:t>
            </a:r>
            <a:r>
              <a:rPr lang="hu-HU" sz="1800" b="1" dirty="0" smtClean="0"/>
              <a:t>. adása</a:t>
            </a:r>
          </a:p>
          <a:p>
            <a:endParaRPr lang="hu-HU" sz="1800" dirty="0" smtClean="0"/>
          </a:p>
          <a:p>
            <a:r>
              <a:rPr lang="hu-HU" sz="1800" b="1" dirty="0" smtClean="0"/>
              <a:t>Bakteriális </a:t>
            </a:r>
            <a:r>
              <a:rPr lang="hu-HU" sz="1800" b="1" dirty="0" err="1" smtClean="0"/>
              <a:t>infectióra</a:t>
            </a:r>
            <a:r>
              <a:rPr lang="hu-HU" sz="1800" b="1" dirty="0" smtClean="0"/>
              <a:t> </a:t>
            </a:r>
            <a:r>
              <a:rPr lang="hu-HU" sz="1800" dirty="0" smtClean="0"/>
              <a:t>utaló jelek keresése és </a:t>
            </a:r>
            <a:r>
              <a:rPr lang="hu-HU" sz="1800" b="1" dirty="0" smtClean="0"/>
              <a:t>kezelése</a:t>
            </a:r>
            <a:endParaRPr lang="hu-HU" sz="1800" dirty="0" smtClean="0"/>
          </a:p>
          <a:p>
            <a:endParaRPr lang="hu-HU" sz="1800" dirty="0" smtClean="0"/>
          </a:p>
          <a:p>
            <a:endParaRPr lang="hu-HU" sz="1800" dirty="0" smtClean="0"/>
          </a:p>
          <a:p>
            <a:pPr>
              <a:buNone/>
            </a:pPr>
            <a:r>
              <a:rPr lang="hu-HU" sz="1800" b="1" dirty="0" smtClean="0"/>
              <a:t>AKI progresszió esetén </a:t>
            </a:r>
            <a:r>
              <a:rPr lang="hu-HU" sz="1800" b="1" dirty="0" err="1" smtClean="0"/>
              <a:t>plasma</a:t>
            </a:r>
            <a:r>
              <a:rPr lang="hu-HU" sz="1800" b="1" dirty="0" smtClean="0"/>
              <a:t> expanderként </a:t>
            </a:r>
            <a:r>
              <a:rPr lang="en-US" sz="1800" b="1" dirty="0" smtClean="0"/>
              <a:t>albumin </a:t>
            </a:r>
            <a:r>
              <a:rPr lang="hu-HU" sz="1800" b="1" dirty="0" smtClean="0"/>
              <a:t>adása </a:t>
            </a:r>
            <a:r>
              <a:rPr lang="en-US" sz="1800" b="1" dirty="0" smtClean="0"/>
              <a:t>1 g/kg</a:t>
            </a:r>
            <a:r>
              <a:rPr lang="hu-HU" sz="1800" b="1" dirty="0" smtClean="0"/>
              <a:t>/nap dózisban (</a:t>
            </a:r>
            <a:r>
              <a:rPr lang="hu-HU" sz="1800" b="1" dirty="0" err="1" smtClean="0"/>
              <a:t>max</a:t>
            </a:r>
            <a:r>
              <a:rPr lang="hu-HU" sz="1800" b="1" dirty="0" smtClean="0"/>
              <a:t> dózis </a:t>
            </a:r>
            <a:r>
              <a:rPr lang="en-US" sz="1800" b="1" dirty="0" smtClean="0"/>
              <a:t>100 </a:t>
            </a:r>
            <a:r>
              <a:rPr lang="en-US" sz="1800" b="1" dirty="0"/>
              <a:t>mg/d </a:t>
            </a:r>
            <a:r>
              <a:rPr lang="hu-HU" sz="1800" b="1" dirty="0" smtClean="0"/>
              <a:t>2 egymást követő napon)</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395536" y="1196752"/>
            <a:ext cx="8229600" cy="4896544"/>
          </a:xfrm>
        </p:spPr>
        <p:txBody>
          <a:bodyPr>
            <a:normAutofit fontScale="92500" lnSpcReduction="20000"/>
          </a:bodyPr>
          <a:lstStyle/>
          <a:p>
            <a:pPr>
              <a:buNone/>
            </a:pPr>
            <a:r>
              <a:rPr lang="hu-HU" sz="1900" b="1" dirty="0" smtClean="0"/>
              <a:t>Máj transzplantáció </a:t>
            </a:r>
            <a:r>
              <a:rPr lang="hu-HU" sz="1900" dirty="0" smtClean="0"/>
              <a:t>– HRS legmegfelelőbb kezelése</a:t>
            </a:r>
          </a:p>
          <a:p>
            <a:pPr lvl="1"/>
            <a:r>
              <a:rPr lang="hu-HU" sz="1900" dirty="0" smtClean="0"/>
              <a:t>Javul a veseműködés</a:t>
            </a:r>
          </a:p>
          <a:p>
            <a:pPr lvl="1"/>
            <a:r>
              <a:rPr lang="hu-HU" sz="1900" dirty="0" err="1" smtClean="0"/>
              <a:t>Cirrhosis</a:t>
            </a:r>
            <a:r>
              <a:rPr lang="hu-HU" sz="1900" dirty="0" smtClean="0"/>
              <a:t> </a:t>
            </a:r>
            <a:r>
              <a:rPr lang="hu-HU" sz="1900" dirty="0" err="1" smtClean="0"/>
              <a:t>definitiv</a:t>
            </a:r>
            <a:r>
              <a:rPr lang="hu-HU" sz="1900" dirty="0" smtClean="0"/>
              <a:t> kezelése</a:t>
            </a:r>
          </a:p>
          <a:p>
            <a:pPr>
              <a:buNone/>
            </a:pPr>
            <a:endParaRPr lang="hu-HU" sz="1900" b="1" dirty="0" smtClean="0"/>
          </a:p>
          <a:p>
            <a:pPr>
              <a:buNone/>
            </a:pPr>
            <a:r>
              <a:rPr lang="hu-HU" sz="1900" b="1" dirty="0" smtClean="0">
                <a:solidFill>
                  <a:schemeClr val="bg1">
                    <a:lumMod val="50000"/>
                  </a:schemeClr>
                </a:solidFill>
              </a:rPr>
              <a:t>Gyógyszeres:</a:t>
            </a:r>
          </a:p>
          <a:p>
            <a:r>
              <a:rPr lang="en-US" sz="1900" b="1" dirty="0" err="1" smtClean="0">
                <a:solidFill>
                  <a:schemeClr val="bg1">
                    <a:lumMod val="50000"/>
                  </a:schemeClr>
                </a:solidFill>
              </a:rPr>
              <a:t>Terlipressin</a:t>
            </a:r>
            <a:r>
              <a:rPr lang="hu-HU" sz="1900" b="1" dirty="0" smtClean="0">
                <a:solidFill>
                  <a:schemeClr val="bg1">
                    <a:lumMod val="50000"/>
                  </a:schemeClr>
                </a:solidFill>
              </a:rPr>
              <a:t> -</a:t>
            </a:r>
            <a:r>
              <a:rPr lang="en-US" sz="1900" b="1" dirty="0" smtClean="0">
                <a:solidFill>
                  <a:schemeClr val="bg1">
                    <a:lumMod val="50000"/>
                  </a:schemeClr>
                </a:solidFill>
              </a:rPr>
              <a:t> </a:t>
            </a:r>
            <a:r>
              <a:rPr lang="en-US" sz="1900" dirty="0" smtClean="0">
                <a:solidFill>
                  <a:schemeClr val="bg1">
                    <a:lumMod val="50000"/>
                  </a:schemeClr>
                </a:solidFill>
              </a:rPr>
              <a:t>vasopressin anal</a:t>
            </a:r>
            <a:r>
              <a:rPr lang="hu-HU" sz="1900" dirty="0" smtClean="0">
                <a:solidFill>
                  <a:schemeClr val="bg1">
                    <a:lumMod val="50000"/>
                  </a:schemeClr>
                </a:solidFill>
              </a:rPr>
              <a:t>ó</a:t>
            </a:r>
            <a:r>
              <a:rPr lang="en-US" sz="1900" dirty="0" smtClean="0">
                <a:solidFill>
                  <a:schemeClr val="bg1">
                    <a:lumMod val="50000"/>
                  </a:schemeClr>
                </a:solidFill>
              </a:rPr>
              <a:t>g</a:t>
            </a:r>
            <a:r>
              <a:rPr lang="hu-HU" sz="1900" dirty="0" smtClean="0">
                <a:solidFill>
                  <a:schemeClr val="bg1">
                    <a:lumMod val="50000"/>
                  </a:schemeClr>
                </a:solidFill>
              </a:rPr>
              <a:t> </a:t>
            </a:r>
          </a:p>
          <a:p>
            <a:pPr lvl="1"/>
            <a:r>
              <a:rPr lang="hu-HU" sz="1900" dirty="0" err="1" smtClean="0">
                <a:solidFill>
                  <a:schemeClr val="bg1">
                    <a:lumMod val="50000"/>
                  </a:schemeClr>
                </a:solidFill>
                <a:sym typeface="Wingdings" pitchFamily="2" charset="2"/>
              </a:rPr>
              <a:t>splanchnicus</a:t>
            </a:r>
            <a:r>
              <a:rPr lang="hu-HU" sz="1900" dirty="0" smtClean="0">
                <a:solidFill>
                  <a:schemeClr val="bg1">
                    <a:lumMod val="50000"/>
                  </a:schemeClr>
                </a:solidFill>
                <a:sym typeface="Wingdings" pitchFamily="2" charset="2"/>
              </a:rPr>
              <a:t> keringés javítása</a:t>
            </a:r>
          </a:p>
          <a:p>
            <a:pPr lvl="1"/>
            <a:r>
              <a:rPr lang="hu-HU" sz="1900" dirty="0" smtClean="0">
                <a:solidFill>
                  <a:schemeClr val="bg1">
                    <a:lumMod val="50000"/>
                  </a:schemeClr>
                </a:solidFill>
                <a:sym typeface="Wingdings" pitchFamily="2" charset="2"/>
              </a:rPr>
              <a:t>albumin nélkül csökkent hatékonyság </a:t>
            </a:r>
          </a:p>
          <a:p>
            <a:pPr lvl="1"/>
            <a:r>
              <a:rPr lang="hu-HU" sz="1900" dirty="0" smtClean="0">
                <a:solidFill>
                  <a:schemeClr val="bg1">
                    <a:lumMod val="50000"/>
                  </a:schemeClr>
                </a:solidFill>
                <a:sym typeface="Wingdings" pitchFamily="2" charset="2"/>
              </a:rPr>
              <a:t>10-15 %-os </a:t>
            </a:r>
            <a:r>
              <a:rPr lang="hu-HU" sz="1900" dirty="0" err="1" smtClean="0">
                <a:solidFill>
                  <a:schemeClr val="bg1">
                    <a:lumMod val="50000"/>
                  </a:schemeClr>
                </a:solidFill>
                <a:sym typeface="Wingdings" pitchFamily="2" charset="2"/>
              </a:rPr>
              <a:t>ischemias</a:t>
            </a:r>
            <a:r>
              <a:rPr lang="hu-HU" sz="1900" dirty="0" smtClean="0">
                <a:solidFill>
                  <a:schemeClr val="bg1">
                    <a:lumMod val="50000"/>
                  </a:schemeClr>
                </a:solidFill>
                <a:sym typeface="Wingdings" pitchFamily="2" charset="2"/>
              </a:rPr>
              <a:t> mellékhatás (ISZB)</a:t>
            </a:r>
          </a:p>
          <a:p>
            <a:r>
              <a:rPr lang="hu-HU" sz="1900" b="1" dirty="0" smtClean="0">
                <a:solidFill>
                  <a:schemeClr val="bg1">
                    <a:lumMod val="50000"/>
                  </a:schemeClr>
                </a:solidFill>
                <a:sym typeface="Wingdings" pitchFamily="2" charset="2"/>
              </a:rPr>
              <a:t>Albumin: </a:t>
            </a:r>
            <a:r>
              <a:rPr lang="hu-HU" sz="1900" dirty="0" smtClean="0">
                <a:solidFill>
                  <a:schemeClr val="bg1">
                    <a:lumMod val="50000"/>
                  </a:schemeClr>
                </a:solidFill>
                <a:sym typeface="Wingdings" pitchFamily="2" charset="2"/>
              </a:rPr>
              <a:t> </a:t>
            </a:r>
            <a:r>
              <a:rPr lang="en-US" sz="1900" dirty="0" smtClean="0">
                <a:solidFill>
                  <a:schemeClr val="bg1">
                    <a:lumMod val="50000"/>
                  </a:schemeClr>
                </a:solidFill>
              </a:rPr>
              <a:t>1 g/kg</a:t>
            </a:r>
            <a:r>
              <a:rPr lang="hu-HU" sz="1900" dirty="0" smtClean="0">
                <a:solidFill>
                  <a:schemeClr val="bg1">
                    <a:lumMod val="50000"/>
                  </a:schemeClr>
                </a:solidFill>
              </a:rPr>
              <a:t> az első napon, majd </a:t>
            </a:r>
            <a:r>
              <a:rPr lang="en-US" sz="1900" dirty="0" smtClean="0">
                <a:solidFill>
                  <a:schemeClr val="bg1">
                    <a:lumMod val="50000"/>
                  </a:schemeClr>
                </a:solidFill>
              </a:rPr>
              <a:t>20-40 g/d </a:t>
            </a:r>
            <a:r>
              <a:rPr lang="hu-HU" sz="1900" dirty="0" smtClean="0">
                <a:solidFill>
                  <a:schemeClr val="bg1">
                    <a:lumMod val="50000"/>
                  </a:schemeClr>
                </a:solidFill>
              </a:rPr>
              <a:t>következő a napokon</a:t>
            </a:r>
            <a:r>
              <a:rPr lang="en-US" sz="1900" dirty="0" smtClean="0">
                <a:solidFill>
                  <a:schemeClr val="bg1">
                    <a:lumMod val="50000"/>
                  </a:schemeClr>
                </a:solidFill>
              </a:rPr>
              <a:t>.</a:t>
            </a:r>
            <a:endParaRPr lang="hu-HU" sz="1900" dirty="0" smtClean="0">
              <a:solidFill>
                <a:schemeClr val="bg1">
                  <a:lumMod val="50000"/>
                </a:schemeClr>
              </a:solidFill>
            </a:endParaRPr>
          </a:p>
          <a:p>
            <a:endParaRPr lang="hu-HU" sz="1900" dirty="0" smtClean="0">
              <a:solidFill>
                <a:schemeClr val="bg1">
                  <a:lumMod val="50000"/>
                </a:schemeClr>
              </a:solidFill>
            </a:endParaRPr>
          </a:p>
          <a:p>
            <a:r>
              <a:rPr lang="hu-HU" sz="1900" b="1" dirty="0" err="1" smtClean="0">
                <a:solidFill>
                  <a:schemeClr val="bg1">
                    <a:lumMod val="50000"/>
                  </a:schemeClr>
                </a:solidFill>
              </a:rPr>
              <a:t>Norepinephrine</a:t>
            </a:r>
            <a:r>
              <a:rPr lang="hu-HU" sz="1900" dirty="0" smtClean="0">
                <a:solidFill>
                  <a:schemeClr val="bg1">
                    <a:lumMod val="50000"/>
                  </a:schemeClr>
                </a:solidFill>
              </a:rPr>
              <a:t> - </a:t>
            </a:r>
            <a:r>
              <a:rPr lang="hu-HU" sz="1900" dirty="0" err="1" smtClean="0">
                <a:solidFill>
                  <a:schemeClr val="bg1">
                    <a:lumMod val="50000"/>
                  </a:schemeClr>
                </a:solidFill>
              </a:rPr>
              <a:t>Terlipressin</a:t>
            </a:r>
            <a:r>
              <a:rPr lang="hu-HU" sz="1900" dirty="0" smtClean="0">
                <a:solidFill>
                  <a:schemeClr val="bg1">
                    <a:lumMod val="50000"/>
                  </a:schemeClr>
                </a:solidFill>
              </a:rPr>
              <a:t>  hatékony alternatívája</a:t>
            </a:r>
          </a:p>
          <a:p>
            <a:pPr lvl="1"/>
            <a:r>
              <a:rPr lang="hu-HU" sz="1900" dirty="0" smtClean="0">
                <a:solidFill>
                  <a:schemeClr val="bg1">
                    <a:lumMod val="50000"/>
                  </a:schemeClr>
                </a:solidFill>
              </a:rPr>
              <a:t>Vizsgálatok a két szer egyenértékűségét igazolják</a:t>
            </a:r>
          </a:p>
          <a:p>
            <a:pPr algn="r">
              <a:buNone/>
            </a:pPr>
            <a:r>
              <a:rPr lang="pt-BR" sz="1300" b="1" dirty="0" smtClean="0">
                <a:solidFill>
                  <a:schemeClr val="bg1">
                    <a:lumMod val="50000"/>
                  </a:schemeClr>
                </a:solidFill>
              </a:rPr>
              <a:t>Nassar J</a:t>
            </a:r>
            <a:r>
              <a:rPr lang="hu-HU" sz="1300" b="1" dirty="0" smtClean="0">
                <a:solidFill>
                  <a:schemeClr val="bg1">
                    <a:lumMod val="50000"/>
                  </a:schemeClr>
                </a:solidFill>
              </a:rPr>
              <a:t>. et </a:t>
            </a:r>
            <a:r>
              <a:rPr lang="hu-HU" sz="1300" b="1" dirty="0" err="1" smtClean="0">
                <a:solidFill>
                  <a:schemeClr val="bg1">
                    <a:lumMod val="50000"/>
                  </a:schemeClr>
                </a:solidFill>
              </a:rPr>
              <a:t>al</a:t>
            </a:r>
            <a:r>
              <a:rPr lang="hu-HU" sz="1300" b="1" dirty="0" smtClean="0">
                <a:solidFill>
                  <a:schemeClr val="bg1">
                    <a:lumMod val="50000"/>
                  </a:schemeClr>
                </a:solidFill>
              </a:rPr>
              <a:t>.;</a:t>
            </a:r>
            <a:r>
              <a:rPr lang="hu-HU" sz="1300" i="1" dirty="0" err="1" smtClean="0">
                <a:solidFill>
                  <a:schemeClr val="bg1">
                    <a:lumMod val="50000"/>
                  </a:schemeClr>
                </a:solidFill>
              </a:rPr>
              <a:t>PLoS</a:t>
            </a:r>
            <a:r>
              <a:rPr lang="hu-HU" sz="1300" i="1" dirty="0" smtClean="0">
                <a:solidFill>
                  <a:schemeClr val="bg1">
                    <a:lumMod val="50000"/>
                  </a:schemeClr>
                </a:solidFill>
              </a:rPr>
              <a:t> </a:t>
            </a:r>
            <a:r>
              <a:rPr lang="hu-HU" sz="1300" i="1" dirty="0" err="1">
                <a:solidFill>
                  <a:schemeClr val="bg1">
                    <a:lumMod val="50000"/>
                  </a:schemeClr>
                </a:solidFill>
              </a:rPr>
              <a:t>One</a:t>
            </a:r>
            <a:r>
              <a:rPr lang="hu-HU" sz="1300" i="1" dirty="0">
                <a:solidFill>
                  <a:schemeClr val="bg1">
                    <a:lumMod val="50000"/>
                  </a:schemeClr>
                </a:solidFill>
              </a:rPr>
              <a:t> 2014; </a:t>
            </a:r>
            <a:r>
              <a:rPr lang="hu-HU" sz="1300" b="1" i="1" dirty="0">
                <a:solidFill>
                  <a:schemeClr val="bg1">
                    <a:lumMod val="50000"/>
                  </a:schemeClr>
                </a:solidFill>
              </a:rPr>
              <a:t>9: </a:t>
            </a:r>
            <a:r>
              <a:rPr lang="hu-HU" sz="1300" b="1" i="1" dirty="0" smtClean="0">
                <a:solidFill>
                  <a:schemeClr val="bg1">
                    <a:lumMod val="50000"/>
                  </a:schemeClr>
                </a:solidFill>
              </a:rPr>
              <a:t>e107466</a:t>
            </a:r>
          </a:p>
          <a:p>
            <a:r>
              <a:rPr lang="hu-HU" sz="1900" b="1" dirty="0" err="1">
                <a:solidFill>
                  <a:schemeClr val="bg1">
                    <a:lumMod val="50000"/>
                  </a:schemeClr>
                </a:solidFill>
              </a:rPr>
              <a:t>midodrine</a:t>
            </a:r>
            <a:r>
              <a:rPr lang="hu-HU" sz="1900" b="1" dirty="0">
                <a:solidFill>
                  <a:schemeClr val="bg1">
                    <a:lumMod val="50000"/>
                  </a:schemeClr>
                </a:solidFill>
              </a:rPr>
              <a:t> </a:t>
            </a:r>
            <a:r>
              <a:rPr lang="hu-HU" sz="1900" b="1" dirty="0" smtClean="0">
                <a:solidFill>
                  <a:schemeClr val="bg1">
                    <a:lumMod val="50000"/>
                  </a:schemeClr>
                </a:solidFill>
              </a:rPr>
              <a:t>+ </a:t>
            </a:r>
            <a:r>
              <a:rPr lang="hu-HU" sz="1900" b="1" dirty="0" err="1" smtClean="0">
                <a:solidFill>
                  <a:schemeClr val="bg1">
                    <a:lumMod val="50000"/>
                  </a:schemeClr>
                </a:solidFill>
              </a:rPr>
              <a:t>octreotide</a:t>
            </a:r>
            <a:r>
              <a:rPr lang="hu-HU" sz="1900" b="1" dirty="0" smtClean="0">
                <a:solidFill>
                  <a:schemeClr val="bg1">
                    <a:lumMod val="50000"/>
                  </a:schemeClr>
                </a:solidFill>
              </a:rPr>
              <a:t> + albumin</a:t>
            </a:r>
          </a:p>
          <a:p>
            <a:pPr lvl="1"/>
            <a:r>
              <a:rPr lang="hu-HU" sz="1900" dirty="0" smtClean="0">
                <a:solidFill>
                  <a:schemeClr val="bg1">
                    <a:lumMod val="50000"/>
                  </a:schemeClr>
                </a:solidFill>
              </a:rPr>
              <a:t>Bár javult a veseműködés, de </a:t>
            </a:r>
            <a:r>
              <a:rPr lang="hu-HU" sz="1900" dirty="0" err="1" smtClean="0">
                <a:solidFill>
                  <a:schemeClr val="bg1">
                    <a:lumMod val="50000"/>
                  </a:schemeClr>
                </a:solidFill>
              </a:rPr>
              <a:t>terlipressin</a:t>
            </a:r>
            <a:r>
              <a:rPr lang="hu-HU" sz="1900" dirty="0" smtClean="0">
                <a:solidFill>
                  <a:schemeClr val="bg1">
                    <a:lumMod val="50000"/>
                  </a:schemeClr>
                </a:solidFill>
              </a:rPr>
              <a:t> + albumin mögött másodlagos a szerepük</a:t>
            </a:r>
          </a:p>
          <a:p>
            <a:pPr algn="r">
              <a:buNone/>
            </a:pPr>
            <a:r>
              <a:rPr lang="hu-HU" sz="1300" b="1" dirty="0" err="1">
                <a:solidFill>
                  <a:schemeClr val="bg1">
                    <a:lumMod val="50000"/>
                  </a:schemeClr>
                </a:solidFill>
              </a:rPr>
              <a:t>Angeli</a:t>
            </a:r>
            <a:r>
              <a:rPr lang="hu-HU" sz="1300" b="1" dirty="0">
                <a:solidFill>
                  <a:schemeClr val="bg1">
                    <a:lumMod val="50000"/>
                  </a:schemeClr>
                </a:solidFill>
              </a:rPr>
              <a:t> </a:t>
            </a:r>
            <a:r>
              <a:rPr lang="hu-HU" sz="1300" b="1" dirty="0" smtClean="0">
                <a:solidFill>
                  <a:schemeClr val="bg1">
                    <a:lumMod val="50000"/>
                  </a:schemeClr>
                </a:solidFill>
              </a:rPr>
              <a:t>P. et </a:t>
            </a:r>
            <a:r>
              <a:rPr lang="hu-HU" sz="1300" b="1" dirty="0" err="1" smtClean="0">
                <a:solidFill>
                  <a:schemeClr val="bg1">
                    <a:lumMod val="50000"/>
                  </a:schemeClr>
                </a:solidFill>
              </a:rPr>
              <a:t>al</a:t>
            </a:r>
            <a:r>
              <a:rPr lang="hu-HU" sz="1300" b="1" dirty="0" smtClean="0">
                <a:solidFill>
                  <a:schemeClr val="bg1">
                    <a:lumMod val="50000"/>
                  </a:schemeClr>
                </a:solidFill>
              </a:rPr>
              <a:t>.; </a:t>
            </a:r>
            <a:r>
              <a:rPr lang="en-US" sz="1300" i="1" dirty="0" err="1" smtClean="0">
                <a:solidFill>
                  <a:schemeClr val="bg1">
                    <a:lumMod val="50000"/>
                  </a:schemeClr>
                </a:solidFill>
              </a:rPr>
              <a:t>Hepatology</a:t>
            </a:r>
            <a:r>
              <a:rPr lang="en-US" sz="1300" i="1" dirty="0" smtClean="0">
                <a:solidFill>
                  <a:schemeClr val="bg1">
                    <a:lumMod val="50000"/>
                  </a:schemeClr>
                </a:solidFill>
              </a:rPr>
              <a:t> </a:t>
            </a:r>
            <a:r>
              <a:rPr lang="en-US" sz="1300" i="1" dirty="0">
                <a:solidFill>
                  <a:schemeClr val="bg1">
                    <a:lumMod val="50000"/>
                  </a:schemeClr>
                </a:solidFill>
              </a:rPr>
              <a:t>1999; </a:t>
            </a:r>
            <a:r>
              <a:rPr lang="en-US" sz="1300" b="1" i="1" dirty="0">
                <a:solidFill>
                  <a:schemeClr val="bg1">
                    <a:lumMod val="50000"/>
                  </a:schemeClr>
                </a:solidFill>
              </a:rPr>
              <a:t>29: </a:t>
            </a:r>
            <a:r>
              <a:rPr lang="en-US" sz="1300" b="1" i="1" dirty="0" smtClean="0">
                <a:solidFill>
                  <a:schemeClr val="bg1">
                    <a:lumMod val="50000"/>
                  </a:schemeClr>
                </a:solidFill>
              </a:rPr>
              <a:t>1690-1697</a:t>
            </a:r>
            <a:endParaRPr lang="hu-HU" sz="1300" b="1" i="1" dirty="0" smtClean="0">
              <a:solidFill>
                <a:schemeClr val="bg1">
                  <a:lumMod val="50000"/>
                </a:schemeClr>
              </a:solidFill>
            </a:endParaRPr>
          </a:p>
        </p:txBody>
      </p:sp>
      <p:sp>
        <p:nvSpPr>
          <p:cNvPr id="5" name="Cím 1"/>
          <p:cNvSpPr>
            <a:spLocks noGrp="1"/>
          </p:cNvSpPr>
          <p:nvPr>
            <p:ph type="title"/>
          </p:nvPr>
        </p:nvSpPr>
        <p:spPr>
          <a:xfrm>
            <a:off x="0" y="0"/>
            <a:ext cx="9144000" cy="1052736"/>
          </a:xfrm>
          <a:solidFill>
            <a:srgbClr val="0070C0"/>
          </a:solidFill>
        </p:spPr>
        <p:txBody>
          <a:bodyPr>
            <a:normAutofit/>
          </a:bodyPr>
          <a:lstStyle/>
          <a:p>
            <a:r>
              <a:rPr lang="hu-HU" sz="2400" b="1" dirty="0" smtClean="0">
                <a:solidFill>
                  <a:srgbClr val="FFFF00"/>
                </a:solidFill>
              </a:rPr>
              <a:t>HRS kezelése</a:t>
            </a:r>
            <a:endParaRPr lang="hu-HU" sz="2400" b="1" dirty="0">
              <a:solidFill>
                <a:srgbClr val="FFFF00"/>
              </a:solidFill>
            </a:endParaRPr>
          </a:p>
        </p:txBody>
      </p:sp>
      <p:sp>
        <p:nvSpPr>
          <p:cNvPr id="6" name="Szövegdoboz 5"/>
          <p:cNvSpPr txBox="1"/>
          <p:nvPr/>
        </p:nvSpPr>
        <p:spPr>
          <a:xfrm>
            <a:off x="3995936" y="6309320"/>
            <a:ext cx="4798750" cy="276999"/>
          </a:xfrm>
          <a:prstGeom prst="rect">
            <a:avLst/>
          </a:prstGeom>
          <a:noFill/>
        </p:spPr>
        <p:txBody>
          <a:bodyPr wrap="none" rtlCol="0">
            <a:spAutoFit/>
          </a:bodyPr>
          <a:lstStyle/>
          <a:p>
            <a:r>
              <a:rPr lang="hu-HU" sz="1200" dirty="0" err="1" smtClean="0"/>
              <a:t>Bittencourt</a:t>
            </a:r>
            <a:r>
              <a:rPr lang="hu-HU" sz="1200" dirty="0" smtClean="0"/>
              <a:t> P. et </a:t>
            </a:r>
            <a:r>
              <a:rPr lang="hu-HU" sz="1200" dirty="0" err="1" smtClean="0"/>
              <a:t>al</a:t>
            </a:r>
            <a:r>
              <a:rPr lang="hu-HU" sz="1200" dirty="0" smtClean="0"/>
              <a:t>;</a:t>
            </a:r>
            <a:r>
              <a:rPr lang="en-US" sz="1200" i="1" dirty="0"/>
              <a:t> World J </a:t>
            </a:r>
            <a:r>
              <a:rPr lang="en-US" sz="1200" i="1" dirty="0" err="1"/>
              <a:t>Hepatol</a:t>
            </a:r>
            <a:r>
              <a:rPr lang="en-US" sz="1200" i="1" dirty="0"/>
              <a:t> 2015 September 28; 7(21): 2336-2343</a:t>
            </a:r>
            <a:endParaRPr lang="hu-HU" sz="12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0"/>
            <a:ext cx="9144000" cy="1052736"/>
          </a:xfrm>
          <a:solidFill>
            <a:srgbClr val="0070C0"/>
          </a:solidFill>
        </p:spPr>
        <p:txBody>
          <a:bodyPr>
            <a:normAutofit/>
          </a:bodyPr>
          <a:lstStyle/>
          <a:p>
            <a:r>
              <a:rPr lang="hu-HU" sz="2400" b="1" dirty="0" smtClean="0">
                <a:solidFill>
                  <a:srgbClr val="FFFF00"/>
                </a:solidFill>
              </a:rPr>
              <a:t>HRS gyógyszeres kezelése</a:t>
            </a:r>
            <a:endParaRPr lang="hu-HU" sz="2400" b="1" dirty="0">
              <a:solidFill>
                <a:srgbClr val="FFFF00"/>
              </a:solidFill>
            </a:endParaRPr>
          </a:p>
        </p:txBody>
      </p:sp>
      <p:sp>
        <p:nvSpPr>
          <p:cNvPr id="3" name="Tartalom helye 2"/>
          <p:cNvSpPr>
            <a:spLocks noGrp="1"/>
          </p:cNvSpPr>
          <p:nvPr>
            <p:ph idx="1"/>
          </p:nvPr>
        </p:nvSpPr>
        <p:spPr>
          <a:xfrm>
            <a:off x="1619672" y="4725144"/>
            <a:ext cx="6264696" cy="792088"/>
          </a:xfrm>
          <a:solidFill>
            <a:srgbClr val="FFFF00"/>
          </a:solidFill>
        </p:spPr>
        <p:txBody>
          <a:bodyPr>
            <a:noAutofit/>
          </a:bodyPr>
          <a:lstStyle/>
          <a:p>
            <a:pPr algn="ctr">
              <a:buNone/>
            </a:pPr>
            <a:r>
              <a:rPr lang="hu-HU" sz="1800" b="1" dirty="0" smtClean="0"/>
              <a:t>A kombinációs kezelés hatására javuló veseműködés és túlélés </a:t>
            </a:r>
          </a:p>
          <a:p>
            <a:pPr algn="ctr">
              <a:buNone/>
            </a:pPr>
            <a:r>
              <a:rPr lang="hu-HU" sz="1800" b="1" dirty="0" smtClean="0"/>
              <a:t>(a betegek 40-60%-ban a HRS 1 </a:t>
            </a:r>
            <a:r>
              <a:rPr lang="hu-HU" sz="1800" b="1" dirty="0" err="1" smtClean="0"/>
              <a:t>reversibilis</a:t>
            </a:r>
            <a:r>
              <a:rPr lang="hu-HU" sz="1800" b="1" dirty="0" smtClean="0"/>
              <a:t>)</a:t>
            </a:r>
          </a:p>
          <a:p>
            <a:pPr algn="ctr">
              <a:buNone/>
            </a:pPr>
            <a:endParaRPr lang="hu-HU" sz="1800" b="1" dirty="0"/>
          </a:p>
        </p:txBody>
      </p:sp>
      <p:sp>
        <p:nvSpPr>
          <p:cNvPr id="4" name="Szövegdoboz 3"/>
          <p:cNvSpPr txBox="1"/>
          <p:nvPr/>
        </p:nvSpPr>
        <p:spPr>
          <a:xfrm>
            <a:off x="899593" y="1340768"/>
            <a:ext cx="3168352" cy="1631216"/>
          </a:xfrm>
          <a:prstGeom prst="rect">
            <a:avLst/>
          </a:prstGeom>
          <a:noFill/>
        </p:spPr>
        <p:txBody>
          <a:bodyPr wrap="square" rtlCol="0">
            <a:spAutoFit/>
          </a:bodyPr>
          <a:lstStyle/>
          <a:p>
            <a:pPr algn="ctr"/>
            <a:r>
              <a:rPr lang="hu-HU" sz="2000" b="1" dirty="0" err="1"/>
              <a:t>Iv</a:t>
            </a:r>
            <a:r>
              <a:rPr lang="hu-HU" sz="2000" b="1" dirty="0"/>
              <a:t>. </a:t>
            </a:r>
            <a:r>
              <a:rPr lang="hu-HU" sz="2000" b="1" dirty="0" err="1"/>
              <a:t>vasoconstrictor</a:t>
            </a:r>
            <a:r>
              <a:rPr lang="hu-HU" sz="2000" b="1" dirty="0"/>
              <a:t>  </a:t>
            </a:r>
            <a:endParaRPr lang="hu-HU" sz="2000" b="1" dirty="0" smtClean="0"/>
          </a:p>
          <a:p>
            <a:pPr algn="ctr"/>
            <a:endParaRPr lang="hu-HU" sz="2000" b="1" dirty="0"/>
          </a:p>
          <a:p>
            <a:pPr algn="ctr"/>
            <a:endParaRPr lang="hu-HU" sz="2000" b="1" dirty="0" smtClean="0"/>
          </a:p>
          <a:p>
            <a:pPr algn="ctr"/>
            <a:r>
              <a:rPr lang="hu-HU" sz="2000" b="1" dirty="0" err="1" smtClean="0"/>
              <a:t>splanchnikus</a:t>
            </a:r>
            <a:r>
              <a:rPr lang="hu-HU" sz="2000" b="1" dirty="0" smtClean="0"/>
              <a:t> </a:t>
            </a:r>
            <a:r>
              <a:rPr lang="hu-HU" sz="2000" b="1" dirty="0" err="1"/>
              <a:t>arterialis</a:t>
            </a:r>
            <a:r>
              <a:rPr lang="hu-HU" sz="2000" b="1" dirty="0"/>
              <a:t> </a:t>
            </a:r>
            <a:r>
              <a:rPr lang="hu-HU" sz="2000" b="1" dirty="0" err="1"/>
              <a:t>vasodilatatio</a:t>
            </a:r>
            <a:r>
              <a:rPr lang="hu-HU" sz="2000" b="1" dirty="0"/>
              <a:t> </a:t>
            </a:r>
            <a:r>
              <a:rPr lang="hu-HU" sz="2000" b="1" dirty="0" smtClean="0"/>
              <a:t>↓</a:t>
            </a:r>
            <a:endParaRPr lang="hu-HU" sz="2000" b="1" dirty="0"/>
          </a:p>
        </p:txBody>
      </p:sp>
      <p:sp>
        <p:nvSpPr>
          <p:cNvPr id="5" name="Szövegdoboz 4"/>
          <p:cNvSpPr txBox="1"/>
          <p:nvPr/>
        </p:nvSpPr>
        <p:spPr>
          <a:xfrm>
            <a:off x="5364088" y="1340768"/>
            <a:ext cx="2416046" cy="1323439"/>
          </a:xfrm>
          <a:prstGeom prst="rect">
            <a:avLst/>
          </a:prstGeom>
          <a:noFill/>
        </p:spPr>
        <p:txBody>
          <a:bodyPr wrap="none" rtlCol="0">
            <a:spAutoFit/>
          </a:bodyPr>
          <a:lstStyle/>
          <a:p>
            <a:r>
              <a:rPr lang="hu-HU" sz="2000" b="1" dirty="0" err="1"/>
              <a:t>iv</a:t>
            </a:r>
            <a:r>
              <a:rPr lang="hu-HU" sz="2000" b="1" dirty="0"/>
              <a:t>. human </a:t>
            </a:r>
            <a:r>
              <a:rPr lang="hu-HU" sz="2000" b="1" dirty="0" smtClean="0"/>
              <a:t>albumin</a:t>
            </a:r>
          </a:p>
          <a:p>
            <a:endParaRPr lang="hu-HU" sz="2000" b="1" dirty="0"/>
          </a:p>
          <a:p>
            <a:endParaRPr lang="hu-HU" sz="2000" b="1" dirty="0" smtClean="0"/>
          </a:p>
          <a:p>
            <a:r>
              <a:rPr lang="hu-HU" sz="2000" b="1" dirty="0" smtClean="0"/>
              <a:t> volumen </a:t>
            </a:r>
            <a:r>
              <a:rPr lang="hu-HU" sz="2000" b="1" dirty="0" err="1" smtClean="0"/>
              <a:t>expansio</a:t>
            </a:r>
            <a:r>
              <a:rPr lang="hu-HU" sz="2000" b="1" dirty="0" smtClean="0"/>
              <a:t>↑</a:t>
            </a:r>
            <a:endParaRPr lang="hu-HU" sz="2000" b="1" dirty="0"/>
          </a:p>
        </p:txBody>
      </p:sp>
      <p:sp>
        <p:nvSpPr>
          <p:cNvPr id="6" name="Lefelé nyíl 5"/>
          <p:cNvSpPr/>
          <p:nvPr/>
        </p:nvSpPr>
        <p:spPr>
          <a:xfrm>
            <a:off x="2483768" y="1772816"/>
            <a:ext cx="72008"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7" name="Lefelé nyíl 6"/>
          <p:cNvSpPr/>
          <p:nvPr/>
        </p:nvSpPr>
        <p:spPr>
          <a:xfrm>
            <a:off x="6300192" y="1772816"/>
            <a:ext cx="72008"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 name="Pluszjel 7"/>
          <p:cNvSpPr/>
          <p:nvPr/>
        </p:nvSpPr>
        <p:spPr>
          <a:xfrm>
            <a:off x="3995936" y="1124744"/>
            <a:ext cx="864096" cy="93610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 name="Szövegdoboz 8"/>
          <p:cNvSpPr txBox="1"/>
          <p:nvPr/>
        </p:nvSpPr>
        <p:spPr>
          <a:xfrm>
            <a:off x="2555776" y="3789040"/>
            <a:ext cx="3802645" cy="400110"/>
          </a:xfrm>
          <a:prstGeom prst="rect">
            <a:avLst/>
          </a:prstGeom>
          <a:noFill/>
        </p:spPr>
        <p:txBody>
          <a:bodyPr wrap="square" rtlCol="0">
            <a:spAutoFit/>
          </a:bodyPr>
          <a:lstStyle/>
          <a:p>
            <a:pPr>
              <a:buNone/>
            </a:pPr>
            <a:r>
              <a:rPr lang="hu-HU" sz="2000" b="1" dirty="0" smtClean="0">
                <a:sym typeface="Wingdings" pitchFamily="2" charset="2"/>
              </a:rPr>
              <a:t>vénás telődés</a:t>
            </a:r>
            <a:r>
              <a:rPr lang="hu-HU" sz="2000" b="1" dirty="0" smtClean="0"/>
              <a:t> ↑</a:t>
            </a:r>
            <a:r>
              <a:rPr lang="hu-HU" sz="2000" b="1" dirty="0" smtClean="0">
                <a:sym typeface="Wingdings" pitchFamily="2" charset="2"/>
              </a:rPr>
              <a:t> </a:t>
            </a:r>
            <a:r>
              <a:rPr lang="hu-HU" sz="2000" b="1" dirty="0">
                <a:sym typeface="Wingdings" pitchFamily="2" charset="2"/>
              </a:rPr>
              <a:t>+ </a:t>
            </a:r>
            <a:r>
              <a:rPr lang="hu-HU" sz="2000" b="1" dirty="0" smtClean="0">
                <a:sym typeface="Wingdings" pitchFamily="2" charset="2"/>
              </a:rPr>
              <a:t>verőtérfogat</a:t>
            </a:r>
            <a:r>
              <a:rPr lang="hu-HU" sz="2000" b="1" dirty="0" smtClean="0"/>
              <a:t> ↑</a:t>
            </a:r>
            <a:endParaRPr lang="hu-HU" sz="2000" b="1" dirty="0"/>
          </a:p>
        </p:txBody>
      </p:sp>
      <p:sp>
        <p:nvSpPr>
          <p:cNvPr id="11" name="Bal oldali kapcsos zárójel 10"/>
          <p:cNvSpPr/>
          <p:nvPr/>
        </p:nvSpPr>
        <p:spPr>
          <a:xfrm rot="16200000">
            <a:off x="4103948" y="1232756"/>
            <a:ext cx="720080" cy="4104456"/>
          </a:xfrm>
          <a:prstGeom prst="leftBrace">
            <a:avLst>
              <a:gd name="adj1" fmla="val 45178"/>
              <a:gd name="adj2" fmla="val 50000"/>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hu-HU"/>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395536" y="1196752"/>
            <a:ext cx="8229600" cy="4896544"/>
          </a:xfrm>
        </p:spPr>
        <p:txBody>
          <a:bodyPr>
            <a:normAutofit fontScale="92500" lnSpcReduction="20000"/>
          </a:bodyPr>
          <a:lstStyle/>
          <a:p>
            <a:pPr>
              <a:buNone/>
            </a:pPr>
            <a:r>
              <a:rPr lang="hu-HU" sz="1900" b="1" dirty="0" smtClean="0">
                <a:solidFill>
                  <a:schemeClr val="bg1">
                    <a:lumMod val="50000"/>
                  </a:schemeClr>
                </a:solidFill>
              </a:rPr>
              <a:t>Máj transzplantáció </a:t>
            </a:r>
            <a:r>
              <a:rPr lang="hu-HU" sz="1900" dirty="0" smtClean="0">
                <a:solidFill>
                  <a:schemeClr val="bg1">
                    <a:lumMod val="50000"/>
                  </a:schemeClr>
                </a:solidFill>
              </a:rPr>
              <a:t>– HRS legmegfelelőbb kezelése</a:t>
            </a:r>
          </a:p>
          <a:p>
            <a:pPr lvl="1"/>
            <a:r>
              <a:rPr lang="hu-HU" sz="1900" dirty="0" smtClean="0">
                <a:solidFill>
                  <a:schemeClr val="bg1">
                    <a:lumMod val="50000"/>
                  </a:schemeClr>
                </a:solidFill>
              </a:rPr>
              <a:t>Javul a veseműködés</a:t>
            </a:r>
          </a:p>
          <a:p>
            <a:pPr lvl="1"/>
            <a:r>
              <a:rPr lang="hu-HU" sz="1900" dirty="0" err="1" smtClean="0">
                <a:solidFill>
                  <a:schemeClr val="bg1">
                    <a:lumMod val="50000"/>
                  </a:schemeClr>
                </a:solidFill>
              </a:rPr>
              <a:t>Cirrhosis</a:t>
            </a:r>
            <a:r>
              <a:rPr lang="hu-HU" sz="1900" dirty="0" smtClean="0">
                <a:solidFill>
                  <a:schemeClr val="bg1">
                    <a:lumMod val="50000"/>
                  </a:schemeClr>
                </a:solidFill>
              </a:rPr>
              <a:t> </a:t>
            </a:r>
            <a:r>
              <a:rPr lang="hu-HU" sz="1900" dirty="0" err="1" smtClean="0">
                <a:solidFill>
                  <a:schemeClr val="bg1">
                    <a:lumMod val="50000"/>
                  </a:schemeClr>
                </a:solidFill>
              </a:rPr>
              <a:t>definitiv</a:t>
            </a:r>
            <a:r>
              <a:rPr lang="hu-HU" sz="1900" dirty="0" smtClean="0">
                <a:solidFill>
                  <a:schemeClr val="bg1">
                    <a:lumMod val="50000"/>
                  </a:schemeClr>
                </a:solidFill>
              </a:rPr>
              <a:t> kezelése</a:t>
            </a:r>
          </a:p>
          <a:p>
            <a:pPr>
              <a:buNone/>
            </a:pPr>
            <a:endParaRPr lang="hu-HU" sz="1900" b="1" dirty="0" smtClean="0"/>
          </a:p>
          <a:p>
            <a:pPr>
              <a:buNone/>
            </a:pPr>
            <a:r>
              <a:rPr lang="hu-HU" sz="1900" b="1" dirty="0" smtClean="0"/>
              <a:t>Gyógyszeres:</a:t>
            </a:r>
          </a:p>
          <a:p>
            <a:r>
              <a:rPr lang="en-US" sz="1900" b="1" dirty="0" err="1" smtClean="0"/>
              <a:t>Terlipressin</a:t>
            </a:r>
            <a:r>
              <a:rPr lang="hu-HU" sz="1900" b="1" dirty="0" smtClean="0"/>
              <a:t> -</a:t>
            </a:r>
            <a:r>
              <a:rPr lang="en-US" sz="1900" b="1" dirty="0" smtClean="0"/>
              <a:t> </a:t>
            </a:r>
            <a:r>
              <a:rPr lang="en-US" sz="1900" dirty="0" smtClean="0"/>
              <a:t>vasopressin anal</a:t>
            </a:r>
            <a:r>
              <a:rPr lang="hu-HU" sz="1900" dirty="0" smtClean="0"/>
              <a:t>ó</a:t>
            </a:r>
            <a:r>
              <a:rPr lang="en-US" sz="1900" dirty="0" smtClean="0"/>
              <a:t>g</a:t>
            </a:r>
            <a:r>
              <a:rPr lang="hu-HU" sz="1900" dirty="0" smtClean="0"/>
              <a:t> </a:t>
            </a:r>
          </a:p>
          <a:p>
            <a:pPr lvl="1"/>
            <a:r>
              <a:rPr lang="hu-HU" sz="1900" dirty="0" err="1" smtClean="0">
                <a:sym typeface="Wingdings" pitchFamily="2" charset="2"/>
              </a:rPr>
              <a:t>splanchnicus</a:t>
            </a:r>
            <a:r>
              <a:rPr lang="hu-HU" sz="1900" dirty="0" smtClean="0">
                <a:sym typeface="Wingdings" pitchFamily="2" charset="2"/>
              </a:rPr>
              <a:t> keringés javítása</a:t>
            </a:r>
          </a:p>
          <a:p>
            <a:pPr lvl="1"/>
            <a:r>
              <a:rPr lang="hu-HU" sz="1900" dirty="0" smtClean="0">
                <a:sym typeface="Wingdings" pitchFamily="2" charset="2"/>
              </a:rPr>
              <a:t>albumin nélkül csökkent hatékonyság </a:t>
            </a:r>
          </a:p>
          <a:p>
            <a:pPr lvl="1"/>
            <a:r>
              <a:rPr lang="hu-HU" sz="1900" dirty="0" smtClean="0">
                <a:sym typeface="Wingdings" pitchFamily="2" charset="2"/>
              </a:rPr>
              <a:t>10-15 %-os </a:t>
            </a:r>
            <a:r>
              <a:rPr lang="hu-HU" sz="1900" dirty="0" err="1" smtClean="0">
                <a:sym typeface="Wingdings" pitchFamily="2" charset="2"/>
              </a:rPr>
              <a:t>ischemias</a:t>
            </a:r>
            <a:r>
              <a:rPr lang="hu-HU" sz="1900" dirty="0" smtClean="0">
                <a:sym typeface="Wingdings" pitchFamily="2" charset="2"/>
              </a:rPr>
              <a:t> mellékhatás (ISZB)</a:t>
            </a:r>
          </a:p>
          <a:p>
            <a:r>
              <a:rPr lang="hu-HU" sz="1900" b="1" dirty="0" smtClean="0">
                <a:sym typeface="Wingdings" pitchFamily="2" charset="2"/>
              </a:rPr>
              <a:t>Albumin: </a:t>
            </a:r>
            <a:r>
              <a:rPr lang="hu-HU" sz="1900" dirty="0" smtClean="0">
                <a:sym typeface="Wingdings" pitchFamily="2" charset="2"/>
              </a:rPr>
              <a:t> </a:t>
            </a:r>
            <a:r>
              <a:rPr lang="en-US" sz="1900" dirty="0" smtClean="0"/>
              <a:t>1 g/kg</a:t>
            </a:r>
            <a:r>
              <a:rPr lang="hu-HU" sz="1900" dirty="0" smtClean="0"/>
              <a:t> az első napon, majd </a:t>
            </a:r>
            <a:r>
              <a:rPr lang="en-US" sz="1900" dirty="0" smtClean="0"/>
              <a:t>20-40 g/d </a:t>
            </a:r>
            <a:r>
              <a:rPr lang="hu-HU" sz="1900" dirty="0" smtClean="0"/>
              <a:t>következő a napokon</a:t>
            </a:r>
            <a:r>
              <a:rPr lang="en-US" sz="1900" dirty="0" smtClean="0"/>
              <a:t>.</a:t>
            </a:r>
            <a:endParaRPr lang="hu-HU" sz="1900" dirty="0" smtClean="0"/>
          </a:p>
          <a:p>
            <a:endParaRPr lang="hu-HU" sz="1900" dirty="0" smtClean="0"/>
          </a:p>
          <a:p>
            <a:r>
              <a:rPr lang="hu-HU" sz="1900" b="1" dirty="0" err="1" smtClean="0"/>
              <a:t>Norepinephrine</a:t>
            </a:r>
            <a:r>
              <a:rPr lang="hu-HU" sz="1900" dirty="0" smtClean="0"/>
              <a:t> - </a:t>
            </a:r>
            <a:r>
              <a:rPr lang="hu-HU" sz="1900" dirty="0" err="1" smtClean="0"/>
              <a:t>Terlipressin</a:t>
            </a:r>
            <a:r>
              <a:rPr lang="hu-HU" sz="1900" dirty="0" smtClean="0"/>
              <a:t>  hatékony alternatívája</a:t>
            </a:r>
          </a:p>
          <a:p>
            <a:pPr lvl="1"/>
            <a:r>
              <a:rPr lang="hu-HU" sz="1900" dirty="0" smtClean="0"/>
              <a:t>Vizsgálatok a két szer egyenértékűségét igazolják</a:t>
            </a:r>
          </a:p>
          <a:p>
            <a:pPr algn="r">
              <a:buNone/>
            </a:pPr>
            <a:r>
              <a:rPr lang="pt-BR" sz="1300" b="1" dirty="0" smtClean="0"/>
              <a:t>Nassar J</a:t>
            </a:r>
            <a:r>
              <a:rPr lang="hu-HU" sz="1300" b="1" dirty="0" smtClean="0"/>
              <a:t>. et </a:t>
            </a:r>
            <a:r>
              <a:rPr lang="hu-HU" sz="1300" b="1" dirty="0" err="1" smtClean="0"/>
              <a:t>al</a:t>
            </a:r>
            <a:r>
              <a:rPr lang="hu-HU" sz="1300" b="1" dirty="0" smtClean="0"/>
              <a:t>.;</a:t>
            </a:r>
            <a:r>
              <a:rPr lang="hu-HU" sz="1300" i="1" dirty="0" err="1" smtClean="0"/>
              <a:t>PLoS</a:t>
            </a:r>
            <a:r>
              <a:rPr lang="hu-HU" sz="1300" i="1" dirty="0" smtClean="0"/>
              <a:t> </a:t>
            </a:r>
            <a:r>
              <a:rPr lang="hu-HU" sz="1300" i="1" dirty="0" err="1"/>
              <a:t>One</a:t>
            </a:r>
            <a:r>
              <a:rPr lang="hu-HU" sz="1300" i="1" dirty="0"/>
              <a:t> 2014; </a:t>
            </a:r>
            <a:r>
              <a:rPr lang="hu-HU" sz="1300" b="1" i="1" dirty="0"/>
              <a:t>9: </a:t>
            </a:r>
            <a:r>
              <a:rPr lang="hu-HU" sz="1300" b="1" i="1" dirty="0" smtClean="0"/>
              <a:t>e107466</a:t>
            </a:r>
          </a:p>
          <a:p>
            <a:r>
              <a:rPr lang="hu-HU" sz="1900" b="1" dirty="0" err="1"/>
              <a:t>midodrine</a:t>
            </a:r>
            <a:r>
              <a:rPr lang="hu-HU" sz="1900" b="1" dirty="0"/>
              <a:t> </a:t>
            </a:r>
            <a:r>
              <a:rPr lang="hu-HU" sz="1900" b="1" dirty="0" smtClean="0"/>
              <a:t>+ </a:t>
            </a:r>
            <a:r>
              <a:rPr lang="hu-HU" sz="1900" b="1" dirty="0" err="1" smtClean="0"/>
              <a:t>octreotide</a:t>
            </a:r>
            <a:r>
              <a:rPr lang="hu-HU" sz="1900" b="1" dirty="0" smtClean="0"/>
              <a:t> + albumin</a:t>
            </a:r>
          </a:p>
          <a:p>
            <a:pPr lvl="1"/>
            <a:r>
              <a:rPr lang="hu-HU" sz="1900" dirty="0" smtClean="0"/>
              <a:t>Bár javult a veseműködés, de </a:t>
            </a:r>
            <a:r>
              <a:rPr lang="hu-HU" sz="1900" dirty="0" err="1" smtClean="0"/>
              <a:t>terlipressin</a:t>
            </a:r>
            <a:r>
              <a:rPr lang="hu-HU" sz="1900" dirty="0" smtClean="0"/>
              <a:t> + albumin mögött másodlagos a szerepük</a:t>
            </a:r>
          </a:p>
          <a:p>
            <a:pPr algn="r">
              <a:buNone/>
            </a:pPr>
            <a:r>
              <a:rPr lang="hu-HU" sz="1300" b="1" dirty="0" err="1"/>
              <a:t>Angeli</a:t>
            </a:r>
            <a:r>
              <a:rPr lang="hu-HU" sz="1300" b="1" dirty="0"/>
              <a:t> </a:t>
            </a:r>
            <a:r>
              <a:rPr lang="hu-HU" sz="1300" b="1" dirty="0" smtClean="0"/>
              <a:t>P. et </a:t>
            </a:r>
            <a:r>
              <a:rPr lang="hu-HU" sz="1300" b="1" dirty="0" err="1" smtClean="0"/>
              <a:t>al</a:t>
            </a:r>
            <a:r>
              <a:rPr lang="hu-HU" sz="1300" b="1" dirty="0" smtClean="0"/>
              <a:t>.; </a:t>
            </a:r>
            <a:r>
              <a:rPr lang="en-US" sz="1300" i="1" dirty="0" err="1" smtClean="0"/>
              <a:t>Hepatology</a:t>
            </a:r>
            <a:r>
              <a:rPr lang="en-US" sz="1300" i="1" dirty="0" smtClean="0"/>
              <a:t> </a:t>
            </a:r>
            <a:r>
              <a:rPr lang="en-US" sz="1300" i="1" dirty="0"/>
              <a:t>1999; </a:t>
            </a:r>
            <a:r>
              <a:rPr lang="en-US" sz="1300" b="1" i="1" dirty="0"/>
              <a:t>29: </a:t>
            </a:r>
            <a:r>
              <a:rPr lang="en-US" sz="1300" b="1" i="1" dirty="0" smtClean="0"/>
              <a:t>1690-1697</a:t>
            </a:r>
            <a:endParaRPr lang="hu-HU" sz="1300" b="1" i="1" dirty="0" smtClean="0"/>
          </a:p>
        </p:txBody>
      </p:sp>
      <p:sp>
        <p:nvSpPr>
          <p:cNvPr id="5" name="Cím 1"/>
          <p:cNvSpPr>
            <a:spLocks noGrp="1"/>
          </p:cNvSpPr>
          <p:nvPr>
            <p:ph type="title"/>
          </p:nvPr>
        </p:nvSpPr>
        <p:spPr>
          <a:xfrm>
            <a:off x="0" y="0"/>
            <a:ext cx="9144000" cy="1052736"/>
          </a:xfrm>
          <a:solidFill>
            <a:srgbClr val="0070C0"/>
          </a:solidFill>
        </p:spPr>
        <p:txBody>
          <a:bodyPr>
            <a:normAutofit/>
          </a:bodyPr>
          <a:lstStyle/>
          <a:p>
            <a:r>
              <a:rPr lang="hu-HU" sz="2400" b="1" dirty="0" smtClean="0">
                <a:solidFill>
                  <a:srgbClr val="FFFF00"/>
                </a:solidFill>
              </a:rPr>
              <a:t>HRS kezelése</a:t>
            </a:r>
            <a:endParaRPr lang="hu-HU" sz="2400" b="1" dirty="0">
              <a:solidFill>
                <a:srgbClr val="FFFF00"/>
              </a:solidFill>
            </a:endParaRPr>
          </a:p>
        </p:txBody>
      </p:sp>
      <p:sp>
        <p:nvSpPr>
          <p:cNvPr id="6" name="Szövegdoboz 5"/>
          <p:cNvSpPr txBox="1"/>
          <p:nvPr/>
        </p:nvSpPr>
        <p:spPr>
          <a:xfrm>
            <a:off x="3995936" y="6309320"/>
            <a:ext cx="4798750" cy="276999"/>
          </a:xfrm>
          <a:prstGeom prst="rect">
            <a:avLst/>
          </a:prstGeom>
          <a:noFill/>
        </p:spPr>
        <p:txBody>
          <a:bodyPr wrap="none" rtlCol="0">
            <a:spAutoFit/>
          </a:bodyPr>
          <a:lstStyle/>
          <a:p>
            <a:r>
              <a:rPr lang="hu-HU" sz="1200" dirty="0" err="1" smtClean="0"/>
              <a:t>Bittencourt</a:t>
            </a:r>
            <a:r>
              <a:rPr lang="hu-HU" sz="1200" dirty="0" smtClean="0"/>
              <a:t> P. et </a:t>
            </a:r>
            <a:r>
              <a:rPr lang="hu-HU" sz="1200" dirty="0" err="1" smtClean="0"/>
              <a:t>al</a:t>
            </a:r>
            <a:r>
              <a:rPr lang="hu-HU" sz="1200" dirty="0" smtClean="0"/>
              <a:t>;</a:t>
            </a:r>
            <a:r>
              <a:rPr lang="en-US" sz="1200" i="1" dirty="0"/>
              <a:t> World J </a:t>
            </a:r>
            <a:r>
              <a:rPr lang="en-US" sz="1200" i="1" dirty="0" err="1"/>
              <a:t>Hepatol</a:t>
            </a:r>
            <a:r>
              <a:rPr lang="en-US" sz="1200" i="1" dirty="0"/>
              <a:t> 2015 September 28; 7(21): 2336-2343</a:t>
            </a:r>
            <a:endParaRPr lang="hu-HU" sz="12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title"/>
          </p:nvPr>
        </p:nvSpPr>
        <p:spPr>
          <a:xfrm>
            <a:off x="0" y="0"/>
            <a:ext cx="9144000" cy="908720"/>
          </a:xfrm>
          <a:solidFill>
            <a:srgbClr val="0070C0"/>
          </a:solidFill>
        </p:spPr>
        <p:txBody>
          <a:bodyPr>
            <a:noAutofit/>
          </a:bodyPr>
          <a:lstStyle/>
          <a:p>
            <a:r>
              <a:rPr lang="en-US" sz="2400" b="1" dirty="0" err="1" smtClean="0">
                <a:solidFill>
                  <a:srgbClr val="FFFF00"/>
                </a:solidFill>
              </a:rPr>
              <a:t>Terlipressin</a:t>
            </a:r>
            <a:r>
              <a:rPr lang="en-US" sz="2400" b="1" dirty="0" smtClean="0">
                <a:solidFill>
                  <a:srgbClr val="FFFF00"/>
                </a:solidFill>
              </a:rPr>
              <a:t> </a:t>
            </a:r>
            <a:r>
              <a:rPr lang="hu-HU" sz="2400" b="1" dirty="0" smtClean="0">
                <a:solidFill>
                  <a:srgbClr val="FFFF00"/>
                </a:solidFill>
              </a:rPr>
              <a:t>+ </a:t>
            </a:r>
            <a:r>
              <a:rPr lang="en-US" sz="2400" b="1" dirty="0" smtClean="0">
                <a:solidFill>
                  <a:srgbClr val="FFFF00"/>
                </a:solidFill>
              </a:rPr>
              <a:t>Albumin </a:t>
            </a:r>
            <a:r>
              <a:rPr lang="en-US" sz="2400" b="1" dirty="0" err="1" smtClean="0">
                <a:solidFill>
                  <a:srgbClr val="FFFF00"/>
                </a:solidFill>
              </a:rPr>
              <a:t>vs</a:t>
            </a:r>
            <a:r>
              <a:rPr lang="en-US" sz="2400" b="1" dirty="0" smtClean="0">
                <a:solidFill>
                  <a:srgbClr val="FFFF00"/>
                </a:solidFill>
              </a:rPr>
              <a:t> Albumin </a:t>
            </a:r>
            <a:br>
              <a:rPr lang="en-US" sz="2400" b="1" dirty="0" smtClean="0">
                <a:solidFill>
                  <a:srgbClr val="FFFF00"/>
                </a:solidFill>
              </a:rPr>
            </a:br>
            <a:r>
              <a:rPr lang="en-US" sz="1800" b="1" dirty="0" smtClean="0">
                <a:solidFill>
                  <a:srgbClr val="FFFF00"/>
                </a:solidFill>
              </a:rPr>
              <a:t>Cirrhosis </a:t>
            </a:r>
            <a:r>
              <a:rPr lang="hu-HU" sz="1800" b="1" dirty="0" smtClean="0">
                <a:solidFill>
                  <a:srgbClr val="FFFF00"/>
                </a:solidFill>
              </a:rPr>
              <a:t>+ </a:t>
            </a:r>
            <a:r>
              <a:rPr lang="en-US" sz="1800" b="1" dirty="0" smtClean="0">
                <a:solidFill>
                  <a:srgbClr val="FFFF00"/>
                </a:solidFill>
              </a:rPr>
              <a:t>HRS</a:t>
            </a:r>
            <a:r>
              <a:rPr lang="hu-HU" sz="1800" b="1" dirty="0" smtClean="0">
                <a:solidFill>
                  <a:srgbClr val="FFFF00"/>
                </a:solidFill>
              </a:rPr>
              <a:t> betegeken</a:t>
            </a:r>
            <a:br>
              <a:rPr lang="hu-HU" sz="1800" b="1" dirty="0" smtClean="0">
                <a:solidFill>
                  <a:srgbClr val="FFFF00"/>
                </a:solidFill>
              </a:rPr>
            </a:br>
            <a:r>
              <a:rPr lang="en-US" sz="1800" b="1" dirty="0" err="1" smtClean="0">
                <a:solidFill>
                  <a:srgbClr val="FFFF00"/>
                </a:solidFill>
              </a:rPr>
              <a:t>Randomiz</a:t>
            </a:r>
            <a:r>
              <a:rPr lang="hu-HU" sz="1800" b="1" dirty="0" smtClean="0">
                <a:solidFill>
                  <a:srgbClr val="FFFF00"/>
                </a:solidFill>
              </a:rPr>
              <a:t>ált vizsgálat</a:t>
            </a:r>
            <a:r>
              <a:rPr lang="en-US" sz="1800" b="1" dirty="0" smtClean="0">
                <a:solidFill>
                  <a:srgbClr val="FFFF00"/>
                </a:solidFill>
              </a:rPr>
              <a:t> (n=46)</a:t>
            </a:r>
            <a:endParaRPr lang="hu-HU" sz="1800" dirty="0">
              <a:solidFill>
                <a:srgbClr val="FFFF00"/>
              </a:solidFill>
            </a:endParaRPr>
          </a:p>
        </p:txBody>
      </p:sp>
      <p:pic>
        <p:nvPicPr>
          <p:cNvPr id="103426" name="Picture 2"/>
          <p:cNvPicPr>
            <a:picLocks noChangeAspect="1" noChangeArrowheads="1"/>
          </p:cNvPicPr>
          <p:nvPr/>
        </p:nvPicPr>
        <p:blipFill>
          <a:blip r:embed="rId2" cstate="print"/>
          <a:srcRect/>
          <a:stretch>
            <a:fillRect/>
          </a:stretch>
        </p:blipFill>
        <p:spPr bwMode="auto">
          <a:xfrm>
            <a:off x="1835696" y="1484784"/>
            <a:ext cx="5762625" cy="4152900"/>
          </a:xfrm>
          <a:prstGeom prst="rect">
            <a:avLst/>
          </a:prstGeom>
          <a:ln>
            <a:noFill/>
          </a:ln>
          <a:effectLst>
            <a:outerShdw blurRad="190500" algn="tl" rotWithShape="0">
              <a:srgbClr val="000000">
                <a:alpha val="70000"/>
              </a:srgbClr>
            </a:outerShdw>
          </a:effectLst>
        </p:spPr>
      </p:pic>
      <p:sp>
        <p:nvSpPr>
          <p:cNvPr id="6" name="Szövegdoboz 5"/>
          <p:cNvSpPr txBox="1"/>
          <p:nvPr/>
        </p:nvSpPr>
        <p:spPr>
          <a:xfrm>
            <a:off x="3707904" y="6309320"/>
            <a:ext cx="4000647" cy="276999"/>
          </a:xfrm>
          <a:prstGeom prst="rect">
            <a:avLst/>
          </a:prstGeom>
          <a:noFill/>
        </p:spPr>
        <p:txBody>
          <a:bodyPr wrap="none" rtlCol="0">
            <a:spAutoFit/>
          </a:bodyPr>
          <a:lstStyle/>
          <a:p>
            <a:r>
              <a:rPr lang="es-ES" sz="1200" dirty="0" smtClean="0"/>
              <a:t>MARTÍN–LLAHÍ et al. </a:t>
            </a:r>
            <a:r>
              <a:rPr lang="es-ES" sz="1200" i="1" dirty="0" smtClean="0"/>
              <a:t>Gastroenterology 134:1352–1359, 2008</a:t>
            </a:r>
            <a:endParaRPr lang="hu-HU" sz="12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051050" y="1125538"/>
            <a:ext cx="3810000" cy="4392612"/>
            <a:chOff x="1632" y="1012"/>
            <a:chExt cx="2403" cy="3255"/>
          </a:xfrm>
        </p:grpSpPr>
        <p:sp>
          <p:nvSpPr>
            <p:cNvPr id="114691" name="Freeform 3"/>
            <p:cNvSpPr>
              <a:spLocks/>
            </p:cNvSpPr>
            <p:nvPr/>
          </p:nvSpPr>
          <p:spPr bwMode="auto">
            <a:xfrm>
              <a:off x="1722" y="1144"/>
              <a:ext cx="357" cy="422"/>
            </a:xfrm>
            <a:custGeom>
              <a:avLst/>
              <a:gdLst/>
              <a:ahLst/>
              <a:cxnLst>
                <a:cxn ang="0">
                  <a:pos x="4" y="136"/>
                </a:cxn>
                <a:cxn ang="0">
                  <a:pos x="6" y="134"/>
                </a:cxn>
                <a:cxn ang="0">
                  <a:pos x="27" y="140"/>
                </a:cxn>
                <a:cxn ang="0">
                  <a:pos x="114" y="143"/>
                </a:cxn>
                <a:cxn ang="0">
                  <a:pos x="146" y="80"/>
                </a:cxn>
                <a:cxn ang="0">
                  <a:pos x="146" y="80"/>
                </a:cxn>
                <a:cxn ang="0">
                  <a:pos x="146" y="80"/>
                </a:cxn>
                <a:cxn ang="0">
                  <a:pos x="146" y="78"/>
                </a:cxn>
                <a:cxn ang="0">
                  <a:pos x="146" y="78"/>
                </a:cxn>
                <a:cxn ang="0">
                  <a:pos x="146" y="78"/>
                </a:cxn>
                <a:cxn ang="0">
                  <a:pos x="111" y="16"/>
                </a:cxn>
                <a:cxn ang="0">
                  <a:pos x="24" y="24"/>
                </a:cxn>
                <a:cxn ang="0">
                  <a:pos x="4" y="31"/>
                </a:cxn>
                <a:cxn ang="0">
                  <a:pos x="0" y="29"/>
                </a:cxn>
                <a:cxn ang="0">
                  <a:pos x="0" y="29"/>
                </a:cxn>
                <a:cxn ang="0">
                  <a:pos x="4" y="136"/>
                </a:cxn>
              </a:cxnLst>
              <a:rect l="0" t="0" r="r" b="b"/>
              <a:pathLst>
                <a:path w="147" h="163">
                  <a:moveTo>
                    <a:pt x="4" y="136"/>
                  </a:moveTo>
                  <a:cubicBezTo>
                    <a:pt x="5" y="135"/>
                    <a:pt x="5" y="135"/>
                    <a:pt x="6" y="134"/>
                  </a:cubicBezTo>
                  <a:cubicBezTo>
                    <a:pt x="14" y="130"/>
                    <a:pt x="20" y="133"/>
                    <a:pt x="27" y="140"/>
                  </a:cubicBezTo>
                  <a:cubicBezTo>
                    <a:pt x="56" y="163"/>
                    <a:pt x="88" y="156"/>
                    <a:pt x="114" y="143"/>
                  </a:cubicBezTo>
                  <a:cubicBezTo>
                    <a:pt x="134" y="134"/>
                    <a:pt x="147" y="114"/>
                    <a:pt x="146" y="80"/>
                  </a:cubicBezTo>
                  <a:cubicBezTo>
                    <a:pt x="146" y="80"/>
                    <a:pt x="146" y="80"/>
                    <a:pt x="146" y="80"/>
                  </a:cubicBezTo>
                  <a:cubicBezTo>
                    <a:pt x="146" y="80"/>
                    <a:pt x="146" y="80"/>
                    <a:pt x="146" y="80"/>
                  </a:cubicBezTo>
                  <a:cubicBezTo>
                    <a:pt x="146" y="78"/>
                    <a:pt x="146" y="78"/>
                    <a:pt x="146" y="78"/>
                  </a:cubicBezTo>
                  <a:cubicBezTo>
                    <a:pt x="146" y="78"/>
                    <a:pt x="146" y="78"/>
                    <a:pt x="146" y="78"/>
                  </a:cubicBezTo>
                  <a:cubicBezTo>
                    <a:pt x="146" y="78"/>
                    <a:pt x="146" y="78"/>
                    <a:pt x="146" y="78"/>
                  </a:cubicBezTo>
                  <a:cubicBezTo>
                    <a:pt x="145" y="44"/>
                    <a:pt x="131" y="25"/>
                    <a:pt x="111" y="16"/>
                  </a:cubicBezTo>
                  <a:cubicBezTo>
                    <a:pt x="84" y="5"/>
                    <a:pt x="52" y="0"/>
                    <a:pt x="24" y="24"/>
                  </a:cubicBezTo>
                  <a:cubicBezTo>
                    <a:pt x="17" y="31"/>
                    <a:pt x="11" y="34"/>
                    <a:pt x="4" y="31"/>
                  </a:cubicBezTo>
                  <a:cubicBezTo>
                    <a:pt x="2" y="30"/>
                    <a:pt x="1" y="29"/>
                    <a:pt x="0" y="29"/>
                  </a:cubicBezTo>
                  <a:cubicBezTo>
                    <a:pt x="0" y="29"/>
                    <a:pt x="0" y="29"/>
                    <a:pt x="0" y="29"/>
                  </a:cubicBezTo>
                  <a:cubicBezTo>
                    <a:pt x="19" y="39"/>
                    <a:pt x="32" y="111"/>
                    <a:pt x="4" y="136"/>
                  </a:cubicBezTo>
                  <a:close/>
                </a:path>
              </a:pathLst>
            </a:custGeom>
            <a:solidFill>
              <a:srgbClr val="FDC270"/>
            </a:solidFill>
            <a:ln w="9525">
              <a:noFill/>
              <a:round/>
              <a:headEnd/>
              <a:tailEnd/>
            </a:ln>
          </p:spPr>
          <p:txBody>
            <a:bodyPr/>
            <a:lstStyle/>
            <a:p>
              <a:endParaRPr lang="hu-HU"/>
            </a:p>
          </p:txBody>
        </p:sp>
        <p:sp>
          <p:nvSpPr>
            <p:cNvPr id="114692" name="Freeform 4"/>
            <p:cNvSpPr>
              <a:spLocks/>
            </p:cNvSpPr>
            <p:nvPr/>
          </p:nvSpPr>
          <p:spPr bwMode="auto">
            <a:xfrm>
              <a:off x="2258" y="1204"/>
              <a:ext cx="1767" cy="3063"/>
            </a:xfrm>
            <a:custGeom>
              <a:avLst/>
              <a:gdLst/>
              <a:ahLst/>
              <a:cxnLst>
                <a:cxn ang="0">
                  <a:pos x="718" y="543"/>
                </a:cxn>
                <a:cxn ang="0">
                  <a:pos x="690" y="563"/>
                </a:cxn>
                <a:cxn ang="0">
                  <a:pos x="648" y="419"/>
                </a:cxn>
                <a:cxn ang="0">
                  <a:pos x="615" y="447"/>
                </a:cxn>
                <a:cxn ang="0">
                  <a:pos x="546" y="384"/>
                </a:cxn>
                <a:cxn ang="0">
                  <a:pos x="529" y="133"/>
                </a:cxn>
                <a:cxn ang="0">
                  <a:pos x="388" y="70"/>
                </a:cxn>
                <a:cxn ang="0">
                  <a:pos x="307" y="196"/>
                </a:cxn>
                <a:cxn ang="0">
                  <a:pos x="410" y="180"/>
                </a:cxn>
                <a:cxn ang="0">
                  <a:pos x="361" y="277"/>
                </a:cxn>
                <a:cxn ang="0">
                  <a:pos x="345" y="418"/>
                </a:cxn>
                <a:cxn ang="0">
                  <a:pos x="285" y="673"/>
                </a:cxn>
                <a:cxn ang="0">
                  <a:pos x="286" y="914"/>
                </a:cxn>
                <a:cxn ang="0">
                  <a:pos x="266" y="1102"/>
                </a:cxn>
                <a:cxn ang="0">
                  <a:pos x="252" y="697"/>
                </a:cxn>
                <a:cxn ang="0">
                  <a:pos x="239" y="457"/>
                </a:cxn>
                <a:cxn ang="0">
                  <a:pos x="268" y="179"/>
                </a:cxn>
                <a:cxn ang="0">
                  <a:pos x="193" y="1"/>
                </a:cxn>
                <a:cxn ang="0">
                  <a:pos x="140" y="112"/>
                </a:cxn>
                <a:cxn ang="0">
                  <a:pos x="2" y="32"/>
                </a:cxn>
                <a:cxn ang="0">
                  <a:pos x="0" y="68"/>
                </a:cxn>
                <a:cxn ang="0">
                  <a:pos x="72" y="97"/>
                </a:cxn>
                <a:cxn ang="0">
                  <a:pos x="179" y="34"/>
                </a:cxn>
                <a:cxn ang="0">
                  <a:pos x="246" y="159"/>
                </a:cxn>
                <a:cxn ang="0">
                  <a:pos x="202" y="347"/>
                </a:cxn>
                <a:cxn ang="0">
                  <a:pos x="233" y="661"/>
                </a:cxn>
                <a:cxn ang="0">
                  <a:pos x="252" y="1108"/>
                </a:cxn>
                <a:cxn ang="0">
                  <a:pos x="298" y="924"/>
                </a:cxn>
                <a:cxn ang="0">
                  <a:pos x="303" y="703"/>
                </a:cxn>
                <a:cxn ang="0">
                  <a:pos x="384" y="499"/>
                </a:cxn>
                <a:cxn ang="0">
                  <a:pos x="329" y="328"/>
                </a:cxn>
                <a:cxn ang="0">
                  <a:pos x="444" y="168"/>
                </a:cxn>
                <a:cxn ang="0">
                  <a:pos x="340" y="189"/>
                </a:cxn>
                <a:cxn ang="0">
                  <a:pos x="394" y="121"/>
                </a:cxn>
                <a:cxn ang="0">
                  <a:pos x="483" y="52"/>
                </a:cxn>
                <a:cxn ang="0">
                  <a:pos x="451" y="342"/>
                </a:cxn>
                <a:cxn ang="0">
                  <a:pos x="608" y="482"/>
                </a:cxn>
                <a:cxn ang="0">
                  <a:pos x="611" y="680"/>
                </a:cxn>
                <a:cxn ang="0">
                  <a:pos x="578" y="641"/>
                </a:cxn>
                <a:cxn ang="0">
                  <a:pos x="570" y="661"/>
                </a:cxn>
                <a:cxn ang="0">
                  <a:pos x="606" y="762"/>
                </a:cxn>
                <a:cxn ang="0">
                  <a:pos x="593" y="1050"/>
                </a:cxn>
                <a:cxn ang="0">
                  <a:pos x="559" y="1046"/>
                </a:cxn>
                <a:cxn ang="0">
                  <a:pos x="590" y="1102"/>
                </a:cxn>
                <a:cxn ang="0">
                  <a:pos x="665" y="1167"/>
                </a:cxn>
                <a:cxn ang="0">
                  <a:pos x="675" y="771"/>
                </a:cxn>
                <a:cxn ang="0">
                  <a:pos x="689" y="636"/>
                </a:cxn>
              </a:cxnLst>
              <a:rect l="0" t="0" r="r" b="b"/>
              <a:pathLst>
                <a:path w="728" h="1183">
                  <a:moveTo>
                    <a:pt x="728" y="551"/>
                  </a:moveTo>
                  <a:cubicBezTo>
                    <a:pt x="728" y="551"/>
                    <a:pt x="728" y="551"/>
                    <a:pt x="728" y="551"/>
                  </a:cubicBezTo>
                  <a:cubicBezTo>
                    <a:pt x="725" y="552"/>
                    <a:pt x="721" y="548"/>
                    <a:pt x="718" y="543"/>
                  </a:cubicBezTo>
                  <a:cubicBezTo>
                    <a:pt x="716" y="537"/>
                    <a:pt x="717" y="531"/>
                    <a:pt x="720" y="530"/>
                  </a:cubicBezTo>
                  <a:cubicBezTo>
                    <a:pt x="720" y="530"/>
                    <a:pt x="720" y="530"/>
                    <a:pt x="720" y="530"/>
                  </a:cubicBezTo>
                  <a:cubicBezTo>
                    <a:pt x="720" y="530"/>
                    <a:pt x="701" y="544"/>
                    <a:pt x="690" y="563"/>
                  </a:cubicBezTo>
                  <a:cubicBezTo>
                    <a:pt x="689" y="550"/>
                    <a:pt x="685" y="557"/>
                    <a:pt x="685" y="519"/>
                  </a:cubicBezTo>
                  <a:cubicBezTo>
                    <a:pt x="684" y="410"/>
                    <a:pt x="684" y="410"/>
                    <a:pt x="684" y="410"/>
                  </a:cubicBezTo>
                  <a:cubicBezTo>
                    <a:pt x="683" y="415"/>
                    <a:pt x="667" y="419"/>
                    <a:pt x="648" y="419"/>
                  </a:cubicBezTo>
                  <a:cubicBezTo>
                    <a:pt x="629" y="418"/>
                    <a:pt x="614" y="414"/>
                    <a:pt x="614" y="409"/>
                  </a:cubicBezTo>
                  <a:cubicBezTo>
                    <a:pt x="614" y="409"/>
                    <a:pt x="614" y="409"/>
                    <a:pt x="614" y="409"/>
                  </a:cubicBezTo>
                  <a:cubicBezTo>
                    <a:pt x="613" y="414"/>
                    <a:pt x="614" y="428"/>
                    <a:pt x="615" y="447"/>
                  </a:cubicBezTo>
                  <a:cubicBezTo>
                    <a:pt x="615" y="449"/>
                    <a:pt x="611" y="452"/>
                    <a:pt x="610" y="452"/>
                  </a:cubicBezTo>
                  <a:cubicBezTo>
                    <a:pt x="596" y="446"/>
                    <a:pt x="584" y="436"/>
                    <a:pt x="574" y="423"/>
                  </a:cubicBezTo>
                  <a:cubicBezTo>
                    <a:pt x="570" y="418"/>
                    <a:pt x="551" y="392"/>
                    <a:pt x="546" y="384"/>
                  </a:cubicBezTo>
                  <a:cubicBezTo>
                    <a:pt x="536" y="369"/>
                    <a:pt x="526" y="355"/>
                    <a:pt x="500" y="347"/>
                  </a:cubicBezTo>
                  <a:cubicBezTo>
                    <a:pt x="461" y="335"/>
                    <a:pt x="450" y="286"/>
                    <a:pt x="476" y="266"/>
                  </a:cubicBezTo>
                  <a:cubicBezTo>
                    <a:pt x="526" y="219"/>
                    <a:pt x="530" y="202"/>
                    <a:pt x="529" y="133"/>
                  </a:cubicBezTo>
                  <a:cubicBezTo>
                    <a:pt x="528" y="87"/>
                    <a:pt x="523" y="52"/>
                    <a:pt x="502" y="32"/>
                  </a:cubicBezTo>
                  <a:cubicBezTo>
                    <a:pt x="489" y="19"/>
                    <a:pt x="471" y="13"/>
                    <a:pt x="446" y="14"/>
                  </a:cubicBezTo>
                  <a:cubicBezTo>
                    <a:pt x="400" y="14"/>
                    <a:pt x="393" y="46"/>
                    <a:pt x="388" y="70"/>
                  </a:cubicBezTo>
                  <a:cubicBezTo>
                    <a:pt x="385" y="82"/>
                    <a:pt x="383" y="94"/>
                    <a:pt x="375" y="102"/>
                  </a:cubicBezTo>
                  <a:cubicBezTo>
                    <a:pt x="368" y="109"/>
                    <a:pt x="358" y="115"/>
                    <a:pt x="349" y="121"/>
                  </a:cubicBezTo>
                  <a:cubicBezTo>
                    <a:pt x="325" y="135"/>
                    <a:pt x="296" y="153"/>
                    <a:pt x="307" y="196"/>
                  </a:cubicBezTo>
                  <a:cubicBezTo>
                    <a:pt x="310" y="209"/>
                    <a:pt x="318" y="214"/>
                    <a:pt x="323" y="216"/>
                  </a:cubicBezTo>
                  <a:cubicBezTo>
                    <a:pt x="340" y="223"/>
                    <a:pt x="359" y="211"/>
                    <a:pt x="379" y="198"/>
                  </a:cubicBezTo>
                  <a:cubicBezTo>
                    <a:pt x="388" y="192"/>
                    <a:pt x="401" y="183"/>
                    <a:pt x="410" y="180"/>
                  </a:cubicBezTo>
                  <a:cubicBezTo>
                    <a:pt x="413" y="179"/>
                    <a:pt x="419" y="179"/>
                    <a:pt x="421" y="182"/>
                  </a:cubicBezTo>
                  <a:cubicBezTo>
                    <a:pt x="429" y="196"/>
                    <a:pt x="425" y="212"/>
                    <a:pt x="421" y="223"/>
                  </a:cubicBezTo>
                  <a:cubicBezTo>
                    <a:pt x="411" y="248"/>
                    <a:pt x="387" y="270"/>
                    <a:pt x="361" y="277"/>
                  </a:cubicBezTo>
                  <a:cubicBezTo>
                    <a:pt x="330" y="286"/>
                    <a:pt x="311" y="299"/>
                    <a:pt x="304" y="319"/>
                  </a:cubicBezTo>
                  <a:cubicBezTo>
                    <a:pt x="297" y="336"/>
                    <a:pt x="301" y="358"/>
                    <a:pt x="315" y="382"/>
                  </a:cubicBezTo>
                  <a:cubicBezTo>
                    <a:pt x="324" y="396"/>
                    <a:pt x="335" y="408"/>
                    <a:pt x="345" y="418"/>
                  </a:cubicBezTo>
                  <a:cubicBezTo>
                    <a:pt x="370" y="445"/>
                    <a:pt x="380" y="457"/>
                    <a:pt x="362" y="484"/>
                  </a:cubicBezTo>
                  <a:cubicBezTo>
                    <a:pt x="353" y="496"/>
                    <a:pt x="345" y="502"/>
                    <a:pt x="336" y="508"/>
                  </a:cubicBezTo>
                  <a:cubicBezTo>
                    <a:pt x="304" y="529"/>
                    <a:pt x="285" y="550"/>
                    <a:pt x="285" y="673"/>
                  </a:cubicBezTo>
                  <a:cubicBezTo>
                    <a:pt x="285" y="686"/>
                    <a:pt x="290" y="695"/>
                    <a:pt x="290" y="702"/>
                  </a:cubicBezTo>
                  <a:cubicBezTo>
                    <a:pt x="290" y="718"/>
                    <a:pt x="290" y="740"/>
                    <a:pt x="289" y="765"/>
                  </a:cubicBezTo>
                  <a:cubicBezTo>
                    <a:pt x="288" y="848"/>
                    <a:pt x="286" y="877"/>
                    <a:pt x="286" y="914"/>
                  </a:cubicBezTo>
                  <a:cubicBezTo>
                    <a:pt x="286" y="924"/>
                    <a:pt x="286" y="924"/>
                    <a:pt x="286" y="924"/>
                  </a:cubicBezTo>
                  <a:cubicBezTo>
                    <a:pt x="286" y="972"/>
                    <a:pt x="286" y="1083"/>
                    <a:pt x="268" y="1100"/>
                  </a:cubicBezTo>
                  <a:cubicBezTo>
                    <a:pt x="267" y="1102"/>
                    <a:pt x="266" y="1102"/>
                    <a:pt x="266" y="1102"/>
                  </a:cubicBezTo>
                  <a:cubicBezTo>
                    <a:pt x="264" y="1102"/>
                    <a:pt x="262" y="1101"/>
                    <a:pt x="260" y="1099"/>
                  </a:cubicBezTo>
                  <a:cubicBezTo>
                    <a:pt x="243" y="1083"/>
                    <a:pt x="243" y="1003"/>
                    <a:pt x="243" y="912"/>
                  </a:cubicBezTo>
                  <a:cubicBezTo>
                    <a:pt x="243" y="826"/>
                    <a:pt x="249" y="764"/>
                    <a:pt x="252" y="697"/>
                  </a:cubicBezTo>
                  <a:cubicBezTo>
                    <a:pt x="252" y="686"/>
                    <a:pt x="259" y="676"/>
                    <a:pt x="260" y="664"/>
                  </a:cubicBezTo>
                  <a:cubicBezTo>
                    <a:pt x="261" y="656"/>
                    <a:pt x="261" y="656"/>
                    <a:pt x="261" y="656"/>
                  </a:cubicBezTo>
                  <a:cubicBezTo>
                    <a:pt x="264" y="623"/>
                    <a:pt x="271" y="561"/>
                    <a:pt x="239" y="457"/>
                  </a:cubicBezTo>
                  <a:cubicBezTo>
                    <a:pt x="228" y="420"/>
                    <a:pt x="226" y="381"/>
                    <a:pt x="229" y="343"/>
                  </a:cubicBezTo>
                  <a:cubicBezTo>
                    <a:pt x="237" y="290"/>
                    <a:pt x="246" y="252"/>
                    <a:pt x="253" y="224"/>
                  </a:cubicBezTo>
                  <a:cubicBezTo>
                    <a:pt x="258" y="208"/>
                    <a:pt x="263" y="192"/>
                    <a:pt x="268" y="179"/>
                  </a:cubicBezTo>
                  <a:cubicBezTo>
                    <a:pt x="271" y="167"/>
                    <a:pt x="271" y="167"/>
                    <a:pt x="271" y="167"/>
                  </a:cubicBezTo>
                  <a:cubicBezTo>
                    <a:pt x="288" y="117"/>
                    <a:pt x="282" y="62"/>
                    <a:pt x="258" y="30"/>
                  </a:cubicBezTo>
                  <a:cubicBezTo>
                    <a:pt x="242" y="10"/>
                    <a:pt x="220" y="0"/>
                    <a:pt x="193" y="1"/>
                  </a:cubicBezTo>
                  <a:cubicBezTo>
                    <a:pt x="178" y="2"/>
                    <a:pt x="166" y="7"/>
                    <a:pt x="158" y="16"/>
                  </a:cubicBezTo>
                  <a:cubicBezTo>
                    <a:pt x="146" y="31"/>
                    <a:pt x="148" y="52"/>
                    <a:pt x="150" y="70"/>
                  </a:cubicBezTo>
                  <a:cubicBezTo>
                    <a:pt x="153" y="98"/>
                    <a:pt x="152" y="107"/>
                    <a:pt x="140" y="112"/>
                  </a:cubicBezTo>
                  <a:cubicBezTo>
                    <a:pt x="127" y="117"/>
                    <a:pt x="113" y="102"/>
                    <a:pt x="93" y="79"/>
                  </a:cubicBezTo>
                  <a:cubicBezTo>
                    <a:pt x="75" y="58"/>
                    <a:pt x="58" y="38"/>
                    <a:pt x="32" y="35"/>
                  </a:cubicBezTo>
                  <a:cubicBezTo>
                    <a:pt x="21" y="34"/>
                    <a:pt x="2" y="32"/>
                    <a:pt x="2" y="32"/>
                  </a:cubicBezTo>
                  <a:cubicBezTo>
                    <a:pt x="2" y="32"/>
                    <a:pt x="2" y="32"/>
                    <a:pt x="2" y="32"/>
                  </a:cubicBezTo>
                  <a:cubicBezTo>
                    <a:pt x="13" y="34"/>
                    <a:pt x="25" y="38"/>
                    <a:pt x="26" y="49"/>
                  </a:cubicBezTo>
                  <a:cubicBezTo>
                    <a:pt x="26" y="60"/>
                    <a:pt x="12" y="65"/>
                    <a:pt x="0" y="68"/>
                  </a:cubicBezTo>
                  <a:cubicBezTo>
                    <a:pt x="0" y="68"/>
                    <a:pt x="0" y="68"/>
                    <a:pt x="0" y="68"/>
                  </a:cubicBezTo>
                  <a:cubicBezTo>
                    <a:pt x="0" y="68"/>
                    <a:pt x="18" y="64"/>
                    <a:pt x="33" y="66"/>
                  </a:cubicBezTo>
                  <a:cubicBezTo>
                    <a:pt x="46" y="69"/>
                    <a:pt x="58" y="80"/>
                    <a:pt x="72" y="97"/>
                  </a:cubicBezTo>
                  <a:cubicBezTo>
                    <a:pt x="93" y="121"/>
                    <a:pt x="118" y="149"/>
                    <a:pt x="149" y="138"/>
                  </a:cubicBezTo>
                  <a:cubicBezTo>
                    <a:pt x="184" y="125"/>
                    <a:pt x="180" y="92"/>
                    <a:pt x="177" y="67"/>
                  </a:cubicBezTo>
                  <a:cubicBezTo>
                    <a:pt x="176" y="54"/>
                    <a:pt x="174" y="40"/>
                    <a:pt x="179" y="34"/>
                  </a:cubicBezTo>
                  <a:cubicBezTo>
                    <a:pt x="182" y="30"/>
                    <a:pt x="189" y="29"/>
                    <a:pt x="195" y="29"/>
                  </a:cubicBezTo>
                  <a:cubicBezTo>
                    <a:pt x="212" y="28"/>
                    <a:pt x="226" y="34"/>
                    <a:pt x="237" y="47"/>
                  </a:cubicBezTo>
                  <a:cubicBezTo>
                    <a:pt x="255" y="71"/>
                    <a:pt x="259" y="117"/>
                    <a:pt x="246" y="159"/>
                  </a:cubicBezTo>
                  <a:cubicBezTo>
                    <a:pt x="242" y="171"/>
                    <a:pt x="242" y="171"/>
                    <a:pt x="242" y="171"/>
                  </a:cubicBezTo>
                  <a:cubicBezTo>
                    <a:pt x="238" y="183"/>
                    <a:pt x="233" y="196"/>
                    <a:pt x="229" y="211"/>
                  </a:cubicBezTo>
                  <a:cubicBezTo>
                    <a:pt x="222" y="229"/>
                    <a:pt x="206" y="275"/>
                    <a:pt x="202" y="347"/>
                  </a:cubicBezTo>
                  <a:cubicBezTo>
                    <a:pt x="199" y="386"/>
                    <a:pt x="201" y="426"/>
                    <a:pt x="213" y="465"/>
                  </a:cubicBezTo>
                  <a:cubicBezTo>
                    <a:pt x="243" y="564"/>
                    <a:pt x="237" y="622"/>
                    <a:pt x="234" y="653"/>
                  </a:cubicBezTo>
                  <a:cubicBezTo>
                    <a:pt x="233" y="661"/>
                    <a:pt x="233" y="661"/>
                    <a:pt x="233" y="661"/>
                  </a:cubicBezTo>
                  <a:cubicBezTo>
                    <a:pt x="233" y="674"/>
                    <a:pt x="240" y="681"/>
                    <a:pt x="240" y="697"/>
                  </a:cubicBezTo>
                  <a:cubicBezTo>
                    <a:pt x="238" y="762"/>
                    <a:pt x="231" y="825"/>
                    <a:pt x="231" y="912"/>
                  </a:cubicBezTo>
                  <a:cubicBezTo>
                    <a:pt x="231" y="1014"/>
                    <a:pt x="231" y="1088"/>
                    <a:pt x="252" y="1108"/>
                  </a:cubicBezTo>
                  <a:cubicBezTo>
                    <a:pt x="256" y="1112"/>
                    <a:pt x="260" y="1114"/>
                    <a:pt x="266" y="1114"/>
                  </a:cubicBezTo>
                  <a:cubicBezTo>
                    <a:pt x="268" y="1114"/>
                    <a:pt x="273" y="1113"/>
                    <a:pt x="277" y="1109"/>
                  </a:cubicBezTo>
                  <a:cubicBezTo>
                    <a:pt x="296" y="1089"/>
                    <a:pt x="298" y="1003"/>
                    <a:pt x="298" y="924"/>
                  </a:cubicBezTo>
                  <a:cubicBezTo>
                    <a:pt x="298" y="914"/>
                    <a:pt x="298" y="914"/>
                    <a:pt x="298" y="914"/>
                  </a:cubicBezTo>
                  <a:cubicBezTo>
                    <a:pt x="298" y="877"/>
                    <a:pt x="300" y="848"/>
                    <a:pt x="301" y="765"/>
                  </a:cubicBezTo>
                  <a:cubicBezTo>
                    <a:pt x="302" y="741"/>
                    <a:pt x="303" y="719"/>
                    <a:pt x="303" y="703"/>
                  </a:cubicBezTo>
                  <a:cubicBezTo>
                    <a:pt x="303" y="692"/>
                    <a:pt x="313" y="686"/>
                    <a:pt x="312" y="673"/>
                  </a:cubicBezTo>
                  <a:cubicBezTo>
                    <a:pt x="312" y="556"/>
                    <a:pt x="329" y="545"/>
                    <a:pt x="351" y="531"/>
                  </a:cubicBezTo>
                  <a:cubicBezTo>
                    <a:pt x="360" y="524"/>
                    <a:pt x="373" y="516"/>
                    <a:pt x="384" y="499"/>
                  </a:cubicBezTo>
                  <a:cubicBezTo>
                    <a:pt x="416" y="454"/>
                    <a:pt x="389" y="425"/>
                    <a:pt x="365" y="399"/>
                  </a:cubicBezTo>
                  <a:cubicBezTo>
                    <a:pt x="355" y="389"/>
                    <a:pt x="346" y="379"/>
                    <a:pt x="339" y="367"/>
                  </a:cubicBezTo>
                  <a:cubicBezTo>
                    <a:pt x="328" y="351"/>
                    <a:pt x="325" y="338"/>
                    <a:pt x="329" y="328"/>
                  </a:cubicBezTo>
                  <a:cubicBezTo>
                    <a:pt x="333" y="318"/>
                    <a:pt x="346" y="309"/>
                    <a:pt x="369" y="303"/>
                  </a:cubicBezTo>
                  <a:cubicBezTo>
                    <a:pt x="402" y="294"/>
                    <a:pt x="433" y="266"/>
                    <a:pt x="446" y="234"/>
                  </a:cubicBezTo>
                  <a:cubicBezTo>
                    <a:pt x="456" y="210"/>
                    <a:pt x="455" y="187"/>
                    <a:pt x="444" y="168"/>
                  </a:cubicBezTo>
                  <a:cubicBezTo>
                    <a:pt x="439" y="158"/>
                    <a:pt x="430" y="154"/>
                    <a:pt x="425" y="153"/>
                  </a:cubicBezTo>
                  <a:cubicBezTo>
                    <a:pt x="406" y="148"/>
                    <a:pt x="385" y="162"/>
                    <a:pt x="364" y="175"/>
                  </a:cubicBezTo>
                  <a:cubicBezTo>
                    <a:pt x="357" y="179"/>
                    <a:pt x="347" y="186"/>
                    <a:pt x="340" y="189"/>
                  </a:cubicBezTo>
                  <a:cubicBezTo>
                    <a:pt x="331" y="194"/>
                    <a:pt x="332" y="181"/>
                    <a:pt x="332" y="178"/>
                  </a:cubicBezTo>
                  <a:cubicBezTo>
                    <a:pt x="332" y="163"/>
                    <a:pt x="342" y="156"/>
                    <a:pt x="363" y="144"/>
                  </a:cubicBezTo>
                  <a:cubicBezTo>
                    <a:pt x="373" y="137"/>
                    <a:pt x="384" y="131"/>
                    <a:pt x="394" y="121"/>
                  </a:cubicBezTo>
                  <a:cubicBezTo>
                    <a:pt x="408" y="108"/>
                    <a:pt x="411" y="91"/>
                    <a:pt x="415" y="75"/>
                  </a:cubicBezTo>
                  <a:cubicBezTo>
                    <a:pt x="420" y="51"/>
                    <a:pt x="423" y="41"/>
                    <a:pt x="447" y="41"/>
                  </a:cubicBezTo>
                  <a:cubicBezTo>
                    <a:pt x="464" y="40"/>
                    <a:pt x="475" y="44"/>
                    <a:pt x="483" y="52"/>
                  </a:cubicBezTo>
                  <a:cubicBezTo>
                    <a:pt x="498" y="66"/>
                    <a:pt x="501" y="99"/>
                    <a:pt x="502" y="133"/>
                  </a:cubicBezTo>
                  <a:cubicBezTo>
                    <a:pt x="503" y="196"/>
                    <a:pt x="500" y="206"/>
                    <a:pt x="458" y="246"/>
                  </a:cubicBezTo>
                  <a:cubicBezTo>
                    <a:pt x="431" y="267"/>
                    <a:pt x="425" y="307"/>
                    <a:pt x="451" y="342"/>
                  </a:cubicBezTo>
                  <a:cubicBezTo>
                    <a:pt x="472" y="372"/>
                    <a:pt x="495" y="370"/>
                    <a:pt x="512" y="381"/>
                  </a:cubicBezTo>
                  <a:cubicBezTo>
                    <a:pt x="520" y="386"/>
                    <a:pt x="537" y="412"/>
                    <a:pt x="551" y="435"/>
                  </a:cubicBezTo>
                  <a:cubicBezTo>
                    <a:pt x="567" y="458"/>
                    <a:pt x="585" y="475"/>
                    <a:pt x="608" y="482"/>
                  </a:cubicBezTo>
                  <a:cubicBezTo>
                    <a:pt x="617" y="486"/>
                    <a:pt x="617" y="494"/>
                    <a:pt x="617" y="499"/>
                  </a:cubicBezTo>
                  <a:cubicBezTo>
                    <a:pt x="619" y="553"/>
                    <a:pt x="621" y="616"/>
                    <a:pt x="617" y="643"/>
                  </a:cubicBezTo>
                  <a:cubicBezTo>
                    <a:pt x="614" y="658"/>
                    <a:pt x="612" y="670"/>
                    <a:pt x="611" y="680"/>
                  </a:cubicBezTo>
                  <a:cubicBezTo>
                    <a:pt x="601" y="658"/>
                    <a:pt x="578" y="641"/>
                    <a:pt x="578" y="641"/>
                  </a:cubicBezTo>
                  <a:cubicBezTo>
                    <a:pt x="578" y="641"/>
                    <a:pt x="578" y="641"/>
                    <a:pt x="578" y="641"/>
                  </a:cubicBezTo>
                  <a:cubicBezTo>
                    <a:pt x="578" y="641"/>
                    <a:pt x="578" y="641"/>
                    <a:pt x="578" y="641"/>
                  </a:cubicBezTo>
                  <a:cubicBezTo>
                    <a:pt x="574" y="639"/>
                    <a:pt x="570" y="643"/>
                    <a:pt x="568" y="649"/>
                  </a:cubicBezTo>
                  <a:cubicBezTo>
                    <a:pt x="566" y="655"/>
                    <a:pt x="567" y="660"/>
                    <a:pt x="570" y="662"/>
                  </a:cubicBezTo>
                  <a:cubicBezTo>
                    <a:pt x="570" y="662"/>
                    <a:pt x="570" y="661"/>
                    <a:pt x="570" y="661"/>
                  </a:cubicBezTo>
                  <a:cubicBezTo>
                    <a:pt x="570" y="662"/>
                    <a:pt x="570" y="662"/>
                    <a:pt x="570" y="662"/>
                  </a:cubicBezTo>
                  <a:cubicBezTo>
                    <a:pt x="578" y="670"/>
                    <a:pt x="603" y="707"/>
                    <a:pt x="608" y="747"/>
                  </a:cubicBezTo>
                  <a:cubicBezTo>
                    <a:pt x="607" y="752"/>
                    <a:pt x="607" y="757"/>
                    <a:pt x="606" y="762"/>
                  </a:cubicBezTo>
                  <a:cubicBezTo>
                    <a:pt x="604" y="784"/>
                    <a:pt x="605" y="808"/>
                    <a:pt x="604" y="832"/>
                  </a:cubicBezTo>
                  <a:cubicBezTo>
                    <a:pt x="603" y="848"/>
                    <a:pt x="602" y="865"/>
                    <a:pt x="602" y="882"/>
                  </a:cubicBezTo>
                  <a:cubicBezTo>
                    <a:pt x="601" y="897"/>
                    <a:pt x="596" y="975"/>
                    <a:pt x="593" y="1050"/>
                  </a:cubicBezTo>
                  <a:cubicBezTo>
                    <a:pt x="582" y="1040"/>
                    <a:pt x="573" y="1031"/>
                    <a:pt x="569" y="1027"/>
                  </a:cubicBezTo>
                  <a:cubicBezTo>
                    <a:pt x="570" y="1029"/>
                    <a:pt x="570" y="1033"/>
                    <a:pt x="569" y="1038"/>
                  </a:cubicBezTo>
                  <a:cubicBezTo>
                    <a:pt x="567" y="1043"/>
                    <a:pt x="562" y="1047"/>
                    <a:pt x="559" y="1046"/>
                  </a:cubicBezTo>
                  <a:cubicBezTo>
                    <a:pt x="559" y="1046"/>
                    <a:pt x="559" y="1046"/>
                    <a:pt x="559" y="1046"/>
                  </a:cubicBezTo>
                  <a:cubicBezTo>
                    <a:pt x="559" y="1046"/>
                    <a:pt x="559" y="1046"/>
                    <a:pt x="559" y="1046"/>
                  </a:cubicBezTo>
                  <a:cubicBezTo>
                    <a:pt x="565" y="1052"/>
                    <a:pt x="581" y="1074"/>
                    <a:pt x="590" y="1102"/>
                  </a:cubicBezTo>
                  <a:cubicBezTo>
                    <a:pt x="588" y="1148"/>
                    <a:pt x="586" y="1153"/>
                    <a:pt x="587" y="1163"/>
                  </a:cubicBezTo>
                  <a:cubicBezTo>
                    <a:pt x="588" y="1172"/>
                    <a:pt x="600" y="1183"/>
                    <a:pt x="623" y="1183"/>
                  </a:cubicBezTo>
                  <a:cubicBezTo>
                    <a:pt x="646" y="1183"/>
                    <a:pt x="666" y="1176"/>
                    <a:pt x="665" y="1167"/>
                  </a:cubicBezTo>
                  <a:cubicBezTo>
                    <a:pt x="664" y="1138"/>
                    <a:pt x="671" y="1065"/>
                    <a:pt x="671" y="1026"/>
                  </a:cubicBezTo>
                  <a:cubicBezTo>
                    <a:pt x="671" y="997"/>
                    <a:pt x="670" y="874"/>
                    <a:pt x="673" y="835"/>
                  </a:cubicBezTo>
                  <a:cubicBezTo>
                    <a:pt x="674" y="811"/>
                    <a:pt x="672" y="795"/>
                    <a:pt x="675" y="771"/>
                  </a:cubicBezTo>
                  <a:cubicBezTo>
                    <a:pt x="676" y="753"/>
                    <a:pt x="677" y="741"/>
                    <a:pt x="677" y="728"/>
                  </a:cubicBezTo>
                  <a:cubicBezTo>
                    <a:pt x="677" y="709"/>
                    <a:pt x="679" y="693"/>
                    <a:pt x="685" y="657"/>
                  </a:cubicBezTo>
                  <a:cubicBezTo>
                    <a:pt x="686" y="652"/>
                    <a:pt x="688" y="641"/>
                    <a:pt x="689" y="636"/>
                  </a:cubicBezTo>
                  <a:cubicBezTo>
                    <a:pt x="697" y="599"/>
                    <a:pt x="721" y="558"/>
                    <a:pt x="728" y="551"/>
                  </a:cubicBezTo>
                  <a:close/>
                </a:path>
              </a:pathLst>
            </a:custGeom>
            <a:solidFill>
              <a:srgbClr val="FDC270"/>
            </a:solidFill>
            <a:ln w="9525">
              <a:noFill/>
              <a:round/>
              <a:headEnd/>
              <a:tailEnd/>
            </a:ln>
          </p:spPr>
          <p:txBody>
            <a:bodyPr/>
            <a:lstStyle/>
            <a:p>
              <a:endParaRPr lang="hu-HU"/>
            </a:p>
          </p:txBody>
        </p:sp>
        <p:sp>
          <p:nvSpPr>
            <p:cNvPr id="114693" name="Freeform 5"/>
            <p:cNvSpPr>
              <a:spLocks/>
            </p:cNvSpPr>
            <p:nvPr/>
          </p:nvSpPr>
          <p:spPr bwMode="auto">
            <a:xfrm>
              <a:off x="3746" y="2237"/>
              <a:ext cx="175" cy="52"/>
            </a:xfrm>
            <a:custGeom>
              <a:avLst/>
              <a:gdLst/>
              <a:ahLst/>
              <a:cxnLst>
                <a:cxn ang="0">
                  <a:pos x="1" y="9"/>
                </a:cxn>
                <a:cxn ang="0">
                  <a:pos x="35" y="20"/>
                </a:cxn>
                <a:cxn ang="0">
                  <a:pos x="71" y="11"/>
                </a:cxn>
                <a:cxn ang="0">
                  <a:pos x="37" y="1"/>
                </a:cxn>
                <a:cxn ang="0">
                  <a:pos x="1" y="9"/>
                </a:cxn>
              </a:cxnLst>
              <a:rect l="0" t="0" r="r" b="b"/>
              <a:pathLst>
                <a:path w="72" h="20">
                  <a:moveTo>
                    <a:pt x="1" y="9"/>
                  </a:moveTo>
                  <a:cubicBezTo>
                    <a:pt x="0" y="15"/>
                    <a:pt x="15" y="19"/>
                    <a:pt x="35" y="20"/>
                  </a:cubicBezTo>
                  <a:cubicBezTo>
                    <a:pt x="54" y="20"/>
                    <a:pt x="70" y="16"/>
                    <a:pt x="71" y="11"/>
                  </a:cubicBezTo>
                  <a:cubicBezTo>
                    <a:pt x="72" y="6"/>
                    <a:pt x="57" y="1"/>
                    <a:pt x="37" y="1"/>
                  </a:cubicBezTo>
                  <a:cubicBezTo>
                    <a:pt x="18" y="0"/>
                    <a:pt x="2" y="4"/>
                    <a:pt x="1" y="9"/>
                  </a:cubicBezTo>
                  <a:close/>
                </a:path>
              </a:pathLst>
            </a:custGeom>
            <a:solidFill>
              <a:srgbClr val="FEE1B4"/>
            </a:solidFill>
            <a:ln w="9525">
              <a:noFill/>
              <a:round/>
              <a:headEnd/>
              <a:tailEnd/>
            </a:ln>
          </p:spPr>
          <p:txBody>
            <a:bodyPr/>
            <a:lstStyle/>
            <a:p>
              <a:endParaRPr lang="hu-HU"/>
            </a:p>
          </p:txBody>
        </p:sp>
        <p:sp>
          <p:nvSpPr>
            <p:cNvPr id="114694" name="Freeform 6"/>
            <p:cNvSpPr>
              <a:spLocks/>
            </p:cNvSpPr>
            <p:nvPr/>
          </p:nvSpPr>
          <p:spPr bwMode="auto">
            <a:xfrm>
              <a:off x="3768" y="2245"/>
              <a:ext cx="131" cy="36"/>
            </a:xfrm>
            <a:custGeom>
              <a:avLst/>
              <a:gdLst/>
              <a:ahLst/>
              <a:cxnLst>
                <a:cxn ang="0">
                  <a:pos x="1" y="7"/>
                </a:cxn>
                <a:cxn ang="0">
                  <a:pos x="26" y="14"/>
                </a:cxn>
                <a:cxn ang="0">
                  <a:pos x="53" y="8"/>
                </a:cxn>
                <a:cxn ang="0">
                  <a:pos x="28" y="0"/>
                </a:cxn>
                <a:cxn ang="0">
                  <a:pos x="1" y="7"/>
                </a:cxn>
              </a:cxnLst>
              <a:rect l="0" t="0" r="r" b="b"/>
              <a:pathLst>
                <a:path w="54" h="14">
                  <a:moveTo>
                    <a:pt x="1" y="7"/>
                  </a:moveTo>
                  <a:cubicBezTo>
                    <a:pt x="0" y="10"/>
                    <a:pt x="12" y="14"/>
                    <a:pt x="26" y="14"/>
                  </a:cubicBezTo>
                  <a:cubicBezTo>
                    <a:pt x="40" y="14"/>
                    <a:pt x="52" y="11"/>
                    <a:pt x="53" y="8"/>
                  </a:cubicBezTo>
                  <a:cubicBezTo>
                    <a:pt x="54" y="4"/>
                    <a:pt x="42" y="1"/>
                    <a:pt x="28" y="0"/>
                  </a:cubicBezTo>
                  <a:cubicBezTo>
                    <a:pt x="14" y="0"/>
                    <a:pt x="2" y="3"/>
                    <a:pt x="1" y="7"/>
                  </a:cubicBezTo>
                  <a:close/>
                </a:path>
              </a:pathLst>
            </a:custGeom>
            <a:solidFill>
              <a:srgbClr val="DF8820"/>
            </a:solidFill>
            <a:ln w="9525">
              <a:noFill/>
              <a:round/>
              <a:headEnd/>
              <a:tailEnd/>
            </a:ln>
          </p:spPr>
          <p:txBody>
            <a:bodyPr/>
            <a:lstStyle/>
            <a:p>
              <a:endParaRPr lang="hu-HU"/>
            </a:p>
          </p:txBody>
        </p:sp>
        <p:sp>
          <p:nvSpPr>
            <p:cNvPr id="114695" name="Freeform 7"/>
            <p:cNvSpPr>
              <a:spLocks/>
            </p:cNvSpPr>
            <p:nvPr/>
          </p:nvSpPr>
          <p:spPr bwMode="auto">
            <a:xfrm>
              <a:off x="3775" y="2263"/>
              <a:ext cx="110" cy="18"/>
            </a:xfrm>
            <a:custGeom>
              <a:avLst/>
              <a:gdLst/>
              <a:ahLst/>
              <a:cxnLst>
                <a:cxn ang="0">
                  <a:pos x="0" y="2"/>
                </a:cxn>
                <a:cxn ang="0">
                  <a:pos x="23" y="7"/>
                </a:cxn>
                <a:cxn ang="0">
                  <a:pos x="45" y="4"/>
                </a:cxn>
                <a:cxn ang="0">
                  <a:pos x="22" y="0"/>
                </a:cxn>
                <a:cxn ang="0">
                  <a:pos x="0" y="2"/>
                </a:cxn>
              </a:cxnLst>
              <a:rect l="0" t="0" r="r" b="b"/>
              <a:pathLst>
                <a:path w="45" h="7">
                  <a:moveTo>
                    <a:pt x="0" y="2"/>
                  </a:moveTo>
                  <a:cubicBezTo>
                    <a:pt x="4" y="5"/>
                    <a:pt x="12" y="7"/>
                    <a:pt x="23" y="7"/>
                  </a:cubicBezTo>
                  <a:cubicBezTo>
                    <a:pt x="32" y="7"/>
                    <a:pt x="40" y="6"/>
                    <a:pt x="45" y="4"/>
                  </a:cubicBezTo>
                  <a:cubicBezTo>
                    <a:pt x="42" y="2"/>
                    <a:pt x="33" y="0"/>
                    <a:pt x="22" y="0"/>
                  </a:cubicBezTo>
                  <a:cubicBezTo>
                    <a:pt x="13" y="0"/>
                    <a:pt x="5" y="1"/>
                    <a:pt x="0" y="2"/>
                  </a:cubicBezTo>
                  <a:close/>
                </a:path>
              </a:pathLst>
            </a:custGeom>
            <a:solidFill>
              <a:srgbClr val="DA7200"/>
            </a:solidFill>
            <a:ln w="9525">
              <a:noFill/>
              <a:round/>
              <a:headEnd/>
              <a:tailEnd/>
            </a:ln>
          </p:spPr>
          <p:txBody>
            <a:bodyPr/>
            <a:lstStyle/>
            <a:p>
              <a:endParaRPr lang="hu-HU"/>
            </a:p>
          </p:txBody>
        </p:sp>
        <p:sp>
          <p:nvSpPr>
            <p:cNvPr id="114696" name="Freeform 8"/>
            <p:cNvSpPr>
              <a:spLocks/>
            </p:cNvSpPr>
            <p:nvPr/>
          </p:nvSpPr>
          <p:spPr bwMode="auto">
            <a:xfrm>
              <a:off x="1705" y="1030"/>
              <a:ext cx="616" cy="627"/>
            </a:xfrm>
            <a:custGeom>
              <a:avLst/>
              <a:gdLst/>
              <a:ahLst/>
              <a:cxnLst>
                <a:cxn ang="0">
                  <a:pos x="222" y="136"/>
                </a:cxn>
                <a:cxn ang="0">
                  <a:pos x="254" y="116"/>
                </a:cxn>
                <a:cxn ang="0">
                  <a:pos x="222" y="97"/>
                </a:cxn>
                <a:cxn ang="0">
                  <a:pos x="206" y="80"/>
                </a:cxn>
                <a:cxn ang="0">
                  <a:pos x="56" y="15"/>
                </a:cxn>
                <a:cxn ang="0">
                  <a:pos x="4" y="54"/>
                </a:cxn>
                <a:cxn ang="0">
                  <a:pos x="11" y="75"/>
                </a:cxn>
                <a:cxn ang="0">
                  <a:pos x="31" y="68"/>
                </a:cxn>
                <a:cxn ang="0">
                  <a:pos x="118" y="60"/>
                </a:cxn>
                <a:cxn ang="0">
                  <a:pos x="153" y="122"/>
                </a:cxn>
                <a:cxn ang="0">
                  <a:pos x="153" y="122"/>
                </a:cxn>
                <a:cxn ang="0">
                  <a:pos x="153" y="122"/>
                </a:cxn>
                <a:cxn ang="0">
                  <a:pos x="153" y="124"/>
                </a:cxn>
                <a:cxn ang="0">
                  <a:pos x="153" y="124"/>
                </a:cxn>
                <a:cxn ang="0">
                  <a:pos x="153" y="124"/>
                </a:cxn>
                <a:cxn ang="0">
                  <a:pos x="121" y="187"/>
                </a:cxn>
                <a:cxn ang="0">
                  <a:pos x="34" y="184"/>
                </a:cxn>
                <a:cxn ang="0">
                  <a:pos x="13" y="178"/>
                </a:cxn>
                <a:cxn ang="0">
                  <a:pos x="7" y="199"/>
                </a:cxn>
                <a:cxn ang="0">
                  <a:pos x="62" y="235"/>
                </a:cxn>
                <a:cxn ang="0">
                  <a:pos x="210" y="151"/>
                </a:cxn>
                <a:cxn ang="0">
                  <a:pos x="222" y="136"/>
                </a:cxn>
              </a:cxnLst>
              <a:rect l="0" t="0" r="r" b="b"/>
              <a:pathLst>
                <a:path w="254" h="242">
                  <a:moveTo>
                    <a:pt x="222" y="136"/>
                  </a:moveTo>
                  <a:cubicBezTo>
                    <a:pt x="235" y="133"/>
                    <a:pt x="254" y="129"/>
                    <a:pt x="254" y="116"/>
                  </a:cubicBezTo>
                  <a:cubicBezTo>
                    <a:pt x="253" y="103"/>
                    <a:pt x="236" y="100"/>
                    <a:pt x="222" y="97"/>
                  </a:cubicBezTo>
                  <a:cubicBezTo>
                    <a:pt x="210" y="95"/>
                    <a:pt x="207" y="84"/>
                    <a:pt x="206" y="80"/>
                  </a:cubicBezTo>
                  <a:cubicBezTo>
                    <a:pt x="181" y="0"/>
                    <a:pt x="91" y="7"/>
                    <a:pt x="56" y="15"/>
                  </a:cubicBezTo>
                  <a:cubicBezTo>
                    <a:pt x="32" y="21"/>
                    <a:pt x="11" y="39"/>
                    <a:pt x="4" y="54"/>
                  </a:cubicBezTo>
                  <a:cubicBezTo>
                    <a:pt x="0" y="62"/>
                    <a:pt x="3" y="71"/>
                    <a:pt x="11" y="75"/>
                  </a:cubicBezTo>
                  <a:cubicBezTo>
                    <a:pt x="18" y="78"/>
                    <a:pt x="24" y="75"/>
                    <a:pt x="31" y="68"/>
                  </a:cubicBezTo>
                  <a:cubicBezTo>
                    <a:pt x="59" y="44"/>
                    <a:pt x="91" y="49"/>
                    <a:pt x="118" y="60"/>
                  </a:cubicBezTo>
                  <a:cubicBezTo>
                    <a:pt x="138" y="69"/>
                    <a:pt x="152" y="88"/>
                    <a:pt x="153" y="122"/>
                  </a:cubicBezTo>
                  <a:cubicBezTo>
                    <a:pt x="153" y="122"/>
                    <a:pt x="153" y="122"/>
                    <a:pt x="153" y="122"/>
                  </a:cubicBezTo>
                  <a:cubicBezTo>
                    <a:pt x="153" y="122"/>
                    <a:pt x="153" y="122"/>
                    <a:pt x="153" y="122"/>
                  </a:cubicBezTo>
                  <a:cubicBezTo>
                    <a:pt x="153" y="124"/>
                    <a:pt x="153" y="124"/>
                    <a:pt x="153" y="124"/>
                  </a:cubicBezTo>
                  <a:cubicBezTo>
                    <a:pt x="153" y="124"/>
                    <a:pt x="153" y="124"/>
                    <a:pt x="153" y="124"/>
                  </a:cubicBezTo>
                  <a:cubicBezTo>
                    <a:pt x="153" y="124"/>
                    <a:pt x="153" y="124"/>
                    <a:pt x="153" y="124"/>
                  </a:cubicBezTo>
                  <a:cubicBezTo>
                    <a:pt x="154" y="158"/>
                    <a:pt x="141" y="178"/>
                    <a:pt x="121" y="187"/>
                  </a:cubicBezTo>
                  <a:cubicBezTo>
                    <a:pt x="95" y="200"/>
                    <a:pt x="63" y="207"/>
                    <a:pt x="34" y="184"/>
                  </a:cubicBezTo>
                  <a:cubicBezTo>
                    <a:pt x="27" y="177"/>
                    <a:pt x="21" y="174"/>
                    <a:pt x="13" y="178"/>
                  </a:cubicBezTo>
                  <a:cubicBezTo>
                    <a:pt x="6" y="182"/>
                    <a:pt x="3" y="192"/>
                    <a:pt x="7" y="199"/>
                  </a:cubicBezTo>
                  <a:cubicBezTo>
                    <a:pt x="16" y="214"/>
                    <a:pt x="37" y="231"/>
                    <a:pt x="62" y="235"/>
                  </a:cubicBezTo>
                  <a:cubicBezTo>
                    <a:pt x="98" y="242"/>
                    <a:pt x="195" y="239"/>
                    <a:pt x="210" y="151"/>
                  </a:cubicBezTo>
                  <a:cubicBezTo>
                    <a:pt x="211" y="147"/>
                    <a:pt x="213" y="138"/>
                    <a:pt x="222" y="136"/>
                  </a:cubicBezTo>
                  <a:close/>
                </a:path>
              </a:pathLst>
            </a:custGeom>
            <a:solidFill>
              <a:srgbClr val="FED9A3"/>
            </a:solidFill>
            <a:ln w="9525">
              <a:noFill/>
              <a:round/>
              <a:headEnd/>
              <a:tailEnd/>
            </a:ln>
          </p:spPr>
          <p:txBody>
            <a:bodyPr/>
            <a:lstStyle/>
            <a:p>
              <a:endParaRPr lang="hu-HU"/>
            </a:p>
          </p:txBody>
        </p:sp>
        <p:sp>
          <p:nvSpPr>
            <p:cNvPr id="114697" name="Freeform 9"/>
            <p:cNvSpPr>
              <a:spLocks/>
            </p:cNvSpPr>
            <p:nvPr/>
          </p:nvSpPr>
          <p:spPr bwMode="auto">
            <a:xfrm>
              <a:off x="1719" y="1012"/>
              <a:ext cx="590" cy="627"/>
            </a:xfrm>
            <a:custGeom>
              <a:avLst/>
              <a:gdLst/>
              <a:ahLst/>
              <a:cxnLst>
                <a:cxn ang="0">
                  <a:pos x="7" y="77"/>
                </a:cxn>
                <a:cxn ang="0">
                  <a:pos x="2" y="64"/>
                </a:cxn>
                <a:cxn ang="0">
                  <a:pos x="52" y="27"/>
                </a:cxn>
                <a:cxn ang="0">
                  <a:pos x="195" y="88"/>
                </a:cxn>
                <a:cxn ang="0">
                  <a:pos x="195" y="89"/>
                </a:cxn>
                <a:cxn ang="0">
                  <a:pos x="215" y="109"/>
                </a:cxn>
                <a:cxn ang="0">
                  <a:pos x="216" y="110"/>
                </a:cxn>
                <a:cxn ang="0">
                  <a:pos x="243" y="123"/>
                </a:cxn>
                <a:cxn ang="0">
                  <a:pos x="217" y="138"/>
                </a:cxn>
                <a:cxn ang="0">
                  <a:pos x="215" y="138"/>
                </a:cxn>
                <a:cxn ang="0">
                  <a:pos x="215" y="138"/>
                </a:cxn>
                <a:cxn ang="0">
                  <a:pos x="199" y="157"/>
                </a:cxn>
                <a:cxn ang="0">
                  <a:pos x="162" y="218"/>
                </a:cxn>
                <a:cxn ang="0">
                  <a:pos x="57" y="237"/>
                </a:cxn>
                <a:cxn ang="0">
                  <a:pos x="6" y="204"/>
                </a:cxn>
                <a:cxn ang="0">
                  <a:pos x="10" y="190"/>
                </a:cxn>
                <a:cxn ang="0">
                  <a:pos x="24" y="195"/>
                </a:cxn>
                <a:cxn ang="0">
                  <a:pos x="25" y="195"/>
                </a:cxn>
                <a:cxn ang="0">
                  <a:pos x="25" y="195"/>
                </a:cxn>
                <a:cxn ang="0">
                  <a:pos x="117" y="199"/>
                </a:cxn>
                <a:cxn ang="0">
                  <a:pos x="152" y="131"/>
                </a:cxn>
                <a:cxn ang="0">
                  <a:pos x="152" y="129"/>
                </a:cxn>
                <a:cxn ang="0">
                  <a:pos x="114" y="63"/>
                </a:cxn>
                <a:cxn ang="0">
                  <a:pos x="22" y="71"/>
                </a:cxn>
                <a:cxn ang="0">
                  <a:pos x="21" y="71"/>
                </a:cxn>
                <a:cxn ang="0">
                  <a:pos x="21" y="71"/>
                </a:cxn>
                <a:cxn ang="0">
                  <a:pos x="7" y="77"/>
                </a:cxn>
              </a:cxnLst>
              <a:rect l="0" t="0" r="r" b="b"/>
              <a:pathLst>
                <a:path w="243" h="242">
                  <a:moveTo>
                    <a:pt x="7" y="77"/>
                  </a:moveTo>
                  <a:cubicBezTo>
                    <a:pt x="2" y="75"/>
                    <a:pt x="0" y="69"/>
                    <a:pt x="2" y="64"/>
                  </a:cubicBezTo>
                  <a:cubicBezTo>
                    <a:pt x="9" y="50"/>
                    <a:pt x="28" y="33"/>
                    <a:pt x="52" y="27"/>
                  </a:cubicBezTo>
                  <a:cubicBezTo>
                    <a:pt x="56" y="26"/>
                    <a:pt x="168" y="0"/>
                    <a:pt x="195" y="88"/>
                  </a:cubicBezTo>
                  <a:cubicBezTo>
                    <a:pt x="195" y="89"/>
                    <a:pt x="195" y="89"/>
                    <a:pt x="195" y="89"/>
                  </a:cubicBezTo>
                  <a:cubicBezTo>
                    <a:pt x="197" y="94"/>
                    <a:pt x="201" y="107"/>
                    <a:pt x="215" y="109"/>
                  </a:cubicBezTo>
                  <a:cubicBezTo>
                    <a:pt x="216" y="110"/>
                    <a:pt x="216" y="110"/>
                    <a:pt x="216" y="110"/>
                  </a:cubicBezTo>
                  <a:cubicBezTo>
                    <a:pt x="230" y="112"/>
                    <a:pt x="242" y="115"/>
                    <a:pt x="243" y="123"/>
                  </a:cubicBezTo>
                  <a:cubicBezTo>
                    <a:pt x="243" y="131"/>
                    <a:pt x="230" y="134"/>
                    <a:pt x="217" y="138"/>
                  </a:cubicBezTo>
                  <a:cubicBezTo>
                    <a:pt x="215" y="138"/>
                    <a:pt x="215" y="138"/>
                    <a:pt x="215" y="138"/>
                  </a:cubicBezTo>
                  <a:cubicBezTo>
                    <a:pt x="215" y="138"/>
                    <a:pt x="215" y="138"/>
                    <a:pt x="215" y="138"/>
                  </a:cubicBezTo>
                  <a:cubicBezTo>
                    <a:pt x="207" y="140"/>
                    <a:pt x="201" y="146"/>
                    <a:pt x="199" y="157"/>
                  </a:cubicBezTo>
                  <a:cubicBezTo>
                    <a:pt x="195" y="184"/>
                    <a:pt x="182" y="204"/>
                    <a:pt x="162" y="218"/>
                  </a:cubicBezTo>
                  <a:cubicBezTo>
                    <a:pt x="127" y="242"/>
                    <a:pt x="78" y="241"/>
                    <a:pt x="57" y="237"/>
                  </a:cubicBezTo>
                  <a:cubicBezTo>
                    <a:pt x="33" y="233"/>
                    <a:pt x="13" y="217"/>
                    <a:pt x="6" y="204"/>
                  </a:cubicBezTo>
                  <a:cubicBezTo>
                    <a:pt x="3" y="199"/>
                    <a:pt x="5" y="192"/>
                    <a:pt x="10" y="190"/>
                  </a:cubicBezTo>
                  <a:cubicBezTo>
                    <a:pt x="14" y="188"/>
                    <a:pt x="17" y="188"/>
                    <a:pt x="24" y="195"/>
                  </a:cubicBezTo>
                  <a:cubicBezTo>
                    <a:pt x="25" y="195"/>
                    <a:pt x="25" y="195"/>
                    <a:pt x="25" y="195"/>
                  </a:cubicBezTo>
                  <a:cubicBezTo>
                    <a:pt x="25" y="195"/>
                    <a:pt x="25" y="195"/>
                    <a:pt x="25" y="195"/>
                  </a:cubicBezTo>
                  <a:cubicBezTo>
                    <a:pt x="50" y="215"/>
                    <a:pt x="82" y="216"/>
                    <a:pt x="117" y="199"/>
                  </a:cubicBezTo>
                  <a:cubicBezTo>
                    <a:pt x="141" y="187"/>
                    <a:pt x="153" y="164"/>
                    <a:pt x="152" y="131"/>
                  </a:cubicBezTo>
                  <a:cubicBezTo>
                    <a:pt x="152" y="129"/>
                    <a:pt x="152" y="129"/>
                    <a:pt x="152" y="129"/>
                  </a:cubicBezTo>
                  <a:cubicBezTo>
                    <a:pt x="151" y="95"/>
                    <a:pt x="138" y="73"/>
                    <a:pt x="114" y="63"/>
                  </a:cubicBezTo>
                  <a:cubicBezTo>
                    <a:pt x="78" y="47"/>
                    <a:pt x="46" y="50"/>
                    <a:pt x="22" y="71"/>
                  </a:cubicBezTo>
                  <a:cubicBezTo>
                    <a:pt x="21" y="71"/>
                    <a:pt x="21" y="71"/>
                    <a:pt x="21" y="71"/>
                  </a:cubicBezTo>
                  <a:cubicBezTo>
                    <a:pt x="21" y="71"/>
                    <a:pt x="21" y="71"/>
                    <a:pt x="21" y="71"/>
                  </a:cubicBezTo>
                  <a:cubicBezTo>
                    <a:pt x="14" y="79"/>
                    <a:pt x="11" y="79"/>
                    <a:pt x="7" y="77"/>
                  </a:cubicBezTo>
                  <a:close/>
                </a:path>
              </a:pathLst>
            </a:custGeom>
            <a:solidFill>
              <a:srgbClr val="E59B3D"/>
            </a:solidFill>
            <a:ln w="9525">
              <a:noFill/>
              <a:round/>
              <a:headEnd/>
              <a:tailEnd/>
            </a:ln>
          </p:spPr>
          <p:txBody>
            <a:bodyPr/>
            <a:lstStyle/>
            <a:p>
              <a:endParaRPr lang="hu-HU"/>
            </a:p>
          </p:txBody>
        </p:sp>
        <p:sp>
          <p:nvSpPr>
            <p:cNvPr id="114698" name="Freeform 10"/>
            <p:cNvSpPr>
              <a:spLocks/>
            </p:cNvSpPr>
            <p:nvPr/>
          </p:nvSpPr>
          <p:spPr bwMode="auto">
            <a:xfrm>
              <a:off x="3632" y="2858"/>
              <a:ext cx="37" cy="62"/>
            </a:xfrm>
            <a:custGeom>
              <a:avLst/>
              <a:gdLst/>
              <a:ahLst/>
              <a:cxnLst>
                <a:cxn ang="0">
                  <a:pos x="12" y="2"/>
                </a:cxn>
                <a:cxn ang="0">
                  <a:pos x="2" y="10"/>
                </a:cxn>
                <a:cxn ang="0">
                  <a:pos x="4" y="23"/>
                </a:cxn>
                <a:cxn ang="0">
                  <a:pos x="13" y="14"/>
                </a:cxn>
                <a:cxn ang="0">
                  <a:pos x="12" y="2"/>
                </a:cxn>
              </a:cxnLst>
              <a:rect l="0" t="0" r="r" b="b"/>
              <a:pathLst>
                <a:path w="15" h="24">
                  <a:moveTo>
                    <a:pt x="12" y="2"/>
                  </a:moveTo>
                  <a:cubicBezTo>
                    <a:pt x="8" y="0"/>
                    <a:pt x="4" y="4"/>
                    <a:pt x="2" y="10"/>
                  </a:cubicBezTo>
                  <a:cubicBezTo>
                    <a:pt x="0" y="16"/>
                    <a:pt x="1" y="21"/>
                    <a:pt x="4" y="23"/>
                  </a:cubicBezTo>
                  <a:cubicBezTo>
                    <a:pt x="7" y="24"/>
                    <a:pt x="11" y="20"/>
                    <a:pt x="13" y="14"/>
                  </a:cubicBezTo>
                  <a:cubicBezTo>
                    <a:pt x="15" y="9"/>
                    <a:pt x="15" y="3"/>
                    <a:pt x="12" y="2"/>
                  </a:cubicBezTo>
                  <a:close/>
                </a:path>
              </a:pathLst>
            </a:custGeom>
            <a:solidFill>
              <a:srgbClr val="FEE1B4"/>
            </a:solidFill>
            <a:ln w="9525">
              <a:noFill/>
              <a:round/>
              <a:headEnd/>
              <a:tailEnd/>
            </a:ln>
          </p:spPr>
          <p:txBody>
            <a:bodyPr/>
            <a:lstStyle/>
            <a:p>
              <a:endParaRPr lang="hu-HU"/>
            </a:p>
          </p:txBody>
        </p:sp>
        <p:sp>
          <p:nvSpPr>
            <p:cNvPr id="114699" name="Freeform 11"/>
            <p:cNvSpPr>
              <a:spLocks/>
            </p:cNvSpPr>
            <p:nvPr/>
          </p:nvSpPr>
          <p:spPr bwMode="auto">
            <a:xfrm>
              <a:off x="3642" y="2874"/>
              <a:ext cx="19" cy="31"/>
            </a:xfrm>
            <a:custGeom>
              <a:avLst/>
              <a:gdLst/>
              <a:ahLst/>
              <a:cxnLst>
                <a:cxn ang="0">
                  <a:pos x="6" y="0"/>
                </a:cxn>
                <a:cxn ang="0">
                  <a:pos x="1" y="5"/>
                </a:cxn>
                <a:cxn ang="0">
                  <a:pos x="2" y="12"/>
                </a:cxn>
                <a:cxn ang="0">
                  <a:pos x="7" y="7"/>
                </a:cxn>
                <a:cxn ang="0">
                  <a:pos x="6" y="0"/>
                </a:cxn>
              </a:cxnLst>
              <a:rect l="0" t="0" r="r" b="b"/>
              <a:pathLst>
                <a:path w="8" h="12">
                  <a:moveTo>
                    <a:pt x="6" y="0"/>
                  </a:moveTo>
                  <a:cubicBezTo>
                    <a:pt x="4" y="0"/>
                    <a:pt x="2" y="2"/>
                    <a:pt x="1" y="5"/>
                  </a:cubicBezTo>
                  <a:cubicBezTo>
                    <a:pt x="0" y="8"/>
                    <a:pt x="0" y="11"/>
                    <a:pt x="2" y="12"/>
                  </a:cubicBezTo>
                  <a:cubicBezTo>
                    <a:pt x="3" y="12"/>
                    <a:pt x="6" y="10"/>
                    <a:pt x="7" y="7"/>
                  </a:cubicBezTo>
                  <a:cubicBezTo>
                    <a:pt x="8" y="4"/>
                    <a:pt x="7" y="1"/>
                    <a:pt x="6" y="0"/>
                  </a:cubicBezTo>
                  <a:close/>
                </a:path>
              </a:pathLst>
            </a:custGeom>
            <a:solidFill>
              <a:srgbClr val="DF8820"/>
            </a:solidFill>
            <a:ln w="9525">
              <a:noFill/>
              <a:round/>
              <a:headEnd/>
              <a:tailEnd/>
            </a:ln>
          </p:spPr>
          <p:txBody>
            <a:bodyPr/>
            <a:lstStyle/>
            <a:p>
              <a:endParaRPr lang="hu-HU"/>
            </a:p>
          </p:txBody>
        </p:sp>
        <p:sp>
          <p:nvSpPr>
            <p:cNvPr id="114700" name="Freeform 12"/>
            <p:cNvSpPr>
              <a:spLocks/>
            </p:cNvSpPr>
            <p:nvPr/>
          </p:nvSpPr>
          <p:spPr bwMode="auto">
            <a:xfrm>
              <a:off x="3996" y="2573"/>
              <a:ext cx="39" cy="60"/>
            </a:xfrm>
            <a:custGeom>
              <a:avLst/>
              <a:gdLst/>
              <a:ahLst/>
              <a:cxnLst>
                <a:cxn ang="0">
                  <a:pos x="4" y="1"/>
                </a:cxn>
                <a:cxn ang="0">
                  <a:pos x="14" y="9"/>
                </a:cxn>
                <a:cxn ang="0">
                  <a:pos x="12" y="22"/>
                </a:cxn>
                <a:cxn ang="0">
                  <a:pos x="2" y="14"/>
                </a:cxn>
                <a:cxn ang="0">
                  <a:pos x="4" y="1"/>
                </a:cxn>
              </a:cxnLst>
              <a:rect l="0" t="0" r="r" b="b"/>
              <a:pathLst>
                <a:path w="16" h="23">
                  <a:moveTo>
                    <a:pt x="4" y="1"/>
                  </a:moveTo>
                  <a:cubicBezTo>
                    <a:pt x="7" y="0"/>
                    <a:pt x="11" y="3"/>
                    <a:pt x="14" y="9"/>
                  </a:cubicBezTo>
                  <a:cubicBezTo>
                    <a:pt x="16" y="15"/>
                    <a:pt x="15" y="20"/>
                    <a:pt x="12" y="22"/>
                  </a:cubicBezTo>
                  <a:cubicBezTo>
                    <a:pt x="9" y="23"/>
                    <a:pt x="5" y="19"/>
                    <a:pt x="2" y="14"/>
                  </a:cubicBezTo>
                  <a:cubicBezTo>
                    <a:pt x="0" y="8"/>
                    <a:pt x="1" y="2"/>
                    <a:pt x="4" y="1"/>
                  </a:cubicBezTo>
                  <a:close/>
                </a:path>
              </a:pathLst>
            </a:custGeom>
            <a:solidFill>
              <a:srgbClr val="F42616"/>
            </a:solidFill>
            <a:ln w="9525">
              <a:noFill/>
              <a:round/>
              <a:headEnd/>
              <a:tailEnd/>
            </a:ln>
          </p:spPr>
          <p:txBody>
            <a:bodyPr/>
            <a:lstStyle/>
            <a:p>
              <a:endParaRPr lang="hu-HU"/>
            </a:p>
          </p:txBody>
        </p:sp>
        <p:sp>
          <p:nvSpPr>
            <p:cNvPr id="114701" name="Freeform 13"/>
            <p:cNvSpPr>
              <a:spLocks/>
            </p:cNvSpPr>
            <p:nvPr/>
          </p:nvSpPr>
          <p:spPr bwMode="auto">
            <a:xfrm>
              <a:off x="4006" y="2586"/>
              <a:ext cx="19" cy="34"/>
            </a:xfrm>
            <a:custGeom>
              <a:avLst/>
              <a:gdLst/>
              <a:ahLst/>
              <a:cxnLst>
                <a:cxn ang="0">
                  <a:pos x="2" y="1"/>
                </a:cxn>
                <a:cxn ang="0">
                  <a:pos x="7" y="5"/>
                </a:cxn>
                <a:cxn ang="0">
                  <a:pos x="6" y="12"/>
                </a:cxn>
                <a:cxn ang="0">
                  <a:pos x="1" y="8"/>
                </a:cxn>
                <a:cxn ang="0">
                  <a:pos x="2" y="1"/>
                </a:cxn>
              </a:cxnLst>
              <a:rect l="0" t="0" r="r" b="b"/>
              <a:pathLst>
                <a:path w="8" h="13">
                  <a:moveTo>
                    <a:pt x="2" y="1"/>
                  </a:moveTo>
                  <a:cubicBezTo>
                    <a:pt x="4" y="0"/>
                    <a:pt x="6" y="2"/>
                    <a:pt x="7" y="5"/>
                  </a:cubicBezTo>
                  <a:cubicBezTo>
                    <a:pt x="8" y="8"/>
                    <a:pt x="8" y="11"/>
                    <a:pt x="6" y="12"/>
                  </a:cubicBezTo>
                  <a:cubicBezTo>
                    <a:pt x="4" y="13"/>
                    <a:pt x="2" y="11"/>
                    <a:pt x="1" y="8"/>
                  </a:cubicBezTo>
                  <a:cubicBezTo>
                    <a:pt x="0" y="4"/>
                    <a:pt x="0" y="1"/>
                    <a:pt x="2" y="1"/>
                  </a:cubicBezTo>
                  <a:close/>
                </a:path>
              </a:pathLst>
            </a:custGeom>
            <a:solidFill>
              <a:srgbClr val="F42616"/>
            </a:solidFill>
            <a:ln w="9525">
              <a:noFill/>
              <a:round/>
              <a:headEnd/>
              <a:tailEnd/>
            </a:ln>
          </p:spPr>
          <p:txBody>
            <a:bodyPr/>
            <a:lstStyle/>
            <a:p>
              <a:endParaRPr lang="hu-HU"/>
            </a:p>
          </p:txBody>
        </p:sp>
        <p:sp>
          <p:nvSpPr>
            <p:cNvPr id="114702" name="Freeform 14"/>
            <p:cNvSpPr>
              <a:spLocks/>
            </p:cNvSpPr>
            <p:nvPr/>
          </p:nvSpPr>
          <p:spPr bwMode="auto">
            <a:xfrm>
              <a:off x="3996" y="2573"/>
              <a:ext cx="39" cy="60"/>
            </a:xfrm>
            <a:custGeom>
              <a:avLst/>
              <a:gdLst/>
              <a:ahLst/>
              <a:cxnLst>
                <a:cxn ang="0">
                  <a:pos x="2" y="14"/>
                </a:cxn>
                <a:cxn ang="0">
                  <a:pos x="12" y="22"/>
                </a:cxn>
                <a:cxn ang="0">
                  <a:pos x="14" y="9"/>
                </a:cxn>
                <a:cxn ang="0">
                  <a:pos x="4" y="1"/>
                </a:cxn>
                <a:cxn ang="0">
                  <a:pos x="2" y="14"/>
                </a:cxn>
              </a:cxnLst>
              <a:rect l="0" t="0" r="r" b="b"/>
              <a:pathLst>
                <a:path w="16" h="23">
                  <a:moveTo>
                    <a:pt x="2" y="14"/>
                  </a:moveTo>
                  <a:cubicBezTo>
                    <a:pt x="5" y="19"/>
                    <a:pt x="9" y="23"/>
                    <a:pt x="12" y="22"/>
                  </a:cubicBezTo>
                  <a:cubicBezTo>
                    <a:pt x="15" y="20"/>
                    <a:pt x="16" y="15"/>
                    <a:pt x="14" y="9"/>
                  </a:cubicBezTo>
                  <a:cubicBezTo>
                    <a:pt x="11" y="3"/>
                    <a:pt x="7" y="0"/>
                    <a:pt x="4" y="1"/>
                  </a:cubicBezTo>
                  <a:cubicBezTo>
                    <a:pt x="1" y="2"/>
                    <a:pt x="0" y="8"/>
                    <a:pt x="2" y="14"/>
                  </a:cubicBezTo>
                  <a:close/>
                </a:path>
              </a:pathLst>
            </a:custGeom>
            <a:solidFill>
              <a:srgbClr val="FEE1B4"/>
            </a:solidFill>
            <a:ln w="9525">
              <a:noFill/>
              <a:round/>
              <a:headEnd/>
              <a:tailEnd/>
            </a:ln>
          </p:spPr>
          <p:txBody>
            <a:bodyPr/>
            <a:lstStyle/>
            <a:p>
              <a:endParaRPr lang="hu-HU"/>
            </a:p>
          </p:txBody>
        </p:sp>
        <p:sp>
          <p:nvSpPr>
            <p:cNvPr id="114703" name="Freeform 15"/>
            <p:cNvSpPr>
              <a:spLocks/>
            </p:cNvSpPr>
            <p:nvPr/>
          </p:nvSpPr>
          <p:spPr bwMode="auto">
            <a:xfrm>
              <a:off x="4006" y="2586"/>
              <a:ext cx="19" cy="34"/>
            </a:xfrm>
            <a:custGeom>
              <a:avLst/>
              <a:gdLst/>
              <a:ahLst/>
              <a:cxnLst>
                <a:cxn ang="0">
                  <a:pos x="1" y="8"/>
                </a:cxn>
                <a:cxn ang="0">
                  <a:pos x="6" y="12"/>
                </a:cxn>
                <a:cxn ang="0">
                  <a:pos x="7" y="5"/>
                </a:cxn>
                <a:cxn ang="0">
                  <a:pos x="2" y="1"/>
                </a:cxn>
                <a:cxn ang="0">
                  <a:pos x="1" y="8"/>
                </a:cxn>
              </a:cxnLst>
              <a:rect l="0" t="0" r="r" b="b"/>
              <a:pathLst>
                <a:path w="8" h="13">
                  <a:moveTo>
                    <a:pt x="1" y="8"/>
                  </a:moveTo>
                  <a:cubicBezTo>
                    <a:pt x="2" y="11"/>
                    <a:pt x="4" y="13"/>
                    <a:pt x="6" y="12"/>
                  </a:cubicBezTo>
                  <a:cubicBezTo>
                    <a:pt x="8" y="11"/>
                    <a:pt x="8" y="8"/>
                    <a:pt x="7" y="5"/>
                  </a:cubicBezTo>
                  <a:cubicBezTo>
                    <a:pt x="6" y="2"/>
                    <a:pt x="4" y="0"/>
                    <a:pt x="2" y="1"/>
                  </a:cubicBezTo>
                  <a:cubicBezTo>
                    <a:pt x="0" y="1"/>
                    <a:pt x="0" y="4"/>
                    <a:pt x="1" y="8"/>
                  </a:cubicBezTo>
                  <a:close/>
                </a:path>
              </a:pathLst>
            </a:custGeom>
            <a:solidFill>
              <a:srgbClr val="DF8820"/>
            </a:solidFill>
            <a:ln w="9525">
              <a:noFill/>
              <a:round/>
              <a:headEnd/>
              <a:tailEnd/>
            </a:ln>
          </p:spPr>
          <p:txBody>
            <a:bodyPr/>
            <a:lstStyle/>
            <a:p>
              <a:endParaRPr lang="hu-HU"/>
            </a:p>
          </p:txBody>
        </p:sp>
        <p:sp>
          <p:nvSpPr>
            <p:cNvPr id="114704" name="Freeform 16"/>
            <p:cNvSpPr>
              <a:spLocks/>
            </p:cNvSpPr>
            <p:nvPr/>
          </p:nvSpPr>
          <p:spPr bwMode="auto">
            <a:xfrm>
              <a:off x="3314" y="1499"/>
              <a:ext cx="211" cy="544"/>
            </a:xfrm>
            <a:custGeom>
              <a:avLst/>
              <a:gdLst/>
              <a:ahLst/>
              <a:cxnLst>
                <a:cxn ang="0">
                  <a:pos x="7" y="210"/>
                </a:cxn>
                <a:cxn ang="0">
                  <a:pos x="28" y="133"/>
                </a:cxn>
                <a:cxn ang="0">
                  <a:pos x="72" y="20"/>
                </a:cxn>
                <a:cxn ang="0">
                  <a:pos x="71" y="0"/>
                </a:cxn>
                <a:cxn ang="0">
                  <a:pos x="57" y="112"/>
                </a:cxn>
                <a:cxn ang="0">
                  <a:pos x="7" y="210"/>
                </a:cxn>
              </a:cxnLst>
              <a:rect l="0" t="0" r="r" b="b"/>
              <a:pathLst>
                <a:path w="87" h="210">
                  <a:moveTo>
                    <a:pt x="7" y="210"/>
                  </a:moveTo>
                  <a:cubicBezTo>
                    <a:pt x="4" y="183"/>
                    <a:pt x="0" y="159"/>
                    <a:pt x="28" y="133"/>
                  </a:cubicBezTo>
                  <a:cubicBezTo>
                    <a:pt x="70" y="93"/>
                    <a:pt x="73" y="83"/>
                    <a:pt x="72" y="20"/>
                  </a:cubicBezTo>
                  <a:cubicBezTo>
                    <a:pt x="72" y="13"/>
                    <a:pt x="71" y="7"/>
                    <a:pt x="71" y="0"/>
                  </a:cubicBezTo>
                  <a:cubicBezTo>
                    <a:pt x="75" y="32"/>
                    <a:pt x="87" y="75"/>
                    <a:pt x="57" y="112"/>
                  </a:cubicBezTo>
                  <a:cubicBezTo>
                    <a:pt x="26" y="148"/>
                    <a:pt x="5" y="147"/>
                    <a:pt x="7" y="210"/>
                  </a:cubicBezTo>
                  <a:close/>
                </a:path>
              </a:pathLst>
            </a:custGeom>
            <a:solidFill>
              <a:srgbClr val="FFFFFF"/>
            </a:solidFill>
            <a:ln w="9525">
              <a:noFill/>
              <a:round/>
              <a:headEnd/>
              <a:tailEnd/>
            </a:ln>
          </p:spPr>
          <p:txBody>
            <a:bodyPr/>
            <a:lstStyle/>
            <a:p>
              <a:endParaRPr lang="hu-HU"/>
            </a:p>
          </p:txBody>
        </p:sp>
        <p:sp>
          <p:nvSpPr>
            <p:cNvPr id="114705" name="Freeform 17"/>
            <p:cNvSpPr>
              <a:spLocks/>
            </p:cNvSpPr>
            <p:nvPr/>
          </p:nvSpPr>
          <p:spPr bwMode="auto">
            <a:xfrm>
              <a:off x="2826" y="2571"/>
              <a:ext cx="29" cy="181"/>
            </a:xfrm>
            <a:custGeom>
              <a:avLst/>
              <a:gdLst/>
              <a:ahLst/>
              <a:cxnLst>
                <a:cxn ang="0">
                  <a:pos x="8" y="70"/>
                </a:cxn>
                <a:cxn ang="0">
                  <a:pos x="0" y="0"/>
                </a:cxn>
                <a:cxn ang="0">
                  <a:pos x="8" y="70"/>
                </a:cxn>
              </a:cxnLst>
              <a:rect l="0" t="0" r="r" b="b"/>
              <a:pathLst>
                <a:path w="12" h="70">
                  <a:moveTo>
                    <a:pt x="8" y="70"/>
                  </a:moveTo>
                  <a:cubicBezTo>
                    <a:pt x="7" y="50"/>
                    <a:pt x="5" y="27"/>
                    <a:pt x="0" y="0"/>
                  </a:cubicBezTo>
                  <a:cubicBezTo>
                    <a:pt x="8" y="16"/>
                    <a:pt x="12" y="41"/>
                    <a:pt x="8" y="70"/>
                  </a:cubicBezTo>
                  <a:close/>
                </a:path>
              </a:pathLst>
            </a:custGeom>
            <a:solidFill>
              <a:srgbClr val="FFFFFF"/>
            </a:solidFill>
            <a:ln w="9525">
              <a:noFill/>
              <a:round/>
              <a:headEnd/>
              <a:tailEnd/>
            </a:ln>
          </p:spPr>
          <p:txBody>
            <a:bodyPr/>
            <a:lstStyle/>
            <a:p>
              <a:endParaRPr lang="hu-HU"/>
            </a:p>
          </p:txBody>
        </p:sp>
        <p:sp>
          <p:nvSpPr>
            <p:cNvPr id="114706" name="Freeform 18"/>
            <p:cNvSpPr>
              <a:spLocks/>
            </p:cNvSpPr>
            <p:nvPr/>
          </p:nvSpPr>
          <p:spPr bwMode="auto">
            <a:xfrm>
              <a:off x="3117" y="2333"/>
              <a:ext cx="105" cy="165"/>
            </a:xfrm>
            <a:custGeom>
              <a:avLst/>
              <a:gdLst/>
              <a:ahLst/>
              <a:cxnLst>
                <a:cxn ang="0">
                  <a:pos x="0" y="64"/>
                </a:cxn>
                <a:cxn ang="0">
                  <a:pos x="13" y="49"/>
                </a:cxn>
                <a:cxn ang="0">
                  <a:pos x="12" y="0"/>
                </a:cxn>
                <a:cxn ang="0">
                  <a:pos x="0" y="64"/>
                </a:cxn>
              </a:cxnLst>
              <a:rect l="0" t="0" r="r" b="b"/>
              <a:pathLst>
                <a:path w="43" h="64">
                  <a:moveTo>
                    <a:pt x="0" y="64"/>
                  </a:moveTo>
                  <a:cubicBezTo>
                    <a:pt x="5" y="60"/>
                    <a:pt x="9" y="55"/>
                    <a:pt x="13" y="49"/>
                  </a:cubicBezTo>
                  <a:cubicBezTo>
                    <a:pt x="27" y="29"/>
                    <a:pt x="24" y="16"/>
                    <a:pt x="12" y="0"/>
                  </a:cubicBezTo>
                  <a:cubicBezTo>
                    <a:pt x="25" y="13"/>
                    <a:pt x="43" y="29"/>
                    <a:pt x="0" y="64"/>
                  </a:cubicBezTo>
                  <a:close/>
                </a:path>
              </a:pathLst>
            </a:custGeom>
            <a:solidFill>
              <a:srgbClr val="FFFFFF"/>
            </a:solidFill>
            <a:ln w="9525">
              <a:noFill/>
              <a:round/>
              <a:headEnd/>
              <a:tailEnd/>
            </a:ln>
          </p:spPr>
          <p:txBody>
            <a:bodyPr/>
            <a:lstStyle/>
            <a:p>
              <a:endParaRPr lang="hu-HU"/>
            </a:p>
          </p:txBody>
        </p:sp>
        <p:sp>
          <p:nvSpPr>
            <p:cNvPr id="114707" name="Freeform 19"/>
            <p:cNvSpPr>
              <a:spLocks/>
            </p:cNvSpPr>
            <p:nvPr/>
          </p:nvSpPr>
          <p:spPr bwMode="auto">
            <a:xfrm>
              <a:off x="3001" y="1804"/>
              <a:ext cx="284" cy="275"/>
            </a:xfrm>
            <a:custGeom>
              <a:avLst/>
              <a:gdLst/>
              <a:ahLst/>
              <a:cxnLst>
                <a:cxn ang="0">
                  <a:pos x="0" y="106"/>
                </a:cxn>
                <a:cxn ang="0">
                  <a:pos x="3" y="89"/>
                </a:cxn>
                <a:cxn ang="0">
                  <a:pos x="61" y="47"/>
                </a:cxn>
                <a:cxn ang="0">
                  <a:pos x="117" y="0"/>
                </a:cxn>
                <a:cxn ang="0">
                  <a:pos x="50" y="58"/>
                </a:cxn>
                <a:cxn ang="0">
                  <a:pos x="0" y="106"/>
                </a:cxn>
              </a:cxnLst>
              <a:rect l="0" t="0" r="r" b="b"/>
              <a:pathLst>
                <a:path w="117" h="106">
                  <a:moveTo>
                    <a:pt x="0" y="106"/>
                  </a:moveTo>
                  <a:cubicBezTo>
                    <a:pt x="0" y="100"/>
                    <a:pt x="1" y="94"/>
                    <a:pt x="3" y="89"/>
                  </a:cubicBezTo>
                  <a:cubicBezTo>
                    <a:pt x="10" y="70"/>
                    <a:pt x="29" y="56"/>
                    <a:pt x="61" y="47"/>
                  </a:cubicBezTo>
                  <a:cubicBezTo>
                    <a:pt x="84" y="40"/>
                    <a:pt x="106" y="22"/>
                    <a:pt x="117" y="0"/>
                  </a:cubicBezTo>
                  <a:cubicBezTo>
                    <a:pt x="102" y="24"/>
                    <a:pt x="96" y="40"/>
                    <a:pt x="50" y="58"/>
                  </a:cubicBezTo>
                  <a:cubicBezTo>
                    <a:pt x="4" y="75"/>
                    <a:pt x="4" y="92"/>
                    <a:pt x="0" y="106"/>
                  </a:cubicBezTo>
                  <a:close/>
                </a:path>
              </a:pathLst>
            </a:custGeom>
            <a:solidFill>
              <a:srgbClr val="FFFFFF"/>
            </a:solidFill>
            <a:ln w="9525">
              <a:noFill/>
              <a:round/>
              <a:headEnd/>
              <a:tailEnd/>
            </a:ln>
          </p:spPr>
          <p:txBody>
            <a:bodyPr/>
            <a:lstStyle/>
            <a:p>
              <a:endParaRPr lang="hu-HU"/>
            </a:p>
          </p:txBody>
        </p:sp>
        <p:sp>
          <p:nvSpPr>
            <p:cNvPr id="114708" name="Freeform 20"/>
            <p:cNvSpPr>
              <a:spLocks/>
            </p:cNvSpPr>
            <p:nvPr/>
          </p:nvSpPr>
          <p:spPr bwMode="auto">
            <a:xfrm>
              <a:off x="2994" y="1530"/>
              <a:ext cx="109" cy="171"/>
            </a:xfrm>
            <a:custGeom>
              <a:avLst/>
              <a:gdLst/>
              <a:ahLst/>
              <a:cxnLst>
                <a:cxn ang="0">
                  <a:pos x="6" y="66"/>
                </a:cxn>
                <a:cxn ang="0">
                  <a:pos x="45" y="0"/>
                </a:cxn>
                <a:cxn ang="0">
                  <a:pos x="6" y="66"/>
                </a:cxn>
              </a:cxnLst>
              <a:rect l="0" t="0" r="r" b="b"/>
              <a:pathLst>
                <a:path w="45" h="66">
                  <a:moveTo>
                    <a:pt x="6" y="66"/>
                  </a:moveTo>
                  <a:cubicBezTo>
                    <a:pt x="0" y="30"/>
                    <a:pt x="24" y="13"/>
                    <a:pt x="45" y="0"/>
                  </a:cubicBezTo>
                  <a:cubicBezTo>
                    <a:pt x="32" y="12"/>
                    <a:pt x="4" y="39"/>
                    <a:pt x="6" y="66"/>
                  </a:cubicBezTo>
                  <a:close/>
                </a:path>
              </a:pathLst>
            </a:custGeom>
            <a:solidFill>
              <a:srgbClr val="FFFFFF"/>
            </a:solidFill>
            <a:ln w="9525">
              <a:noFill/>
              <a:round/>
              <a:headEnd/>
              <a:tailEnd/>
            </a:ln>
          </p:spPr>
          <p:txBody>
            <a:bodyPr/>
            <a:lstStyle/>
            <a:p>
              <a:endParaRPr lang="hu-HU"/>
            </a:p>
          </p:txBody>
        </p:sp>
        <p:sp>
          <p:nvSpPr>
            <p:cNvPr id="114709" name="Freeform 21"/>
            <p:cNvSpPr>
              <a:spLocks/>
            </p:cNvSpPr>
            <p:nvPr/>
          </p:nvSpPr>
          <p:spPr bwMode="auto">
            <a:xfrm>
              <a:off x="3188" y="1245"/>
              <a:ext cx="143" cy="210"/>
            </a:xfrm>
            <a:custGeom>
              <a:avLst/>
              <a:gdLst/>
              <a:ahLst/>
              <a:cxnLst>
                <a:cxn ang="0">
                  <a:pos x="59" y="0"/>
                </a:cxn>
                <a:cxn ang="0">
                  <a:pos x="8" y="56"/>
                </a:cxn>
                <a:cxn ang="0">
                  <a:pos x="0" y="81"/>
                </a:cxn>
                <a:cxn ang="0">
                  <a:pos x="18" y="39"/>
                </a:cxn>
                <a:cxn ang="0">
                  <a:pos x="59" y="0"/>
                </a:cxn>
              </a:cxnLst>
              <a:rect l="0" t="0" r="r" b="b"/>
              <a:pathLst>
                <a:path w="59" h="81">
                  <a:moveTo>
                    <a:pt x="59" y="0"/>
                  </a:moveTo>
                  <a:cubicBezTo>
                    <a:pt x="19" y="4"/>
                    <a:pt x="13" y="34"/>
                    <a:pt x="8" y="56"/>
                  </a:cubicBezTo>
                  <a:cubicBezTo>
                    <a:pt x="6" y="65"/>
                    <a:pt x="4" y="74"/>
                    <a:pt x="0" y="81"/>
                  </a:cubicBezTo>
                  <a:cubicBezTo>
                    <a:pt x="9" y="71"/>
                    <a:pt x="12" y="55"/>
                    <a:pt x="18" y="39"/>
                  </a:cubicBezTo>
                  <a:cubicBezTo>
                    <a:pt x="24" y="23"/>
                    <a:pt x="36" y="3"/>
                    <a:pt x="59" y="0"/>
                  </a:cubicBezTo>
                  <a:close/>
                </a:path>
              </a:pathLst>
            </a:custGeom>
            <a:solidFill>
              <a:srgbClr val="FFFFFF"/>
            </a:solidFill>
            <a:ln w="9525">
              <a:noFill/>
              <a:round/>
              <a:headEnd/>
              <a:tailEnd/>
            </a:ln>
          </p:spPr>
          <p:txBody>
            <a:bodyPr/>
            <a:lstStyle/>
            <a:p>
              <a:endParaRPr lang="hu-HU"/>
            </a:p>
          </p:txBody>
        </p:sp>
        <p:sp>
          <p:nvSpPr>
            <p:cNvPr id="114710" name="Freeform 22"/>
            <p:cNvSpPr>
              <a:spLocks/>
            </p:cNvSpPr>
            <p:nvPr/>
          </p:nvSpPr>
          <p:spPr bwMode="auto">
            <a:xfrm>
              <a:off x="3715" y="3148"/>
              <a:ext cx="43" cy="710"/>
            </a:xfrm>
            <a:custGeom>
              <a:avLst/>
              <a:gdLst/>
              <a:ahLst/>
              <a:cxnLst>
                <a:cxn ang="0">
                  <a:pos x="2" y="274"/>
                </a:cxn>
                <a:cxn ang="0">
                  <a:pos x="14" y="0"/>
                </a:cxn>
                <a:cxn ang="0">
                  <a:pos x="2" y="274"/>
                </a:cxn>
              </a:cxnLst>
              <a:rect l="0" t="0" r="r" b="b"/>
              <a:pathLst>
                <a:path w="18" h="274">
                  <a:moveTo>
                    <a:pt x="2" y="274"/>
                  </a:moveTo>
                  <a:cubicBezTo>
                    <a:pt x="0" y="245"/>
                    <a:pt x="11" y="20"/>
                    <a:pt x="14" y="0"/>
                  </a:cubicBezTo>
                  <a:cubicBezTo>
                    <a:pt x="18" y="14"/>
                    <a:pt x="6" y="255"/>
                    <a:pt x="2" y="274"/>
                  </a:cubicBezTo>
                  <a:close/>
                </a:path>
              </a:pathLst>
            </a:custGeom>
            <a:solidFill>
              <a:srgbClr val="FFFFFF"/>
            </a:solidFill>
            <a:ln w="9525">
              <a:noFill/>
              <a:round/>
              <a:headEnd/>
              <a:tailEnd/>
            </a:ln>
          </p:spPr>
          <p:txBody>
            <a:bodyPr/>
            <a:lstStyle/>
            <a:p>
              <a:endParaRPr lang="hu-HU"/>
            </a:p>
          </p:txBody>
        </p:sp>
        <p:sp>
          <p:nvSpPr>
            <p:cNvPr id="114711" name="Freeform 23"/>
            <p:cNvSpPr>
              <a:spLocks/>
            </p:cNvSpPr>
            <p:nvPr/>
          </p:nvSpPr>
          <p:spPr bwMode="auto">
            <a:xfrm>
              <a:off x="2620" y="1230"/>
              <a:ext cx="65" cy="264"/>
            </a:xfrm>
            <a:custGeom>
              <a:avLst/>
              <a:gdLst/>
              <a:ahLst/>
              <a:cxnLst>
                <a:cxn ang="0">
                  <a:pos x="27" y="0"/>
                </a:cxn>
                <a:cxn ang="0">
                  <a:pos x="4" y="42"/>
                </a:cxn>
                <a:cxn ang="0">
                  <a:pos x="0" y="102"/>
                </a:cxn>
                <a:cxn ang="0">
                  <a:pos x="10" y="52"/>
                </a:cxn>
                <a:cxn ang="0">
                  <a:pos x="27" y="0"/>
                </a:cxn>
              </a:cxnLst>
              <a:rect l="0" t="0" r="r" b="b"/>
              <a:pathLst>
                <a:path w="27" h="102">
                  <a:moveTo>
                    <a:pt x="27" y="0"/>
                  </a:moveTo>
                  <a:cubicBezTo>
                    <a:pt x="14" y="4"/>
                    <a:pt x="3" y="15"/>
                    <a:pt x="4" y="42"/>
                  </a:cubicBezTo>
                  <a:cubicBezTo>
                    <a:pt x="5" y="68"/>
                    <a:pt x="11" y="94"/>
                    <a:pt x="0" y="102"/>
                  </a:cubicBezTo>
                  <a:cubicBezTo>
                    <a:pt x="11" y="95"/>
                    <a:pt x="10" y="72"/>
                    <a:pt x="10" y="52"/>
                  </a:cubicBezTo>
                  <a:cubicBezTo>
                    <a:pt x="10" y="33"/>
                    <a:pt x="7" y="7"/>
                    <a:pt x="27" y="0"/>
                  </a:cubicBezTo>
                  <a:close/>
                </a:path>
              </a:pathLst>
            </a:custGeom>
            <a:solidFill>
              <a:srgbClr val="FFFFFF"/>
            </a:solidFill>
            <a:ln w="9525">
              <a:noFill/>
              <a:round/>
              <a:headEnd/>
              <a:tailEnd/>
            </a:ln>
          </p:spPr>
          <p:txBody>
            <a:bodyPr/>
            <a:lstStyle/>
            <a:p>
              <a:endParaRPr lang="hu-HU"/>
            </a:p>
          </p:txBody>
        </p:sp>
        <p:sp>
          <p:nvSpPr>
            <p:cNvPr id="114712" name="Freeform 24"/>
            <p:cNvSpPr>
              <a:spLocks/>
            </p:cNvSpPr>
            <p:nvPr/>
          </p:nvSpPr>
          <p:spPr bwMode="auto">
            <a:xfrm>
              <a:off x="2850" y="1476"/>
              <a:ext cx="44" cy="183"/>
            </a:xfrm>
            <a:custGeom>
              <a:avLst/>
              <a:gdLst/>
              <a:ahLst/>
              <a:cxnLst>
                <a:cxn ang="0">
                  <a:pos x="0" y="71"/>
                </a:cxn>
                <a:cxn ang="0">
                  <a:pos x="14" y="0"/>
                </a:cxn>
                <a:cxn ang="0">
                  <a:pos x="0" y="71"/>
                </a:cxn>
              </a:cxnLst>
              <a:rect l="0" t="0" r="r" b="b"/>
              <a:pathLst>
                <a:path w="18" h="71">
                  <a:moveTo>
                    <a:pt x="0" y="71"/>
                  </a:moveTo>
                  <a:cubicBezTo>
                    <a:pt x="11" y="45"/>
                    <a:pt x="18" y="16"/>
                    <a:pt x="14" y="0"/>
                  </a:cubicBezTo>
                  <a:cubicBezTo>
                    <a:pt x="15" y="7"/>
                    <a:pt x="5" y="63"/>
                    <a:pt x="0" y="71"/>
                  </a:cubicBezTo>
                  <a:close/>
                </a:path>
              </a:pathLst>
            </a:custGeom>
            <a:solidFill>
              <a:srgbClr val="FFFFFF"/>
            </a:solidFill>
            <a:ln w="9525">
              <a:noFill/>
              <a:round/>
              <a:headEnd/>
              <a:tailEnd/>
            </a:ln>
          </p:spPr>
          <p:txBody>
            <a:bodyPr/>
            <a:lstStyle/>
            <a:p>
              <a:endParaRPr lang="hu-HU"/>
            </a:p>
          </p:txBody>
        </p:sp>
        <p:sp>
          <p:nvSpPr>
            <p:cNvPr id="114713" name="Freeform 25"/>
            <p:cNvSpPr>
              <a:spLocks/>
            </p:cNvSpPr>
            <p:nvPr/>
          </p:nvSpPr>
          <p:spPr bwMode="auto">
            <a:xfrm>
              <a:off x="3853" y="2649"/>
              <a:ext cx="150" cy="831"/>
            </a:xfrm>
            <a:custGeom>
              <a:avLst/>
              <a:gdLst/>
              <a:ahLst/>
              <a:cxnLst>
                <a:cxn ang="0">
                  <a:pos x="10" y="321"/>
                </a:cxn>
                <a:cxn ang="0">
                  <a:pos x="15" y="162"/>
                </a:cxn>
                <a:cxn ang="0">
                  <a:pos x="62" y="0"/>
                </a:cxn>
                <a:cxn ang="0">
                  <a:pos x="7" y="177"/>
                </a:cxn>
                <a:cxn ang="0">
                  <a:pos x="10" y="321"/>
                </a:cxn>
              </a:cxnLst>
              <a:rect l="0" t="0" r="r" b="b"/>
              <a:pathLst>
                <a:path w="62" h="321">
                  <a:moveTo>
                    <a:pt x="10" y="321"/>
                  </a:moveTo>
                  <a:cubicBezTo>
                    <a:pt x="10" y="295"/>
                    <a:pt x="8" y="280"/>
                    <a:pt x="15" y="162"/>
                  </a:cubicBezTo>
                  <a:cubicBezTo>
                    <a:pt x="21" y="44"/>
                    <a:pt x="54" y="13"/>
                    <a:pt x="62" y="0"/>
                  </a:cubicBezTo>
                  <a:cubicBezTo>
                    <a:pt x="37" y="36"/>
                    <a:pt x="14" y="75"/>
                    <a:pt x="7" y="177"/>
                  </a:cubicBezTo>
                  <a:cubicBezTo>
                    <a:pt x="0" y="278"/>
                    <a:pt x="10" y="321"/>
                    <a:pt x="10" y="321"/>
                  </a:cubicBezTo>
                  <a:close/>
                </a:path>
              </a:pathLst>
            </a:custGeom>
            <a:solidFill>
              <a:srgbClr val="FEAA40"/>
            </a:solidFill>
            <a:ln w="9525">
              <a:noFill/>
              <a:round/>
              <a:headEnd/>
              <a:tailEnd/>
            </a:ln>
          </p:spPr>
          <p:txBody>
            <a:bodyPr/>
            <a:lstStyle/>
            <a:p>
              <a:endParaRPr lang="hu-HU"/>
            </a:p>
          </p:txBody>
        </p:sp>
        <p:sp>
          <p:nvSpPr>
            <p:cNvPr id="114714" name="Freeform 26"/>
            <p:cNvSpPr>
              <a:spLocks/>
            </p:cNvSpPr>
            <p:nvPr/>
          </p:nvSpPr>
          <p:spPr bwMode="auto">
            <a:xfrm>
              <a:off x="2348" y="1364"/>
              <a:ext cx="223" cy="192"/>
            </a:xfrm>
            <a:custGeom>
              <a:avLst/>
              <a:gdLst/>
              <a:ahLst/>
              <a:cxnLst>
                <a:cxn ang="0">
                  <a:pos x="0" y="3"/>
                </a:cxn>
                <a:cxn ang="0">
                  <a:pos x="47" y="43"/>
                </a:cxn>
                <a:cxn ang="0">
                  <a:pos x="92" y="74"/>
                </a:cxn>
                <a:cxn ang="0">
                  <a:pos x="47" y="39"/>
                </a:cxn>
                <a:cxn ang="0">
                  <a:pos x="0" y="3"/>
                </a:cxn>
              </a:cxnLst>
              <a:rect l="0" t="0" r="r" b="b"/>
              <a:pathLst>
                <a:path w="92" h="74">
                  <a:moveTo>
                    <a:pt x="0" y="3"/>
                  </a:moveTo>
                  <a:cubicBezTo>
                    <a:pt x="11" y="4"/>
                    <a:pt x="30" y="25"/>
                    <a:pt x="47" y="43"/>
                  </a:cubicBezTo>
                  <a:cubicBezTo>
                    <a:pt x="64" y="62"/>
                    <a:pt x="80" y="74"/>
                    <a:pt x="92" y="74"/>
                  </a:cubicBezTo>
                  <a:cubicBezTo>
                    <a:pt x="83" y="72"/>
                    <a:pt x="58" y="52"/>
                    <a:pt x="47" y="39"/>
                  </a:cubicBezTo>
                  <a:cubicBezTo>
                    <a:pt x="37" y="26"/>
                    <a:pt x="9" y="0"/>
                    <a:pt x="0" y="3"/>
                  </a:cubicBezTo>
                  <a:close/>
                </a:path>
              </a:pathLst>
            </a:custGeom>
            <a:solidFill>
              <a:srgbClr val="FEAA40"/>
            </a:solidFill>
            <a:ln w="9525">
              <a:noFill/>
              <a:round/>
              <a:headEnd/>
              <a:tailEnd/>
            </a:ln>
          </p:spPr>
          <p:txBody>
            <a:bodyPr/>
            <a:lstStyle/>
            <a:p>
              <a:endParaRPr lang="hu-HU"/>
            </a:p>
          </p:txBody>
        </p:sp>
        <p:sp>
          <p:nvSpPr>
            <p:cNvPr id="114715" name="Freeform 27"/>
            <p:cNvSpPr>
              <a:spLocks/>
            </p:cNvSpPr>
            <p:nvPr/>
          </p:nvSpPr>
          <p:spPr bwMode="auto">
            <a:xfrm>
              <a:off x="1719" y="1012"/>
              <a:ext cx="590" cy="350"/>
            </a:xfrm>
            <a:custGeom>
              <a:avLst/>
              <a:gdLst/>
              <a:ahLst/>
              <a:cxnLst>
                <a:cxn ang="0">
                  <a:pos x="216" y="110"/>
                </a:cxn>
                <a:cxn ang="0">
                  <a:pos x="215" y="109"/>
                </a:cxn>
                <a:cxn ang="0">
                  <a:pos x="195" y="89"/>
                </a:cxn>
                <a:cxn ang="0">
                  <a:pos x="195" y="88"/>
                </a:cxn>
                <a:cxn ang="0">
                  <a:pos x="52" y="27"/>
                </a:cxn>
                <a:cxn ang="0">
                  <a:pos x="2" y="64"/>
                </a:cxn>
                <a:cxn ang="0">
                  <a:pos x="7" y="77"/>
                </a:cxn>
                <a:cxn ang="0">
                  <a:pos x="21" y="71"/>
                </a:cxn>
                <a:cxn ang="0">
                  <a:pos x="21" y="71"/>
                </a:cxn>
                <a:cxn ang="0">
                  <a:pos x="22" y="71"/>
                </a:cxn>
                <a:cxn ang="0">
                  <a:pos x="48" y="56"/>
                </a:cxn>
                <a:cxn ang="0">
                  <a:pos x="34" y="53"/>
                </a:cxn>
                <a:cxn ang="0">
                  <a:pos x="38" y="37"/>
                </a:cxn>
                <a:cxn ang="0">
                  <a:pos x="38" y="37"/>
                </a:cxn>
                <a:cxn ang="0">
                  <a:pos x="112" y="30"/>
                </a:cxn>
                <a:cxn ang="0">
                  <a:pos x="166" y="57"/>
                </a:cxn>
                <a:cxn ang="0">
                  <a:pos x="194" y="110"/>
                </a:cxn>
                <a:cxn ang="0">
                  <a:pos x="219" y="120"/>
                </a:cxn>
                <a:cxn ang="0">
                  <a:pos x="228" y="135"/>
                </a:cxn>
                <a:cxn ang="0">
                  <a:pos x="243" y="123"/>
                </a:cxn>
                <a:cxn ang="0">
                  <a:pos x="216" y="110"/>
                </a:cxn>
              </a:cxnLst>
              <a:rect l="0" t="0" r="r" b="b"/>
              <a:pathLst>
                <a:path w="243" h="135">
                  <a:moveTo>
                    <a:pt x="216" y="110"/>
                  </a:moveTo>
                  <a:cubicBezTo>
                    <a:pt x="215" y="109"/>
                    <a:pt x="215" y="109"/>
                    <a:pt x="215" y="109"/>
                  </a:cubicBezTo>
                  <a:cubicBezTo>
                    <a:pt x="201" y="107"/>
                    <a:pt x="197" y="94"/>
                    <a:pt x="195" y="89"/>
                  </a:cubicBezTo>
                  <a:cubicBezTo>
                    <a:pt x="195" y="88"/>
                    <a:pt x="195" y="88"/>
                    <a:pt x="195" y="88"/>
                  </a:cubicBezTo>
                  <a:cubicBezTo>
                    <a:pt x="168" y="0"/>
                    <a:pt x="56" y="26"/>
                    <a:pt x="52" y="27"/>
                  </a:cubicBezTo>
                  <a:cubicBezTo>
                    <a:pt x="28" y="33"/>
                    <a:pt x="9" y="50"/>
                    <a:pt x="2" y="64"/>
                  </a:cubicBezTo>
                  <a:cubicBezTo>
                    <a:pt x="0" y="69"/>
                    <a:pt x="2" y="75"/>
                    <a:pt x="7" y="77"/>
                  </a:cubicBezTo>
                  <a:cubicBezTo>
                    <a:pt x="11" y="79"/>
                    <a:pt x="14" y="79"/>
                    <a:pt x="21" y="71"/>
                  </a:cubicBezTo>
                  <a:cubicBezTo>
                    <a:pt x="21" y="71"/>
                    <a:pt x="21" y="71"/>
                    <a:pt x="21" y="71"/>
                  </a:cubicBezTo>
                  <a:cubicBezTo>
                    <a:pt x="22" y="71"/>
                    <a:pt x="22" y="71"/>
                    <a:pt x="22" y="71"/>
                  </a:cubicBezTo>
                  <a:cubicBezTo>
                    <a:pt x="30" y="64"/>
                    <a:pt x="39" y="59"/>
                    <a:pt x="48" y="56"/>
                  </a:cubicBezTo>
                  <a:cubicBezTo>
                    <a:pt x="47" y="54"/>
                    <a:pt x="37" y="55"/>
                    <a:pt x="34" y="53"/>
                  </a:cubicBezTo>
                  <a:cubicBezTo>
                    <a:pt x="28" y="50"/>
                    <a:pt x="27" y="43"/>
                    <a:pt x="38" y="37"/>
                  </a:cubicBezTo>
                  <a:cubicBezTo>
                    <a:pt x="38" y="37"/>
                    <a:pt x="38" y="37"/>
                    <a:pt x="38" y="37"/>
                  </a:cubicBezTo>
                  <a:cubicBezTo>
                    <a:pt x="55" y="26"/>
                    <a:pt x="91" y="27"/>
                    <a:pt x="112" y="30"/>
                  </a:cubicBezTo>
                  <a:cubicBezTo>
                    <a:pt x="129" y="32"/>
                    <a:pt x="155" y="44"/>
                    <a:pt x="166" y="57"/>
                  </a:cubicBezTo>
                  <a:cubicBezTo>
                    <a:pt x="180" y="75"/>
                    <a:pt x="183" y="90"/>
                    <a:pt x="194" y="110"/>
                  </a:cubicBezTo>
                  <a:cubicBezTo>
                    <a:pt x="200" y="122"/>
                    <a:pt x="208" y="117"/>
                    <a:pt x="219" y="120"/>
                  </a:cubicBezTo>
                  <a:cubicBezTo>
                    <a:pt x="228" y="122"/>
                    <a:pt x="233" y="128"/>
                    <a:pt x="228" y="135"/>
                  </a:cubicBezTo>
                  <a:cubicBezTo>
                    <a:pt x="237" y="132"/>
                    <a:pt x="243" y="129"/>
                    <a:pt x="243" y="123"/>
                  </a:cubicBezTo>
                  <a:cubicBezTo>
                    <a:pt x="242" y="115"/>
                    <a:pt x="230" y="112"/>
                    <a:pt x="216" y="110"/>
                  </a:cubicBezTo>
                  <a:close/>
                </a:path>
              </a:pathLst>
            </a:custGeom>
            <a:solidFill>
              <a:srgbClr val="DE831A"/>
            </a:solidFill>
            <a:ln w="9525">
              <a:noFill/>
              <a:round/>
              <a:headEnd/>
              <a:tailEnd/>
            </a:ln>
          </p:spPr>
          <p:txBody>
            <a:bodyPr/>
            <a:lstStyle/>
            <a:p>
              <a:endParaRPr lang="hu-HU"/>
            </a:p>
          </p:txBody>
        </p:sp>
        <p:sp>
          <p:nvSpPr>
            <p:cNvPr id="114716" name="Freeform 28"/>
            <p:cNvSpPr>
              <a:spLocks/>
            </p:cNvSpPr>
            <p:nvPr/>
          </p:nvSpPr>
          <p:spPr bwMode="auto">
            <a:xfrm>
              <a:off x="1727" y="1198"/>
              <a:ext cx="386" cy="428"/>
            </a:xfrm>
            <a:custGeom>
              <a:avLst/>
              <a:gdLst/>
              <a:ahLst/>
              <a:cxnLst>
                <a:cxn ang="0">
                  <a:pos x="137" y="8"/>
                </a:cxn>
                <a:cxn ang="0">
                  <a:pos x="127" y="0"/>
                </a:cxn>
                <a:cxn ang="0">
                  <a:pos x="149" y="57"/>
                </a:cxn>
                <a:cxn ang="0">
                  <a:pos x="149" y="59"/>
                </a:cxn>
                <a:cxn ang="0">
                  <a:pos x="114" y="127"/>
                </a:cxn>
                <a:cxn ang="0">
                  <a:pos x="22" y="123"/>
                </a:cxn>
                <a:cxn ang="0">
                  <a:pos x="22" y="123"/>
                </a:cxn>
                <a:cxn ang="0">
                  <a:pos x="21" y="123"/>
                </a:cxn>
                <a:cxn ang="0">
                  <a:pos x="7" y="118"/>
                </a:cxn>
                <a:cxn ang="0">
                  <a:pos x="3" y="132"/>
                </a:cxn>
                <a:cxn ang="0">
                  <a:pos x="52" y="165"/>
                </a:cxn>
                <a:cxn ang="0">
                  <a:pos x="41" y="154"/>
                </a:cxn>
                <a:cxn ang="0">
                  <a:pos x="56" y="148"/>
                </a:cxn>
                <a:cxn ang="0">
                  <a:pos x="87" y="146"/>
                </a:cxn>
                <a:cxn ang="0">
                  <a:pos x="132" y="123"/>
                </a:cxn>
                <a:cxn ang="0">
                  <a:pos x="148" y="105"/>
                </a:cxn>
                <a:cxn ang="0">
                  <a:pos x="158" y="66"/>
                </a:cxn>
                <a:cxn ang="0">
                  <a:pos x="137" y="8"/>
                </a:cxn>
              </a:cxnLst>
              <a:rect l="0" t="0" r="r" b="b"/>
              <a:pathLst>
                <a:path w="159" h="165">
                  <a:moveTo>
                    <a:pt x="137" y="8"/>
                  </a:moveTo>
                  <a:cubicBezTo>
                    <a:pt x="134" y="5"/>
                    <a:pt x="130" y="3"/>
                    <a:pt x="127" y="0"/>
                  </a:cubicBezTo>
                  <a:cubicBezTo>
                    <a:pt x="141" y="13"/>
                    <a:pt x="148" y="32"/>
                    <a:pt x="149" y="57"/>
                  </a:cubicBezTo>
                  <a:cubicBezTo>
                    <a:pt x="149" y="59"/>
                    <a:pt x="149" y="59"/>
                    <a:pt x="149" y="59"/>
                  </a:cubicBezTo>
                  <a:cubicBezTo>
                    <a:pt x="150" y="92"/>
                    <a:pt x="138" y="115"/>
                    <a:pt x="114" y="127"/>
                  </a:cubicBezTo>
                  <a:cubicBezTo>
                    <a:pt x="79" y="144"/>
                    <a:pt x="47" y="143"/>
                    <a:pt x="22" y="123"/>
                  </a:cubicBezTo>
                  <a:cubicBezTo>
                    <a:pt x="22" y="123"/>
                    <a:pt x="22" y="123"/>
                    <a:pt x="22" y="123"/>
                  </a:cubicBezTo>
                  <a:cubicBezTo>
                    <a:pt x="21" y="123"/>
                    <a:pt x="21" y="123"/>
                    <a:pt x="21" y="123"/>
                  </a:cubicBezTo>
                  <a:cubicBezTo>
                    <a:pt x="14" y="116"/>
                    <a:pt x="11" y="116"/>
                    <a:pt x="7" y="118"/>
                  </a:cubicBezTo>
                  <a:cubicBezTo>
                    <a:pt x="2" y="120"/>
                    <a:pt x="0" y="127"/>
                    <a:pt x="3" y="132"/>
                  </a:cubicBezTo>
                  <a:cubicBezTo>
                    <a:pt x="10" y="145"/>
                    <a:pt x="29" y="160"/>
                    <a:pt x="52" y="165"/>
                  </a:cubicBezTo>
                  <a:cubicBezTo>
                    <a:pt x="47" y="162"/>
                    <a:pt x="42" y="158"/>
                    <a:pt x="41" y="154"/>
                  </a:cubicBezTo>
                  <a:cubicBezTo>
                    <a:pt x="38" y="145"/>
                    <a:pt x="51" y="147"/>
                    <a:pt x="56" y="148"/>
                  </a:cubicBezTo>
                  <a:cubicBezTo>
                    <a:pt x="67" y="149"/>
                    <a:pt x="77" y="148"/>
                    <a:pt x="87" y="146"/>
                  </a:cubicBezTo>
                  <a:cubicBezTo>
                    <a:pt x="104" y="142"/>
                    <a:pt x="119" y="135"/>
                    <a:pt x="132" y="123"/>
                  </a:cubicBezTo>
                  <a:cubicBezTo>
                    <a:pt x="137" y="118"/>
                    <a:pt x="143" y="111"/>
                    <a:pt x="148" y="105"/>
                  </a:cubicBezTo>
                  <a:cubicBezTo>
                    <a:pt x="155" y="95"/>
                    <a:pt x="157" y="77"/>
                    <a:pt x="158" y="66"/>
                  </a:cubicBezTo>
                  <a:cubicBezTo>
                    <a:pt x="159" y="46"/>
                    <a:pt x="154" y="21"/>
                    <a:pt x="137" y="8"/>
                  </a:cubicBezTo>
                  <a:close/>
                </a:path>
              </a:pathLst>
            </a:custGeom>
            <a:solidFill>
              <a:srgbClr val="DE831A"/>
            </a:solidFill>
            <a:ln w="9525">
              <a:noFill/>
              <a:round/>
              <a:headEnd/>
              <a:tailEnd/>
            </a:ln>
          </p:spPr>
          <p:txBody>
            <a:bodyPr/>
            <a:lstStyle/>
            <a:p>
              <a:endParaRPr lang="hu-HU"/>
            </a:p>
          </p:txBody>
        </p:sp>
        <p:sp>
          <p:nvSpPr>
            <p:cNvPr id="114717" name="Freeform 29"/>
            <p:cNvSpPr>
              <a:spLocks/>
            </p:cNvSpPr>
            <p:nvPr/>
          </p:nvSpPr>
          <p:spPr bwMode="auto">
            <a:xfrm>
              <a:off x="2001" y="1444"/>
              <a:ext cx="187" cy="171"/>
            </a:xfrm>
            <a:custGeom>
              <a:avLst/>
              <a:gdLst/>
              <a:ahLst/>
              <a:cxnLst>
                <a:cxn ang="0">
                  <a:pos x="0" y="66"/>
                </a:cxn>
                <a:cxn ang="0">
                  <a:pos x="77" y="0"/>
                </a:cxn>
                <a:cxn ang="0">
                  <a:pos x="0" y="66"/>
                </a:cxn>
              </a:cxnLst>
              <a:rect l="0" t="0" r="r" b="b"/>
              <a:pathLst>
                <a:path w="77" h="66">
                  <a:moveTo>
                    <a:pt x="0" y="66"/>
                  </a:moveTo>
                  <a:cubicBezTo>
                    <a:pt x="56" y="56"/>
                    <a:pt x="75" y="11"/>
                    <a:pt x="77" y="0"/>
                  </a:cubicBezTo>
                  <a:cubicBezTo>
                    <a:pt x="72" y="13"/>
                    <a:pt x="41" y="56"/>
                    <a:pt x="0" y="66"/>
                  </a:cubicBezTo>
                  <a:close/>
                </a:path>
              </a:pathLst>
            </a:custGeom>
            <a:solidFill>
              <a:srgbClr val="FFFFFF"/>
            </a:solidFill>
            <a:ln w="9525">
              <a:noFill/>
              <a:round/>
              <a:headEnd/>
              <a:tailEnd/>
            </a:ln>
          </p:spPr>
          <p:txBody>
            <a:bodyPr/>
            <a:lstStyle/>
            <a:p>
              <a:endParaRPr lang="hu-HU"/>
            </a:p>
          </p:txBody>
        </p:sp>
        <p:sp>
          <p:nvSpPr>
            <p:cNvPr id="114718" name="Freeform 30"/>
            <p:cNvSpPr>
              <a:spLocks/>
            </p:cNvSpPr>
            <p:nvPr/>
          </p:nvSpPr>
          <p:spPr bwMode="auto">
            <a:xfrm>
              <a:off x="2147" y="1204"/>
              <a:ext cx="75" cy="124"/>
            </a:xfrm>
            <a:custGeom>
              <a:avLst/>
              <a:gdLst/>
              <a:ahLst/>
              <a:cxnLst>
                <a:cxn ang="0">
                  <a:pos x="0" y="0"/>
                </a:cxn>
                <a:cxn ang="0">
                  <a:pos x="15" y="36"/>
                </a:cxn>
                <a:cxn ang="0">
                  <a:pos x="31" y="46"/>
                </a:cxn>
                <a:cxn ang="0">
                  <a:pos x="12" y="35"/>
                </a:cxn>
                <a:cxn ang="0">
                  <a:pos x="0" y="0"/>
                </a:cxn>
              </a:cxnLst>
              <a:rect l="0" t="0" r="r" b="b"/>
              <a:pathLst>
                <a:path w="31" h="48">
                  <a:moveTo>
                    <a:pt x="0" y="0"/>
                  </a:moveTo>
                  <a:cubicBezTo>
                    <a:pt x="7" y="12"/>
                    <a:pt x="13" y="30"/>
                    <a:pt x="15" y="36"/>
                  </a:cubicBezTo>
                  <a:cubicBezTo>
                    <a:pt x="18" y="42"/>
                    <a:pt x="26" y="46"/>
                    <a:pt x="31" y="46"/>
                  </a:cubicBezTo>
                  <a:cubicBezTo>
                    <a:pt x="20" y="48"/>
                    <a:pt x="14" y="46"/>
                    <a:pt x="12" y="35"/>
                  </a:cubicBezTo>
                  <a:cubicBezTo>
                    <a:pt x="10" y="23"/>
                    <a:pt x="0" y="2"/>
                    <a:pt x="0" y="0"/>
                  </a:cubicBezTo>
                  <a:close/>
                </a:path>
              </a:pathLst>
            </a:custGeom>
            <a:solidFill>
              <a:srgbClr val="FFFFFF"/>
            </a:solidFill>
            <a:ln w="9525">
              <a:noFill/>
              <a:round/>
              <a:headEnd/>
              <a:tailEnd/>
            </a:ln>
          </p:spPr>
          <p:txBody>
            <a:bodyPr/>
            <a:lstStyle/>
            <a:p>
              <a:endParaRPr lang="hu-HU"/>
            </a:p>
          </p:txBody>
        </p:sp>
        <p:sp>
          <p:nvSpPr>
            <p:cNvPr id="114719" name="Freeform 31"/>
            <p:cNvSpPr>
              <a:spLocks/>
            </p:cNvSpPr>
            <p:nvPr/>
          </p:nvSpPr>
          <p:spPr bwMode="auto">
            <a:xfrm>
              <a:off x="2222" y="1310"/>
              <a:ext cx="97" cy="54"/>
            </a:xfrm>
            <a:custGeom>
              <a:avLst/>
              <a:gdLst/>
              <a:ahLst/>
              <a:cxnLst>
                <a:cxn ang="0">
                  <a:pos x="7" y="2"/>
                </a:cxn>
                <a:cxn ang="0">
                  <a:pos x="11" y="14"/>
                </a:cxn>
                <a:cxn ang="0">
                  <a:pos x="0" y="21"/>
                </a:cxn>
                <a:cxn ang="0">
                  <a:pos x="21" y="0"/>
                </a:cxn>
              </a:cxnLst>
              <a:rect l="0" t="0" r="r" b="b"/>
              <a:pathLst>
                <a:path w="40" h="21">
                  <a:moveTo>
                    <a:pt x="7" y="2"/>
                  </a:moveTo>
                  <a:cubicBezTo>
                    <a:pt x="13" y="4"/>
                    <a:pt x="14" y="10"/>
                    <a:pt x="11" y="14"/>
                  </a:cubicBezTo>
                  <a:cubicBezTo>
                    <a:pt x="8" y="17"/>
                    <a:pt x="1" y="17"/>
                    <a:pt x="0" y="21"/>
                  </a:cubicBezTo>
                  <a:cubicBezTo>
                    <a:pt x="8" y="17"/>
                    <a:pt x="40" y="16"/>
                    <a:pt x="21" y="0"/>
                  </a:cubicBezTo>
                </a:path>
              </a:pathLst>
            </a:custGeom>
            <a:solidFill>
              <a:srgbClr val="DE831A"/>
            </a:solidFill>
            <a:ln w="9525">
              <a:noFill/>
              <a:round/>
              <a:headEnd/>
              <a:tailEnd/>
            </a:ln>
          </p:spPr>
          <p:txBody>
            <a:bodyPr/>
            <a:lstStyle/>
            <a:p>
              <a:endParaRPr lang="hu-HU"/>
            </a:p>
          </p:txBody>
        </p:sp>
        <p:sp>
          <p:nvSpPr>
            <p:cNvPr id="114720" name="Freeform 32"/>
            <p:cNvSpPr>
              <a:spLocks/>
            </p:cNvSpPr>
            <p:nvPr/>
          </p:nvSpPr>
          <p:spPr bwMode="auto">
            <a:xfrm>
              <a:off x="3885" y="2296"/>
              <a:ext cx="41" cy="363"/>
            </a:xfrm>
            <a:custGeom>
              <a:avLst/>
              <a:gdLst/>
              <a:ahLst/>
              <a:cxnLst>
                <a:cxn ang="0">
                  <a:pos x="17" y="140"/>
                </a:cxn>
                <a:cxn ang="0">
                  <a:pos x="10" y="0"/>
                </a:cxn>
                <a:cxn ang="0">
                  <a:pos x="17" y="140"/>
                </a:cxn>
              </a:cxnLst>
              <a:rect l="0" t="0" r="r" b="b"/>
              <a:pathLst>
                <a:path w="17" h="140">
                  <a:moveTo>
                    <a:pt x="17" y="140"/>
                  </a:moveTo>
                  <a:cubicBezTo>
                    <a:pt x="7" y="109"/>
                    <a:pt x="10" y="13"/>
                    <a:pt x="10" y="0"/>
                  </a:cubicBezTo>
                  <a:cubicBezTo>
                    <a:pt x="3" y="16"/>
                    <a:pt x="0" y="111"/>
                    <a:pt x="17" y="140"/>
                  </a:cubicBezTo>
                  <a:close/>
                </a:path>
              </a:pathLst>
            </a:custGeom>
            <a:solidFill>
              <a:srgbClr val="FEAA40"/>
            </a:solidFill>
            <a:ln w="9525">
              <a:noFill/>
              <a:round/>
              <a:headEnd/>
              <a:tailEnd/>
            </a:ln>
          </p:spPr>
          <p:txBody>
            <a:bodyPr/>
            <a:lstStyle/>
            <a:p>
              <a:endParaRPr lang="hu-HU"/>
            </a:p>
          </p:txBody>
        </p:sp>
        <p:sp>
          <p:nvSpPr>
            <p:cNvPr id="114721" name="Freeform 33"/>
            <p:cNvSpPr>
              <a:spLocks/>
            </p:cNvSpPr>
            <p:nvPr/>
          </p:nvSpPr>
          <p:spPr bwMode="auto">
            <a:xfrm>
              <a:off x="1722" y="1144"/>
              <a:ext cx="357" cy="422"/>
            </a:xfrm>
            <a:custGeom>
              <a:avLst/>
              <a:gdLst/>
              <a:ahLst/>
              <a:cxnLst>
                <a:cxn ang="0">
                  <a:pos x="4" y="136"/>
                </a:cxn>
                <a:cxn ang="0">
                  <a:pos x="6" y="134"/>
                </a:cxn>
                <a:cxn ang="0">
                  <a:pos x="27" y="140"/>
                </a:cxn>
                <a:cxn ang="0">
                  <a:pos x="114" y="143"/>
                </a:cxn>
                <a:cxn ang="0">
                  <a:pos x="146" y="80"/>
                </a:cxn>
                <a:cxn ang="0">
                  <a:pos x="146" y="80"/>
                </a:cxn>
                <a:cxn ang="0">
                  <a:pos x="146" y="80"/>
                </a:cxn>
                <a:cxn ang="0">
                  <a:pos x="146" y="78"/>
                </a:cxn>
                <a:cxn ang="0">
                  <a:pos x="146" y="78"/>
                </a:cxn>
                <a:cxn ang="0">
                  <a:pos x="146" y="78"/>
                </a:cxn>
                <a:cxn ang="0">
                  <a:pos x="111" y="16"/>
                </a:cxn>
                <a:cxn ang="0">
                  <a:pos x="24" y="24"/>
                </a:cxn>
                <a:cxn ang="0">
                  <a:pos x="4" y="31"/>
                </a:cxn>
                <a:cxn ang="0">
                  <a:pos x="0" y="29"/>
                </a:cxn>
                <a:cxn ang="0">
                  <a:pos x="0" y="29"/>
                </a:cxn>
                <a:cxn ang="0">
                  <a:pos x="4" y="136"/>
                </a:cxn>
              </a:cxnLst>
              <a:rect l="0" t="0" r="r" b="b"/>
              <a:pathLst>
                <a:path w="147" h="163">
                  <a:moveTo>
                    <a:pt x="4" y="136"/>
                  </a:moveTo>
                  <a:cubicBezTo>
                    <a:pt x="5" y="135"/>
                    <a:pt x="5" y="135"/>
                    <a:pt x="6" y="134"/>
                  </a:cubicBezTo>
                  <a:cubicBezTo>
                    <a:pt x="14" y="130"/>
                    <a:pt x="20" y="133"/>
                    <a:pt x="27" y="140"/>
                  </a:cubicBezTo>
                  <a:cubicBezTo>
                    <a:pt x="56" y="163"/>
                    <a:pt x="88" y="156"/>
                    <a:pt x="114" y="143"/>
                  </a:cubicBezTo>
                  <a:cubicBezTo>
                    <a:pt x="134" y="134"/>
                    <a:pt x="147" y="114"/>
                    <a:pt x="146" y="80"/>
                  </a:cubicBezTo>
                  <a:cubicBezTo>
                    <a:pt x="146" y="80"/>
                    <a:pt x="146" y="80"/>
                    <a:pt x="146" y="80"/>
                  </a:cubicBezTo>
                  <a:cubicBezTo>
                    <a:pt x="146" y="80"/>
                    <a:pt x="146" y="80"/>
                    <a:pt x="146" y="80"/>
                  </a:cubicBezTo>
                  <a:cubicBezTo>
                    <a:pt x="146" y="78"/>
                    <a:pt x="146" y="78"/>
                    <a:pt x="146" y="78"/>
                  </a:cubicBezTo>
                  <a:cubicBezTo>
                    <a:pt x="146" y="78"/>
                    <a:pt x="146" y="78"/>
                    <a:pt x="146" y="78"/>
                  </a:cubicBezTo>
                  <a:cubicBezTo>
                    <a:pt x="146" y="78"/>
                    <a:pt x="146" y="78"/>
                    <a:pt x="146" y="78"/>
                  </a:cubicBezTo>
                  <a:cubicBezTo>
                    <a:pt x="145" y="44"/>
                    <a:pt x="131" y="25"/>
                    <a:pt x="111" y="16"/>
                  </a:cubicBezTo>
                  <a:cubicBezTo>
                    <a:pt x="84" y="5"/>
                    <a:pt x="52" y="0"/>
                    <a:pt x="24" y="24"/>
                  </a:cubicBezTo>
                  <a:cubicBezTo>
                    <a:pt x="17" y="31"/>
                    <a:pt x="11" y="34"/>
                    <a:pt x="4" y="31"/>
                  </a:cubicBezTo>
                  <a:cubicBezTo>
                    <a:pt x="2" y="30"/>
                    <a:pt x="1" y="29"/>
                    <a:pt x="0" y="29"/>
                  </a:cubicBezTo>
                  <a:cubicBezTo>
                    <a:pt x="0" y="29"/>
                    <a:pt x="0" y="29"/>
                    <a:pt x="0" y="29"/>
                  </a:cubicBezTo>
                  <a:cubicBezTo>
                    <a:pt x="19" y="39"/>
                    <a:pt x="32" y="111"/>
                    <a:pt x="4" y="136"/>
                  </a:cubicBezTo>
                  <a:close/>
                </a:path>
              </a:pathLst>
            </a:custGeom>
            <a:noFill/>
            <a:ln w="7938" cap="rnd">
              <a:solidFill>
                <a:srgbClr val="333333"/>
              </a:solidFill>
              <a:prstDash val="solid"/>
              <a:round/>
              <a:headEnd/>
              <a:tailEnd/>
            </a:ln>
          </p:spPr>
          <p:txBody>
            <a:bodyPr/>
            <a:lstStyle/>
            <a:p>
              <a:endParaRPr lang="hu-HU"/>
            </a:p>
          </p:txBody>
        </p:sp>
        <p:sp>
          <p:nvSpPr>
            <p:cNvPr id="114722" name="Freeform 34"/>
            <p:cNvSpPr>
              <a:spLocks noEditPoints="1"/>
            </p:cNvSpPr>
            <p:nvPr/>
          </p:nvSpPr>
          <p:spPr bwMode="auto">
            <a:xfrm>
              <a:off x="1632" y="1092"/>
              <a:ext cx="415" cy="570"/>
            </a:xfrm>
            <a:custGeom>
              <a:avLst/>
              <a:gdLst/>
              <a:ahLst/>
              <a:cxnLst>
                <a:cxn ang="0">
                  <a:pos x="1" y="220"/>
                </a:cxn>
                <a:cxn ang="0">
                  <a:pos x="50" y="138"/>
                </a:cxn>
                <a:cxn ang="0">
                  <a:pos x="78" y="147"/>
                </a:cxn>
                <a:cxn ang="0">
                  <a:pos x="114" y="158"/>
                </a:cxn>
                <a:cxn ang="0">
                  <a:pos x="129" y="157"/>
                </a:cxn>
                <a:cxn ang="0">
                  <a:pos x="171" y="120"/>
                </a:cxn>
                <a:cxn ang="0">
                  <a:pos x="171" y="91"/>
                </a:cxn>
                <a:cxn ang="0">
                  <a:pos x="163" y="66"/>
                </a:cxn>
                <a:cxn ang="0">
                  <a:pos x="90" y="45"/>
                </a:cxn>
                <a:cxn ang="0">
                  <a:pos x="42" y="62"/>
                </a:cxn>
                <a:cxn ang="0">
                  <a:pos x="0" y="0"/>
                </a:cxn>
                <a:cxn ang="0">
                  <a:pos x="65" y="77"/>
                </a:cxn>
                <a:cxn ang="0">
                  <a:pos x="59" y="121"/>
                </a:cxn>
                <a:cxn ang="0">
                  <a:pos x="82" y="117"/>
                </a:cxn>
                <a:cxn ang="0">
                  <a:pos x="84" y="81"/>
                </a:cxn>
                <a:cxn ang="0">
                  <a:pos x="93" y="111"/>
                </a:cxn>
                <a:cxn ang="0">
                  <a:pos x="95" y="137"/>
                </a:cxn>
                <a:cxn ang="0">
                  <a:pos x="111" y="125"/>
                </a:cxn>
                <a:cxn ang="0">
                  <a:pos x="95" y="137"/>
                </a:cxn>
                <a:cxn ang="0">
                  <a:pos x="132" y="142"/>
                </a:cxn>
                <a:cxn ang="0">
                  <a:pos x="124" y="121"/>
                </a:cxn>
                <a:cxn ang="0">
                  <a:pos x="141" y="138"/>
                </a:cxn>
                <a:cxn ang="0">
                  <a:pos x="152" y="124"/>
                </a:cxn>
                <a:cxn ang="0">
                  <a:pos x="159" y="114"/>
                </a:cxn>
                <a:cxn ang="0">
                  <a:pos x="141" y="113"/>
                </a:cxn>
                <a:cxn ang="0">
                  <a:pos x="135" y="97"/>
                </a:cxn>
                <a:cxn ang="0">
                  <a:pos x="146" y="101"/>
                </a:cxn>
                <a:cxn ang="0">
                  <a:pos x="150" y="85"/>
                </a:cxn>
                <a:cxn ang="0">
                  <a:pos x="153" y="83"/>
                </a:cxn>
                <a:cxn ang="0">
                  <a:pos x="121" y="103"/>
                </a:cxn>
                <a:cxn ang="0">
                  <a:pos x="107" y="88"/>
                </a:cxn>
                <a:cxn ang="0">
                  <a:pos x="127" y="93"/>
                </a:cxn>
                <a:cxn ang="0">
                  <a:pos x="143" y="61"/>
                </a:cxn>
                <a:cxn ang="0">
                  <a:pos x="130" y="72"/>
                </a:cxn>
                <a:cxn ang="0">
                  <a:pos x="136" y="57"/>
                </a:cxn>
                <a:cxn ang="0">
                  <a:pos x="106" y="70"/>
                </a:cxn>
                <a:cxn ang="0">
                  <a:pos x="95" y="65"/>
                </a:cxn>
              </a:cxnLst>
              <a:rect l="0" t="0" r="r" b="b"/>
              <a:pathLst>
                <a:path w="171" h="220">
                  <a:moveTo>
                    <a:pt x="32" y="132"/>
                  </a:moveTo>
                  <a:cubicBezTo>
                    <a:pt x="3" y="154"/>
                    <a:pt x="0" y="207"/>
                    <a:pt x="1" y="220"/>
                  </a:cubicBezTo>
                  <a:cubicBezTo>
                    <a:pt x="13" y="220"/>
                    <a:pt x="13" y="220"/>
                    <a:pt x="13" y="220"/>
                  </a:cubicBezTo>
                  <a:cubicBezTo>
                    <a:pt x="9" y="172"/>
                    <a:pt x="35" y="138"/>
                    <a:pt x="50" y="138"/>
                  </a:cubicBezTo>
                  <a:cubicBezTo>
                    <a:pt x="57" y="138"/>
                    <a:pt x="63" y="139"/>
                    <a:pt x="69" y="141"/>
                  </a:cubicBezTo>
                  <a:cubicBezTo>
                    <a:pt x="72" y="142"/>
                    <a:pt x="75" y="145"/>
                    <a:pt x="78" y="147"/>
                  </a:cubicBezTo>
                  <a:cubicBezTo>
                    <a:pt x="84" y="153"/>
                    <a:pt x="84" y="153"/>
                    <a:pt x="84" y="153"/>
                  </a:cubicBezTo>
                  <a:cubicBezTo>
                    <a:pt x="96" y="162"/>
                    <a:pt x="106" y="160"/>
                    <a:pt x="114" y="158"/>
                  </a:cubicBezTo>
                  <a:cubicBezTo>
                    <a:pt x="118" y="157"/>
                    <a:pt x="121" y="157"/>
                    <a:pt x="125" y="157"/>
                  </a:cubicBezTo>
                  <a:cubicBezTo>
                    <a:pt x="126" y="156"/>
                    <a:pt x="128" y="157"/>
                    <a:pt x="129" y="157"/>
                  </a:cubicBezTo>
                  <a:cubicBezTo>
                    <a:pt x="134" y="158"/>
                    <a:pt x="140" y="156"/>
                    <a:pt x="148" y="150"/>
                  </a:cubicBezTo>
                  <a:cubicBezTo>
                    <a:pt x="151" y="148"/>
                    <a:pt x="170" y="134"/>
                    <a:pt x="171" y="120"/>
                  </a:cubicBezTo>
                  <a:cubicBezTo>
                    <a:pt x="171" y="102"/>
                    <a:pt x="171" y="102"/>
                    <a:pt x="171" y="102"/>
                  </a:cubicBezTo>
                  <a:cubicBezTo>
                    <a:pt x="171" y="91"/>
                    <a:pt x="171" y="91"/>
                    <a:pt x="171" y="91"/>
                  </a:cubicBezTo>
                  <a:cubicBezTo>
                    <a:pt x="171" y="84"/>
                    <a:pt x="168" y="79"/>
                    <a:pt x="166" y="74"/>
                  </a:cubicBezTo>
                  <a:cubicBezTo>
                    <a:pt x="164" y="71"/>
                    <a:pt x="163" y="68"/>
                    <a:pt x="163" y="66"/>
                  </a:cubicBezTo>
                  <a:cubicBezTo>
                    <a:pt x="161" y="57"/>
                    <a:pt x="156" y="49"/>
                    <a:pt x="147" y="45"/>
                  </a:cubicBezTo>
                  <a:cubicBezTo>
                    <a:pt x="129" y="36"/>
                    <a:pt x="102" y="40"/>
                    <a:pt x="90" y="45"/>
                  </a:cubicBezTo>
                  <a:cubicBezTo>
                    <a:pt x="83" y="48"/>
                    <a:pt x="78" y="52"/>
                    <a:pt x="73" y="55"/>
                  </a:cubicBezTo>
                  <a:cubicBezTo>
                    <a:pt x="60" y="64"/>
                    <a:pt x="54" y="68"/>
                    <a:pt x="42" y="62"/>
                  </a:cubicBezTo>
                  <a:cubicBezTo>
                    <a:pt x="33" y="56"/>
                    <a:pt x="16" y="42"/>
                    <a:pt x="13" y="0"/>
                  </a:cubicBezTo>
                  <a:cubicBezTo>
                    <a:pt x="0" y="0"/>
                    <a:pt x="0" y="0"/>
                    <a:pt x="0" y="0"/>
                  </a:cubicBezTo>
                  <a:cubicBezTo>
                    <a:pt x="0" y="13"/>
                    <a:pt x="7" y="59"/>
                    <a:pt x="32" y="72"/>
                  </a:cubicBezTo>
                  <a:cubicBezTo>
                    <a:pt x="44" y="79"/>
                    <a:pt x="57" y="81"/>
                    <a:pt x="65" y="77"/>
                  </a:cubicBezTo>
                  <a:cubicBezTo>
                    <a:pt x="71" y="77"/>
                    <a:pt x="73" y="89"/>
                    <a:pt x="71" y="100"/>
                  </a:cubicBezTo>
                  <a:cubicBezTo>
                    <a:pt x="69" y="110"/>
                    <a:pt x="65" y="120"/>
                    <a:pt x="59" y="121"/>
                  </a:cubicBezTo>
                  <a:cubicBezTo>
                    <a:pt x="52" y="124"/>
                    <a:pt x="44" y="123"/>
                    <a:pt x="32" y="132"/>
                  </a:cubicBezTo>
                  <a:close/>
                  <a:moveTo>
                    <a:pt x="82" y="117"/>
                  </a:moveTo>
                  <a:cubicBezTo>
                    <a:pt x="76" y="113"/>
                    <a:pt x="86" y="100"/>
                    <a:pt x="84" y="93"/>
                  </a:cubicBezTo>
                  <a:cubicBezTo>
                    <a:pt x="81" y="86"/>
                    <a:pt x="78" y="83"/>
                    <a:pt x="84" y="81"/>
                  </a:cubicBezTo>
                  <a:cubicBezTo>
                    <a:pt x="88" y="80"/>
                    <a:pt x="95" y="85"/>
                    <a:pt x="97" y="93"/>
                  </a:cubicBezTo>
                  <a:cubicBezTo>
                    <a:pt x="99" y="100"/>
                    <a:pt x="95" y="104"/>
                    <a:pt x="93" y="111"/>
                  </a:cubicBezTo>
                  <a:cubicBezTo>
                    <a:pt x="90" y="119"/>
                    <a:pt x="87" y="122"/>
                    <a:pt x="82" y="117"/>
                  </a:cubicBezTo>
                  <a:close/>
                  <a:moveTo>
                    <a:pt x="95" y="137"/>
                  </a:moveTo>
                  <a:cubicBezTo>
                    <a:pt x="91" y="133"/>
                    <a:pt x="97" y="121"/>
                    <a:pt x="101" y="118"/>
                  </a:cubicBezTo>
                  <a:cubicBezTo>
                    <a:pt x="105" y="115"/>
                    <a:pt x="109" y="121"/>
                    <a:pt x="111" y="125"/>
                  </a:cubicBezTo>
                  <a:cubicBezTo>
                    <a:pt x="112" y="129"/>
                    <a:pt x="111" y="140"/>
                    <a:pt x="107" y="143"/>
                  </a:cubicBezTo>
                  <a:cubicBezTo>
                    <a:pt x="103" y="146"/>
                    <a:pt x="100" y="144"/>
                    <a:pt x="95" y="137"/>
                  </a:cubicBezTo>
                  <a:close/>
                  <a:moveTo>
                    <a:pt x="141" y="138"/>
                  </a:moveTo>
                  <a:cubicBezTo>
                    <a:pt x="141" y="142"/>
                    <a:pt x="137" y="142"/>
                    <a:pt x="132" y="142"/>
                  </a:cubicBezTo>
                  <a:cubicBezTo>
                    <a:pt x="127" y="141"/>
                    <a:pt x="123" y="143"/>
                    <a:pt x="121" y="142"/>
                  </a:cubicBezTo>
                  <a:cubicBezTo>
                    <a:pt x="118" y="141"/>
                    <a:pt x="119" y="124"/>
                    <a:pt x="124" y="121"/>
                  </a:cubicBezTo>
                  <a:cubicBezTo>
                    <a:pt x="128" y="122"/>
                    <a:pt x="132" y="129"/>
                    <a:pt x="137" y="131"/>
                  </a:cubicBezTo>
                  <a:cubicBezTo>
                    <a:pt x="141" y="131"/>
                    <a:pt x="141" y="133"/>
                    <a:pt x="141" y="138"/>
                  </a:cubicBezTo>
                  <a:close/>
                  <a:moveTo>
                    <a:pt x="159" y="114"/>
                  </a:moveTo>
                  <a:cubicBezTo>
                    <a:pt x="159" y="118"/>
                    <a:pt x="156" y="122"/>
                    <a:pt x="152" y="124"/>
                  </a:cubicBezTo>
                  <a:cubicBezTo>
                    <a:pt x="147" y="127"/>
                    <a:pt x="148" y="114"/>
                    <a:pt x="150" y="110"/>
                  </a:cubicBezTo>
                  <a:cubicBezTo>
                    <a:pt x="153" y="105"/>
                    <a:pt x="160" y="106"/>
                    <a:pt x="159" y="114"/>
                  </a:cubicBezTo>
                  <a:close/>
                  <a:moveTo>
                    <a:pt x="146" y="101"/>
                  </a:moveTo>
                  <a:cubicBezTo>
                    <a:pt x="145" y="109"/>
                    <a:pt x="144" y="111"/>
                    <a:pt x="141" y="113"/>
                  </a:cubicBezTo>
                  <a:cubicBezTo>
                    <a:pt x="138" y="114"/>
                    <a:pt x="137" y="118"/>
                    <a:pt x="132" y="115"/>
                  </a:cubicBezTo>
                  <a:cubicBezTo>
                    <a:pt x="126" y="113"/>
                    <a:pt x="134" y="105"/>
                    <a:pt x="135" y="97"/>
                  </a:cubicBezTo>
                  <a:cubicBezTo>
                    <a:pt x="136" y="90"/>
                    <a:pt x="134" y="89"/>
                    <a:pt x="139" y="89"/>
                  </a:cubicBezTo>
                  <a:cubicBezTo>
                    <a:pt x="144" y="87"/>
                    <a:pt x="147" y="93"/>
                    <a:pt x="146" y="101"/>
                  </a:cubicBezTo>
                  <a:close/>
                  <a:moveTo>
                    <a:pt x="153" y="83"/>
                  </a:moveTo>
                  <a:cubicBezTo>
                    <a:pt x="153" y="87"/>
                    <a:pt x="152" y="89"/>
                    <a:pt x="150" y="85"/>
                  </a:cubicBezTo>
                  <a:cubicBezTo>
                    <a:pt x="147" y="81"/>
                    <a:pt x="147" y="79"/>
                    <a:pt x="149" y="76"/>
                  </a:cubicBezTo>
                  <a:cubicBezTo>
                    <a:pt x="152" y="75"/>
                    <a:pt x="153" y="80"/>
                    <a:pt x="153" y="83"/>
                  </a:cubicBezTo>
                  <a:close/>
                  <a:moveTo>
                    <a:pt x="127" y="93"/>
                  </a:moveTo>
                  <a:cubicBezTo>
                    <a:pt x="127" y="99"/>
                    <a:pt x="124" y="99"/>
                    <a:pt x="121" y="103"/>
                  </a:cubicBezTo>
                  <a:cubicBezTo>
                    <a:pt x="118" y="106"/>
                    <a:pt x="114" y="109"/>
                    <a:pt x="110" y="103"/>
                  </a:cubicBezTo>
                  <a:cubicBezTo>
                    <a:pt x="107" y="97"/>
                    <a:pt x="106" y="94"/>
                    <a:pt x="107" y="88"/>
                  </a:cubicBezTo>
                  <a:cubicBezTo>
                    <a:pt x="108" y="83"/>
                    <a:pt x="110" y="82"/>
                    <a:pt x="115" y="79"/>
                  </a:cubicBezTo>
                  <a:cubicBezTo>
                    <a:pt x="122" y="77"/>
                    <a:pt x="128" y="86"/>
                    <a:pt x="127" y="93"/>
                  </a:cubicBezTo>
                  <a:close/>
                  <a:moveTo>
                    <a:pt x="136" y="57"/>
                  </a:moveTo>
                  <a:cubicBezTo>
                    <a:pt x="141" y="57"/>
                    <a:pt x="143" y="57"/>
                    <a:pt x="143" y="61"/>
                  </a:cubicBezTo>
                  <a:cubicBezTo>
                    <a:pt x="143" y="65"/>
                    <a:pt x="143" y="69"/>
                    <a:pt x="140" y="73"/>
                  </a:cubicBezTo>
                  <a:cubicBezTo>
                    <a:pt x="137" y="77"/>
                    <a:pt x="135" y="74"/>
                    <a:pt x="130" y="72"/>
                  </a:cubicBezTo>
                  <a:cubicBezTo>
                    <a:pt x="124" y="71"/>
                    <a:pt x="121" y="70"/>
                    <a:pt x="119" y="63"/>
                  </a:cubicBezTo>
                  <a:cubicBezTo>
                    <a:pt x="118" y="58"/>
                    <a:pt x="131" y="58"/>
                    <a:pt x="136" y="57"/>
                  </a:cubicBezTo>
                  <a:close/>
                  <a:moveTo>
                    <a:pt x="110" y="61"/>
                  </a:moveTo>
                  <a:cubicBezTo>
                    <a:pt x="111" y="66"/>
                    <a:pt x="109" y="67"/>
                    <a:pt x="106" y="70"/>
                  </a:cubicBezTo>
                  <a:cubicBezTo>
                    <a:pt x="103" y="72"/>
                    <a:pt x="96" y="78"/>
                    <a:pt x="95" y="74"/>
                  </a:cubicBezTo>
                  <a:cubicBezTo>
                    <a:pt x="94" y="71"/>
                    <a:pt x="93" y="68"/>
                    <a:pt x="95" y="65"/>
                  </a:cubicBezTo>
                  <a:cubicBezTo>
                    <a:pt x="98" y="62"/>
                    <a:pt x="108" y="58"/>
                    <a:pt x="110" y="61"/>
                  </a:cubicBezTo>
                  <a:close/>
                </a:path>
              </a:pathLst>
            </a:custGeom>
            <a:solidFill>
              <a:srgbClr val="F42616"/>
            </a:solidFill>
            <a:ln w="9525">
              <a:noFill/>
              <a:round/>
              <a:headEnd/>
              <a:tailEnd/>
            </a:ln>
          </p:spPr>
          <p:txBody>
            <a:bodyPr/>
            <a:lstStyle/>
            <a:p>
              <a:endParaRPr lang="hu-HU"/>
            </a:p>
          </p:txBody>
        </p:sp>
        <p:sp>
          <p:nvSpPr>
            <p:cNvPr id="114723" name="Freeform 35"/>
            <p:cNvSpPr>
              <a:spLocks noEditPoints="1"/>
            </p:cNvSpPr>
            <p:nvPr/>
          </p:nvSpPr>
          <p:spPr bwMode="auto">
            <a:xfrm>
              <a:off x="1632" y="1092"/>
              <a:ext cx="415" cy="570"/>
            </a:xfrm>
            <a:custGeom>
              <a:avLst/>
              <a:gdLst/>
              <a:ahLst/>
              <a:cxnLst>
                <a:cxn ang="0">
                  <a:pos x="1" y="220"/>
                </a:cxn>
                <a:cxn ang="0">
                  <a:pos x="50" y="138"/>
                </a:cxn>
                <a:cxn ang="0">
                  <a:pos x="78" y="147"/>
                </a:cxn>
                <a:cxn ang="0">
                  <a:pos x="114" y="158"/>
                </a:cxn>
                <a:cxn ang="0">
                  <a:pos x="129" y="157"/>
                </a:cxn>
                <a:cxn ang="0">
                  <a:pos x="171" y="120"/>
                </a:cxn>
                <a:cxn ang="0">
                  <a:pos x="171" y="91"/>
                </a:cxn>
                <a:cxn ang="0">
                  <a:pos x="163" y="66"/>
                </a:cxn>
                <a:cxn ang="0">
                  <a:pos x="90" y="45"/>
                </a:cxn>
                <a:cxn ang="0">
                  <a:pos x="42" y="62"/>
                </a:cxn>
                <a:cxn ang="0">
                  <a:pos x="0" y="0"/>
                </a:cxn>
                <a:cxn ang="0">
                  <a:pos x="65" y="77"/>
                </a:cxn>
                <a:cxn ang="0">
                  <a:pos x="59" y="121"/>
                </a:cxn>
                <a:cxn ang="0">
                  <a:pos x="82" y="117"/>
                </a:cxn>
                <a:cxn ang="0">
                  <a:pos x="84" y="81"/>
                </a:cxn>
                <a:cxn ang="0">
                  <a:pos x="93" y="111"/>
                </a:cxn>
                <a:cxn ang="0">
                  <a:pos x="95" y="137"/>
                </a:cxn>
                <a:cxn ang="0">
                  <a:pos x="111" y="125"/>
                </a:cxn>
                <a:cxn ang="0">
                  <a:pos x="95" y="137"/>
                </a:cxn>
                <a:cxn ang="0">
                  <a:pos x="132" y="142"/>
                </a:cxn>
                <a:cxn ang="0">
                  <a:pos x="124" y="121"/>
                </a:cxn>
                <a:cxn ang="0">
                  <a:pos x="141" y="138"/>
                </a:cxn>
                <a:cxn ang="0">
                  <a:pos x="152" y="124"/>
                </a:cxn>
                <a:cxn ang="0">
                  <a:pos x="159" y="114"/>
                </a:cxn>
                <a:cxn ang="0">
                  <a:pos x="141" y="113"/>
                </a:cxn>
                <a:cxn ang="0">
                  <a:pos x="135" y="97"/>
                </a:cxn>
                <a:cxn ang="0">
                  <a:pos x="146" y="101"/>
                </a:cxn>
                <a:cxn ang="0">
                  <a:pos x="150" y="85"/>
                </a:cxn>
                <a:cxn ang="0">
                  <a:pos x="153" y="83"/>
                </a:cxn>
                <a:cxn ang="0">
                  <a:pos x="121" y="103"/>
                </a:cxn>
                <a:cxn ang="0">
                  <a:pos x="107" y="88"/>
                </a:cxn>
                <a:cxn ang="0">
                  <a:pos x="127" y="93"/>
                </a:cxn>
                <a:cxn ang="0">
                  <a:pos x="143" y="61"/>
                </a:cxn>
                <a:cxn ang="0">
                  <a:pos x="130" y="72"/>
                </a:cxn>
                <a:cxn ang="0">
                  <a:pos x="136" y="57"/>
                </a:cxn>
                <a:cxn ang="0">
                  <a:pos x="106" y="70"/>
                </a:cxn>
                <a:cxn ang="0">
                  <a:pos x="95" y="65"/>
                </a:cxn>
              </a:cxnLst>
              <a:rect l="0" t="0" r="r" b="b"/>
              <a:pathLst>
                <a:path w="171" h="220">
                  <a:moveTo>
                    <a:pt x="32" y="132"/>
                  </a:moveTo>
                  <a:cubicBezTo>
                    <a:pt x="3" y="154"/>
                    <a:pt x="0" y="207"/>
                    <a:pt x="1" y="220"/>
                  </a:cubicBezTo>
                  <a:cubicBezTo>
                    <a:pt x="13" y="220"/>
                    <a:pt x="13" y="220"/>
                    <a:pt x="13" y="220"/>
                  </a:cubicBezTo>
                  <a:cubicBezTo>
                    <a:pt x="9" y="172"/>
                    <a:pt x="35" y="138"/>
                    <a:pt x="50" y="138"/>
                  </a:cubicBezTo>
                  <a:cubicBezTo>
                    <a:pt x="57" y="138"/>
                    <a:pt x="63" y="139"/>
                    <a:pt x="69" y="141"/>
                  </a:cubicBezTo>
                  <a:cubicBezTo>
                    <a:pt x="72" y="142"/>
                    <a:pt x="75" y="145"/>
                    <a:pt x="78" y="147"/>
                  </a:cubicBezTo>
                  <a:cubicBezTo>
                    <a:pt x="84" y="153"/>
                    <a:pt x="84" y="153"/>
                    <a:pt x="84" y="153"/>
                  </a:cubicBezTo>
                  <a:cubicBezTo>
                    <a:pt x="96" y="162"/>
                    <a:pt x="106" y="160"/>
                    <a:pt x="114" y="158"/>
                  </a:cubicBezTo>
                  <a:cubicBezTo>
                    <a:pt x="118" y="157"/>
                    <a:pt x="121" y="157"/>
                    <a:pt x="125" y="157"/>
                  </a:cubicBezTo>
                  <a:cubicBezTo>
                    <a:pt x="126" y="156"/>
                    <a:pt x="128" y="157"/>
                    <a:pt x="129" y="157"/>
                  </a:cubicBezTo>
                  <a:cubicBezTo>
                    <a:pt x="134" y="158"/>
                    <a:pt x="140" y="156"/>
                    <a:pt x="148" y="150"/>
                  </a:cubicBezTo>
                  <a:cubicBezTo>
                    <a:pt x="151" y="148"/>
                    <a:pt x="170" y="134"/>
                    <a:pt x="171" y="120"/>
                  </a:cubicBezTo>
                  <a:cubicBezTo>
                    <a:pt x="171" y="102"/>
                    <a:pt x="171" y="102"/>
                    <a:pt x="171" y="102"/>
                  </a:cubicBezTo>
                  <a:cubicBezTo>
                    <a:pt x="171" y="91"/>
                    <a:pt x="171" y="91"/>
                    <a:pt x="171" y="91"/>
                  </a:cubicBezTo>
                  <a:cubicBezTo>
                    <a:pt x="171" y="84"/>
                    <a:pt x="168" y="79"/>
                    <a:pt x="166" y="74"/>
                  </a:cubicBezTo>
                  <a:cubicBezTo>
                    <a:pt x="164" y="71"/>
                    <a:pt x="163" y="68"/>
                    <a:pt x="163" y="66"/>
                  </a:cubicBezTo>
                  <a:cubicBezTo>
                    <a:pt x="161" y="57"/>
                    <a:pt x="156" y="49"/>
                    <a:pt x="147" y="45"/>
                  </a:cubicBezTo>
                  <a:cubicBezTo>
                    <a:pt x="129" y="36"/>
                    <a:pt x="102" y="40"/>
                    <a:pt x="90" y="45"/>
                  </a:cubicBezTo>
                  <a:cubicBezTo>
                    <a:pt x="83" y="48"/>
                    <a:pt x="78" y="52"/>
                    <a:pt x="73" y="55"/>
                  </a:cubicBezTo>
                  <a:cubicBezTo>
                    <a:pt x="60" y="64"/>
                    <a:pt x="54" y="68"/>
                    <a:pt x="42" y="62"/>
                  </a:cubicBezTo>
                  <a:cubicBezTo>
                    <a:pt x="33" y="56"/>
                    <a:pt x="16" y="42"/>
                    <a:pt x="13" y="0"/>
                  </a:cubicBezTo>
                  <a:cubicBezTo>
                    <a:pt x="0" y="0"/>
                    <a:pt x="0" y="0"/>
                    <a:pt x="0" y="0"/>
                  </a:cubicBezTo>
                  <a:cubicBezTo>
                    <a:pt x="0" y="13"/>
                    <a:pt x="7" y="59"/>
                    <a:pt x="32" y="72"/>
                  </a:cubicBezTo>
                  <a:cubicBezTo>
                    <a:pt x="44" y="79"/>
                    <a:pt x="57" y="81"/>
                    <a:pt x="65" y="77"/>
                  </a:cubicBezTo>
                  <a:cubicBezTo>
                    <a:pt x="71" y="77"/>
                    <a:pt x="73" y="89"/>
                    <a:pt x="71" y="100"/>
                  </a:cubicBezTo>
                  <a:cubicBezTo>
                    <a:pt x="69" y="110"/>
                    <a:pt x="65" y="120"/>
                    <a:pt x="59" y="121"/>
                  </a:cubicBezTo>
                  <a:cubicBezTo>
                    <a:pt x="52" y="124"/>
                    <a:pt x="44" y="123"/>
                    <a:pt x="32" y="132"/>
                  </a:cubicBezTo>
                  <a:close/>
                  <a:moveTo>
                    <a:pt x="82" y="117"/>
                  </a:moveTo>
                  <a:cubicBezTo>
                    <a:pt x="76" y="113"/>
                    <a:pt x="86" y="100"/>
                    <a:pt x="84" y="93"/>
                  </a:cubicBezTo>
                  <a:cubicBezTo>
                    <a:pt x="81" y="86"/>
                    <a:pt x="78" y="83"/>
                    <a:pt x="84" y="81"/>
                  </a:cubicBezTo>
                  <a:cubicBezTo>
                    <a:pt x="88" y="80"/>
                    <a:pt x="95" y="85"/>
                    <a:pt x="97" y="93"/>
                  </a:cubicBezTo>
                  <a:cubicBezTo>
                    <a:pt x="99" y="100"/>
                    <a:pt x="95" y="104"/>
                    <a:pt x="93" y="111"/>
                  </a:cubicBezTo>
                  <a:cubicBezTo>
                    <a:pt x="90" y="119"/>
                    <a:pt x="87" y="122"/>
                    <a:pt x="82" y="117"/>
                  </a:cubicBezTo>
                  <a:close/>
                  <a:moveTo>
                    <a:pt x="95" y="137"/>
                  </a:moveTo>
                  <a:cubicBezTo>
                    <a:pt x="91" y="133"/>
                    <a:pt x="97" y="121"/>
                    <a:pt x="101" y="118"/>
                  </a:cubicBezTo>
                  <a:cubicBezTo>
                    <a:pt x="105" y="115"/>
                    <a:pt x="109" y="121"/>
                    <a:pt x="111" y="125"/>
                  </a:cubicBezTo>
                  <a:cubicBezTo>
                    <a:pt x="112" y="129"/>
                    <a:pt x="111" y="140"/>
                    <a:pt x="107" y="143"/>
                  </a:cubicBezTo>
                  <a:cubicBezTo>
                    <a:pt x="103" y="146"/>
                    <a:pt x="100" y="144"/>
                    <a:pt x="95" y="137"/>
                  </a:cubicBezTo>
                  <a:close/>
                  <a:moveTo>
                    <a:pt x="141" y="138"/>
                  </a:moveTo>
                  <a:cubicBezTo>
                    <a:pt x="141" y="142"/>
                    <a:pt x="137" y="142"/>
                    <a:pt x="132" y="142"/>
                  </a:cubicBezTo>
                  <a:cubicBezTo>
                    <a:pt x="127" y="141"/>
                    <a:pt x="123" y="143"/>
                    <a:pt x="121" y="142"/>
                  </a:cubicBezTo>
                  <a:cubicBezTo>
                    <a:pt x="118" y="141"/>
                    <a:pt x="119" y="124"/>
                    <a:pt x="124" y="121"/>
                  </a:cubicBezTo>
                  <a:cubicBezTo>
                    <a:pt x="128" y="122"/>
                    <a:pt x="132" y="129"/>
                    <a:pt x="137" y="131"/>
                  </a:cubicBezTo>
                  <a:cubicBezTo>
                    <a:pt x="141" y="131"/>
                    <a:pt x="141" y="133"/>
                    <a:pt x="141" y="138"/>
                  </a:cubicBezTo>
                  <a:close/>
                  <a:moveTo>
                    <a:pt x="159" y="114"/>
                  </a:moveTo>
                  <a:cubicBezTo>
                    <a:pt x="159" y="118"/>
                    <a:pt x="156" y="122"/>
                    <a:pt x="152" y="124"/>
                  </a:cubicBezTo>
                  <a:cubicBezTo>
                    <a:pt x="147" y="127"/>
                    <a:pt x="148" y="114"/>
                    <a:pt x="150" y="110"/>
                  </a:cubicBezTo>
                  <a:cubicBezTo>
                    <a:pt x="153" y="105"/>
                    <a:pt x="160" y="106"/>
                    <a:pt x="159" y="114"/>
                  </a:cubicBezTo>
                  <a:close/>
                  <a:moveTo>
                    <a:pt x="146" y="101"/>
                  </a:moveTo>
                  <a:cubicBezTo>
                    <a:pt x="145" y="109"/>
                    <a:pt x="144" y="111"/>
                    <a:pt x="141" y="113"/>
                  </a:cubicBezTo>
                  <a:cubicBezTo>
                    <a:pt x="138" y="114"/>
                    <a:pt x="137" y="118"/>
                    <a:pt x="132" y="115"/>
                  </a:cubicBezTo>
                  <a:cubicBezTo>
                    <a:pt x="126" y="113"/>
                    <a:pt x="134" y="105"/>
                    <a:pt x="135" y="97"/>
                  </a:cubicBezTo>
                  <a:cubicBezTo>
                    <a:pt x="136" y="90"/>
                    <a:pt x="134" y="89"/>
                    <a:pt x="139" y="89"/>
                  </a:cubicBezTo>
                  <a:cubicBezTo>
                    <a:pt x="144" y="87"/>
                    <a:pt x="147" y="93"/>
                    <a:pt x="146" y="101"/>
                  </a:cubicBezTo>
                  <a:close/>
                  <a:moveTo>
                    <a:pt x="153" y="83"/>
                  </a:moveTo>
                  <a:cubicBezTo>
                    <a:pt x="153" y="87"/>
                    <a:pt x="152" y="89"/>
                    <a:pt x="150" y="85"/>
                  </a:cubicBezTo>
                  <a:cubicBezTo>
                    <a:pt x="147" y="81"/>
                    <a:pt x="147" y="79"/>
                    <a:pt x="149" y="76"/>
                  </a:cubicBezTo>
                  <a:cubicBezTo>
                    <a:pt x="152" y="75"/>
                    <a:pt x="153" y="80"/>
                    <a:pt x="153" y="83"/>
                  </a:cubicBezTo>
                  <a:close/>
                  <a:moveTo>
                    <a:pt x="127" y="93"/>
                  </a:moveTo>
                  <a:cubicBezTo>
                    <a:pt x="127" y="99"/>
                    <a:pt x="124" y="99"/>
                    <a:pt x="121" y="103"/>
                  </a:cubicBezTo>
                  <a:cubicBezTo>
                    <a:pt x="118" y="106"/>
                    <a:pt x="114" y="109"/>
                    <a:pt x="110" y="103"/>
                  </a:cubicBezTo>
                  <a:cubicBezTo>
                    <a:pt x="107" y="97"/>
                    <a:pt x="106" y="94"/>
                    <a:pt x="107" y="88"/>
                  </a:cubicBezTo>
                  <a:cubicBezTo>
                    <a:pt x="108" y="83"/>
                    <a:pt x="110" y="82"/>
                    <a:pt x="115" y="79"/>
                  </a:cubicBezTo>
                  <a:cubicBezTo>
                    <a:pt x="122" y="77"/>
                    <a:pt x="128" y="86"/>
                    <a:pt x="127" y="93"/>
                  </a:cubicBezTo>
                  <a:close/>
                  <a:moveTo>
                    <a:pt x="136" y="57"/>
                  </a:moveTo>
                  <a:cubicBezTo>
                    <a:pt x="141" y="57"/>
                    <a:pt x="143" y="57"/>
                    <a:pt x="143" y="61"/>
                  </a:cubicBezTo>
                  <a:cubicBezTo>
                    <a:pt x="143" y="65"/>
                    <a:pt x="143" y="69"/>
                    <a:pt x="140" y="73"/>
                  </a:cubicBezTo>
                  <a:cubicBezTo>
                    <a:pt x="137" y="77"/>
                    <a:pt x="135" y="74"/>
                    <a:pt x="130" y="72"/>
                  </a:cubicBezTo>
                  <a:cubicBezTo>
                    <a:pt x="124" y="71"/>
                    <a:pt x="121" y="70"/>
                    <a:pt x="119" y="63"/>
                  </a:cubicBezTo>
                  <a:cubicBezTo>
                    <a:pt x="118" y="58"/>
                    <a:pt x="131" y="58"/>
                    <a:pt x="136" y="57"/>
                  </a:cubicBezTo>
                  <a:close/>
                  <a:moveTo>
                    <a:pt x="110" y="61"/>
                  </a:moveTo>
                  <a:cubicBezTo>
                    <a:pt x="111" y="66"/>
                    <a:pt x="109" y="67"/>
                    <a:pt x="106" y="70"/>
                  </a:cubicBezTo>
                  <a:cubicBezTo>
                    <a:pt x="103" y="72"/>
                    <a:pt x="96" y="78"/>
                    <a:pt x="95" y="74"/>
                  </a:cubicBezTo>
                  <a:cubicBezTo>
                    <a:pt x="94" y="71"/>
                    <a:pt x="93" y="68"/>
                    <a:pt x="95" y="65"/>
                  </a:cubicBezTo>
                  <a:cubicBezTo>
                    <a:pt x="98" y="62"/>
                    <a:pt x="108" y="58"/>
                    <a:pt x="110" y="61"/>
                  </a:cubicBezTo>
                  <a:close/>
                </a:path>
              </a:pathLst>
            </a:custGeom>
            <a:noFill/>
            <a:ln w="7938" cap="rnd">
              <a:solidFill>
                <a:srgbClr val="333333"/>
              </a:solidFill>
              <a:prstDash val="solid"/>
              <a:round/>
              <a:headEnd/>
              <a:tailEnd/>
            </a:ln>
          </p:spPr>
          <p:txBody>
            <a:bodyPr/>
            <a:lstStyle/>
            <a:p>
              <a:endParaRPr lang="hu-HU"/>
            </a:p>
          </p:txBody>
        </p:sp>
        <p:sp>
          <p:nvSpPr>
            <p:cNvPr id="114724" name="Freeform 36"/>
            <p:cNvSpPr>
              <a:spLocks/>
            </p:cNvSpPr>
            <p:nvPr/>
          </p:nvSpPr>
          <p:spPr bwMode="auto">
            <a:xfrm>
              <a:off x="3746" y="2237"/>
              <a:ext cx="175" cy="52"/>
            </a:xfrm>
            <a:custGeom>
              <a:avLst/>
              <a:gdLst/>
              <a:ahLst/>
              <a:cxnLst>
                <a:cxn ang="0">
                  <a:pos x="1" y="9"/>
                </a:cxn>
                <a:cxn ang="0">
                  <a:pos x="35" y="20"/>
                </a:cxn>
                <a:cxn ang="0">
                  <a:pos x="71" y="11"/>
                </a:cxn>
                <a:cxn ang="0">
                  <a:pos x="37" y="1"/>
                </a:cxn>
                <a:cxn ang="0">
                  <a:pos x="1" y="9"/>
                </a:cxn>
              </a:cxnLst>
              <a:rect l="0" t="0" r="r" b="b"/>
              <a:pathLst>
                <a:path w="72" h="20">
                  <a:moveTo>
                    <a:pt x="1" y="9"/>
                  </a:moveTo>
                  <a:cubicBezTo>
                    <a:pt x="0" y="15"/>
                    <a:pt x="15" y="19"/>
                    <a:pt x="35" y="20"/>
                  </a:cubicBezTo>
                  <a:cubicBezTo>
                    <a:pt x="54" y="20"/>
                    <a:pt x="70" y="16"/>
                    <a:pt x="71" y="11"/>
                  </a:cubicBezTo>
                  <a:cubicBezTo>
                    <a:pt x="72" y="6"/>
                    <a:pt x="57" y="1"/>
                    <a:pt x="37" y="1"/>
                  </a:cubicBezTo>
                  <a:cubicBezTo>
                    <a:pt x="18" y="0"/>
                    <a:pt x="2" y="4"/>
                    <a:pt x="1" y="9"/>
                  </a:cubicBezTo>
                  <a:close/>
                </a:path>
              </a:pathLst>
            </a:custGeom>
            <a:noFill/>
            <a:ln w="7938" cap="rnd">
              <a:solidFill>
                <a:srgbClr val="333333"/>
              </a:solidFill>
              <a:prstDash val="solid"/>
              <a:round/>
              <a:headEnd/>
              <a:tailEnd/>
            </a:ln>
          </p:spPr>
          <p:txBody>
            <a:bodyPr/>
            <a:lstStyle/>
            <a:p>
              <a:endParaRPr lang="hu-HU"/>
            </a:p>
          </p:txBody>
        </p:sp>
        <p:sp>
          <p:nvSpPr>
            <p:cNvPr id="114725" name="Freeform 37"/>
            <p:cNvSpPr>
              <a:spLocks/>
            </p:cNvSpPr>
            <p:nvPr/>
          </p:nvSpPr>
          <p:spPr bwMode="auto">
            <a:xfrm>
              <a:off x="3768" y="2245"/>
              <a:ext cx="131" cy="36"/>
            </a:xfrm>
            <a:custGeom>
              <a:avLst/>
              <a:gdLst/>
              <a:ahLst/>
              <a:cxnLst>
                <a:cxn ang="0">
                  <a:pos x="1" y="7"/>
                </a:cxn>
                <a:cxn ang="0">
                  <a:pos x="26" y="14"/>
                </a:cxn>
                <a:cxn ang="0">
                  <a:pos x="53" y="8"/>
                </a:cxn>
                <a:cxn ang="0">
                  <a:pos x="28" y="0"/>
                </a:cxn>
                <a:cxn ang="0">
                  <a:pos x="1" y="7"/>
                </a:cxn>
              </a:cxnLst>
              <a:rect l="0" t="0" r="r" b="b"/>
              <a:pathLst>
                <a:path w="54" h="14">
                  <a:moveTo>
                    <a:pt x="1" y="7"/>
                  </a:moveTo>
                  <a:cubicBezTo>
                    <a:pt x="0" y="10"/>
                    <a:pt x="12" y="14"/>
                    <a:pt x="26" y="14"/>
                  </a:cubicBezTo>
                  <a:cubicBezTo>
                    <a:pt x="40" y="14"/>
                    <a:pt x="52" y="11"/>
                    <a:pt x="53" y="8"/>
                  </a:cubicBezTo>
                  <a:cubicBezTo>
                    <a:pt x="54" y="4"/>
                    <a:pt x="42" y="1"/>
                    <a:pt x="28" y="0"/>
                  </a:cubicBezTo>
                  <a:cubicBezTo>
                    <a:pt x="14" y="0"/>
                    <a:pt x="2" y="3"/>
                    <a:pt x="1" y="7"/>
                  </a:cubicBezTo>
                  <a:close/>
                </a:path>
              </a:pathLst>
            </a:custGeom>
            <a:noFill/>
            <a:ln w="7938" cap="rnd">
              <a:solidFill>
                <a:srgbClr val="333333"/>
              </a:solidFill>
              <a:prstDash val="solid"/>
              <a:round/>
              <a:headEnd/>
              <a:tailEnd/>
            </a:ln>
          </p:spPr>
          <p:txBody>
            <a:bodyPr/>
            <a:lstStyle/>
            <a:p>
              <a:endParaRPr lang="hu-HU"/>
            </a:p>
          </p:txBody>
        </p:sp>
        <p:sp>
          <p:nvSpPr>
            <p:cNvPr id="114726" name="Freeform 38"/>
            <p:cNvSpPr>
              <a:spLocks/>
            </p:cNvSpPr>
            <p:nvPr/>
          </p:nvSpPr>
          <p:spPr bwMode="auto">
            <a:xfrm>
              <a:off x="1705" y="1030"/>
              <a:ext cx="616" cy="627"/>
            </a:xfrm>
            <a:custGeom>
              <a:avLst/>
              <a:gdLst/>
              <a:ahLst/>
              <a:cxnLst>
                <a:cxn ang="0">
                  <a:pos x="222" y="136"/>
                </a:cxn>
                <a:cxn ang="0">
                  <a:pos x="254" y="116"/>
                </a:cxn>
                <a:cxn ang="0">
                  <a:pos x="222" y="97"/>
                </a:cxn>
                <a:cxn ang="0">
                  <a:pos x="206" y="80"/>
                </a:cxn>
                <a:cxn ang="0">
                  <a:pos x="56" y="15"/>
                </a:cxn>
                <a:cxn ang="0">
                  <a:pos x="4" y="54"/>
                </a:cxn>
                <a:cxn ang="0">
                  <a:pos x="11" y="75"/>
                </a:cxn>
                <a:cxn ang="0">
                  <a:pos x="31" y="68"/>
                </a:cxn>
                <a:cxn ang="0">
                  <a:pos x="118" y="60"/>
                </a:cxn>
                <a:cxn ang="0">
                  <a:pos x="153" y="122"/>
                </a:cxn>
                <a:cxn ang="0">
                  <a:pos x="153" y="122"/>
                </a:cxn>
                <a:cxn ang="0">
                  <a:pos x="153" y="122"/>
                </a:cxn>
                <a:cxn ang="0">
                  <a:pos x="153" y="124"/>
                </a:cxn>
                <a:cxn ang="0">
                  <a:pos x="153" y="124"/>
                </a:cxn>
                <a:cxn ang="0">
                  <a:pos x="153" y="124"/>
                </a:cxn>
                <a:cxn ang="0">
                  <a:pos x="121" y="187"/>
                </a:cxn>
                <a:cxn ang="0">
                  <a:pos x="34" y="184"/>
                </a:cxn>
                <a:cxn ang="0">
                  <a:pos x="13" y="178"/>
                </a:cxn>
                <a:cxn ang="0">
                  <a:pos x="7" y="199"/>
                </a:cxn>
                <a:cxn ang="0">
                  <a:pos x="62" y="235"/>
                </a:cxn>
                <a:cxn ang="0">
                  <a:pos x="210" y="151"/>
                </a:cxn>
                <a:cxn ang="0">
                  <a:pos x="222" y="136"/>
                </a:cxn>
              </a:cxnLst>
              <a:rect l="0" t="0" r="r" b="b"/>
              <a:pathLst>
                <a:path w="254" h="242">
                  <a:moveTo>
                    <a:pt x="222" y="136"/>
                  </a:moveTo>
                  <a:cubicBezTo>
                    <a:pt x="235" y="133"/>
                    <a:pt x="254" y="129"/>
                    <a:pt x="254" y="116"/>
                  </a:cubicBezTo>
                  <a:cubicBezTo>
                    <a:pt x="253" y="103"/>
                    <a:pt x="236" y="100"/>
                    <a:pt x="222" y="97"/>
                  </a:cubicBezTo>
                  <a:cubicBezTo>
                    <a:pt x="210" y="95"/>
                    <a:pt x="207" y="84"/>
                    <a:pt x="206" y="80"/>
                  </a:cubicBezTo>
                  <a:cubicBezTo>
                    <a:pt x="181" y="0"/>
                    <a:pt x="91" y="7"/>
                    <a:pt x="56" y="15"/>
                  </a:cubicBezTo>
                  <a:cubicBezTo>
                    <a:pt x="32" y="21"/>
                    <a:pt x="11" y="39"/>
                    <a:pt x="4" y="54"/>
                  </a:cubicBezTo>
                  <a:cubicBezTo>
                    <a:pt x="0" y="62"/>
                    <a:pt x="3" y="71"/>
                    <a:pt x="11" y="75"/>
                  </a:cubicBezTo>
                  <a:cubicBezTo>
                    <a:pt x="18" y="78"/>
                    <a:pt x="24" y="75"/>
                    <a:pt x="31" y="68"/>
                  </a:cubicBezTo>
                  <a:cubicBezTo>
                    <a:pt x="59" y="44"/>
                    <a:pt x="91" y="49"/>
                    <a:pt x="118" y="60"/>
                  </a:cubicBezTo>
                  <a:cubicBezTo>
                    <a:pt x="138" y="69"/>
                    <a:pt x="152" y="88"/>
                    <a:pt x="153" y="122"/>
                  </a:cubicBezTo>
                  <a:cubicBezTo>
                    <a:pt x="153" y="122"/>
                    <a:pt x="153" y="122"/>
                    <a:pt x="153" y="122"/>
                  </a:cubicBezTo>
                  <a:cubicBezTo>
                    <a:pt x="153" y="122"/>
                    <a:pt x="153" y="122"/>
                    <a:pt x="153" y="122"/>
                  </a:cubicBezTo>
                  <a:cubicBezTo>
                    <a:pt x="153" y="124"/>
                    <a:pt x="153" y="124"/>
                    <a:pt x="153" y="124"/>
                  </a:cubicBezTo>
                  <a:cubicBezTo>
                    <a:pt x="153" y="124"/>
                    <a:pt x="153" y="124"/>
                    <a:pt x="153" y="124"/>
                  </a:cubicBezTo>
                  <a:cubicBezTo>
                    <a:pt x="153" y="124"/>
                    <a:pt x="153" y="124"/>
                    <a:pt x="153" y="124"/>
                  </a:cubicBezTo>
                  <a:cubicBezTo>
                    <a:pt x="154" y="158"/>
                    <a:pt x="141" y="178"/>
                    <a:pt x="121" y="187"/>
                  </a:cubicBezTo>
                  <a:cubicBezTo>
                    <a:pt x="95" y="200"/>
                    <a:pt x="63" y="207"/>
                    <a:pt x="34" y="184"/>
                  </a:cubicBezTo>
                  <a:cubicBezTo>
                    <a:pt x="27" y="177"/>
                    <a:pt x="21" y="174"/>
                    <a:pt x="13" y="178"/>
                  </a:cubicBezTo>
                  <a:cubicBezTo>
                    <a:pt x="6" y="182"/>
                    <a:pt x="3" y="192"/>
                    <a:pt x="7" y="199"/>
                  </a:cubicBezTo>
                  <a:cubicBezTo>
                    <a:pt x="16" y="214"/>
                    <a:pt x="37" y="231"/>
                    <a:pt x="62" y="235"/>
                  </a:cubicBezTo>
                  <a:cubicBezTo>
                    <a:pt x="98" y="242"/>
                    <a:pt x="195" y="239"/>
                    <a:pt x="210" y="151"/>
                  </a:cubicBezTo>
                  <a:cubicBezTo>
                    <a:pt x="211" y="147"/>
                    <a:pt x="213" y="138"/>
                    <a:pt x="222" y="136"/>
                  </a:cubicBezTo>
                  <a:close/>
                </a:path>
              </a:pathLst>
            </a:custGeom>
            <a:noFill/>
            <a:ln w="7938" cap="rnd">
              <a:solidFill>
                <a:srgbClr val="333333"/>
              </a:solidFill>
              <a:prstDash val="solid"/>
              <a:round/>
              <a:headEnd/>
              <a:tailEnd/>
            </a:ln>
          </p:spPr>
          <p:txBody>
            <a:bodyPr/>
            <a:lstStyle/>
            <a:p>
              <a:endParaRPr lang="hu-HU"/>
            </a:p>
          </p:txBody>
        </p:sp>
        <p:sp>
          <p:nvSpPr>
            <p:cNvPr id="114727" name="Freeform 39"/>
            <p:cNvSpPr>
              <a:spLocks/>
            </p:cNvSpPr>
            <p:nvPr/>
          </p:nvSpPr>
          <p:spPr bwMode="auto">
            <a:xfrm>
              <a:off x="1719" y="1012"/>
              <a:ext cx="590" cy="627"/>
            </a:xfrm>
            <a:custGeom>
              <a:avLst/>
              <a:gdLst/>
              <a:ahLst/>
              <a:cxnLst>
                <a:cxn ang="0">
                  <a:pos x="7" y="77"/>
                </a:cxn>
                <a:cxn ang="0">
                  <a:pos x="2" y="64"/>
                </a:cxn>
                <a:cxn ang="0">
                  <a:pos x="52" y="27"/>
                </a:cxn>
                <a:cxn ang="0">
                  <a:pos x="195" y="88"/>
                </a:cxn>
                <a:cxn ang="0">
                  <a:pos x="195" y="89"/>
                </a:cxn>
                <a:cxn ang="0">
                  <a:pos x="215" y="109"/>
                </a:cxn>
                <a:cxn ang="0">
                  <a:pos x="216" y="110"/>
                </a:cxn>
                <a:cxn ang="0">
                  <a:pos x="243" y="123"/>
                </a:cxn>
                <a:cxn ang="0">
                  <a:pos x="217" y="138"/>
                </a:cxn>
                <a:cxn ang="0">
                  <a:pos x="215" y="138"/>
                </a:cxn>
                <a:cxn ang="0">
                  <a:pos x="215" y="138"/>
                </a:cxn>
                <a:cxn ang="0">
                  <a:pos x="199" y="157"/>
                </a:cxn>
                <a:cxn ang="0">
                  <a:pos x="162" y="218"/>
                </a:cxn>
                <a:cxn ang="0">
                  <a:pos x="57" y="237"/>
                </a:cxn>
                <a:cxn ang="0">
                  <a:pos x="6" y="204"/>
                </a:cxn>
                <a:cxn ang="0">
                  <a:pos x="10" y="190"/>
                </a:cxn>
                <a:cxn ang="0">
                  <a:pos x="24" y="195"/>
                </a:cxn>
                <a:cxn ang="0">
                  <a:pos x="25" y="195"/>
                </a:cxn>
                <a:cxn ang="0">
                  <a:pos x="25" y="195"/>
                </a:cxn>
                <a:cxn ang="0">
                  <a:pos x="117" y="199"/>
                </a:cxn>
                <a:cxn ang="0">
                  <a:pos x="152" y="131"/>
                </a:cxn>
                <a:cxn ang="0">
                  <a:pos x="152" y="129"/>
                </a:cxn>
                <a:cxn ang="0">
                  <a:pos x="114" y="63"/>
                </a:cxn>
                <a:cxn ang="0">
                  <a:pos x="22" y="71"/>
                </a:cxn>
                <a:cxn ang="0">
                  <a:pos x="21" y="71"/>
                </a:cxn>
                <a:cxn ang="0">
                  <a:pos x="21" y="71"/>
                </a:cxn>
                <a:cxn ang="0">
                  <a:pos x="7" y="77"/>
                </a:cxn>
              </a:cxnLst>
              <a:rect l="0" t="0" r="r" b="b"/>
              <a:pathLst>
                <a:path w="243" h="242">
                  <a:moveTo>
                    <a:pt x="7" y="77"/>
                  </a:moveTo>
                  <a:cubicBezTo>
                    <a:pt x="2" y="75"/>
                    <a:pt x="0" y="69"/>
                    <a:pt x="2" y="64"/>
                  </a:cubicBezTo>
                  <a:cubicBezTo>
                    <a:pt x="9" y="50"/>
                    <a:pt x="28" y="33"/>
                    <a:pt x="52" y="27"/>
                  </a:cubicBezTo>
                  <a:cubicBezTo>
                    <a:pt x="56" y="26"/>
                    <a:pt x="168" y="0"/>
                    <a:pt x="195" y="88"/>
                  </a:cubicBezTo>
                  <a:cubicBezTo>
                    <a:pt x="195" y="89"/>
                    <a:pt x="195" y="89"/>
                    <a:pt x="195" y="89"/>
                  </a:cubicBezTo>
                  <a:cubicBezTo>
                    <a:pt x="197" y="94"/>
                    <a:pt x="201" y="107"/>
                    <a:pt x="215" y="109"/>
                  </a:cubicBezTo>
                  <a:cubicBezTo>
                    <a:pt x="216" y="110"/>
                    <a:pt x="216" y="110"/>
                    <a:pt x="216" y="110"/>
                  </a:cubicBezTo>
                  <a:cubicBezTo>
                    <a:pt x="230" y="112"/>
                    <a:pt x="242" y="115"/>
                    <a:pt x="243" y="123"/>
                  </a:cubicBezTo>
                  <a:cubicBezTo>
                    <a:pt x="243" y="131"/>
                    <a:pt x="230" y="134"/>
                    <a:pt x="217" y="138"/>
                  </a:cubicBezTo>
                  <a:cubicBezTo>
                    <a:pt x="215" y="138"/>
                    <a:pt x="215" y="138"/>
                    <a:pt x="215" y="138"/>
                  </a:cubicBezTo>
                  <a:cubicBezTo>
                    <a:pt x="215" y="138"/>
                    <a:pt x="215" y="138"/>
                    <a:pt x="215" y="138"/>
                  </a:cubicBezTo>
                  <a:cubicBezTo>
                    <a:pt x="207" y="140"/>
                    <a:pt x="201" y="146"/>
                    <a:pt x="199" y="157"/>
                  </a:cubicBezTo>
                  <a:cubicBezTo>
                    <a:pt x="195" y="184"/>
                    <a:pt x="182" y="204"/>
                    <a:pt x="162" y="218"/>
                  </a:cubicBezTo>
                  <a:cubicBezTo>
                    <a:pt x="127" y="242"/>
                    <a:pt x="78" y="241"/>
                    <a:pt x="57" y="237"/>
                  </a:cubicBezTo>
                  <a:cubicBezTo>
                    <a:pt x="33" y="233"/>
                    <a:pt x="13" y="217"/>
                    <a:pt x="6" y="204"/>
                  </a:cubicBezTo>
                  <a:cubicBezTo>
                    <a:pt x="3" y="199"/>
                    <a:pt x="5" y="192"/>
                    <a:pt x="10" y="190"/>
                  </a:cubicBezTo>
                  <a:cubicBezTo>
                    <a:pt x="14" y="188"/>
                    <a:pt x="17" y="188"/>
                    <a:pt x="24" y="195"/>
                  </a:cubicBezTo>
                  <a:cubicBezTo>
                    <a:pt x="25" y="195"/>
                    <a:pt x="25" y="195"/>
                    <a:pt x="25" y="195"/>
                  </a:cubicBezTo>
                  <a:cubicBezTo>
                    <a:pt x="25" y="195"/>
                    <a:pt x="25" y="195"/>
                    <a:pt x="25" y="195"/>
                  </a:cubicBezTo>
                  <a:cubicBezTo>
                    <a:pt x="50" y="215"/>
                    <a:pt x="82" y="216"/>
                    <a:pt x="117" y="199"/>
                  </a:cubicBezTo>
                  <a:cubicBezTo>
                    <a:pt x="141" y="187"/>
                    <a:pt x="153" y="164"/>
                    <a:pt x="152" y="131"/>
                  </a:cubicBezTo>
                  <a:cubicBezTo>
                    <a:pt x="152" y="129"/>
                    <a:pt x="152" y="129"/>
                    <a:pt x="152" y="129"/>
                  </a:cubicBezTo>
                  <a:cubicBezTo>
                    <a:pt x="151" y="95"/>
                    <a:pt x="138" y="73"/>
                    <a:pt x="114" y="63"/>
                  </a:cubicBezTo>
                  <a:cubicBezTo>
                    <a:pt x="78" y="47"/>
                    <a:pt x="46" y="50"/>
                    <a:pt x="22" y="71"/>
                  </a:cubicBezTo>
                  <a:cubicBezTo>
                    <a:pt x="21" y="71"/>
                    <a:pt x="21" y="71"/>
                    <a:pt x="21" y="71"/>
                  </a:cubicBezTo>
                  <a:cubicBezTo>
                    <a:pt x="21" y="71"/>
                    <a:pt x="21" y="71"/>
                    <a:pt x="21" y="71"/>
                  </a:cubicBezTo>
                  <a:cubicBezTo>
                    <a:pt x="14" y="79"/>
                    <a:pt x="11" y="79"/>
                    <a:pt x="7" y="77"/>
                  </a:cubicBezTo>
                  <a:close/>
                </a:path>
              </a:pathLst>
            </a:custGeom>
            <a:noFill/>
            <a:ln w="7938" cap="rnd">
              <a:solidFill>
                <a:srgbClr val="333333"/>
              </a:solidFill>
              <a:prstDash val="solid"/>
              <a:round/>
              <a:headEnd/>
              <a:tailEnd/>
            </a:ln>
          </p:spPr>
          <p:txBody>
            <a:bodyPr/>
            <a:lstStyle/>
            <a:p>
              <a:endParaRPr lang="hu-HU"/>
            </a:p>
          </p:txBody>
        </p:sp>
        <p:sp>
          <p:nvSpPr>
            <p:cNvPr id="114728" name="Freeform 40"/>
            <p:cNvSpPr>
              <a:spLocks/>
            </p:cNvSpPr>
            <p:nvPr/>
          </p:nvSpPr>
          <p:spPr bwMode="auto">
            <a:xfrm>
              <a:off x="3632" y="2858"/>
              <a:ext cx="37" cy="62"/>
            </a:xfrm>
            <a:custGeom>
              <a:avLst/>
              <a:gdLst/>
              <a:ahLst/>
              <a:cxnLst>
                <a:cxn ang="0">
                  <a:pos x="12" y="2"/>
                </a:cxn>
                <a:cxn ang="0">
                  <a:pos x="2" y="10"/>
                </a:cxn>
                <a:cxn ang="0">
                  <a:pos x="4" y="23"/>
                </a:cxn>
                <a:cxn ang="0">
                  <a:pos x="13" y="14"/>
                </a:cxn>
                <a:cxn ang="0">
                  <a:pos x="12" y="2"/>
                </a:cxn>
              </a:cxnLst>
              <a:rect l="0" t="0" r="r" b="b"/>
              <a:pathLst>
                <a:path w="15" h="24">
                  <a:moveTo>
                    <a:pt x="12" y="2"/>
                  </a:moveTo>
                  <a:cubicBezTo>
                    <a:pt x="8" y="0"/>
                    <a:pt x="4" y="4"/>
                    <a:pt x="2" y="10"/>
                  </a:cubicBezTo>
                  <a:cubicBezTo>
                    <a:pt x="0" y="16"/>
                    <a:pt x="1" y="21"/>
                    <a:pt x="4" y="23"/>
                  </a:cubicBezTo>
                  <a:cubicBezTo>
                    <a:pt x="7" y="24"/>
                    <a:pt x="11" y="20"/>
                    <a:pt x="13" y="14"/>
                  </a:cubicBezTo>
                  <a:cubicBezTo>
                    <a:pt x="15" y="9"/>
                    <a:pt x="15" y="3"/>
                    <a:pt x="12" y="2"/>
                  </a:cubicBezTo>
                  <a:close/>
                </a:path>
              </a:pathLst>
            </a:custGeom>
            <a:noFill/>
            <a:ln w="7938" cap="rnd">
              <a:solidFill>
                <a:srgbClr val="333333"/>
              </a:solidFill>
              <a:prstDash val="solid"/>
              <a:round/>
              <a:headEnd/>
              <a:tailEnd/>
            </a:ln>
          </p:spPr>
          <p:txBody>
            <a:bodyPr/>
            <a:lstStyle/>
            <a:p>
              <a:endParaRPr lang="hu-HU"/>
            </a:p>
          </p:txBody>
        </p:sp>
        <p:sp>
          <p:nvSpPr>
            <p:cNvPr id="114729" name="Freeform 41"/>
            <p:cNvSpPr>
              <a:spLocks/>
            </p:cNvSpPr>
            <p:nvPr/>
          </p:nvSpPr>
          <p:spPr bwMode="auto">
            <a:xfrm>
              <a:off x="3642" y="2874"/>
              <a:ext cx="19" cy="31"/>
            </a:xfrm>
            <a:custGeom>
              <a:avLst/>
              <a:gdLst/>
              <a:ahLst/>
              <a:cxnLst>
                <a:cxn ang="0">
                  <a:pos x="6" y="0"/>
                </a:cxn>
                <a:cxn ang="0">
                  <a:pos x="1" y="5"/>
                </a:cxn>
                <a:cxn ang="0">
                  <a:pos x="2" y="12"/>
                </a:cxn>
                <a:cxn ang="0">
                  <a:pos x="7" y="7"/>
                </a:cxn>
                <a:cxn ang="0">
                  <a:pos x="6" y="0"/>
                </a:cxn>
              </a:cxnLst>
              <a:rect l="0" t="0" r="r" b="b"/>
              <a:pathLst>
                <a:path w="8" h="12">
                  <a:moveTo>
                    <a:pt x="6" y="0"/>
                  </a:moveTo>
                  <a:cubicBezTo>
                    <a:pt x="4" y="0"/>
                    <a:pt x="2" y="2"/>
                    <a:pt x="1" y="5"/>
                  </a:cubicBezTo>
                  <a:cubicBezTo>
                    <a:pt x="0" y="8"/>
                    <a:pt x="0" y="11"/>
                    <a:pt x="2" y="12"/>
                  </a:cubicBezTo>
                  <a:cubicBezTo>
                    <a:pt x="3" y="12"/>
                    <a:pt x="6" y="10"/>
                    <a:pt x="7" y="7"/>
                  </a:cubicBezTo>
                  <a:cubicBezTo>
                    <a:pt x="8" y="4"/>
                    <a:pt x="7" y="1"/>
                    <a:pt x="6" y="0"/>
                  </a:cubicBezTo>
                  <a:close/>
                </a:path>
              </a:pathLst>
            </a:custGeom>
            <a:noFill/>
            <a:ln w="7938" cap="rnd">
              <a:solidFill>
                <a:srgbClr val="333333"/>
              </a:solidFill>
              <a:prstDash val="solid"/>
              <a:round/>
              <a:headEnd/>
              <a:tailEnd/>
            </a:ln>
          </p:spPr>
          <p:txBody>
            <a:bodyPr/>
            <a:lstStyle/>
            <a:p>
              <a:endParaRPr lang="hu-HU"/>
            </a:p>
          </p:txBody>
        </p:sp>
        <p:sp>
          <p:nvSpPr>
            <p:cNvPr id="114730" name="Freeform 42"/>
            <p:cNvSpPr>
              <a:spLocks/>
            </p:cNvSpPr>
            <p:nvPr/>
          </p:nvSpPr>
          <p:spPr bwMode="auto">
            <a:xfrm>
              <a:off x="3996" y="2573"/>
              <a:ext cx="39" cy="60"/>
            </a:xfrm>
            <a:custGeom>
              <a:avLst/>
              <a:gdLst/>
              <a:ahLst/>
              <a:cxnLst>
                <a:cxn ang="0">
                  <a:pos x="4" y="1"/>
                </a:cxn>
                <a:cxn ang="0">
                  <a:pos x="14" y="9"/>
                </a:cxn>
                <a:cxn ang="0">
                  <a:pos x="12" y="22"/>
                </a:cxn>
                <a:cxn ang="0">
                  <a:pos x="2" y="14"/>
                </a:cxn>
                <a:cxn ang="0">
                  <a:pos x="4" y="1"/>
                </a:cxn>
              </a:cxnLst>
              <a:rect l="0" t="0" r="r" b="b"/>
              <a:pathLst>
                <a:path w="16" h="23">
                  <a:moveTo>
                    <a:pt x="4" y="1"/>
                  </a:moveTo>
                  <a:cubicBezTo>
                    <a:pt x="7" y="0"/>
                    <a:pt x="11" y="3"/>
                    <a:pt x="14" y="9"/>
                  </a:cubicBezTo>
                  <a:cubicBezTo>
                    <a:pt x="16" y="15"/>
                    <a:pt x="15" y="20"/>
                    <a:pt x="12" y="22"/>
                  </a:cubicBezTo>
                  <a:cubicBezTo>
                    <a:pt x="9" y="23"/>
                    <a:pt x="5" y="19"/>
                    <a:pt x="2" y="14"/>
                  </a:cubicBezTo>
                  <a:cubicBezTo>
                    <a:pt x="0" y="8"/>
                    <a:pt x="1" y="2"/>
                    <a:pt x="4" y="1"/>
                  </a:cubicBezTo>
                  <a:close/>
                </a:path>
              </a:pathLst>
            </a:custGeom>
            <a:noFill/>
            <a:ln w="7938" cap="rnd">
              <a:solidFill>
                <a:srgbClr val="333333"/>
              </a:solidFill>
              <a:prstDash val="solid"/>
              <a:round/>
              <a:headEnd/>
              <a:tailEnd/>
            </a:ln>
          </p:spPr>
          <p:txBody>
            <a:bodyPr/>
            <a:lstStyle/>
            <a:p>
              <a:endParaRPr lang="hu-HU"/>
            </a:p>
          </p:txBody>
        </p:sp>
        <p:sp>
          <p:nvSpPr>
            <p:cNvPr id="114731" name="Freeform 43"/>
            <p:cNvSpPr>
              <a:spLocks/>
            </p:cNvSpPr>
            <p:nvPr/>
          </p:nvSpPr>
          <p:spPr bwMode="auto">
            <a:xfrm>
              <a:off x="4006" y="2586"/>
              <a:ext cx="19" cy="34"/>
            </a:xfrm>
            <a:custGeom>
              <a:avLst/>
              <a:gdLst/>
              <a:ahLst/>
              <a:cxnLst>
                <a:cxn ang="0">
                  <a:pos x="2" y="1"/>
                </a:cxn>
                <a:cxn ang="0">
                  <a:pos x="7" y="5"/>
                </a:cxn>
                <a:cxn ang="0">
                  <a:pos x="6" y="12"/>
                </a:cxn>
                <a:cxn ang="0">
                  <a:pos x="1" y="8"/>
                </a:cxn>
                <a:cxn ang="0">
                  <a:pos x="2" y="1"/>
                </a:cxn>
              </a:cxnLst>
              <a:rect l="0" t="0" r="r" b="b"/>
              <a:pathLst>
                <a:path w="8" h="13">
                  <a:moveTo>
                    <a:pt x="2" y="1"/>
                  </a:moveTo>
                  <a:cubicBezTo>
                    <a:pt x="4" y="0"/>
                    <a:pt x="6" y="2"/>
                    <a:pt x="7" y="5"/>
                  </a:cubicBezTo>
                  <a:cubicBezTo>
                    <a:pt x="8" y="8"/>
                    <a:pt x="8" y="11"/>
                    <a:pt x="6" y="12"/>
                  </a:cubicBezTo>
                  <a:cubicBezTo>
                    <a:pt x="4" y="13"/>
                    <a:pt x="2" y="11"/>
                    <a:pt x="1" y="8"/>
                  </a:cubicBezTo>
                  <a:cubicBezTo>
                    <a:pt x="0" y="4"/>
                    <a:pt x="0" y="1"/>
                    <a:pt x="2" y="1"/>
                  </a:cubicBezTo>
                  <a:close/>
                </a:path>
              </a:pathLst>
            </a:custGeom>
            <a:noFill/>
            <a:ln w="7938" cap="rnd">
              <a:solidFill>
                <a:srgbClr val="333333"/>
              </a:solidFill>
              <a:prstDash val="solid"/>
              <a:round/>
              <a:headEnd/>
              <a:tailEnd/>
            </a:ln>
          </p:spPr>
          <p:txBody>
            <a:bodyPr/>
            <a:lstStyle/>
            <a:p>
              <a:endParaRPr lang="hu-HU"/>
            </a:p>
          </p:txBody>
        </p:sp>
        <p:sp>
          <p:nvSpPr>
            <p:cNvPr id="114732" name="Freeform 44"/>
            <p:cNvSpPr>
              <a:spLocks/>
            </p:cNvSpPr>
            <p:nvPr/>
          </p:nvSpPr>
          <p:spPr bwMode="auto">
            <a:xfrm>
              <a:off x="3996" y="2573"/>
              <a:ext cx="39" cy="60"/>
            </a:xfrm>
            <a:custGeom>
              <a:avLst/>
              <a:gdLst/>
              <a:ahLst/>
              <a:cxnLst>
                <a:cxn ang="0">
                  <a:pos x="2" y="14"/>
                </a:cxn>
                <a:cxn ang="0">
                  <a:pos x="12" y="22"/>
                </a:cxn>
                <a:cxn ang="0">
                  <a:pos x="14" y="9"/>
                </a:cxn>
                <a:cxn ang="0">
                  <a:pos x="4" y="1"/>
                </a:cxn>
                <a:cxn ang="0">
                  <a:pos x="2" y="14"/>
                </a:cxn>
              </a:cxnLst>
              <a:rect l="0" t="0" r="r" b="b"/>
              <a:pathLst>
                <a:path w="16" h="23">
                  <a:moveTo>
                    <a:pt x="2" y="14"/>
                  </a:moveTo>
                  <a:cubicBezTo>
                    <a:pt x="5" y="19"/>
                    <a:pt x="9" y="23"/>
                    <a:pt x="12" y="22"/>
                  </a:cubicBezTo>
                  <a:cubicBezTo>
                    <a:pt x="15" y="20"/>
                    <a:pt x="16" y="15"/>
                    <a:pt x="14" y="9"/>
                  </a:cubicBezTo>
                  <a:cubicBezTo>
                    <a:pt x="11" y="3"/>
                    <a:pt x="7" y="0"/>
                    <a:pt x="4" y="1"/>
                  </a:cubicBezTo>
                  <a:cubicBezTo>
                    <a:pt x="1" y="2"/>
                    <a:pt x="0" y="8"/>
                    <a:pt x="2" y="14"/>
                  </a:cubicBezTo>
                  <a:close/>
                </a:path>
              </a:pathLst>
            </a:custGeom>
            <a:noFill/>
            <a:ln w="7938" cap="rnd">
              <a:solidFill>
                <a:srgbClr val="333333"/>
              </a:solidFill>
              <a:prstDash val="solid"/>
              <a:round/>
              <a:headEnd/>
              <a:tailEnd/>
            </a:ln>
          </p:spPr>
          <p:txBody>
            <a:bodyPr/>
            <a:lstStyle/>
            <a:p>
              <a:endParaRPr lang="hu-HU"/>
            </a:p>
          </p:txBody>
        </p:sp>
        <p:sp>
          <p:nvSpPr>
            <p:cNvPr id="114733" name="Freeform 45"/>
            <p:cNvSpPr>
              <a:spLocks/>
            </p:cNvSpPr>
            <p:nvPr/>
          </p:nvSpPr>
          <p:spPr bwMode="auto">
            <a:xfrm>
              <a:off x="4006" y="2586"/>
              <a:ext cx="19" cy="34"/>
            </a:xfrm>
            <a:custGeom>
              <a:avLst/>
              <a:gdLst/>
              <a:ahLst/>
              <a:cxnLst>
                <a:cxn ang="0">
                  <a:pos x="1" y="8"/>
                </a:cxn>
                <a:cxn ang="0">
                  <a:pos x="6" y="12"/>
                </a:cxn>
                <a:cxn ang="0">
                  <a:pos x="7" y="5"/>
                </a:cxn>
                <a:cxn ang="0">
                  <a:pos x="2" y="1"/>
                </a:cxn>
                <a:cxn ang="0">
                  <a:pos x="1" y="8"/>
                </a:cxn>
              </a:cxnLst>
              <a:rect l="0" t="0" r="r" b="b"/>
              <a:pathLst>
                <a:path w="8" h="13">
                  <a:moveTo>
                    <a:pt x="1" y="8"/>
                  </a:moveTo>
                  <a:cubicBezTo>
                    <a:pt x="2" y="11"/>
                    <a:pt x="4" y="13"/>
                    <a:pt x="6" y="12"/>
                  </a:cubicBezTo>
                  <a:cubicBezTo>
                    <a:pt x="8" y="11"/>
                    <a:pt x="8" y="8"/>
                    <a:pt x="7" y="5"/>
                  </a:cubicBezTo>
                  <a:cubicBezTo>
                    <a:pt x="6" y="2"/>
                    <a:pt x="4" y="0"/>
                    <a:pt x="2" y="1"/>
                  </a:cubicBezTo>
                  <a:cubicBezTo>
                    <a:pt x="0" y="1"/>
                    <a:pt x="0" y="4"/>
                    <a:pt x="1" y="8"/>
                  </a:cubicBezTo>
                  <a:close/>
                </a:path>
              </a:pathLst>
            </a:custGeom>
            <a:noFill/>
            <a:ln w="7938" cap="rnd">
              <a:solidFill>
                <a:srgbClr val="333333"/>
              </a:solidFill>
              <a:prstDash val="solid"/>
              <a:round/>
              <a:headEnd/>
              <a:tailEnd/>
            </a:ln>
          </p:spPr>
          <p:txBody>
            <a:bodyPr/>
            <a:lstStyle/>
            <a:p>
              <a:endParaRPr lang="hu-HU"/>
            </a:p>
          </p:txBody>
        </p:sp>
        <p:sp>
          <p:nvSpPr>
            <p:cNvPr id="114734" name="Line 46"/>
            <p:cNvSpPr>
              <a:spLocks noChangeShapeType="1"/>
            </p:cNvSpPr>
            <p:nvPr/>
          </p:nvSpPr>
          <p:spPr bwMode="auto">
            <a:xfrm>
              <a:off x="2261" y="1496"/>
              <a:ext cx="1" cy="1"/>
            </a:xfrm>
            <a:prstGeom prst="line">
              <a:avLst/>
            </a:prstGeom>
            <a:noFill/>
            <a:ln w="7938" cap="rnd">
              <a:solidFill>
                <a:srgbClr val="333333"/>
              </a:solidFill>
              <a:round/>
              <a:headEnd/>
              <a:tailEnd/>
            </a:ln>
          </p:spPr>
          <p:txBody>
            <a:bodyPr/>
            <a:lstStyle/>
            <a:p>
              <a:endParaRPr lang="hu-HU"/>
            </a:p>
          </p:txBody>
        </p:sp>
        <p:sp>
          <p:nvSpPr>
            <p:cNvPr id="114735" name="Freeform 47"/>
            <p:cNvSpPr>
              <a:spLocks/>
            </p:cNvSpPr>
            <p:nvPr/>
          </p:nvSpPr>
          <p:spPr bwMode="auto">
            <a:xfrm>
              <a:off x="3906" y="2664"/>
              <a:ext cx="27" cy="26"/>
            </a:xfrm>
            <a:custGeom>
              <a:avLst/>
              <a:gdLst/>
              <a:ahLst/>
              <a:cxnLst>
                <a:cxn ang="0">
                  <a:pos x="0" y="10"/>
                </a:cxn>
                <a:cxn ang="0">
                  <a:pos x="11" y="0"/>
                </a:cxn>
              </a:cxnLst>
              <a:rect l="0" t="0" r="r" b="b"/>
              <a:pathLst>
                <a:path w="11" h="10">
                  <a:moveTo>
                    <a:pt x="0" y="10"/>
                  </a:moveTo>
                  <a:cubicBezTo>
                    <a:pt x="6" y="9"/>
                    <a:pt x="8" y="2"/>
                    <a:pt x="11" y="0"/>
                  </a:cubicBezTo>
                </a:path>
              </a:pathLst>
            </a:custGeom>
            <a:noFill/>
            <a:ln w="7938" cap="rnd">
              <a:solidFill>
                <a:srgbClr val="333333"/>
              </a:solidFill>
              <a:prstDash val="solid"/>
              <a:round/>
              <a:headEnd/>
              <a:tailEnd/>
            </a:ln>
          </p:spPr>
          <p:txBody>
            <a:bodyPr/>
            <a:lstStyle/>
            <a:p>
              <a:endParaRPr lang="hu-HU"/>
            </a:p>
          </p:txBody>
        </p:sp>
        <p:sp>
          <p:nvSpPr>
            <p:cNvPr id="114736" name="Freeform 48"/>
            <p:cNvSpPr>
              <a:spLocks/>
            </p:cNvSpPr>
            <p:nvPr/>
          </p:nvSpPr>
          <p:spPr bwMode="auto">
            <a:xfrm>
              <a:off x="3741" y="2964"/>
              <a:ext cx="25" cy="19"/>
            </a:xfrm>
            <a:custGeom>
              <a:avLst/>
              <a:gdLst/>
              <a:ahLst/>
              <a:cxnLst>
                <a:cxn ang="0">
                  <a:pos x="0" y="0"/>
                </a:cxn>
                <a:cxn ang="0">
                  <a:pos x="10" y="4"/>
                </a:cxn>
              </a:cxnLst>
              <a:rect l="0" t="0" r="r" b="b"/>
              <a:pathLst>
                <a:path w="10" h="7">
                  <a:moveTo>
                    <a:pt x="0" y="0"/>
                  </a:moveTo>
                  <a:cubicBezTo>
                    <a:pt x="5" y="7"/>
                    <a:pt x="6" y="5"/>
                    <a:pt x="10" y="4"/>
                  </a:cubicBezTo>
                </a:path>
              </a:pathLst>
            </a:custGeom>
            <a:noFill/>
            <a:ln w="7938" cap="rnd">
              <a:solidFill>
                <a:srgbClr val="333333"/>
              </a:solidFill>
              <a:prstDash val="solid"/>
              <a:round/>
              <a:headEnd/>
              <a:tailEnd/>
            </a:ln>
          </p:spPr>
          <p:txBody>
            <a:bodyPr/>
            <a:lstStyle/>
            <a:p>
              <a:endParaRPr lang="hu-HU"/>
            </a:p>
          </p:txBody>
        </p:sp>
        <p:sp>
          <p:nvSpPr>
            <p:cNvPr id="114737" name="Freeform 49"/>
            <p:cNvSpPr>
              <a:spLocks/>
            </p:cNvSpPr>
            <p:nvPr/>
          </p:nvSpPr>
          <p:spPr bwMode="auto">
            <a:xfrm>
              <a:off x="1858" y="1242"/>
              <a:ext cx="43" cy="52"/>
            </a:xfrm>
            <a:custGeom>
              <a:avLst/>
              <a:gdLst/>
              <a:ahLst/>
              <a:cxnLst>
                <a:cxn ang="0">
                  <a:pos x="17" y="3"/>
                </a:cxn>
                <a:cxn ang="0">
                  <a:pos x="13" y="12"/>
                </a:cxn>
                <a:cxn ang="0">
                  <a:pos x="2" y="16"/>
                </a:cxn>
                <a:cxn ang="0">
                  <a:pos x="2" y="7"/>
                </a:cxn>
                <a:cxn ang="0">
                  <a:pos x="17" y="3"/>
                </a:cxn>
              </a:cxnLst>
              <a:rect l="0" t="0" r="r" b="b"/>
              <a:pathLst>
                <a:path w="18" h="20">
                  <a:moveTo>
                    <a:pt x="17" y="3"/>
                  </a:moveTo>
                  <a:cubicBezTo>
                    <a:pt x="18" y="8"/>
                    <a:pt x="16" y="9"/>
                    <a:pt x="13" y="12"/>
                  </a:cubicBezTo>
                  <a:cubicBezTo>
                    <a:pt x="10" y="14"/>
                    <a:pt x="3" y="20"/>
                    <a:pt x="2" y="16"/>
                  </a:cubicBezTo>
                  <a:cubicBezTo>
                    <a:pt x="1" y="13"/>
                    <a:pt x="0" y="10"/>
                    <a:pt x="2" y="7"/>
                  </a:cubicBezTo>
                  <a:cubicBezTo>
                    <a:pt x="5" y="4"/>
                    <a:pt x="15" y="0"/>
                    <a:pt x="17" y="3"/>
                  </a:cubicBezTo>
                  <a:close/>
                </a:path>
              </a:pathLst>
            </a:custGeom>
            <a:noFill/>
            <a:ln w="7938" cap="rnd">
              <a:solidFill>
                <a:srgbClr val="333333"/>
              </a:solidFill>
              <a:prstDash val="solid"/>
              <a:round/>
              <a:headEnd/>
              <a:tailEnd/>
            </a:ln>
          </p:spPr>
          <p:txBody>
            <a:bodyPr/>
            <a:lstStyle/>
            <a:p>
              <a:endParaRPr lang="hu-HU"/>
            </a:p>
          </p:txBody>
        </p:sp>
        <p:sp>
          <p:nvSpPr>
            <p:cNvPr id="114738" name="Freeform 50"/>
            <p:cNvSpPr>
              <a:spLocks/>
            </p:cNvSpPr>
            <p:nvPr/>
          </p:nvSpPr>
          <p:spPr bwMode="auto">
            <a:xfrm>
              <a:off x="1918" y="1240"/>
              <a:ext cx="61" cy="52"/>
            </a:xfrm>
            <a:custGeom>
              <a:avLst/>
              <a:gdLst/>
              <a:ahLst/>
              <a:cxnLst>
                <a:cxn ang="0">
                  <a:pos x="1" y="6"/>
                </a:cxn>
                <a:cxn ang="0">
                  <a:pos x="12" y="15"/>
                </a:cxn>
                <a:cxn ang="0">
                  <a:pos x="22" y="16"/>
                </a:cxn>
                <a:cxn ang="0">
                  <a:pos x="25" y="4"/>
                </a:cxn>
                <a:cxn ang="0">
                  <a:pos x="18" y="0"/>
                </a:cxn>
                <a:cxn ang="0">
                  <a:pos x="1" y="6"/>
                </a:cxn>
              </a:cxnLst>
              <a:rect l="0" t="0" r="r" b="b"/>
              <a:pathLst>
                <a:path w="25" h="20">
                  <a:moveTo>
                    <a:pt x="1" y="6"/>
                  </a:moveTo>
                  <a:cubicBezTo>
                    <a:pt x="3" y="13"/>
                    <a:pt x="6" y="14"/>
                    <a:pt x="12" y="15"/>
                  </a:cubicBezTo>
                  <a:cubicBezTo>
                    <a:pt x="17" y="17"/>
                    <a:pt x="19" y="20"/>
                    <a:pt x="22" y="16"/>
                  </a:cubicBezTo>
                  <a:cubicBezTo>
                    <a:pt x="25" y="12"/>
                    <a:pt x="25" y="8"/>
                    <a:pt x="25" y="4"/>
                  </a:cubicBezTo>
                  <a:cubicBezTo>
                    <a:pt x="25" y="0"/>
                    <a:pt x="23" y="0"/>
                    <a:pt x="18" y="0"/>
                  </a:cubicBezTo>
                  <a:cubicBezTo>
                    <a:pt x="13" y="1"/>
                    <a:pt x="0" y="1"/>
                    <a:pt x="1" y="6"/>
                  </a:cubicBezTo>
                  <a:close/>
                </a:path>
              </a:pathLst>
            </a:custGeom>
            <a:noFill/>
            <a:ln w="7938" cap="rnd">
              <a:solidFill>
                <a:srgbClr val="333333"/>
              </a:solidFill>
              <a:prstDash val="solid"/>
              <a:round/>
              <a:headEnd/>
              <a:tailEnd/>
            </a:ln>
          </p:spPr>
          <p:txBody>
            <a:bodyPr/>
            <a:lstStyle/>
            <a:p>
              <a:endParaRPr lang="hu-HU"/>
            </a:p>
          </p:txBody>
        </p:sp>
        <p:sp>
          <p:nvSpPr>
            <p:cNvPr id="114739" name="Freeform 51"/>
            <p:cNvSpPr>
              <a:spLocks/>
            </p:cNvSpPr>
            <p:nvPr/>
          </p:nvSpPr>
          <p:spPr bwMode="auto">
            <a:xfrm>
              <a:off x="1889" y="1292"/>
              <a:ext cx="54" cy="83"/>
            </a:xfrm>
            <a:custGeom>
              <a:avLst/>
              <a:gdLst/>
              <a:ahLst/>
              <a:cxnLst>
                <a:cxn ang="0">
                  <a:pos x="9" y="2"/>
                </a:cxn>
                <a:cxn ang="0">
                  <a:pos x="1" y="11"/>
                </a:cxn>
                <a:cxn ang="0">
                  <a:pos x="4" y="26"/>
                </a:cxn>
                <a:cxn ang="0">
                  <a:pos x="15" y="26"/>
                </a:cxn>
                <a:cxn ang="0">
                  <a:pos x="21" y="16"/>
                </a:cxn>
                <a:cxn ang="0">
                  <a:pos x="9" y="2"/>
                </a:cxn>
              </a:cxnLst>
              <a:rect l="0" t="0" r="r" b="b"/>
              <a:pathLst>
                <a:path w="22" h="32">
                  <a:moveTo>
                    <a:pt x="9" y="2"/>
                  </a:moveTo>
                  <a:cubicBezTo>
                    <a:pt x="4" y="5"/>
                    <a:pt x="2" y="6"/>
                    <a:pt x="1" y="11"/>
                  </a:cubicBezTo>
                  <a:cubicBezTo>
                    <a:pt x="0" y="17"/>
                    <a:pt x="1" y="20"/>
                    <a:pt x="4" y="26"/>
                  </a:cubicBezTo>
                  <a:cubicBezTo>
                    <a:pt x="8" y="32"/>
                    <a:pt x="12" y="29"/>
                    <a:pt x="15" y="26"/>
                  </a:cubicBezTo>
                  <a:cubicBezTo>
                    <a:pt x="18" y="22"/>
                    <a:pt x="21" y="22"/>
                    <a:pt x="21" y="16"/>
                  </a:cubicBezTo>
                  <a:cubicBezTo>
                    <a:pt x="22" y="9"/>
                    <a:pt x="16" y="0"/>
                    <a:pt x="9" y="2"/>
                  </a:cubicBezTo>
                  <a:close/>
                </a:path>
              </a:pathLst>
            </a:custGeom>
            <a:noFill/>
            <a:ln w="7938" cap="rnd">
              <a:solidFill>
                <a:srgbClr val="333333"/>
              </a:solidFill>
              <a:prstDash val="solid"/>
              <a:round/>
              <a:headEnd/>
              <a:tailEnd/>
            </a:ln>
          </p:spPr>
          <p:txBody>
            <a:bodyPr/>
            <a:lstStyle/>
            <a:p>
              <a:endParaRPr lang="hu-HU"/>
            </a:p>
          </p:txBody>
        </p:sp>
        <p:sp>
          <p:nvSpPr>
            <p:cNvPr id="114740" name="Freeform 52"/>
            <p:cNvSpPr>
              <a:spLocks/>
            </p:cNvSpPr>
            <p:nvPr/>
          </p:nvSpPr>
          <p:spPr bwMode="auto">
            <a:xfrm>
              <a:off x="1938" y="1318"/>
              <a:ext cx="51" cy="80"/>
            </a:xfrm>
            <a:custGeom>
              <a:avLst/>
              <a:gdLst/>
              <a:ahLst/>
              <a:cxnLst>
                <a:cxn ang="0">
                  <a:pos x="13" y="2"/>
                </a:cxn>
                <a:cxn ang="0">
                  <a:pos x="9" y="10"/>
                </a:cxn>
                <a:cxn ang="0">
                  <a:pos x="6" y="28"/>
                </a:cxn>
                <a:cxn ang="0">
                  <a:pos x="15" y="26"/>
                </a:cxn>
                <a:cxn ang="0">
                  <a:pos x="20" y="14"/>
                </a:cxn>
                <a:cxn ang="0">
                  <a:pos x="13" y="2"/>
                </a:cxn>
              </a:cxnLst>
              <a:rect l="0" t="0" r="r" b="b"/>
              <a:pathLst>
                <a:path w="21" h="31">
                  <a:moveTo>
                    <a:pt x="13" y="2"/>
                  </a:moveTo>
                  <a:cubicBezTo>
                    <a:pt x="8" y="2"/>
                    <a:pt x="10" y="3"/>
                    <a:pt x="9" y="10"/>
                  </a:cubicBezTo>
                  <a:cubicBezTo>
                    <a:pt x="8" y="18"/>
                    <a:pt x="0" y="26"/>
                    <a:pt x="6" y="28"/>
                  </a:cubicBezTo>
                  <a:cubicBezTo>
                    <a:pt x="11" y="31"/>
                    <a:pt x="12" y="27"/>
                    <a:pt x="15" y="26"/>
                  </a:cubicBezTo>
                  <a:cubicBezTo>
                    <a:pt x="18" y="24"/>
                    <a:pt x="19" y="22"/>
                    <a:pt x="20" y="14"/>
                  </a:cubicBezTo>
                  <a:cubicBezTo>
                    <a:pt x="21" y="6"/>
                    <a:pt x="18" y="0"/>
                    <a:pt x="13" y="2"/>
                  </a:cubicBezTo>
                  <a:close/>
                </a:path>
              </a:pathLst>
            </a:custGeom>
            <a:noFill/>
            <a:ln w="7938" cap="rnd">
              <a:solidFill>
                <a:srgbClr val="333333"/>
              </a:solidFill>
              <a:prstDash val="solid"/>
              <a:round/>
              <a:headEnd/>
              <a:tailEnd/>
            </a:ln>
          </p:spPr>
          <p:txBody>
            <a:bodyPr/>
            <a:lstStyle/>
            <a:p>
              <a:endParaRPr lang="hu-HU"/>
            </a:p>
          </p:txBody>
        </p:sp>
        <p:sp>
          <p:nvSpPr>
            <p:cNvPr id="114741" name="Freeform 53"/>
            <p:cNvSpPr>
              <a:spLocks/>
            </p:cNvSpPr>
            <p:nvPr/>
          </p:nvSpPr>
          <p:spPr bwMode="auto">
            <a:xfrm>
              <a:off x="1853" y="1390"/>
              <a:ext cx="51" cy="80"/>
            </a:xfrm>
            <a:custGeom>
              <a:avLst/>
              <a:gdLst/>
              <a:ahLst/>
              <a:cxnLst>
                <a:cxn ang="0">
                  <a:pos x="10" y="3"/>
                </a:cxn>
                <a:cxn ang="0">
                  <a:pos x="20" y="10"/>
                </a:cxn>
                <a:cxn ang="0">
                  <a:pos x="16" y="28"/>
                </a:cxn>
                <a:cxn ang="0">
                  <a:pos x="4" y="22"/>
                </a:cxn>
                <a:cxn ang="0">
                  <a:pos x="10" y="3"/>
                </a:cxn>
              </a:cxnLst>
              <a:rect l="0" t="0" r="r" b="b"/>
              <a:pathLst>
                <a:path w="21" h="31">
                  <a:moveTo>
                    <a:pt x="10" y="3"/>
                  </a:moveTo>
                  <a:cubicBezTo>
                    <a:pt x="14" y="0"/>
                    <a:pt x="18" y="6"/>
                    <a:pt x="20" y="10"/>
                  </a:cubicBezTo>
                  <a:cubicBezTo>
                    <a:pt x="21" y="14"/>
                    <a:pt x="20" y="25"/>
                    <a:pt x="16" y="28"/>
                  </a:cubicBezTo>
                  <a:cubicBezTo>
                    <a:pt x="12" y="31"/>
                    <a:pt x="9" y="29"/>
                    <a:pt x="4" y="22"/>
                  </a:cubicBezTo>
                  <a:cubicBezTo>
                    <a:pt x="0" y="18"/>
                    <a:pt x="6" y="6"/>
                    <a:pt x="10" y="3"/>
                  </a:cubicBezTo>
                  <a:close/>
                </a:path>
              </a:pathLst>
            </a:custGeom>
            <a:noFill/>
            <a:ln w="7938" cap="rnd">
              <a:solidFill>
                <a:srgbClr val="333333"/>
              </a:solidFill>
              <a:prstDash val="solid"/>
              <a:round/>
              <a:headEnd/>
              <a:tailEnd/>
            </a:ln>
          </p:spPr>
          <p:txBody>
            <a:bodyPr/>
            <a:lstStyle/>
            <a:p>
              <a:endParaRPr lang="hu-HU"/>
            </a:p>
          </p:txBody>
        </p:sp>
        <p:sp>
          <p:nvSpPr>
            <p:cNvPr id="114742" name="Freeform 54"/>
            <p:cNvSpPr>
              <a:spLocks/>
            </p:cNvSpPr>
            <p:nvPr/>
          </p:nvSpPr>
          <p:spPr bwMode="auto">
            <a:xfrm>
              <a:off x="1918" y="1406"/>
              <a:ext cx="56" cy="57"/>
            </a:xfrm>
            <a:custGeom>
              <a:avLst/>
              <a:gdLst/>
              <a:ahLst/>
              <a:cxnLst>
                <a:cxn ang="0">
                  <a:pos x="6" y="0"/>
                </a:cxn>
                <a:cxn ang="0">
                  <a:pos x="3" y="21"/>
                </a:cxn>
                <a:cxn ang="0">
                  <a:pos x="14" y="21"/>
                </a:cxn>
                <a:cxn ang="0">
                  <a:pos x="23" y="17"/>
                </a:cxn>
                <a:cxn ang="0">
                  <a:pos x="19" y="10"/>
                </a:cxn>
                <a:cxn ang="0">
                  <a:pos x="6" y="0"/>
                </a:cxn>
              </a:cxnLst>
              <a:rect l="0" t="0" r="r" b="b"/>
              <a:pathLst>
                <a:path w="23" h="22">
                  <a:moveTo>
                    <a:pt x="6" y="0"/>
                  </a:moveTo>
                  <a:cubicBezTo>
                    <a:pt x="1" y="3"/>
                    <a:pt x="0" y="20"/>
                    <a:pt x="3" y="21"/>
                  </a:cubicBezTo>
                  <a:cubicBezTo>
                    <a:pt x="5" y="22"/>
                    <a:pt x="9" y="20"/>
                    <a:pt x="14" y="21"/>
                  </a:cubicBezTo>
                  <a:cubicBezTo>
                    <a:pt x="19" y="21"/>
                    <a:pt x="23" y="21"/>
                    <a:pt x="23" y="17"/>
                  </a:cubicBezTo>
                  <a:cubicBezTo>
                    <a:pt x="23" y="12"/>
                    <a:pt x="23" y="10"/>
                    <a:pt x="19" y="10"/>
                  </a:cubicBezTo>
                  <a:cubicBezTo>
                    <a:pt x="14" y="8"/>
                    <a:pt x="10" y="1"/>
                    <a:pt x="6" y="0"/>
                  </a:cubicBezTo>
                  <a:close/>
                </a:path>
              </a:pathLst>
            </a:custGeom>
            <a:noFill/>
            <a:ln w="7938" cap="rnd">
              <a:solidFill>
                <a:srgbClr val="333333"/>
              </a:solidFill>
              <a:prstDash val="solid"/>
              <a:round/>
              <a:headEnd/>
              <a:tailEnd/>
            </a:ln>
          </p:spPr>
          <p:txBody>
            <a:bodyPr/>
            <a:lstStyle/>
            <a:p>
              <a:endParaRPr lang="hu-HU"/>
            </a:p>
          </p:txBody>
        </p:sp>
        <p:sp>
          <p:nvSpPr>
            <p:cNvPr id="114743" name="Freeform 55"/>
            <p:cNvSpPr>
              <a:spLocks/>
            </p:cNvSpPr>
            <p:nvPr/>
          </p:nvSpPr>
          <p:spPr bwMode="auto">
            <a:xfrm>
              <a:off x="1989" y="1364"/>
              <a:ext cx="31" cy="57"/>
            </a:xfrm>
            <a:custGeom>
              <a:avLst/>
              <a:gdLst/>
              <a:ahLst/>
              <a:cxnLst>
                <a:cxn ang="0">
                  <a:pos x="3" y="5"/>
                </a:cxn>
                <a:cxn ang="0">
                  <a:pos x="5" y="19"/>
                </a:cxn>
                <a:cxn ang="0">
                  <a:pos x="12" y="9"/>
                </a:cxn>
                <a:cxn ang="0">
                  <a:pos x="3" y="5"/>
                </a:cxn>
              </a:cxnLst>
              <a:rect l="0" t="0" r="r" b="b"/>
              <a:pathLst>
                <a:path w="13" h="22">
                  <a:moveTo>
                    <a:pt x="3" y="5"/>
                  </a:moveTo>
                  <a:cubicBezTo>
                    <a:pt x="1" y="9"/>
                    <a:pt x="0" y="22"/>
                    <a:pt x="5" y="19"/>
                  </a:cubicBezTo>
                  <a:cubicBezTo>
                    <a:pt x="9" y="17"/>
                    <a:pt x="12" y="13"/>
                    <a:pt x="12" y="9"/>
                  </a:cubicBezTo>
                  <a:cubicBezTo>
                    <a:pt x="13" y="1"/>
                    <a:pt x="6" y="0"/>
                    <a:pt x="3" y="5"/>
                  </a:cubicBezTo>
                  <a:close/>
                </a:path>
              </a:pathLst>
            </a:custGeom>
            <a:noFill/>
            <a:ln w="7938" cap="rnd">
              <a:solidFill>
                <a:srgbClr val="333333"/>
              </a:solidFill>
              <a:prstDash val="solid"/>
              <a:round/>
              <a:headEnd/>
              <a:tailEnd/>
            </a:ln>
          </p:spPr>
          <p:txBody>
            <a:bodyPr/>
            <a:lstStyle/>
            <a:p>
              <a:endParaRPr lang="hu-HU"/>
            </a:p>
          </p:txBody>
        </p:sp>
        <p:sp>
          <p:nvSpPr>
            <p:cNvPr id="114744" name="Freeform 56"/>
            <p:cNvSpPr>
              <a:spLocks/>
            </p:cNvSpPr>
            <p:nvPr/>
          </p:nvSpPr>
          <p:spPr bwMode="auto">
            <a:xfrm>
              <a:off x="1989" y="1286"/>
              <a:ext cx="14" cy="37"/>
            </a:xfrm>
            <a:custGeom>
              <a:avLst/>
              <a:gdLst/>
              <a:ahLst/>
              <a:cxnLst>
                <a:cxn ang="0">
                  <a:pos x="6" y="8"/>
                </a:cxn>
                <a:cxn ang="0">
                  <a:pos x="3" y="10"/>
                </a:cxn>
                <a:cxn ang="0">
                  <a:pos x="2" y="1"/>
                </a:cxn>
                <a:cxn ang="0">
                  <a:pos x="6" y="8"/>
                </a:cxn>
              </a:cxnLst>
              <a:rect l="0" t="0" r="r" b="b"/>
              <a:pathLst>
                <a:path w="6" h="14">
                  <a:moveTo>
                    <a:pt x="6" y="8"/>
                  </a:moveTo>
                  <a:cubicBezTo>
                    <a:pt x="6" y="12"/>
                    <a:pt x="5" y="14"/>
                    <a:pt x="3" y="10"/>
                  </a:cubicBezTo>
                  <a:cubicBezTo>
                    <a:pt x="0" y="6"/>
                    <a:pt x="0" y="4"/>
                    <a:pt x="2" y="1"/>
                  </a:cubicBezTo>
                  <a:cubicBezTo>
                    <a:pt x="5" y="0"/>
                    <a:pt x="6" y="5"/>
                    <a:pt x="6" y="8"/>
                  </a:cubicBezTo>
                  <a:close/>
                </a:path>
              </a:pathLst>
            </a:custGeom>
            <a:noFill/>
            <a:ln w="7938" cap="rnd">
              <a:solidFill>
                <a:srgbClr val="333333"/>
              </a:solidFill>
              <a:prstDash val="solid"/>
              <a:round/>
              <a:headEnd/>
              <a:tailEnd/>
            </a:ln>
          </p:spPr>
          <p:txBody>
            <a:bodyPr/>
            <a:lstStyle/>
            <a:p>
              <a:endParaRPr lang="hu-HU"/>
            </a:p>
          </p:txBody>
        </p:sp>
        <p:sp>
          <p:nvSpPr>
            <p:cNvPr id="114745" name="Freeform 57"/>
            <p:cNvSpPr>
              <a:spLocks/>
            </p:cNvSpPr>
            <p:nvPr/>
          </p:nvSpPr>
          <p:spPr bwMode="auto">
            <a:xfrm>
              <a:off x="1816" y="1299"/>
              <a:ext cx="56" cy="109"/>
            </a:xfrm>
            <a:custGeom>
              <a:avLst/>
              <a:gdLst/>
              <a:ahLst/>
              <a:cxnLst>
                <a:cxn ang="0">
                  <a:pos x="8" y="1"/>
                </a:cxn>
                <a:cxn ang="0">
                  <a:pos x="8" y="13"/>
                </a:cxn>
                <a:cxn ang="0">
                  <a:pos x="6" y="37"/>
                </a:cxn>
                <a:cxn ang="0">
                  <a:pos x="17" y="31"/>
                </a:cxn>
                <a:cxn ang="0">
                  <a:pos x="21" y="13"/>
                </a:cxn>
                <a:cxn ang="0">
                  <a:pos x="8" y="1"/>
                </a:cxn>
              </a:cxnLst>
              <a:rect l="0" t="0" r="r" b="b"/>
              <a:pathLst>
                <a:path w="23" h="42">
                  <a:moveTo>
                    <a:pt x="8" y="1"/>
                  </a:moveTo>
                  <a:cubicBezTo>
                    <a:pt x="2" y="3"/>
                    <a:pt x="5" y="6"/>
                    <a:pt x="8" y="13"/>
                  </a:cubicBezTo>
                  <a:cubicBezTo>
                    <a:pt x="10" y="20"/>
                    <a:pt x="0" y="33"/>
                    <a:pt x="6" y="37"/>
                  </a:cubicBezTo>
                  <a:cubicBezTo>
                    <a:pt x="11" y="42"/>
                    <a:pt x="14" y="39"/>
                    <a:pt x="17" y="31"/>
                  </a:cubicBezTo>
                  <a:cubicBezTo>
                    <a:pt x="19" y="24"/>
                    <a:pt x="23" y="20"/>
                    <a:pt x="21" y="13"/>
                  </a:cubicBezTo>
                  <a:cubicBezTo>
                    <a:pt x="19" y="5"/>
                    <a:pt x="12" y="0"/>
                    <a:pt x="8" y="1"/>
                  </a:cubicBezTo>
                  <a:close/>
                </a:path>
              </a:pathLst>
            </a:custGeom>
            <a:noFill/>
            <a:ln w="7938" cap="rnd">
              <a:solidFill>
                <a:srgbClr val="333333"/>
              </a:solidFill>
              <a:prstDash val="solid"/>
              <a:round/>
              <a:headEnd/>
              <a:tailEnd/>
            </a:ln>
          </p:spPr>
          <p:txBody>
            <a:bodyPr/>
            <a:lstStyle/>
            <a:p>
              <a:endParaRPr lang="hu-HU"/>
            </a:p>
          </p:txBody>
        </p:sp>
        <p:sp>
          <p:nvSpPr>
            <p:cNvPr id="114746" name="Freeform 58"/>
            <p:cNvSpPr>
              <a:spLocks/>
            </p:cNvSpPr>
            <p:nvPr/>
          </p:nvSpPr>
          <p:spPr bwMode="auto">
            <a:xfrm>
              <a:off x="3605" y="3855"/>
              <a:ext cx="39" cy="60"/>
            </a:xfrm>
            <a:custGeom>
              <a:avLst/>
              <a:gdLst/>
              <a:ahLst/>
              <a:cxnLst>
                <a:cxn ang="0">
                  <a:pos x="12" y="1"/>
                </a:cxn>
                <a:cxn ang="0">
                  <a:pos x="3" y="9"/>
                </a:cxn>
                <a:cxn ang="0">
                  <a:pos x="4" y="22"/>
                </a:cxn>
                <a:cxn ang="0">
                  <a:pos x="14" y="14"/>
                </a:cxn>
                <a:cxn ang="0">
                  <a:pos x="12" y="1"/>
                </a:cxn>
              </a:cxnLst>
              <a:rect l="0" t="0" r="r" b="b"/>
              <a:pathLst>
                <a:path w="16" h="23">
                  <a:moveTo>
                    <a:pt x="12" y="1"/>
                  </a:moveTo>
                  <a:cubicBezTo>
                    <a:pt x="9" y="0"/>
                    <a:pt x="5" y="3"/>
                    <a:pt x="3" y="9"/>
                  </a:cubicBezTo>
                  <a:cubicBezTo>
                    <a:pt x="0" y="15"/>
                    <a:pt x="1" y="21"/>
                    <a:pt x="4" y="22"/>
                  </a:cubicBezTo>
                  <a:cubicBezTo>
                    <a:pt x="7" y="23"/>
                    <a:pt x="12" y="19"/>
                    <a:pt x="14" y="14"/>
                  </a:cubicBezTo>
                  <a:cubicBezTo>
                    <a:pt x="16" y="8"/>
                    <a:pt x="15" y="2"/>
                    <a:pt x="12" y="1"/>
                  </a:cubicBezTo>
                  <a:close/>
                </a:path>
              </a:pathLst>
            </a:custGeom>
            <a:solidFill>
              <a:srgbClr val="FEE1B4"/>
            </a:solidFill>
            <a:ln w="9525">
              <a:noFill/>
              <a:round/>
              <a:headEnd/>
              <a:tailEnd/>
            </a:ln>
          </p:spPr>
          <p:txBody>
            <a:bodyPr/>
            <a:lstStyle/>
            <a:p>
              <a:endParaRPr lang="hu-HU"/>
            </a:p>
          </p:txBody>
        </p:sp>
        <p:sp>
          <p:nvSpPr>
            <p:cNvPr id="114747" name="Freeform 59"/>
            <p:cNvSpPr>
              <a:spLocks/>
            </p:cNvSpPr>
            <p:nvPr/>
          </p:nvSpPr>
          <p:spPr bwMode="auto">
            <a:xfrm>
              <a:off x="3615" y="3868"/>
              <a:ext cx="20" cy="34"/>
            </a:xfrm>
            <a:custGeom>
              <a:avLst/>
              <a:gdLst/>
              <a:ahLst/>
              <a:cxnLst>
                <a:cxn ang="0">
                  <a:pos x="6" y="1"/>
                </a:cxn>
                <a:cxn ang="0">
                  <a:pos x="1" y="5"/>
                </a:cxn>
                <a:cxn ang="0">
                  <a:pos x="2" y="12"/>
                </a:cxn>
                <a:cxn ang="0">
                  <a:pos x="7" y="8"/>
                </a:cxn>
                <a:cxn ang="0">
                  <a:pos x="6" y="1"/>
                </a:cxn>
              </a:cxnLst>
              <a:rect l="0" t="0" r="r" b="b"/>
              <a:pathLst>
                <a:path w="8" h="13">
                  <a:moveTo>
                    <a:pt x="6" y="1"/>
                  </a:moveTo>
                  <a:cubicBezTo>
                    <a:pt x="4" y="0"/>
                    <a:pt x="2" y="2"/>
                    <a:pt x="1" y="5"/>
                  </a:cubicBezTo>
                  <a:cubicBezTo>
                    <a:pt x="0" y="8"/>
                    <a:pt x="0" y="11"/>
                    <a:pt x="2" y="12"/>
                  </a:cubicBezTo>
                  <a:cubicBezTo>
                    <a:pt x="4" y="13"/>
                    <a:pt x="6" y="11"/>
                    <a:pt x="7" y="8"/>
                  </a:cubicBezTo>
                  <a:cubicBezTo>
                    <a:pt x="8" y="4"/>
                    <a:pt x="8" y="1"/>
                    <a:pt x="6" y="1"/>
                  </a:cubicBezTo>
                  <a:close/>
                </a:path>
              </a:pathLst>
            </a:custGeom>
            <a:solidFill>
              <a:srgbClr val="DF8820"/>
            </a:solidFill>
            <a:ln w="9525">
              <a:noFill/>
              <a:round/>
              <a:headEnd/>
              <a:tailEnd/>
            </a:ln>
          </p:spPr>
          <p:txBody>
            <a:bodyPr/>
            <a:lstStyle/>
            <a:p>
              <a:endParaRPr lang="hu-HU"/>
            </a:p>
          </p:txBody>
        </p:sp>
        <p:sp>
          <p:nvSpPr>
            <p:cNvPr id="114748" name="Freeform 60"/>
            <p:cNvSpPr>
              <a:spLocks/>
            </p:cNvSpPr>
            <p:nvPr/>
          </p:nvSpPr>
          <p:spPr bwMode="auto">
            <a:xfrm>
              <a:off x="3605" y="3855"/>
              <a:ext cx="39" cy="60"/>
            </a:xfrm>
            <a:custGeom>
              <a:avLst/>
              <a:gdLst/>
              <a:ahLst/>
              <a:cxnLst>
                <a:cxn ang="0">
                  <a:pos x="12" y="1"/>
                </a:cxn>
                <a:cxn ang="0">
                  <a:pos x="3" y="9"/>
                </a:cxn>
                <a:cxn ang="0">
                  <a:pos x="4" y="22"/>
                </a:cxn>
                <a:cxn ang="0">
                  <a:pos x="14" y="14"/>
                </a:cxn>
                <a:cxn ang="0">
                  <a:pos x="12" y="1"/>
                </a:cxn>
              </a:cxnLst>
              <a:rect l="0" t="0" r="r" b="b"/>
              <a:pathLst>
                <a:path w="16" h="23">
                  <a:moveTo>
                    <a:pt x="12" y="1"/>
                  </a:moveTo>
                  <a:cubicBezTo>
                    <a:pt x="9" y="0"/>
                    <a:pt x="5" y="3"/>
                    <a:pt x="3" y="9"/>
                  </a:cubicBezTo>
                  <a:cubicBezTo>
                    <a:pt x="0" y="15"/>
                    <a:pt x="1" y="21"/>
                    <a:pt x="4" y="22"/>
                  </a:cubicBezTo>
                  <a:cubicBezTo>
                    <a:pt x="7" y="23"/>
                    <a:pt x="12" y="19"/>
                    <a:pt x="14" y="14"/>
                  </a:cubicBezTo>
                  <a:cubicBezTo>
                    <a:pt x="16" y="8"/>
                    <a:pt x="15" y="2"/>
                    <a:pt x="12" y="1"/>
                  </a:cubicBezTo>
                  <a:close/>
                </a:path>
              </a:pathLst>
            </a:custGeom>
            <a:noFill/>
            <a:ln w="7938" cap="rnd">
              <a:solidFill>
                <a:srgbClr val="333333"/>
              </a:solidFill>
              <a:prstDash val="solid"/>
              <a:round/>
              <a:headEnd/>
              <a:tailEnd/>
            </a:ln>
          </p:spPr>
          <p:txBody>
            <a:bodyPr/>
            <a:lstStyle/>
            <a:p>
              <a:endParaRPr lang="hu-HU"/>
            </a:p>
          </p:txBody>
        </p:sp>
        <p:sp>
          <p:nvSpPr>
            <p:cNvPr id="114749" name="Freeform 61"/>
            <p:cNvSpPr>
              <a:spLocks/>
            </p:cNvSpPr>
            <p:nvPr/>
          </p:nvSpPr>
          <p:spPr bwMode="auto">
            <a:xfrm>
              <a:off x="3615" y="3868"/>
              <a:ext cx="20" cy="34"/>
            </a:xfrm>
            <a:custGeom>
              <a:avLst/>
              <a:gdLst/>
              <a:ahLst/>
              <a:cxnLst>
                <a:cxn ang="0">
                  <a:pos x="6" y="1"/>
                </a:cxn>
                <a:cxn ang="0">
                  <a:pos x="1" y="5"/>
                </a:cxn>
                <a:cxn ang="0">
                  <a:pos x="2" y="12"/>
                </a:cxn>
                <a:cxn ang="0">
                  <a:pos x="7" y="8"/>
                </a:cxn>
                <a:cxn ang="0">
                  <a:pos x="6" y="1"/>
                </a:cxn>
              </a:cxnLst>
              <a:rect l="0" t="0" r="r" b="b"/>
              <a:pathLst>
                <a:path w="8" h="13">
                  <a:moveTo>
                    <a:pt x="6" y="1"/>
                  </a:moveTo>
                  <a:cubicBezTo>
                    <a:pt x="4" y="0"/>
                    <a:pt x="2" y="2"/>
                    <a:pt x="1" y="5"/>
                  </a:cubicBezTo>
                  <a:cubicBezTo>
                    <a:pt x="0" y="8"/>
                    <a:pt x="0" y="11"/>
                    <a:pt x="2" y="12"/>
                  </a:cubicBezTo>
                  <a:cubicBezTo>
                    <a:pt x="4" y="13"/>
                    <a:pt x="6" y="11"/>
                    <a:pt x="7" y="8"/>
                  </a:cubicBezTo>
                  <a:cubicBezTo>
                    <a:pt x="8" y="4"/>
                    <a:pt x="8" y="1"/>
                    <a:pt x="6" y="1"/>
                  </a:cubicBezTo>
                  <a:close/>
                </a:path>
              </a:pathLst>
            </a:custGeom>
            <a:noFill/>
            <a:ln w="7938" cap="rnd">
              <a:solidFill>
                <a:srgbClr val="333333"/>
              </a:solidFill>
              <a:prstDash val="solid"/>
              <a:round/>
              <a:headEnd/>
              <a:tailEnd/>
            </a:ln>
          </p:spPr>
          <p:txBody>
            <a:bodyPr/>
            <a:lstStyle/>
            <a:p>
              <a:endParaRPr lang="hu-HU"/>
            </a:p>
          </p:txBody>
        </p:sp>
        <p:sp>
          <p:nvSpPr>
            <p:cNvPr id="114750" name="Freeform 62"/>
            <p:cNvSpPr>
              <a:spLocks/>
            </p:cNvSpPr>
            <p:nvPr/>
          </p:nvSpPr>
          <p:spPr bwMode="auto">
            <a:xfrm>
              <a:off x="3605" y="3855"/>
              <a:ext cx="39" cy="60"/>
            </a:xfrm>
            <a:custGeom>
              <a:avLst/>
              <a:gdLst/>
              <a:ahLst/>
              <a:cxnLst>
                <a:cxn ang="0">
                  <a:pos x="12" y="1"/>
                </a:cxn>
                <a:cxn ang="0">
                  <a:pos x="3" y="9"/>
                </a:cxn>
                <a:cxn ang="0">
                  <a:pos x="4" y="22"/>
                </a:cxn>
                <a:cxn ang="0">
                  <a:pos x="14" y="14"/>
                </a:cxn>
                <a:cxn ang="0">
                  <a:pos x="12" y="1"/>
                </a:cxn>
              </a:cxnLst>
              <a:rect l="0" t="0" r="r" b="b"/>
              <a:pathLst>
                <a:path w="16" h="23">
                  <a:moveTo>
                    <a:pt x="12" y="1"/>
                  </a:moveTo>
                  <a:cubicBezTo>
                    <a:pt x="9" y="0"/>
                    <a:pt x="5" y="3"/>
                    <a:pt x="3" y="9"/>
                  </a:cubicBezTo>
                  <a:cubicBezTo>
                    <a:pt x="0" y="15"/>
                    <a:pt x="1" y="21"/>
                    <a:pt x="4" y="22"/>
                  </a:cubicBezTo>
                  <a:cubicBezTo>
                    <a:pt x="7" y="23"/>
                    <a:pt x="12" y="19"/>
                    <a:pt x="14" y="14"/>
                  </a:cubicBezTo>
                  <a:cubicBezTo>
                    <a:pt x="16" y="8"/>
                    <a:pt x="15" y="2"/>
                    <a:pt x="12" y="1"/>
                  </a:cubicBezTo>
                  <a:close/>
                </a:path>
              </a:pathLst>
            </a:custGeom>
            <a:noFill/>
            <a:ln w="7938" cap="rnd">
              <a:solidFill>
                <a:srgbClr val="333333"/>
              </a:solidFill>
              <a:prstDash val="solid"/>
              <a:round/>
              <a:headEnd/>
              <a:tailEnd/>
            </a:ln>
          </p:spPr>
          <p:txBody>
            <a:bodyPr/>
            <a:lstStyle/>
            <a:p>
              <a:endParaRPr lang="hu-HU"/>
            </a:p>
          </p:txBody>
        </p:sp>
        <p:sp>
          <p:nvSpPr>
            <p:cNvPr id="114751" name="Freeform 63"/>
            <p:cNvSpPr>
              <a:spLocks/>
            </p:cNvSpPr>
            <p:nvPr/>
          </p:nvSpPr>
          <p:spPr bwMode="auto">
            <a:xfrm>
              <a:off x="3615" y="3868"/>
              <a:ext cx="20" cy="34"/>
            </a:xfrm>
            <a:custGeom>
              <a:avLst/>
              <a:gdLst/>
              <a:ahLst/>
              <a:cxnLst>
                <a:cxn ang="0">
                  <a:pos x="6" y="1"/>
                </a:cxn>
                <a:cxn ang="0">
                  <a:pos x="1" y="5"/>
                </a:cxn>
                <a:cxn ang="0">
                  <a:pos x="2" y="12"/>
                </a:cxn>
                <a:cxn ang="0">
                  <a:pos x="7" y="8"/>
                </a:cxn>
                <a:cxn ang="0">
                  <a:pos x="6" y="1"/>
                </a:cxn>
              </a:cxnLst>
              <a:rect l="0" t="0" r="r" b="b"/>
              <a:pathLst>
                <a:path w="8" h="13">
                  <a:moveTo>
                    <a:pt x="6" y="1"/>
                  </a:moveTo>
                  <a:cubicBezTo>
                    <a:pt x="4" y="0"/>
                    <a:pt x="2" y="2"/>
                    <a:pt x="1" y="5"/>
                  </a:cubicBezTo>
                  <a:cubicBezTo>
                    <a:pt x="0" y="8"/>
                    <a:pt x="0" y="11"/>
                    <a:pt x="2" y="12"/>
                  </a:cubicBezTo>
                  <a:cubicBezTo>
                    <a:pt x="4" y="13"/>
                    <a:pt x="6" y="11"/>
                    <a:pt x="7" y="8"/>
                  </a:cubicBezTo>
                  <a:cubicBezTo>
                    <a:pt x="8" y="4"/>
                    <a:pt x="8" y="1"/>
                    <a:pt x="6" y="1"/>
                  </a:cubicBezTo>
                  <a:close/>
                </a:path>
              </a:pathLst>
            </a:custGeom>
            <a:noFill/>
            <a:ln w="7938" cap="rnd">
              <a:solidFill>
                <a:srgbClr val="333333"/>
              </a:solidFill>
              <a:prstDash val="solid"/>
              <a:round/>
              <a:headEnd/>
              <a:tailEnd/>
            </a:ln>
          </p:spPr>
          <p:txBody>
            <a:bodyPr/>
            <a:lstStyle/>
            <a:p>
              <a:endParaRPr lang="hu-HU"/>
            </a:p>
          </p:txBody>
        </p:sp>
        <p:sp>
          <p:nvSpPr>
            <p:cNvPr id="114752" name="Freeform 64"/>
            <p:cNvSpPr>
              <a:spLocks/>
            </p:cNvSpPr>
            <p:nvPr/>
          </p:nvSpPr>
          <p:spPr bwMode="auto">
            <a:xfrm>
              <a:off x="3605" y="3855"/>
              <a:ext cx="39" cy="60"/>
            </a:xfrm>
            <a:custGeom>
              <a:avLst/>
              <a:gdLst/>
              <a:ahLst/>
              <a:cxnLst>
                <a:cxn ang="0">
                  <a:pos x="12" y="1"/>
                </a:cxn>
                <a:cxn ang="0">
                  <a:pos x="3" y="9"/>
                </a:cxn>
                <a:cxn ang="0">
                  <a:pos x="4" y="22"/>
                </a:cxn>
                <a:cxn ang="0">
                  <a:pos x="14" y="14"/>
                </a:cxn>
                <a:cxn ang="0">
                  <a:pos x="12" y="1"/>
                </a:cxn>
              </a:cxnLst>
              <a:rect l="0" t="0" r="r" b="b"/>
              <a:pathLst>
                <a:path w="16" h="23">
                  <a:moveTo>
                    <a:pt x="12" y="1"/>
                  </a:moveTo>
                  <a:cubicBezTo>
                    <a:pt x="9" y="0"/>
                    <a:pt x="5" y="3"/>
                    <a:pt x="3" y="9"/>
                  </a:cubicBezTo>
                  <a:cubicBezTo>
                    <a:pt x="0" y="15"/>
                    <a:pt x="1" y="21"/>
                    <a:pt x="4" y="22"/>
                  </a:cubicBezTo>
                  <a:cubicBezTo>
                    <a:pt x="7" y="23"/>
                    <a:pt x="12" y="19"/>
                    <a:pt x="14" y="14"/>
                  </a:cubicBezTo>
                  <a:cubicBezTo>
                    <a:pt x="16" y="8"/>
                    <a:pt x="15" y="2"/>
                    <a:pt x="12" y="1"/>
                  </a:cubicBezTo>
                  <a:close/>
                </a:path>
              </a:pathLst>
            </a:custGeom>
            <a:noFill/>
            <a:ln w="7938" cap="rnd">
              <a:solidFill>
                <a:srgbClr val="333333"/>
              </a:solidFill>
              <a:prstDash val="solid"/>
              <a:round/>
              <a:headEnd/>
              <a:tailEnd/>
            </a:ln>
          </p:spPr>
          <p:txBody>
            <a:bodyPr/>
            <a:lstStyle/>
            <a:p>
              <a:endParaRPr lang="hu-HU"/>
            </a:p>
          </p:txBody>
        </p:sp>
        <p:sp>
          <p:nvSpPr>
            <p:cNvPr id="114753" name="Freeform 65"/>
            <p:cNvSpPr>
              <a:spLocks/>
            </p:cNvSpPr>
            <p:nvPr/>
          </p:nvSpPr>
          <p:spPr bwMode="auto">
            <a:xfrm>
              <a:off x="3615" y="3868"/>
              <a:ext cx="20" cy="34"/>
            </a:xfrm>
            <a:custGeom>
              <a:avLst/>
              <a:gdLst/>
              <a:ahLst/>
              <a:cxnLst>
                <a:cxn ang="0">
                  <a:pos x="6" y="1"/>
                </a:cxn>
                <a:cxn ang="0">
                  <a:pos x="1" y="5"/>
                </a:cxn>
                <a:cxn ang="0">
                  <a:pos x="2" y="12"/>
                </a:cxn>
                <a:cxn ang="0">
                  <a:pos x="7" y="8"/>
                </a:cxn>
                <a:cxn ang="0">
                  <a:pos x="6" y="1"/>
                </a:cxn>
              </a:cxnLst>
              <a:rect l="0" t="0" r="r" b="b"/>
              <a:pathLst>
                <a:path w="8" h="13">
                  <a:moveTo>
                    <a:pt x="6" y="1"/>
                  </a:moveTo>
                  <a:cubicBezTo>
                    <a:pt x="4" y="0"/>
                    <a:pt x="2" y="2"/>
                    <a:pt x="1" y="5"/>
                  </a:cubicBezTo>
                  <a:cubicBezTo>
                    <a:pt x="0" y="8"/>
                    <a:pt x="0" y="11"/>
                    <a:pt x="2" y="12"/>
                  </a:cubicBezTo>
                  <a:cubicBezTo>
                    <a:pt x="4" y="13"/>
                    <a:pt x="6" y="11"/>
                    <a:pt x="7" y="8"/>
                  </a:cubicBezTo>
                  <a:cubicBezTo>
                    <a:pt x="8" y="4"/>
                    <a:pt x="8" y="1"/>
                    <a:pt x="6" y="1"/>
                  </a:cubicBezTo>
                  <a:close/>
                </a:path>
              </a:pathLst>
            </a:custGeom>
            <a:noFill/>
            <a:ln w="7938" cap="rnd">
              <a:solidFill>
                <a:srgbClr val="333333"/>
              </a:solidFill>
              <a:prstDash val="solid"/>
              <a:round/>
              <a:headEnd/>
              <a:tailEnd/>
            </a:ln>
          </p:spPr>
          <p:txBody>
            <a:bodyPr/>
            <a:lstStyle/>
            <a:p>
              <a:endParaRPr lang="hu-HU"/>
            </a:p>
          </p:txBody>
        </p:sp>
        <p:sp>
          <p:nvSpPr>
            <p:cNvPr id="114754" name="Freeform 66"/>
            <p:cNvSpPr>
              <a:spLocks noEditPoints="1"/>
            </p:cNvSpPr>
            <p:nvPr/>
          </p:nvSpPr>
          <p:spPr bwMode="auto">
            <a:xfrm>
              <a:off x="2258" y="1204"/>
              <a:ext cx="1767" cy="3063"/>
            </a:xfrm>
            <a:custGeom>
              <a:avLst/>
              <a:gdLst/>
              <a:ahLst/>
              <a:cxnLst>
                <a:cxn ang="0">
                  <a:pos x="718" y="543"/>
                </a:cxn>
                <a:cxn ang="0">
                  <a:pos x="690" y="563"/>
                </a:cxn>
                <a:cxn ang="0">
                  <a:pos x="648" y="419"/>
                </a:cxn>
                <a:cxn ang="0">
                  <a:pos x="615" y="447"/>
                </a:cxn>
                <a:cxn ang="0">
                  <a:pos x="546" y="384"/>
                </a:cxn>
                <a:cxn ang="0">
                  <a:pos x="529" y="133"/>
                </a:cxn>
                <a:cxn ang="0">
                  <a:pos x="388" y="70"/>
                </a:cxn>
                <a:cxn ang="0">
                  <a:pos x="307" y="196"/>
                </a:cxn>
                <a:cxn ang="0">
                  <a:pos x="410" y="180"/>
                </a:cxn>
                <a:cxn ang="0">
                  <a:pos x="361" y="277"/>
                </a:cxn>
                <a:cxn ang="0">
                  <a:pos x="345" y="418"/>
                </a:cxn>
                <a:cxn ang="0">
                  <a:pos x="285" y="673"/>
                </a:cxn>
                <a:cxn ang="0">
                  <a:pos x="286" y="914"/>
                </a:cxn>
                <a:cxn ang="0">
                  <a:pos x="266" y="1102"/>
                </a:cxn>
                <a:cxn ang="0">
                  <a:pos x="252" y="697"/>
                </a:cxn>
                <a:cxn ang="0">
                  <a:pos x="239" y="457"/>
                </a:cxn>
                <a:cxn ang="0">
                  <a:pos x="268" y="179"/>
                </a:cxn>
                <a:cxn ang="0">
                  <a:pos x="193" y="1"/>
                </a:cxn>
                <a:cxn ang="0">
                  <a:pos x="140" y="112"/>
                </a:cxn>
                <a:cxn ang="0">
                  <a:pos x="2" y="32"/>
                </a:cxn>
                <a:cxn ang="0">
                  <a:pos x="0" y="68"/>
                </a:cxn>
                <a:cxn ang="0">
                  <a:pos x="72" y="97"/>
                </a:cxn>
                <a:cxn ang="0">
                  <a:pos x="179" y="34"/>
                </a:cxn>
                <a:cxn ang="0">
                  <a:pos x="246" y="159"/>
                </a:cxn>
                <a:cxn ang="0">
                  <a:pos x="202" y="347"/>
                </a:cxn>
                <a:cxn ang="0">
                  <a:pos x="233" y="661"/>
                </a:cxn>
                <a:cxn ang="0">
                  <a:pos x="252" y="1108"/>
                </a:cxn>
                <a:cxn ang="0">
                  <a:pos x="298" y="924"/>
                </a:cxn>
                <a:cxn ang="0">
                  <a:pos x="303" y="703"/>
                </a:cxn>
                <a:cxn ang="0">
                  <a:pos x="384" y="499"/>
                </a:cxn>
                <a:cxn ang="0">
                  <a:pos x="329" y="328"/>
                </a:cxn>
                <a:cxn ang="0">
                  <a:pos x="444" y="168"/>
                </a:cxn>
                <a:cxn ang="0">
                  <a:pos x="340" y="189"/>
                </a:cxn>
                <a:cxn ang="0">
                  <a:pos x="394" y="121"/>
                </a:cxn>
                <a:cxn ang="0">
                  <a:pos x="483" y="52"/>
                </a:cxn>
                <a:cxn ang="0">
                  <a:pos x="451" y="342"/>
                </a:cxn>
                <a:cxn ang="0">
                  <a:pos x="608" y="482"/>
                </a:cxn>
                <a:cxn ang="0">
                  <a:pos x="611" y="680"/>
                </a:cxn>
                <a:cxn ang="0">
                  <a:pos x="578" y="641"/>
                </a:cxn>
                <a:cxn ang="0">
                  <a:pos x="570" y="661"/>
                </a:cxn>
                <a:cxn ang="0">
                  <a:pos x="606" y="762"/>
                </a:cxn>
                <a:cxn ang="0">
                  <a:pos x="593" y="1050"/>
                </a:cxn>
                <a:cxn ang="0">
                  <a:pos x="559" y="1046"/>
                </a:cxn>
                <a:cxn ang="0">
                  <a:pos x="590" y="1102"/>
                </a:cxn>
                <a:cxn ang="0">
                  <a:pos x="665" y="1167"/>
                </a:cxn>
                <a:cxn ang="0">
                  <a:pos x="675" y="771"/>
                </a:cxn>
                <a:cxn ang="0">
                  <a:pos x="689" y="636"/>
                </a:cxn>
                <a:cxn ang="0">
                  <a:pos x="569" y="1027"/>
                </a:cxn>
                <a:cxn ang="0">
                  <a:pos x="567" y="1025"/>
                </a:cxn>
              </a:cxnLst>
              <a:rect l="0" t="0" r="r" b="b"/>
              <a:pathLst>
                <a:path w="728" h="1183">
                  <a:moveTo>
                    <a:pt x="728" y="551"/>
                  </a:moveTo>
                  <a:cubicBezTo>
                    <a:pt x="728" y="551"/>
                    <a:pt x="728" y="551"/>
                    <a:pt x="728" y="551"/>
                  </a:cubicBezTo>
                  <a:cubicBezTo>
                    <a:pt x="725" y="552"/>
                    <a:pt x="721" y="548"/>
                    <a:pt x="718" y="543"/>
                  </a:cubicBezTo>
                  <a:cubicBezTo>
                    <a:pt x="716" y="537"/>
                    <a:pt x="717" y="531"/>
                    <a:pt x="720" y="530"/>
                  </a:cubicBezTo>
                  <a:cubicBezTo>
                    <a:pt x="720" y="530"/>
                    <a:pt x="720" y="530"/>
                    <a:pt x="720" y="530"/>
                  </a:cubicBezTo>
                  <a:cubicBezTo>
                    <a:pt x="720" y="530"/>
                    <a:pt x="701" y="544"/>
                    <a:pt x="690" y="563"/>
                  </a:cubicBezTo>
                  <a:cubicBezTo>
                    <a:pt x="689" y="550"/>
                    <a:pt x="685" y="557"/>
                    <a:pt x="685" y="519"/>
                  </a:cubicBezTo>
                  <a:cubicBezTo>
                    <a:pt x="684" y="410"/>
                    <a:pt x="684" y="410"/>
                    <a:pt x="684" y="410"/>
                  </a:cubicBezTo>
                  <a:cubicBezTo>
                    <a:pt x="683" y="415"/>
                    <a:pt x="667" y="419"/>
                    <a:pt x="648" y="419"/>
                  </a:cubicBezTo>
                  <a:cubicBezTo>
                    <a:pt x="629" y="418"/>
                    <a:pt x="614" y="414"/>
                    <a:pt x="614" y="409"/>
                  </a:cubicBezTo>
                  <a:cubicBezTo>
                    <a:pt x="614" y="409"/>
                    <a:pt x="614" y="409"/>
                    <a:pt x="614" y="409"/>
                  </a:cubicBezTo>
                  <a:cubicBezTo>
                    <a:pt x="613" y="414"/>
                    <a:pt x="614" y="428"/>
                    <a:pt x="615" y="447"/>
                  </a:cubicBezTo>
                  <a:cubicBezTo>
                    <a:pt x="615" y="449"/>
                    <a:pt x="611" y="452"/>
                    <a:pt x="610" y="452"/>
                  </a:cubicBezTo>
                  <a:cubicBezTo>
                    <a:pt x="596" y="446"/>
                    <a:pt x="584" y="436"/>
                    <a:pt x="574" y="423"/>
                  </a:cubicBezTo>
                  <a:cubicBezTo>
                    <a:pt x="570" y="418"/>
                    <a:pt x="551" y="392"/>
                    <a:pt x="546" y="384"/>
                  </a:cubicBezTo>
                  <a:cubicBezTo>
                    <a:pt x="536" y="369"/>
                    <a:pt x="526" y="355"/>
                    <a:pt x="500" y="347"/>
                  </a:cubicBezTo>
                  <a:cubicBezTo>
                    <a:pt x="461" y="335"/>
                    <a:pt x="450" y="286"/>
                    <a:pt x="476" y="266"/>
                  </a:cubicBezTo>
                  <a:cubicBezTo>
                    <a:pt x="526" y="219"/>
                    <a:pt x="530" y="202"/>
                    <a:pt x="529" y="133"/>
                  </a:cubicBezTo>
                  <a:cubicBezTo>
                    <a:pt x="528" y="87"/>
                    <a:pt x="523" y="52"/>
                    <a:pt x="502" y="32"/>
                  </a:cubicBezTo>
                  <a:cubicBezTo>
                    <a:pt x="489" y="19"/>
                    <a:pt x="471" y="13"/>
                    <a:pt x="446" y="14"/>
                  </a:cubicBezTo>
                  <a:cubicBezTo>
                    <a:pt x="400" y="14"/>
                    <a:pt x="393" y="46"/>
                    <a:pt x="388" y="70"/>
                  </a:cubicBezTo>
                  <a:cubicBezTo>
                    <a:pt x="385" y="82"/>
                    <a:pt x="383" y="94"/>
                    <a:pt x="375" y="102"/>
                  </a:cubicBezTo>
                  <a:cubicBezTo>
                    <a:pt x="368" y="109"/>
                    <a:pt x="358" y="115"/>
                    <a:pt x="349" y="121"/>
                  </a:cubicBezTo>
                  <a:cubicBezTo>
                    <a:pt x="325" y="135"/>
                    <a:pt x="296" y="153"/>
                    <a:pt x="307" y="196"/>
                  </a:cubicBezTo>
                  <a:cubicBezTo>
                    <a:pt x="310" y="209"/>
                    <a:pt x="318" y="214"/>
                    <a:pt x="323" y="216"/>
                  </a:cubicBezTo>
                  <a:cubicBezTo>
                    <a:pt x="340" y="223"/>
                    <a:pt x="359" y="211"/>
                    <a:pt x="379" y="198"/>
                  </a:cubicBezTo>
                  <a:cubicBezTo>
                    <a:pt x="388" y="192"/>
                    <a:pt x="401" y="183"/>
                    <a:pt x="410" y="180"/>
                  </a:cubicBezTo>
                  <a:cubicBezTo>
                    <a:pt x="413" y="179"/>
                    <a:pt x="419" y="179"/>
                    <a:pt x="421" y="182"/>
                  </a:cubicBezTo>
                  <a:cubicBezTo>
                    <a:pt x="429" y="196"/>
                    <a:pt x="425" y="212"/>
                    <a:pt x="421" y="223"/>
                  </a:cubicBezTo>
                  <a:cubicBezTo>
                    <a:pt x="411" y="248"/>
                    <a:pt x="387" y="270"/>
                    <a:pt x="361" y="277"/>
                  </a:cubicBezTo>
                  <a:cubicBezTo>
                    <a:pt x="330" y="286"/>
                    <a:pt x="311" y="299"/>
                    <a:pt x="304" y="319"/>
                  </a:cubicBezTo>
                  <a:cubicBezTo>
                    <a:pt x="297" y="336"/>
                    <a:pt x="301" y="358"/>
                    <a:pt x="315" y="382"/>
                  </a:cubicBezTo>
                  <a:cubicBezTo>
                    <a:pt x="324" y="396"/>
                    <a:pt x="335" y="408"/>
                    <a:pt x="345" y="418"/>
                  </a:cubicBezTo>
                  <a:cubicBezTo>
                    <a:pt x="370" y="445"/>
                    <a:pt x="380" y="457"/>
                    <a:pt x="362" y="484"/>
                  </a:cubicBezTo>
                  <a:cubicBezTo>
                    <a:pt x="353" y="496"/>
                    <a:pt x="345" y="502"/>
                    <a:pt x="336" y="508"/>
                  </a:cubicBezTo>
                  <a:cubicBezTo>
                    <a:pt x="304" y="529"/>
                    <a:pt x="285" y="550"/>
                    <a:pt x="285" y="673"/>
                  </a:cubicBezTo>
                  <a:cubicBezTo>
                    <a:pt x="285" y="686"/>
                    <a:pt x="290" y="695"/>
                    <a:pt x="290" y="702"/>
                  </a:cubicBezTo>
                  <a:cubicBezTo>
                    <a:pt x="290" y="718"/>
                    <a:pt x="290" y="740"/>
                    <a:pt x="289" y="765"/>
                  </a:cubicBezTo>
                  <a:cubicBezTo>
                    <a:pt x="288" y="848"/>
                    <a:pt x="286" y="877"/>
                    <a:pt x="286" y="914"/>
                  </a:cubicBezTo>
                  <a:cubicBezTo>
                    <a:pt x="286" y="924"/>
                    <a:pt x="286" y="924"/>
                    <a:pt x="286" y="924"/>
                  </a:cubicBezTo>
                  <a:cubicBezTo>
                    <a:pt x="286" y="972"/>
                    <a:pt x="286" y="1083"/>
                    <a:pt x="268" y="1100"/>
                  </a:cubicBezTo>
                  <a:cubicBezTo>
                    <a:pt x="267" y="1102"/>
                    <a:pt x="266" y="1102"/>
                    <a:pt x="266" y="1102"/>
                  </a:cubicBezTo>
                  <a:cubicBezTo>
                    <a:pt x="264" y="1102"/>
                    <a:pt x="262" y="1101"/>
                    <a:pt x="260" y="1099"/>
                  </a:cubicBezTo>
                  <a:cubicBezTo>
                    <a:pt x="243" y="1083"/>
                    <a:pt x="243" y="1003"/>
                    <a:pt x="243" y="912"/>
                  </a:cubicBezTo>
                  <a:cubicBezTo>
                    <a:pt x="243" y="826"/>
                    <a:pt x="249" y="764"/>
                    <a:pt x="252" y="697"/>
                  </a:cubicBezTo>
                  <a:cubicBezTo>
                    <a:pt x="252" y="686"/>
                    <a:pt x="259" y="676"/>
                    <a:pt x="260" y="664"/>
                  </a:cubicBezTo>
                  <a:cubicBezTo>
                    <a:pt x="261" y="656"/>
                    <a:pt x="261" y="656"/>
                    <a:pt x="261" y="656"/>
                  </a:cubicBezTo>
                  <a:cubicBezTo>
                    <a:pt x="264" y="623"/>
                    <a:pt x="271" y="561"/>
                    <a:pt x="239" y="457"/>
                  </a:cubicBezTo>
                  <a:cubicBezTo>
                    <a:pt x="228" y="420"/>
                    <a:pt x="226" y="381"/>
                    <a:pt x="229" y="343"/>
                  </a:cubicBezTo>
                  <a:cubicBezTo>
                    <a:pt x="237" y="290"/>
                    <a:pt x="246" y="252"/>
                    <a:pt x="253" y="224"/>
                  </a:cubicBezTo>
                  <a:cubicBezTo>
                    <a:pt x="258" y="208"/>
                    <a:pt x="263" y="192"/>
                    <a:pt x="268" y="179"/>
                  </a:cubicBezTo>
                  <a:cubicBezTo>
                    <a:pt x="271" y="167"/>
                    <a:pt x="271" y="167"/>
                    <a:pt x="271" y="167"/>
                  </a:cubicBezTo>
                  <a:cubicBezTo>
                    <a:pt x="288" y="117"/>
                    <a:pt x="282" y="62"/>
                    <a:pt x="258" y="30"/>
                  </a:cubicBezTo>
                  <a:cubicBezTo>
                    <a:pt x="242" y="10"/>
                    <a:pt x="220" y="0"/>
                    <a:pt x="193" y="1"/>
                  </a:cubicBezTo>
                  <a:cubicBezTo>
                    <a:pt x="178" y="2"/>
                    <a:pt x="166" y="7"/>
                    <a:pt x="158" y="16"/>
                  </a:cubicBezTo>
                  <a:cubicBezTo>
                    <a:pt x="146" y="31"/>
                    <a:pt x="148" y="52"/>
                    <a:pt x="150" y="70"/>
                  </a:cubicBezTo>
                  <a:cubicBezTo>
                    <a:pt x="153" y="98"/>
                    <a:pt x="152" y="107"/>
                    <a:pt x="140" y="112"/>
                  </a:cubicBezTo>
                  <a:cubicBezTo>
                    <a:pt x="127" y="117"/>
                    <a:pt x="113" y="102"/>
                    <a:pt x="93" y="79"/>
                  </a:cubicBezTo>
                  <a:cubicBezTo>
                    <a:pt x="75" y="58"/>
                    <a:pt x="58" y="38"/>
                    <a:pt x="32" y="35"/>
                  </a:cubicBezTo>
                  <a:cubicBezTo>
                    <a:pt x="21" y="34"/>
                    <a:pt x="2" y="32"/>
                    <a:pt x="2" y="32"/>
                  </a:cubicBezTo>
                  <a:cubicBezTo>
                    <a:pt x="2" y="32"/>
                    <a:pt x="2" y="32"/>
                    <a:pt x="2" y="32"/>
                  </a:cubicBezTo>
                  <a:cubicBezTo>
                    <a:pt x="13" y="34"/>
                    <a:pt x="25" y="38"/>
                    <a:pt x="26" y="49"/>
                  </a:cubicBezTo>
                  <a:cubicBezTo>
                    <a:pt x="26" y="60"/>
                    <a:pt x="12" y="65"/>
                    <a:pt x="0" y="68"/>
                  </a:cubicBezTo>
                  <a:cubicBezTo>
                    <a:pt x="0" y="68"/>
                    <a:pt x="0" y="68"/>
                    <a:pt x="0" y="68"/>
                  </a:cubicBezTo>
                  <a:cubicBezTo>
                    <a:pt x="0" y="68"/>
                    <a:pt x="18" y="64"/>
                    <a:pt x="33" y="66"/>
                  </a:cubicBezTo>
                  <a:cubicBezTo>
                    <a:pt x="46" y="69"/>
                    <a:pt x="58" y="80"/>
                    <a:pt x="72" y="97"/>
                  </a:cubicBezTo>
                  <a:cubicBezTo>
                    <a:pt x="93" y="121"/>
                    <a:pt x="118" y="149"/>
                    <a:pt x="149" y="138"/>
                  </a:cubicBezTo>
                  <a:cubicBezTo>
                    <a:pt x="184" y="125"/>
                    <a:pt x="180" y="92"/>
                    <a:pt x="177" y="67"/>
                  </a:cubicBezTo>
                  <a:cubicBezTo>
                    <a:pt x="176" y="54"/>
                    <a:pt x="174" y="40"/>
                    <a:pt x="179" y="34"/>
                  </a:cubicBezTo>
                  <a:cubicBezTo>
                    <a:pt x="182" y="30"/>
                    <a:pt x="189" y="29"/>
                    <a:pt x="195" y="29"/>
                  </a:cubicBezTo>
                  <a:cubicBezTo>
                    <a:pt x="212" y="28"/>
                    <a:pt x="226" y="34"/>
                    <a:pt x="237" y="47"/>
                  </a:cubicBezTo>
                  <a:cubicBezTo>
                    <a:pt x="255" y="71"/>
                    <a:pt x="259" y="117"/>
                    <a:pt x="246" y="159"/>
                  </a:cubicBezTo>
                  <a:cubicBezTo>
                    <a:pt x="242" y="171"/>
                    <a:pt x="242" y="171"/>
                    <a:pt x="242" y="171"/>
                  </a:cubicBezTo>
                  <a:cubicBezTo>
                    <a:pt x="238" y="183"/>
                    <a:pt x="233" y="196"/>
                    <a:pt x="229" y="211"/>
                  </a:cubicBezTo>
                  <a:cubicBezTo>
                    <a:pt x="222" y="229"/>
                    <a:pt x="206" y="275"/>
                    <a:pt x="202" y="347"/>
                  </a:cubicBezTo>
                  <a:cubicBezTo>
                    <a:pt x="199" y="386"/>
                    <a:pt x="201" y="426"/>
                    <a:pt x="213" y="465"/>
                  </a:cubicBezTo>
                  <a:cubicBezTo>
                    <a:pt x="243" y="564"/>
                    <a:pt x="237" y="622"/>
                    <a:pt x="234" y="653"/>
                  </a:cubicBezTo>
                  <a:cubicBezTo>
                    <a:pt x="233" y="661"/>
                    <a:pt x="233" y="661"/>
                    <a:pt x="233" y="661"/>
                  </a:cubicBezTo>
                  <a:cubicBezTo>
                    <a:pt x="233" y="674"/>
                    <a:pt x="240" y="681"/>
                    <a:pt x="240" y="697"/>
                  </a:cubicBezTo>
                  <a:cubicBezTo>
                    <a:pt x="238" y="762"/>
                    <a:pt x="231" y="825"/>
                    <a:pt x="231" y="912"/>
                  </a:cubicBezTo>
                  <a:cubicBezTo>
                    <a:pt x="231" y="1014"/>
                    <a:pt x="231" y="1088"/>
                    <a:pt x="252" y="1108"/>
                  </a:cubicBezTo>
                  <a:cubicBezTo>
                    <a:pt x="256" y="1112"/>
                    <a:pt x="260" y="1114"/>
                    <a:pt x="266" y="1114"/>
                  </a:cubicBezTo>
                  <a:cubicBezTo>
                    <a:pt x="268" y="1114"/>
                    <a:pt x="273" y="1113"/>
                    <a:pt x="277" y="1109"/>
                  </a:cubicBezTo>
                  <a:cubicBezTo>
                    <a:pt x="296" y="1089"/>
                    <a:pt x="298" y="1003"/>
                    <a:pt x="298" y="924"/>
                  </a:cubicBezTo>
                  <a:cubicBezTo>
                    <a:pt x="298" y="914"/>
                    <a:pt x="298" y="914"/>
                    <a:pt x="298" y="914"/>
                  </a:cubicBezTo>
                  <a:cubicBezTo>
                    <a:pt x="298" y="877"/>
                    <a:pt x="300" y="848"/>
                    <a:pt x="301" y="765"/>
                  </a:cubicBezTo>
                  <a:cubicBezTo>
                    <a:pt x="302" y="741"/>
                    <a:pt x="303" y="719"/>
                    <a:pt x="303" y="703"/>
                  </a:cubicBezTo>
                  <a:cubicBezTo>
                    <a:pt x="303" y="692"/>
                    <a:pt x="313" y="686"/>
                    <a:pt x="312" y="673"/>
                  </a:cubicBezTo>
                  <a:cubicBezTo>
                    <a:pt x="312" y="556"/>
                    <a:pt x="329" y="545"/>
                    <a:pt x="351" y="531"/>
                  </a:cubicBezTo>
                  <a:cubicBezTo>
                    <a:pt x="360" y="524"/>
                    <a:pt x="373" y="516"/>
                    <a:pt x="384" y="499"/>
                  </a:cubicBezTo>
                  <a:cubicBezTo>
                    <a:pt x="416" y="454"/>
                    <a:pt x="389" y="425"/>
                    <a:pt x="365" y="399"/>
                  </a:cubicBezTo>
                  <a:cubicBezTo>
                    <a:pt x="355" y="389"/>
                    <a:pt x="346" y="379"/>
                    <a:pt x="339" y="367"/>
                  </a:cubicBezTo>
                  <a:cubicBezTo>
                    <a:pt x="328" y="351"/>
                    <a:pt x="325" y="338"/>
                    <a:pt x="329" y="328"/>
                  </a:cubicBezTo>
                  <a:cubicBezTo>
                    <a:pt x="333" y="318"/>
                    <a:pt x="346" y="309"/>
                    <a:pt x="369" y="303"/>
                  </a:cubicBezTo>
                  <a:cubicBezTo>
                    <a:pt x="402" y="294"/>
                    <a:pt x="433" y="266"/>
                    <a:pt x="446" y="234"/>
                  </a:cubicBezTo>
                  <a:cubicBezTo>
                    <a:pt x="456" y="210"/>
                    <a:pt x="455" y="187"/>
                    <a:pt x="444" y="168"/>
                  </a:cubicBezTo>
                  <a:cubicBezTo>
                    <a:pt x="439" y="158"/>
                    <a:pt x="430" y="154"/>
                    <a:pt x="425" y="153"/>
                  </a:cubicBezTo>
                  <a:cubicBezTo>
                    <a:pt x="406" y="148"/>
                    <a:pt x="385" y="162"/>
                    <a:pt x="364" y="175"/>
                  </a:cubicBezTo>
                  <a:cubicBezTo>
                    <a:pt x="357" y="179"/>
                    <a:pt x="347" y="186"/>
                    <a:pt x="340" y="189"/>
                  </a:cubicBezTo>
                  <a:cubicBezTo>
                    <a:pt x="331" y="194"/>
                    <a:pt x="332" y="181"/>
                    <a:pt x="332" y="178"/>
                  </a:cubicBezTo>
                  <a:cubicBezTo>
                    <a:pt x="332" y="163"/>
                    <a:pt x="342" y="156"/>
                    <a:pt x="363" y="144"/>
                  </a:cubicBezTo>
                  <a:cubicBezTo>
                    <a:pt x="373" y="137"/>
                    <a:pt x="384" y="131"/>
                    <a:pt x="394" y="121"/>
                  </a:cubicBezTo>
                  <a:cubicBezTo>
                    <a:pt x="408" y="108"/>
                    <a:pt x="411" y="91"/>
                    <a:pt x="415" y="75"/>
                  </a:cubicBezTo>
                  <a:cubicBezTo>
                    <a:pt x="420" y="51"/>
                    <a:pt x="423" y="41"/>
                    <a:pt x="447" y="41"/>
                  </a:cubicBezTo>
                  <a:cubicBezTo>
                    <a:pt x="464" y="40"/>
                    <a:pt x="475" y="44"/>
                    <a:pt x="483" y="52"/>
                  </a:cubicBezTo>
                  <a:cubicBezTo>
                    <a:pt x="498" y="66"/>
                    <a:pt x="501" y="99"/>
                    <a:pt x="502" y="133"/>
                  </a:cubicBezTo>
                  <a:cubicBezTo>
                    <a:pt x="503" y="196"/>
                    <a:pt x="500" y="206"/>
                    <a:pt x="458" y="246"/>
                  </a:cubicBezTo>
                  <a:cubicBezTo>
                    <a:pt x="431" y="267"/>
                    <a:pt x="425" y="307"/>
                    <a:pt x="451" y="342"/>
                  </a:cubicBezTo>
                  <a:cubicBezTo>
                    <a:pt x="472" y="372"/>
                    <a:pt x="495" y="370"/>
                    <a:pt x="512" y="381"/>
                  </a:cubicBezTo>
                  <a:cubicBezTo>
                    <a:pt x="520" y="386"/>
                    <a:pt x="537" y="412"/>
                    <a:pt x="551" y="435"/>
                  </a:cubicBezTo>
                  <a:cubicBezTo>
                    <a:pt x="567" y="458"/>
                    <a:pt x="585" y="475"/>
                    <a:pt x="608" y="482"/>
                  </a:cubicBezTo>
                  <a:cubicBezTo>
                    <a:pt x="617" y="486"/>
                    <a:pt x="617" y="494"/>
                    <a:pt x="617" y="499"/>
                  </a:cubicBezTo>
                  <a:cubicBezTo>
                    <a:pt x="619" y="553"/>
                    <a:pt x="621" y="616"/>
                    <a:pt x="617" y="643"/>
                  </a:cubicBezTo>
                  <a:cubicBezTo>
                    <a:pt x="614" y="658"/>
                    <a:pt x="612" y="670"/>
                    <a:pt x="611" y="680"/>
                  </a:cubicBezTo>
                  <a:cubicBezTo>
                    <a:pt x="601" y="658"/>
                    <a:pt x="578" y="641"/>
                    <a:pt x="578" y="641"/>
                  </a:cubicBezTo>
                  <a:cubicBezTo>
                    <a:pt x="578" y="641"/>
                    <a:pt x="578" y="641"/>
                    <a:pt x="578" y="641"/>
                  </a:cubicBezTo>
                  <a:cubicBezTo>
                    <a:pt x="578" y="641"/>
                    <a:pt x="578" y="641"/>
                    <a:pt x="578" y="641"/>
                  </a:cubicBezTo>
                  <a:cubicBezTo>
                    <a:pt x="574" y="639"/>
                    <a:pt x="570" y="643"/>
                    <a:pt x="568" y="649"/>
                  </a:cubicBezTo>
                  <a:cubicBezTo>
                    <a:pt x="566" y="655"/>
                    <a:pt x="567" y="660"/>
                    <a:pt x="570" y="662"/>
                  </a:cubicBezTo>
                  <a:cubicBezTo>
                    <a:pt x="570" y="662"/>
                    <a:pt x="570" y="661"/>
                    <a:pt x="570" y="661"/>
                  </a:cubicBezTo>
                  <a:cubicBezTo>
                    <a:pt x="570" y="662"/>
                    <a:pt x="570" y="662"/>
                    <a:pt x="570" y="662"/>
                  </a:cubicBezTo>
                  <a:cubicBezTo>
                    <a:pt x="578" y="670"/>
                    <a:pt x="603" y="707"/>
                    <a:pt x="608" y="747"/>
                  </a:cubicBezTo>
                  <a:cubicBezTo>
                    <a:pt x="607" y="752"/>
                    <a:pt x="607" y="757"/>
                    <a:pt x="606" y="762"/>
                  </a:cubicBezTo>
                  <a:cubicBezTo>
                    <a:pt x="604" y="784"/>
                    <a:pt x="605" y="808"/>
                    <a:pt x="604" y="832"/>
                  </a:cubicBezTo>
                  <a:cubicBezTo>
                    <a:pt x="603" y="848"/>
                    <a:pt x="602" y="865"/>
                    <a:pt x="602" y="882"/>
                  </a:cubicBezTo>
                  <a:cubicBezTo>
                    <a:pt x="601" y="897"/>
                    <a:pt x="596" y="975"/>
                    <a:pt x="593" y="1050"/>
                  </a:cubicBezTo>
                  <a:cubicBezTo>
                    <a:pt x="582" y="1040"/>
                    <a:pt x="573" y="1031"/>
                    <a:pt x="569" y="1027"/>
                  </a:cubicBezTo>
                  <a:cubicBezTo>
                    <a:pt x="570" y="1029"/>
                    <a:pt x="570" y="1033"/>
                    <a:pt x="569" y="1038"/>
                  </a:cubicBezTo>
                  <a:cubicBezTo>
                    <a:pt x="567" y="1043"/>
                    <a:pt x="562" y="1047"/>
                    <a:pt x="559" y="1046"/>
                  </a:cubicBezTo>
                  <a:cubicBezTo>
                    <a:pt x="559" y="1046"/>
                    <a:pt x="559" y="1046"/>
                    <a:pt x="559" y="1046"/>
                  </a:cubicBezTo>
                  <a:cubicBezTo>
                    <a:pt x="559" y="1046"/>
                    <a:pt x="559" y="1046"/>
                    <a:pt x="559" y="1046"/>
                  </a:cubicBezTo>
                  <a:cubicBezTo>
                    <a:pt x="565" y="1052"/>
                    <a:pt x="581" y="1074"/>
                    <a:pt x="590" y="1102"/>
                  </a:cubicBezTo>
                  <a:cubicBezTo>
                    <a:pt x="588" y="1148"/>
                    <a:pt x="586" y="1153"/>
                    <a:pt x="587" y="1163"/>
                  </a:cubicBezTo>
                  <a:cubicBezTo>
                    <a:pt x="588" y="1172"/>
                    <a:pt x="600" y="1183"/>
                    <a:pt x="623" y="1183"/>
                  </a:cubicBezTo>
                  <a:cubicBezTo>
                    <a:pt x="646" y="1183"/>
                    <a:pt x="666" y="1176"/>
                    <a:pt x="665" y="1167"/>
                  </a:cubicBezTo>
                  <a:cubicBezTo>
                    <a:pt x="664" y="1138"/>
                    <a:pt x="671" y="1065"/>
                    <a:pt x="671" y="1026"/>
                  </a:cubicBezTo>
                  <a:cubicBezTo>
                    <a:pt x="671" y="997"/>
                    <a:pt x="670" y="874"/>
                    <a:pt x="673" y="835"/>
                  </a:cubicBezTo>
                  <a:cubicBezTo>
                    <a:pt x="674" y="811"/>
                    <a:pt x="672" y="795"/>
                    <a:pt x="675" y="771"/>
                  </a:cubicBezTo>
                  <a:cubicBezTo>
                    <a:pt x="676" y="753"/>
                    <a:pt x="677" y="741"/>
                    <a:pt x="677" y="728"/>
                  </a:cubicBezTo>
                  <a:cubicBezTo>
                    <a:pt x="677" y="709"/>
                    <a:pt x="679" y="693"/>
                    <a:pt x="685" y="657"/>
                  </a:cubicBezTo>
                  <a:cubicBezTo>
                    <a:pt x="686" y="652"/>
                    <a:pt x="688" y="641"/>
                    <a:pt x="689" y="636"/>
                  </a:cubicBezTo>
                  <a:cubicBezTo>
                    <a:pt x="697" y="599"/>
                    <a:pt x="721" y="558"/>
                    <a:pt x="728" y="551"/>
                  </a:cubicBezTo>
                  <a:close/>
                  <a:moveTo>
                    <a:pt x="567" y="1025"/>
                  </a:moveTo>
                  <a:cubicBezTo>
                    <a:pt x="568" y="1026"/>
                    <a:pt x="568" y="1026"/>
                    <a:pt x="569" y="1027"/>
                  </a:cubicBezTo>
                  <a:cubicBezTo>
                    <a:pt x="568" y="1026"/>
                    <a:pt x="568" y="1026"/>
                    <a:pt x="567" y="1025"/>
                  </a:cubicBezTo>
                  <a:close/>
                  <a:moveTo>
                    <a:pt x="567" y="1025"/>
                  </a:moveTo>
                  <a:cubicBezTo>
                    <a:pt x="567" y="1025"/>
                    <a:pt x="567" y="1025"/>
                    <a:pt x="567" y="1025"/>
                  </a:cubicBezTo>
                  <a:cubicBezTo>
                    <a:pt x="567" y="1025"/>
                    <a:pt x="567" y="1025"/>
                    <a:pt x="567" y="1025"/>
                  </a:cubicBezTo>
                  <a:close/>
                </a:path>
              </a:pathLst>
            </a:custGeom>
            <a:noFill/>
            <a:ln w="7938" cap="rnd">
              <a:solidFill>
                <a:srgbClr val="333333"/>
              </a:solidFill>
              <a:prstDash val="solid"/>
              <a:round/>
              <a:headEnd/>
              <a:tailEnd/>
            </a:ln>
          </p:spPr>
          <p:txBody>
            <a:bodyPr/>
            <a:lstStyle/>
            <a:p>
              <a:endParaRPr lang="hu-HU"/>
            </a:p>
          </p:txBody>
        </p:sp>
        <p:sp>
          <p:nvSpPr>
            <p:cNvPr id="114755" name="Freeform 67"/>
            <p:cNvSpPr>
              <a:spLocks/>
            </p:cNvSpPr>
            <p:nvPr/>
          </p:nvSpPr>
          <p:spPr bwMode="auto">
            <a:xfrm>
              <a:off x="3693" y="3917"/>
              <a:ext cx="31" cy="24"/>
            </a:xfrm>
            <a:custGeom>
              <a:avLst/>
              <a:gdLst/>
              <a:ahLst/>
              <a:cxnLst>
                <a:cxn ang="0">
                  <a:pos x="0" y="0"/>
                </a:cxn>
                <a:cxn ang="0">
                  <a:pos x="13" y="9"/>
                </a:cxn>
              </a:cxnLst>
              <a:rect l="0" t="0" r="r" b="b"/>
              <a:pathLst>
                <a:path w="13" h="9">
                  <a:moveTo>
                    <a:pt x="0" y="0"/>
                  </a:moveTo>
                  <a:cubicBezTo>
                    <a:pt x="0" y="0"/>
                    <a:pt x="9" y="8"/>
                    <a:pt x="13" y="9"/>
                  </a:cubicBezTo>
                </a:path>
              </a:pathLst>
            </a:custGeom>
            <a:noFill/>
            <a:ln w="7938" cap="rnd">
              <a:solidFill>
                <a:srgbClr val="333333"/>
              </a:solidFill>
              <a:prstDash val="solid"/>
              <a:round/>
              <a:headEnd/>
              <a:tailEnd/>
            </a:ln>
          </p:spPr>
          <p:txBody>
            <a:bodyPr/>
            <a:lstStyle/>
            <a:p>
              <a:endParaRPr lang="hu-HU"/>
            </a:p>
          </p:txBody>
        </p:sp>
        <p:sp>
          <p:nvSpPr>
            <p:cNvPr id="114756" name="Freeform 68"/>
            <p:cNvSpPr>
              <a:spLocks/>
            </p:cNvSpPr>
            <p:nvPr/>
          </p:nvSpPr>
          <p:spPr bwMode="auto">
            <a:xfrm>
              <a:off x="3690" y="4057"/>
              <a:ext cx="12" cy="65"/>
            </a:xfrm>
            <a:custGeom>
              <a:avLst/>
              <a:gdLst/>
              <a:ahLst/>
              <a:cxnLst>
                <a:cxn ang="0">
                  <a:pos x="0" y="0"/>
                </a:cxn>
                <a:cxn ang="0">
                  <a:pos x="4" y="25"/>
                </a:cxn>
              </a:cxnLst>
              <a:rect l="0" t="0" r="r" b="b"/>
              <a:pathLst>
                <a:path w="5" h="25">
                  <a:moveTo>
                    <a:pt x="0" y="0"/>
                  </a:moveTo>
                  <a:cubicBezTo>
                    <a:pt x="2" y="7"/>
                    <a:pt x="5" y="20"/>
                    <a:pt x="4" y="25"/>
                  </a:cubicBezTo>
                </a:path>
              </a:pathLst>
            </a:custGeom>
            <a:noFill/>
            <a:ln w="7938" cap="rnd">
              <a:solidFill>
                <a:srgbClr val="333333"/>
              </a:solidFill>
              <a:prstDash val="solid"/>
              <a:round/>
              <a:headEnd/>
              <a:tailEnd/>
            </a:ln>
          </p:spPr>
          <p:txBody>
            <a:bodyPr/>
            <a:lstStyle/>
            <a:p>
              <a:endParaRPr lang="hu-HU"/>
            </a:p>
          </p:txBody>
        </p:sp>
        <p:sp>
          <p:nvSpPr>
            <p:cNvPr id="114757" name="Freeform 69"/>
            <p:cNvSpPr>
              <a:spLocks/>
            </p:cNvSpPr>
            <p:nvPr/>
          </p:nvSpPr>
          <p:spPr bwMode="auto">
            <a:xfrm>
              <a:off x="1807" y="1268"/>
              <a:ext cx="213" cy="187"/>
            </a:xfrm>
            <a:custGeom>
              <a:avLst/>
              <a:gdLst/>
              <a:ahLst/>
              <a:cxnLst>
                <a:cxn ang="0">
                  <a:pos x="81" y="17"/>
                </a:cxn>
                <a:cxn ang="0">
                  <a:pos x="57" y="36"/>
                </a:cxn>
                <a:cxn ang="0">
                  <a:pos x="32" y="15"/>
                </a:cxn>
                <a:cxn ang="0">
                  <a:pos x="7" y="1"/>
                </a:cxn>
                <a:cxn ang="0">
                  <a:pos x="0" y="7"/>
                </a:cxn>
                <a:cxn ang="0">
                  <a:pos x="32" y="29"/>
                </a:cxn>
                <a:cxn ang="0">
                  <a:pos x="38" y="72"/>
                </a:cxn>
                <a:cxn ang="0">
                  <a:pos x="48" y="71"/>
                </a:cxn>
                <a:cxn ang="0">
                  <a:pos x="49" y="43"/>
                </a:cxn>
                <a:cxn ang="0">
                  <a:pos x="88" y="20"/>
                </a:cxn>
              </a:cxnLst>
              <a:rect l="0" t="0" r="r" b="b"/>
              <a:pathLst>
                <a:path w="88" h="72">
                  <a:moveTo>
                    <a:pt x="81" y="17"/>
                  </a:moveTo>
                  <a:cubicBezTo>
                    <a:pt x="78" y="28"/>
                    <a:pt x="69" y="40"/>
                    <a:pt x="57" y="36"/>
                  </a:cubicBezTo>
                  <a:cubicBezTo>
                    <a:pt x="44" y="32"/>
                    <a:pt x="39" y="22"/>
                    <a:pt x="32" y="15"/>
                  </a:cubicBezTo>
                  <a:cubicBezTo>
                    <a:pt x="25" y="8"/>
                    <a:pt x="17" y="0"/>
                    <a:pt x="7" y="1"/>
                  </a:cubicBezTo>
                  <a:cubicBezTo>
                    <a:pt x="0" y="7"/>
                    <a:pt x="0" y="7"/>
                    <a:pt x="0" y="7"/>
                  </a:cubicBezTo>
                  <a:cubicBezTo>
                    <a:pt x="0" y="7"/>
                    <a:pt x="13" y="4"/>
                    <a:pt x="32" y="29"/>
                  </a:cubicBezTo>
                  <a:cubicBezTo>
                    <a:pt x="37" y="37"/>
                    <a:pt x="44" y="60"/>
                    <a:pt x="38" y="72"/>
                  </a:cubicBezTo>
                  <a:cubicBezTo>
                    <a:pt x="48" y="71"/>
                    <a:pt x="48" y="71"/>
                    <a:pt x="48" y="71"/>
                  </a:cubicBezTo>
                  <a:cubicBezTo>
                    <a:pt x="48" y="58"/>
                    <a:pt x="49" y="43"/>
                    <a:pt x="49" y="43"/>
                  </a:cubicBezTo>
                  <a:cubicBezTo>
                    <a:pt x="54" y="49"/>
                    <a:pt x="77" y="54"/>
                    <a:pt x="88" y="20"/>
                  </a:cubicBezTo>
                </a:path>
              </a:pathLst>
            </a:custGeom>
            <a:solidFill>
              <a:srgbClr val="F42616"/>
            </a:solidFill>
            <a:ln w="9525">
              <a:noFill/>
              <a:round/>
              <a:headEnd/>
              <a:tailEnd/>
            </a:ln>
          </p:spPr>
          <p:txBody>
            <a:bodyPr/>
            <a:lstStyle/>
            <a:p>
              <a:endParaRPr lang="hu-HU"/>
            </a:p>
          </p:txBody>
        </p:sp>
        <p:sp>
          <p:nvSpPr>
            <p:cNvPr id="114758" name="Freeform 70"/>
            <p:cNvSpPr>
              <a:spLocks/>
            </p:cNvSpPr>
            <p:nvPr/>
          </p:nvSpPr>
          <p:spPr bwMode="auto">
            <a:xfrm>
              <a:off x="1923" y="1320"/>
              <a:ext cx="97" cy="132"/>
            </a:xfrm>
            <a:custGeom>
              <a:avLst/>
              <a:gdLst/>
              <a:ahLst/>
              <a:cxnLst>
                <a:cxn ang="0">
                  <a:pos x="0" y="51"/>
                </a:cxn>
                <a:cxn ang="0">
                  <a:pos x="1" y="23"/>
                </a:cxn>
                <a:cxn ang="0">
                  <a:pos x="40" y="0"/>
                </a:cxn>
              </a:cxnLst>
              <a:rect l="0" t="0" r="r" b="b"/>
              <a:pathLst>
                <a:path w="40" h="51">
                  <a:moveTo>
                    <a:pt x="0" y="51"/>
                  </a:moveTo>
                  <a:cubicBezTo>
                    <a:pt x="0" y="38"/>
                    <a:pt x="1" y="23"/>
                    <a:pt x="1" y="23"/>
                  </a:cubicBezTo>
                  <a:cubicBezTo>
                    <a:pt x="6" y="29"/>
                    <a:pt x="29" y="34"/>
                    <a:pt x="40" y="0"/>
                  </a:cubicBezTo>
                </a:path>
              </a:pathLst>
            </a:custGeom>
            <a:noFill/>
            <a:ln w="7938" cap="rnd">
              <a:solidFill>
                <a:srgbClr val="333333"/>
              </a:solidFill>
              <a:prstDash val="solid"/>
              <a:round/>
              <a:headEnd/>
              <a:tailEnd/>
            </a:ln>
          </p:spPr>
          <p:txBody>
            <a:bodyPr/>
            <a:lstStyle/>
            <a:p>
              <a:endParaRPr lang="hu-HU"/>
            </a:p>
          </p:txBody>
        </p:sp>
        <p:sp>
          <p:nvSpPr>
            <p:cNvPr id="114759" name="Freeform 71"/>
            <p:cNvSpPr>
              <a:spLocks/>
            </p:cNvSpPr>
            <p:nvPr/>
          </p:nvSpPr>
          <p:spPr bwMode="auto">
            <a:xfrm>
              <a:off x="1807" y="1279"/>
              <a:ext cx="107" cy="176"/>
            </a:xfrm>
            <a:custGeom>
              <a:avLst/>
              <a:gdLst/>
              <a:ahLst/>
              <a:cxnLst>
                <a:cxn ang="0">
                  <a:pos x="0" y="3"/>
                </a:cxn>
                <a:cxn ang="0">
                  <a:pos x="32" y="25"/>
                </a:cxn>
                <a:cxn ang="0">
                  <a:pos x="38" y="68"/>
                </a:cxn>
              </a:cxnLst>
              <a:rect l="0" t="0" r="r" b="b"/>
              <a:pathLst>
                <a:path w="44" h="68">
                  <a:moveTo>
                    <a:pt x="0" y="3"/>
                  </a:moveTo>
                  <a:cubicBezTo>
                    <a:pt x="0" y="3"/>
                    <a:pt x="13" y="0"/>
                    <a:pt x="32" y="25"/>
                  </a:cubicBezTo>
                  <a:cubicBezTo>
                    <a:pt x="37" y="33"/>
                    <a:pt x="44" y="56"/>
                    <a:pt x="38" y="68"/>
                  </a:cubicBezTo>
                </a:path>
              </a:pathLst>
            </a:custGeom>
            <a:noFill/>
            <a:ln w="7938" cap="rnd">
              <a:solidFill>
                <a:srgbClr val="333333"/>
              </a:solidFill>
              <a:prstDash val="solid"/>
              <a:round/>
              <a:headEnd/>
              <a:tailEnd/>
            </a:ln>
          </p:spPr>
          <p:txBody>
            <a:bodyPr/>
            <a:lstStyle/>
            <a:p>
              <a:endParaRPr lang="hu-HU"/>
            </a:p>
          </p:txBody>
        </p:sp>
        <p:sp>
          <p:nvSpPr>
            <p:cNvPr id="114760" name="Freeform 72"/>
            <p:cNvSpPr>
              <a:spLocks/>
            </p:cNvSpPr>
            <p:nvPr/>
          </p:nvSpPr>
          <p:spPr bwMode="auto">
            <a:xfrm>
              <a:off x="1824" y="1268"/>
              <a:ext cx="179" cy="104"/>
            </a:xfrm>
            <a:custGeom>
              <a:avLst/>
              <a:gdLst/>
              <a:ahLst/>
              <a:cxnLst>
                <a:cxn ang="0">
                  <a:pos x="74" y="17"/>
                </a:cxn>
                <a:cxn ang="0">
                  <a:pos x="50" y="36"/>
                </a:cxn>
                <a:cxn ang="0">
                  <a:pos x="25" y="15"/>
                </a:cxn>
                <a:cxn ang="0">
                  <a:pos x="0" y="1"/>
                </a:cxn>
              </a:cxnLst>
              <a:rect l="0" t="0" r="r" b="b"/>
              <a:pathLst>
                <a:path w="74" h="40">
                  <a:moveTo>
                    <a:pt x="74" y="17"/>
                  </a:moveTo>
                  <a:cubicBezTo>
                    <a:pt x="71" y="28"/>
                    <a:pt x="62" y="40"/>
                    <a:pt x="50" y="36"/>
                  </a:cubicBezTo>
                  <a:cubicBezTo>
                    <a:pt x="37" y="32"/>
                    <a:pt x="32" y="22"/>
                    <a:pt x="25" y="15"/>
                  </a:cubicBezTo>
                  <a:cubicBezTo>
                    <a:pt x="18" y="8"/>
                    <a:pt x="10" y="0"/>
                    <a:pt x="0" y="1"/>
                  </a:cubicBezTo>
                </a:path>
              </a:pathLst>
            </a:custGeom>
            <a:noFill/>
            <a:ln w="7938" cap="rnd">
              <a:solidFill>
                <a:srgbClr val="333333"/>
              </a:solidFill>
              <a:prstDash val="solid"/>
              <a:round/>
              <a:headEnd/>
              <a:tailEnd/>
            </a:ln>
          </p:spPr>
          <p:txBody>
            <a:bodyPr/>
            <a:lstStyle/>
            <a:p>
              <a:endParaRPr lang="hu-HU"/>
            </a:p>
          </p:txBody>
        </p:sp>
        <p:sp>
          <p:nvSpPr>
            <p:cNvPr id="114761" name="Oval 73"/>
            <p:cNvSpPr>
              <a:spLocks noChangeArrowheads="1"/>
            </p:cNvSpPr>
            <p:nvPr/>
          </p:nvSpPr>
          <p:spPr bwMode="auto">
            <a:xfrm>
              <a:off x="1634" y="1087"/>
              <a:ext cx="27" cy="13"/>
            </a:xfrm>
            <a:prstGeom prst="ellipse">
              <a:avLst/>
            </a:prstGeom>
            <a:solidFill>
              <a:srgbClr val="F9C0A8"/>
            </a:solidFill>
            <a:ln w="9525">
              <a:noFill/>
              <a:round/>
              <a:headEnd/>
              <a:tailEnd/>
            </a:ln>
          </p:spPr>
          <p:txBody>
            <a:bodyPr/>
            <a:lstStyle/>
            <a:p>
              <a:endParaRPr lang="hu-HU"/>
            </a:p>
          </p:txBody>
        </p:sp>
        <p:sp>
          <p:nvSpPr>
            <p:cNvPr id="114762" name="Oval 74"/>
            <p:cNvSpPr>
              <a:spLocks noChangeArrowheads="1"/>
            </p:cNvSpPr>
            <p:nvPr/>
          </p:nvSpPr>
          <p:spPr bwMode="auto">
            <a:xfrm>
              <a:off x="1634" y="1087"/>
              <a:ext cx="27" cy="13"/>
            </a:xfrm>
            <a:prstGeom prst="ellipse">
              <a:avLst/>
            </a:prstGeom>
            <a:noFill/>
            <a:ln w="7938" cap="rnd">
              <a:solidFill>
                <a:srgbClr val="333333"/>
              </a:solidFill>
              <a:round/>
              <a:headEnd/>
              <a:tailEnd/>
            </a:ln>
          </p:spPr>
          <p:txBody>
            <a:bodyPr/>
            <a:lstStyle/>
            <a:p>
              <a:endParaRPr lang="hu-HU"/>
            </a:p>
          </p:txBody>
        </p:sp>
        <p:sp>
          <p:nvSpPr>
            <p:cNvPr id="114763" name="Oval 75"/>
            <p:cNvSpPr>
              <a:spLocks noChangeArrowheads="1"/>
            </p:cNvSpPr>
            <p:nvPr/>
          </p:nvSpPr>
          <p:spPr bwMode="auto">
            <a:xfrm>
              <a:off x="1644" y="1092"/>
              <a:ext cx="7" cy="3"/>
            </a:xfrm>
            <a:prstGeom prst="ellipse">
              <a:avLst/>
            </a:prstGeom>
            <a:solidFill>
              <a:srgbClr val="333333"/>
            </a:solidFill>
            <a:ln w="9525">
              <a:noFill/>
              <a:round/>
              <a:headEnd/>
              <a:tailEnd/>
            </a:ln>
          </p:spPr>
          <p:txBody>
            <a:bodyPr/>
            <a:lstStyle/>
            <a:p>
              <a:endParaRPr lang="hu-HU"/>
            </a:p>
          </p:txBody>
        </p:sp>
        <p:sp>
          <p:nvSpPr>
            <p:cNvPr id="114764" name="Oval 76"/>
            <p:cNvSpPr>
              <a:spLocks noChangeArrowheads="1"/>
            </p:cNvSpPr>
            <p:nvPr/>
          </p:nvSpPr>
          <p:spPr bwMode="auto">
            <a:xfrm>
              <a:off x="1634" y="1654"/>
              <a:ext cx="27" cy="13"/>
            </a:xfrm>
            <a:prstGeom prst="ellipse">
              <a:avLst/>
            </a:prstGeom>
            <a:solidFill>
              <a:srgbClr val="F9C0A8"/>
            </a:solidFill>
            <a:ln w="9525">
              <a:noFill/>
              <a:round/>
              <a:headEnd/>
              <a:tailEnd/>
            </a:ln>
          </p:spPr>
          <p:txBody>
            <a:bodyPr/>
            <a:lstStyle/>
            <a:p>
              <a:endParaRPr lang="hu-HU"/>
            </a:p>
          </p:txBody>
        </p:sp>
        <p:sp>
          <p:nvSpPr>
            <p:cNvPr id="114765" name="Oval 77"/>
            <p:cNvSpPr>
              <a:spLocks noChangeArrowheads="1"/>
            </p:cNvSpPr>
            <p:nvPr/>
          </p:nvSpPr>
          <p:spPr bwMode="auto">
            <a:xfrm>
              <a:off x="1634" y="1654"/>
              <a:ext cx="27" cy="13"/>
            </a:xfrm>
            <a:prstGeom prst="ellipse">
              <a:avLst/>
            </a:prstGeom>
            <a:noFill/>
            <a:ln w="7938" cap="rnd">
              <a:solidFill>
                <a:srgbClr val="333333"/>
              </a:solidFill>
              <a:round/>
              <a:headEnd/>
              <a:tailEnd/>
            </a:ln>
          </p:spPr>
          <p:txBody>
            <a:bodyPr/>
            <a:lstStyle/>
            <a:p>
              <a:endParaRPr lang="hu-HU"/>
            </a:p>
          </p:txBody>
        </p:sp>
        <p:sp>
          <p:nvSpPr>
            <p:cNvPr id="114766" name="Oval 78"/>
            <p:cNvSpPr>
              <a:spLocks noChangeArrowheads="1"/>
            </p:cNvSpPr>
            <p:nvPr/>
          </p:nvSpPr>
          <p:spPr bwMode="auto">
            <a:xfrm>
              <a:off x="1644" y="1659"/>
              <a:ext cx="7" cy="3"/>
            </a:xfrm>
            <a:prstGeom prst="ellipse">
              <a:avLst/>
            </a:prstGeom>
            <a:solidFill>
              <a:srgbClr val="333333"/>
            </a:solidFill>
            <a:ln w="9525">
              <a:noFill/>
              <a:round/>
              <a:headEnd/>
              <a:tailEnd/>
            </a:ln>
          </p:spPr>
          <p:txBody>
            <a:bodyPr/>
            <a:lstStyle/>
            <a:p>
              <a:endParaRPr lang="hu-HU"/>
            </a:p>
          </p:txBody>
        </p:sp>
        <p:sp>
          <p:nvSpPr>
            <p:cNvPr id="114767" name="Freeform 79"/>
            <p:cNvSpPr>
              <a:spLocks/>
            </p:cNvSpPr>
            <p:nvPr/>
          </p:nvSpPr>
          <p:spPr bwMode="auto">
            <a:xfrm>
              <a:off x="1812" y="1193"/>
              <a:ext cx="138" cy="52"/>
            </a:xfrm>
            <a:custGeom>
              <a:avLst/>
              <a:gdLst/>
              <a:ahLst/>
              <a:cxnLst>
                <a:cxn ang="0">
                  <a:pos x="57" y="5"/>
                </a:cxn>
                <a:cxn ang="0">
                  <a:pos x="0" y="20"/>
                </a:cxn>
                <a:cxn ang="0">
                  <a:pos x="57" y="5"/>
                </a:cxn>
              </a:cxnLst>
              <a:rect l="0" t="0" r="r" b="b"/>
              <a:pathLst>
                <a:path w="57" h="20">
                  <a:moveTo>
                    <a:pt x="57" y="5"/>
                  </a:moveTo>
                  <a:cubicBezTo>
                    <a:pt x="35" y="0"/>
                    <a:pt x="7" y="13"/>
                    <a:pt x="0" y="20"/>
                  </a:cubicBezTo>
                  <a:cubicBezTo>
                    <a:pt x="6" y="17"/>
                    <a:pt x="34" y="2"/>
                    <a:pt x="57" y="5"/>
                  </a:cubicBezTo>
                  <a:close/>
                </a:path>
              </a:pathLst>
            </a:custGeom>
            <a:solidFill>
              <a:srgbClr val="FFFFFF"/>
            </a:solidFill>
            <a:ln w="9525">
              <a:noFill/>
              <a:round/>
              <a:headEnd/>
              <a:tailEnd/>
            </a:ln>
          </p:spPr>
          <p:txBody>
            <a:bodyPr/>
            <a:lstStyle/>
            <a:p>
              <a:endParaRPr lang="hu-HU"/>
            </a:p>
          </p:txBody>
        </p:sp>
        <p:sp>
          <p:nvSpPr>
            <p:cNvPr id="114768" name="Freeform 80"/>
            <p:cNvSpPr>
              <a:spLocks/>
            </p:cNvSpPr>
            <p:nvPr/>
          </p:nvSpPr>
          <p:spPr bwMode="auto">
            <a:xfrm>
              <a:off x="1945" y="1336"/>
              <a:ext cx="58" cy="44"/>
            </a:xfrm>
            <a:custGeom>
              <a:avLst/>
              <a:gdLst/>
              <a:ahLst/>
              <a:cxnLst>
                <a:cxn ang="0">
                  <a:pos x="0" y="14"/>
                </a:cxn>
                <a:cxn ang="0">
                  <a:pos x="24" y="0"/>
                </a:cxn>
                <a:cxn ang="0">
                  <a:pos x="0" y="14"/>
                </a:cxn>
              </a:cxnLst>
              <a:rect l="0" t="0" r="r" b="b"/>
              <a:pathLst>
                <a:path w="24" h="17">
                  <a:moveTo>
                    <a:pt x="0" y="14"/>
                  </a:moveTo>
                  <a:cubicBezTo>
                    <a:pt x="7" y="16"/>
                    <a:pt x="17" y="13"/>
                    <a:pt x="24" y="0"/>
                  </a:cubicBezTo>
                  <a:cubicBezTo>
                    <a:pt x="22" y="3"/>
                    <a:pt x="10" y="17"/>
                    <a:pt x="0" y="14"/>
                  </a:cubicBezTo>
                  <a:close/>
                </a:path>
              </a:pathLst>
            </a:custGeom>
            <a:solidFill>
              <a:srgbClr val="FFFFFF"/>
            </a:solidFill>
            <a:ln w="9525">
              <a:noFill/>
              <a:round/>
              <a:headEnd/>
              <a:tailEnd/>
            </a:ln>
          </p:spPr>
          <p:txBody>
            <a:bodyPr/>
            <a:lstStyle/>
            <a:p>
              <a:endParaRPr lang="hu-HU"/>
            </a:p>
          </p:txBody>
        </p:sp>
        <p:sp>
          <p:nvSpPr>
            <p:cNvPr id="114769" name="Freeform 81"/>
            <p:cNvSpPr>
              <a:spLocks/>
            </p:cNvSpPr>
            <p:nvPr/>
          </p:nvSpPr>
          <p:spPr bwMode="auto">
            <a:xfrm>
              <a:off x="1846" y="1281"/>
              <a:ext cx="58" cy="62"/>
            </a:xfrm>
            <a:custGeom>
              <a:avLst/>
              <a:gdLst/>
              <a:ahLst/>
              <a:cxnLst>
                <a:cxn ang="0">
                  <a:pos x="0" y="0"/>
                </a:cxn>
                <a:cxn ang="0">
                  <a:pos x="24" y="24"/>
                </a:cxn>
              </a:cxnLst>
              <a:rect l="0" t="0" r="r" b="b"/>
              <a:pathLst>
                <a:path w="24" h="24">
                  <a:moveTo>
                    <a:pt x="0" y="0"/>
                  </a:moveTo>
                  <a:cubicBezTo>
                    <a:pt x="7" y="3"/>
                    <a:pt x="20" y="16"/>
                    <a:pt x="24" y="24"/>
                  </a:cubicBezTo>
                </a:path>
              </a:pathLst>
            </a:custGeom>
            <a:solidFill>
              <a:srgbClr val="FFFFFF"/>
            </a:solidFill>
            <a:ln w="9525">
              <a:noFill/>
              <a:round/>
              <a:headEnd/>
              <a:tailEnd/>
            </a:ln>
          </p:spPr>
          <p:txBody>
            <a:bodyPr/>
            <a:lstStyle/>
            <a:p>
              <a:endParaRPr lang="hu-HU"/>
            </a:p>
          </p:txBody>
        </p:sp>
        <p:sp>
          <p:nvSpPr>
            <p:cNvPr id="114770" name="Freeform 82"/>
            <p:cNvSpPr>
              <a:spLocks/>
            </p:cNvSpPr>
            <p:nvPr/>
          </p:nvSpPr>
          <p:spPr bwMode="auto">
            <a:xfrm>
              <a:off x="1639" y="1113"/>
              <a:ext cx="39" cy="124"/>
            </a:xfrm>
            <a:custGeom>
              <a:avLst/>
              <a:gdLst/>
              <a:ahLst/>
              <a:cxnLst>
                <a:cxn ang="0">
                  <a:pos x="0" y="0"/>
                </a:cxn>
                <a:cxn ang="0">
                  <a:pos x="16" y="48"/>
                </a:cxn>
                <a:cxn ang="0">
                  <a:pos x="0" y="0"/>
                </a:cxn>
              </a:cxnLst>
              <a:rect l="0" t="0" r="r" b="b"/>
              <a:pathLst>
                <a:path w="16" h="48">
                  <a:moveTo>
                    <a:pt x="0" y="0"/>
                  </a:moveTo>
                  <a:cubicBezTo>
                    <a:pt x="1" y="7"/>
                    <a:pt x="5" y="32"/>
                    <a:pt x="16" y="48"/>
                  </a:cubicBezTo>
                  <a:cubicBezTo>
                    <a:pt x="15" y="44"/>
                    <a:pt x="1" y="8"/>
                    <a:pt x="0" y="0"/>
                  </a:cubicBezTo>
                  <a:close/>
                </a:path>
              </a:pathLst>
            </a:custGeom>
            <a:solidFill>
              <a:srgbClr val="FFFFFF"/>
            </a:solidFill>
            <a:ln w="9525">
              <a:noFill/>
              <a:round/>
              <a:headEnd/>
              <a:tailEnd/>
            </a:ln>
          </p:spPr>
          <p:txBody>
            <a:bodyPr/>
            <a:lstStyle/>
            <a:p>
              <a:endParaRPr lang="hu-HU"/>
            </a:p>
          </p:txBody>
        </p:sp>
        <p:sp>
          <p:nvSpPr>
            <p:cNvPr id="114771" name="Freeform 83"/>
            <p:cNvSpPr>
              <a:spLocks/>
            </p:cNvSpPr>
            <p:nvPr/>
          </p:nvSpPr>
          <p:spPr bwMode="auto">
            <a:xfrm>
              <a:off x="1668" y="1413"/>
              <a:ext cx="114" cy="88"/>
            </a:xfrm>
            <a:custGeom>
              <a:avLst/>
              <a:gdLst/>
              <a:ahLst/>
              <a:cxnLst>
                <a:cxn ang="0">
                  <a:pos x="0" y="34"/>
                </a:cxn>
                <a:cxn ang="0">
                  <a:pos x="47" y="0"/>
                </a:cxn>
                <a:cxn ang="0">
                  <a:pos x="0" y="34"/>
                </a:cxn>
              </a:cxnLst>
              <a:rect l="0" t="0" r="r" b="b"/>
              <a:pathLst>
                <a:path w="47" h="34">
                  <a:moveTo>
                    <a:pt x="0" y="34"/>
                  </a:moveTo>
                  <a:cubicBezTo>
                    <a:pt x="6" y="22"/>
                    <a:pt x="21" y="1"/>
                    <a:pt x="47" y="0"/>
                  </a:cubicBezTo>
                  <a:cubicBezTo>
                    <a:pt x="43" y="0"/>
                    <a:pt x="11" y="9"/>
                    <a:pt x="0" y="34"/>
                  </a:cubicBezTo>
                  <a:close/>
                </a:path>
              </a:pathLst>
            </a:custGeom>
            <a:solidFill>
              <a:srgbClr val="FFFFFF"/>
            </a:solidFill>
            <a:ln w="9525">
              <a:noFill/>
              <a:round/>
              <a:headEnd/>
              <a:tailEnd/>
            </a:ln>
          </p:spPr>
          <p:txBody>
            <a:bodyPr/>
            <a:lstStyle/>
            <a:p>
              <a:endParaRPr lang="hu-HU"/>
            </a:p>
          </p:txBody>
        </p:sp>
        <p:sp>
          <p:nvSpPr>
            <p:cNvPr id="114772" name="Freeform 84"/>
            <p:cNvSpPr>
              <a:spLocks/>
            </p:cNvSpPr>
            <p:nvPr/>
          </p:nvSpPr>
          <p:spPr bwMode="auto">
            <a:xfrm>
              <a:off x="1804" y="1320"/>
              <a:ext cx="10" cy="57"/>
            </a:xfrm>
            <a:custGeom>
              <a:avLst/>
              <a:gdLst/>
              <a:ahLst/>
              <a:cxnLst>
                <a:cxn ang="0">
                  <a:pos x="3" y="0"/>
                </a:cxn>
                <a:cxn ang="0">
                  <a:pos x="0" y="22"/>
                </a:cxn>
              </a:cxnLst>
              <a:rect l="0" t="0" r="r" b="b"/>
              <a:pathLst>
                <a:path w="4" h="22">
                  <a:moveTo>
                    <a:pt x="3" y="0"/>
                  </a:moveTo>
                  <a:cubicBezTo>
                    <a:pt x="4" y="6"/>
                    <a:pt x="3" y="17"/>
                    <a:pt x="0" y="22"/>
                  </a:cubicBezTo>
                </a:path>
              </a:pathLst>
            </a:custGeom>
            <a:solidFill>
              <a:srgbClr val="FFFFFF"/>
            </a:solidFill>
            <a:ln w="9525">
              <a:noFill/>
              <a:round/>
              <a:headEnd/>
              <a:tailEnd/>
            </a:ln>
          </p:spPr>
          <p:txBody>
            <a:bodyPr/>
            <a:lstStyle/>
            <a:p>
              <a:endParaRPr lang="hu-HU"/>
            </a:p>
          </p:txBody>
        </p:sp>
        <p:sp>
          <p:nvSpPr>
            <p:cNvPr id="114773" name="Freeform 85"/>
            <p:cNvSpPr>
              <a:spLocks/>
            </p:cNvSpPr>
            <p:nvPr/>
          </p:nvSpPr>
          <p:spPr bwMode="auto">
            <a:xfrm>
              <a:off x="1926" y="1276"/>
              <a:ext cx="34" cy="13"/>
            </a:xfrm>
            <a:custGeom>
              <a:avLst/>
              <a:gdLst/>
              <a:ahLst/>
              <a:cxnLst>
                <a:cxn ang="0">
                  <a:pos x="0" y="0"/>
                </a:cxn>
                <a:cxn ang="0">
                  <a:pos x="14" y="5"/>
                </a:cxn>
              </a:cxnLst>
              <a:rect l="0" t="0" r="r" b="b"/>
              <a:pathLst>
                <a:path w="14" h="5">
                  <a:moveTo>
                    <a:pt x="0" y="0"/>
                  </a:moveTo>
                  <a:cubicBezTo>
                    <a:pt x="6" y="2"/>
                    <a:pt x="12" y="3"/>
                    <a:pt x="14" y="5"/>
                  </a:cubicBezTo>
                </a:path>
              </a:pathLst>
            </a:custGeom>
            <a:solidFill>
              <a:srgbClr val="FFFFFF"/>
            </a:solidFill>
            <a:ln w="9525">
              <a:noFill/>
              <a:round/>
              <a:headEnd/>
              <a:tailEnd/>
            </a:ln>
          </p:spPr>
          <p:txBody>
            <a:bodyPr/>
            <a:lstStyle/>
            <a:p>
              <a:endParaRPr lang="hu-HU"/>
            </a:p>
          </p:txBody>
        </p:sp>
        <p:sp>
          <p:nvSpPr>
            <p:cNvPr id="114774" name="Freeform 86"/>
            <p:cNvSpPr>
              <a:spLocks/>
            </p:cNvSpPr>
            <p:nvPr/>
          </p:nvSpPr>
          <p:spPr bwMode="auto">
            <a:xfrm>
              <a:off x="1928" y="1465"/>
              <a:ext cx="41" cy="5"/>
            </a:xfrm>
            <a:custGeom>
              <a:avLst/>
              <a:gdLst/>
              <a:ahLst/>
              <a:cxnLst>
                <a:cxn ang="0">
                  <a:pos x="0" y="1"/>
                </a:cxn>
                <a:cxn ang="0">
                  <a:pos x="17" y="2"/>
                </a:cxn>
              </a:cxnLst>
              <a:rect l="0" t="0" r="r" b="b"/>
              <a:pathLst>
                <a:path w="17" h="2">
                  <a:moveTo>
                    <a:pt x="0" y="1"/>
                  </a:moveTo>
                  <a:cubicBezTo>
                    <a:pt x="5" y="0"/>
                    <a:pt x="14" y="0"/>
                    <a:pt x="17" y="2"/>
                  </a:cubicBezTo>
                </a:path>
              </a:pathLst>
            </a:custGeom>
            <a:solidFill>
              <a:srgbClr val="FFFFFF"/>
            </a:solidFill>
            <a:ln w="9525">
              <a:noFill/>
              <a:round/>
              <a:headEnd/>
              <a:tailEnd/>
            </a:ln>
          </p:spPr>
          <p:txBody>
            <a:bodyPr/>
            <a:lstStyle/>
            <a:p>
              <a:endParaRPr lang="hu-HU"/>
            </a:p>
          </p:txBody>
        </p:sp>
      </p:grpSp>
      <p:sp>
        <p:nvSpPr>
          <p:cNvPr id="114775" name="Text Box 18"/>
          <p:cNvSpPr txBox="1">
            <a:spLocks noChangeArrowheads="1"/>
          </p:cNvSpPr>
          <p:nvPr/>
        </p:nvSpPr>
        <p:spPr bwMode="auto">
          <a:xfrm>
            <a:off x="4716463" y="2422525"/>
            <a:ext cx="1223962" cy="314325"/>
          </a:xfrm>
          <a:prstGeom prst="rect">
            <a:avLst/>
          </a:prstGeom>
          <a:solidFill>
            <a:srgbClr val="FFFF00"/>
          </a:solidFill>
          <a:ln w="9525">
            <a:solidFill>
              <a:schemeClr val="tx1"/>
            </a:solidFill>
            <a:prstDash val="dashDot"/>
            <a:miter lim="800000"/>
            <a:headEnd/>
            <a:tailEnd/>
          </a:ln>
        </p:spPr>
        <p:txBody>
          <a:bodyPr anchor="ctr" anchorCtr="1">
            <a:spAutoFit/>
          </a:bodyPr>
          <a:lstStyle/>
          <a:p>
            <a:pPr algn="ctr"/>
            <a:r>
              <a:rPr lang="hu-HU" sz="1400" b="1">
                <a:latin typeface="Times New Roman" pitchFamily="18" charset="0"/>
              </a:rPr>
              <a:t>Na</a:t>
            </a:r>
            <a:r>
              <a:rPr lang="hu-HU" sz="1400" b="1" baseline="30000">
                <a:latin typeface="Times New Roman" pitchFamily="18" charset="0"/>
              </a:rPr>
              <a:t>+ </a:t>
            </a:r>
            <a:r>
              <a:rPr lang="hu-HU" sz="1400" b="1">
                <a:latin typeface="Times New Roman" pitchFamily="18" charset="0"/>
              </a:rPr>
              <a:t>csatorna</a:t>
            </a:r>
            <a:endParaRPr lang="en-GB" sz="1400" b="1">
              <a:latin typeface="Times New Roman" pitchFamily="18" charset="0"/>
            </a:endParaRPr>
          </a:p>
        </p:txBody>
      </p:sp>
      <p:sp>
        <p:nvSpPr>
          <p:cNvPr id="114776" name="Oval 88"/>
          <p:cNvSpPr>
            <a:spLocks noChangeArrowheads="1"/>
          </p:cNvSpPr>
          <p:nvPr/>
        </p:nvSpPr>
        <p:spPr bwMode="auto">
          <a:xfrm>
            <a:off x="4787900" y="2206625"/>
            <a:ext cx="215900" cy="215900"/>
          </a:xfrm>
          <a:prstGeom prst="ellipse">
            <a:avLst/>
          </a:prstGeom>
          <a:solidFill>
            <a:schemeClr val="accent1"/>
          </a:solidFill>
          <a:ln w="9525">
            <a:solidFill>
              <a:schemeClr val="tx1"/>
            </a:solidFill>
            <a:round/>
            <a:headEnd/>
            <a:tailEnd/>
          </a:ln>
          <a:effectLst/>
        </p:spPr>
        <p:txBody>
          <a:bodyPr wrap="none" anchor="ctr"/>
          <a:lstStyle/>
          <a:p>
            <a:endParaRPr lang="hu-HU"/>
          </a:p>
        </p:txBody>
      </p:sp>
      <p:sp>
        <p:nvSpPr>
          <p:cNvPr id="114777" name="Line 89"/>
          <p:cNvSpPr>
            <a:spLocks noChangeShapeType="1"/>
          </p:cNvSpPr>
          <p:nvPr/>
        </p:nvSpPr>
        <p:spPr bwMode="auto">
          <a:xfrm>
            <a:off x="4932363" y="2322513"/>
            <a:ext cx="360362" cy="0"/>
          </a:xfrm>
          <a:prstGeom prst="line">
            <a:avLst/>
          </a:prstGeom>
          <a:noFill/>
          <a:ln w="38100">
            <a:solidFill>
              <a:srgbClr val="FF0000"/>
            </a:solidFill>
            <a:round/>
            <a:headEnd/>
            <a:tailEnd type="triangle" w="med" len="med"/>
          </a:ln>
          <a:effectLst/>
        </p:spPr>
        <p:txBody>
          <a:bodyPr/>
          <a:lstStyle/>
          <a:p>
            <a:endParaRPr lang="hu-HU"/>
          </a:p>
        </p:txBody>
      </p:sp>
      <p:sp>
        <p:nvSpPr>
          <p:cNvPr id="114781" name="Rectangle 4"/>
          <p:cNvSpPr>
            <a:spLocks noChangeArrowheads="1"/>
          </p:cNvSpPr>
          <p:nvPr/>
        </p:nvSpPr>
        <p:spPr bwMode="gray">
          <a:xfrm>
            <a:off x="0" y="0"/>
            <a:ext cx="9144000" cy="692150"/>
          </a:xfrm>
          <a:prstGeom prst="rect">
            <a:avLst/>
          </a:prstGeom>
          <a:solidFill>
            <a:schemeClr val="accent1"/>
          </a:solidFill>
          <a:ln w="9525">
            <a:noFill/>
            <a:miter lim="800000"/>
            <a:headEnd/>
            <a:tailEnd/>
          </a:ln>
        </p:spPr>
        <p:txBody>
          <a:bodyPr lIns="0" tIns="0" rIns="0" bIns="0" anchor="ctr"/>
          <a:lstStyle/>
          <a:p>
            <a:pPr algn="ctr"/>
            <a:r>
              <a:rPr lang="hu-HU" sz="2400" b="1">
                <a:solidFill>
                  <a:srgbClr val="FFFF00"/>
                </a:solidFill>
              </a:rPr>
              <a:t>Szekvenciális nephron blokáddal áttörhető diureticum resistentia</a:t>
            </a:r>
          </a:p>
        </p:txBody>
      </p:sp>
      <p:sp>
        <p:nvSpPr>
          <p:cNvPr id="114810" name="Text Box 122"/>
          <p:cNvSpPr txBox="1">
            <a:spLocks noChangeArrowheads="1"/>
          </p:cNvSpPr>
          <p:nvPr/>
        </p:nvSpPr>
        <p:spPr bwMode="auto">
          <a:xfrm>
            <a:off x="4932363" y="2063750"/>
            <a:ext cx="466725" cy="274638"/>
          </a:xfrm>
          <a:prstGeom prst="rect">
            <a:avLst/>
          </a:prstGeom>
          <a:noFill/>
          <a:ln w="9525">
            <a:noFill/>
            <a:miter lim="800000"/>
            <a:headEnd/>
            <a:tailEnd/>
          </a:ln>
          <a:effectLst/>
        </p:spPr>
        <p:txBody>
          <a:bodyPr wrap="none">
            <a:spAutoFit/>
          </a:bodyPr>
          <a:lstStyle/>
          <a:p>
            <a:r>
              <a:rPr lang="hu-HU" sz="1200" b="1"/>
              <a:t>Na+</a:t>
            </a:r>
          </a:p>
        </p:txBody>
      </p:sp>
      <p:sp>
        <p:nvSpPr>
          <p:cNvPr id="114811" name="Text Box 17"/>
          <p:cNvSpPr txBox="1">
            <a:spLocks noChangeArrowheads="1"/>
          </p:cNvSpPr>
          <p:nvPr/>
        </p:nvSpPr>
        <p:spPr bwMode="auto">
          <a:xfrm>
            <a:off x="3851275" y="4365625"/>
            <a:ext cx="1584325" cy="527050"/>
          </a:xfrm>
          <a:prstGeom prst="rect">
            <a:avLst/>
          </a:prstGeom>
          <a:solidFill>
            <a:srgbClr val="FFFF00"/>
          </a:solidFill>
          <a:ln w="9525">
            <a:solidFill>
              <a:schemeClr val="tx1"/>
            </a:solidFill>
            <a:prstDash val="dashDot"/>
            <a:miter lim="800000"/>
            <a:headEnd/>
            <a:tailEnd/>
          </a:ln>
        </p:spPr>
        <p:txBody>
          <a:bodyPr>
            <a:spAutoFit/>
          </a:bodyPr>
          <a:lstStyle/>
          <a:p>
            <a:pPr algn="ctr"/>
            <a:r>
              <a:rPr lang="hu-HU" sz="1400" b="1">
                <a:latin typeface="Times New Roman" pitchFamily="18" charset="0"/>
              </a:rPr>
              <a:t>Na</a:t>
            </a:r>
            <a:r>
              <a:rPr lang="hu-HU" sz="1400" b="1" baseline="30000">
                <a:latin typeface="Times New Roman" pitchFamily="18" charset="0"/>
              </a:rPr>
              <a:t>+-</a:t>
            </a:r>
            <a:r>
              <a:rPr lang="hu-HU" sz="1400" b="1">
                <a:latin typeface="Times New Roman" pitchFamily="18" charset="0"/>
              </a:rPr>
              <a:t>K</a:t>
            </a:r>
            <a:r>
              <a:rPr lang="hu-HU" sz="1400" b="1" baseline="30000">
                <a:latin typeface="Times New Roman" pitchFamily="18" charset="0"/>
              </a:rPr>
              <a:t>+</a:t>
            </a:r>
            <a:r>
              <a:rPr lang="hu-HU" sz="1400" b="1">
                <a:latin typeface="Times New Roman" pitchFamily="18" charset="0"/>
              </a:rPr>
              <a:t>-2Cl</a:t>
            </a:r>
            <a:r>
              <a:rPr lang="hu-HU" sz="1400" b="1" baseline="30000">
                <a:latin typeface="Times New Roman" pitchFamily="18" charset="0"/>
              </a:rPr>
              <a:t>-</a:t>
            </a:r>
            <a:r>
              <a:rPr lang="hu-HU" sz="1400" b="1">
                <a:latin typeface="Times New Roman" pitchFamily="18" charset="0"/>
              </a:rPr>
              <a:t>kotranszporter</a:t>
            </a:r>
            <a:endParaRPr lang="en-GB" sz="1400" b="1">
              <a:latin typeface="Times New Roman" pitchFamily="18" charset="0"/>
            </a:endParaRPr>
          </a:p>
        </p:txBody>
      </p:sp>
      <p:sp>
        <p:nvSpPr>
          <p:cNvPr id="114815" name="Oval 127"/>
          <p:cNvSpPr>
            <a:spLocks noChangeArrowheads="1"/>
          </p:cNvSpPr>
          <p:nvPr/>
        </p:nvSpPr>
        <p:spPr bwMode="auto">
          <a:xfrm>
            <a:off x="3995738" y="4149725"/>
            <a:ext cx="215900" cy="215900"/>
          </a:xfrm>
          <a:prstGeom prst="ellipse">
            <a:avLst/>
          </a:prstGeom>
          <a:solidFill>
            <a:schemeClr val="accent1"/>
          </a:solidFill>
          <a:ln w="9525">
            <a:solidFill>
              <a:schemeClr val="tx1"/>
            </a:solidFill>
            <a:round/>
            <a:headEnd/>
            <a:tailEnd/>
          </a:ln>
          <a:effectLst/>
        </p:spPr>
        <p:txBody>
          <a:bodyPr wrap="none" anchor="ctr"/>
          <a:lstStyle/>
          <a:p>
            <a:endParaRPr lang="hu-HU"/>
          </a:p>
        </p:txBody>
      </p:sp>
      <p:sp>
        <p:nvSpPr>
          <p:cNvPr id="114816" name="Line 128"/>
          <p:cNvSpPr>
            <a:spLocks noChangeShapeType="1"/>
          </p:cNvSpPr>
          <p:nvPr/>
        </p:nvSpPr>
        <p:spPr bwMode="auto">
          <a:xfrm>
            <a:off x="4140200" y="4149725"/>
            <a:ext cx="360363" cy="0"/>
          </a:xfrm>
          <a:prstGeom prst="line">
            <a:avLst/>
          </a:prstGeom>
          <a:noFill/>
          <a:ln w="38100">
            <a:solidFill>
              <a:srgbClr val="FF0000"/>
            </a:solidFill>
            <a:round/>
            <a:headEnd/>
            <a:tailEnd type="triangle" w="med" len="med"/>
          </a:ln>
          <a:effectLst/>
        </p:spPr>
        <p:txBody>
          <a:bodyPr/>
          <a:lstStyle/>
          <a:p>
            <a:endParaRPr lang="hu-HU"/>
          </a:p>
        </p:txBody>
      </p:sp>
      <p:sp>
        <p:nvSpPr>
          <p:cNvPr id="114817" name="Line 129"/>
          <p:cNvSpPr>
            <a:spLocks noChangeShapeType="1"/>
          </p:cNvSpPr>
          <p:nvPr/>
        </p:nvSpPr>
        <p:spPr bwMode="auto">
          <a:xfrm>
            <a:off x="4140200" y="4222750"/>
            <a:ext cx="360363" cy="0"/>
          </a:xfrm>
          <a:prstGeom prst="line">
            <a:avLst/>
          </a:prstGeom>
          <a:noFill/>
          <a:ln w="38100">
            <a:solidFill>
              <a:srgbClr val="FF0000"/>
            </a:solidFill>
            <a:round/>
            <a:headEnd/>
            <a:tailEnd type="triangle" w="med" len="med"/>
          </a:ln>
          <a:effectLst/>
        </p:spPr>
        <p:txBody>
          <a:bodyPr/>
          <a:lstStyle/>
          <a:p>
            <a:endParaRPr lang="hu-HU"/>
          </a:p>
        </p:txBody>
      </p:sp>
      <p:sp>
        <p:nvSpPr>
          <p:cNvPr id="114818" name="Text Box 130"/>
          <p:cNvSpPr txBox="1">
            <a:spLocks noChangeArrowheads="1"/>
          </p:cNvSpPr>
          <p:nvPr/>
        </p:nvSpPr>
        <p:spPr bwMode="auto">
          <a:xfrm>
            <a:off x="4068763" y="3875088"/>
            <a:ext cx="466725" cy="274637"/>
          </a:xfrm>
          <a:prstGeom prst="rect">
            <a:avLst/>
          </a:prstGeom>
          <a:noFill/>
          <a:ln w="9525">
            <a:noFill/>
            <a:miter lim="800000"/>
            <a:headEnd/>
            <a:tailEnd/>
          </a:ln>
          <a:effectLst/>
        </p:spPr>
        <p:txBody>
          <a:bodyPr wrap="none">
            <a:spAutoFit/>
          </a:bodyPr>
          <a:lstStyle/>
          <a:p>
            <a:r>
              <a:rPr lang="hu-HU" sz="1200" b="1"/>
              <a:t>Na+</a:t>
            </a:r>
          </a:p>
        </p:txBody>
      </p:sp>
      <p:sp>
        <p:nvSpPr>
          <p:cNvPr id="114819" name="Line 131"/>
          <p:cNvSpPr>
            <a:spLocks noChangeShapeType="1"/>
          </p:cNvSpPr>
          <p:nvPr/>
        </p:nvSpPr>
        <p:spPr bwMode="auto">
          <a:xfrm>
            <a:off x="4140200" y="4294188"/>
            <a:ext cx="360363" cy="0"/>
          </a:xfrm>
          <a:prstGeom prst="line">
            <a:avLst/>
          </a:prstGeom>
          <a:noFill/>
          <a:ln w="38100">
            <a:solidFill>
              <a:srgbClr val="FF0000"/>
            </a:solidFill>
            <a:round/>
            <a:headEnd/>
            <a:tailEnd type="triangle" w="med" len="med"/>
          </a:ln>
          <a:effectLst/>
        </p:spPr>
        <p:txBody>
          <a:bodyPr/>
          <a:lstStyle/>
          <a:p>
            <a:endParaRPr lang="hu-HU"/>
          </a:p>
        </p:txBody>
      </p:sp>
      <p:sp>
        <p:nvSpPr>
          <p:cNvPr id="114820" name="Line 132"/>
          <p:cNvSpPr>
            <a:spLocks noChangeShapeType="1"/>
          </p:cNvSpPr>
          <p:nvPr/>
        </p:nvSpPr>
        <p:spPr bwMode="auto">
          <a:xfrm>
            <a:off x="4140200" y="4365625"/>
            <a:ext cx="360363" cy="0"/>
          </a:xfrm>
          <a:prstGeom prst="line">
            <a:avLst/>
          </a:prstGeom>
          <a:noFill/>
          <a:ln w="38100">
            <a:solidFill>
              <a:srgbClr val="FF0000"/>
            </a:solidFill>
            <a:round/>
            <a:headEnd/>
            <a:tailEnd type="triangle" w="med" len="med"/>
          </a:ln>
          <a:effectLst/>
        </p:spPr>
        <p:txBody>
          <a:bodyPr/>
          <a:lstStyle/>
          <a:p>
            <a:endParaRPr lang="hu-HU"/>
          </a:p>
        </p:txBody>
      </p:sp>
      <p:sp>
        <p:nvSpPr>
          <p:cNvPr id="114821" name="Text Box 16"/>
          <p:cNvSpPr txBox="1">
            <a:spLocks noChangeArrowheads="1"/>
          </p:cNvSpPr>
          <p:nvPr/>
        </p:nvSpPr>
        <p:spPr bwMode="auto">
          <a:xfrm>
            <a:off x="4067175" y="1196975"/>
            <a:ext cx="1368425" cy="527050"/>
          </a:xfrm>
          <a:prstGeom prst="rect">
            <a:avLst/>
          </a:prstGeom>
          <a:solidFill>
            <a:srgbClr val="FFFF00"/>
          </a:solidFill>
          <a:ln w="9525">
            <a:solidFill>
              <a:schemeClr val="tx1"/>
            </a:solidFill>
            <a:prstDash val="dashDot"/>
            <a:miter lim="800000"/>
            <a:headEnd/>
            <a:tailEnd/>
          </a:ln>
        </p:spPr>
        <p:txBody>
          <a:bodyPr>
            <a:spAutoFit/>
          </a:bodyPr>
          <a:lstStyle/>
          <a:p>
            <a:pPr algn="ctr"/>
            <a:r>
              <a:rPr lang="hu-HU" sz="1400" b="1">
                <a:latin typeface="Times New Roman" pitchFamily="18" charset="0"/>
              </a:rPr>
              <a:t>Na+-Cl-kotranszporter</a:t>
            </a:r>
            <a:endParaRPr lang="en-GB" sz="1400" b="1">
              <a:latin typeface="Times New Roman" pitchFamily="18" charset="0"/>
            </a:endParaRPr>
          </a:p>
        </p:txBody>
      </p:sp>
      <p:sp>
        <p:nvSpPr>
          <p:cNvPr id="114822" name="Oval 134"/>
          <p:cNvSpPr>
            <a:spLocks noChangeArrowheads="1"/>
          </p:cNvSpPr>
          <p:nvPr/>
        </p:nvSpPr>
        <p:spPr bwMode="auto">
          <a:xfrm>
            <a:off x="4211638" y="1760538"/>
            <a:ext cx="215900" cy="215900"/>
          </a:xfrm>
          <a:prstGeom prst="ellipse">
            <a:avLst/>
          </a:prstGeom>
          <a:solidFill>
            <a:schemeClr val="accent1"/>
          </a:solidFill>
          <a:ln w="9525">
            <a:solidFill>
              <a:schemeClr val="tx1"/>
            </a:solidFill>
            <a:round/>
            <a:headEnd/>
            <a:tailEnd/>
          </a:ln>
          <a:effectLst/>
        </p:spPr>
        <p:txBody>
          <a:bodyPr wrap="none" anchor="ctr"/>
          <a:lstStyle/>
          <a:p>
            <a:endParaRPr lang="hu-HU"/>
          </a:p>
        </p:txBody>
      </p:sp>
      <p:sp>
        <p:nvSpPr>
          <p:cNvPr id="114823" name="Line 135"/>
          <p:cNvSpPr>
            <a:spLocks noChangeShapeType="1"/>
          </p:cNvSpPr>
          <p:nvPr/>
        </p:nvSpPr>
        <p:spPr bwMode="auto">
          <a:xfrm>
            <a:off x="4356100" y="1846263"/>
            <a:ext cx="360363" cy="0"/>
          </a:xfrm>
          <a:prstGeom prst="line">
            <a:avLst/>
          </a:prstGeom>
          <a:noFill/>
          <a:ln w="38100">
            <a:solidFill>
              <a:srgbClr val="FF0000"/>
            </a:solidFill>
            <a:round/>
            <a:headEnd/>
            <a:tailEnd type="triangle" w="med" len="med"/>
          </a:ln>
          <a:effectLst/>
        </p:spPr>
        <p:txBody>
          <a:bodyPr/>
          <a:lstStyle/>
          <a:p>
            <a:endParaRPr lang="hu-HU"/>
          </a:p>
        </p:txBody>
      </p:sp>
      <p:sp>
        <p:nvSpPr>
          <p:cNvPr id="114824" name="Line 136"/>
          <p:cNvSpPr>
            <a:spLocks noChangeShapeType="1"/>
          </p:cNvSpPr>
          <p:nvPr/>
        </p:nvSpPr>
        <p:spPr bwMode="auto">
          <a:xfrm>
            <a:off x="4356100" y="1917700"/>
            <a:ext cx="360363" cy="0"/>
          </a:xfrm>
          <a:prstGeom prst="line">
            <a:avLst/>
          </a:prstGeom>
          <a:noFill/>
          <a:ln w="38100">
            <a:solidFill>
              <a:srgbClr val="FF0000"/>
            </a:solidFill>
            <a:round/>
            <a:headEnd/>
            <a:tailEnd type="triangle" w="med" len="med"/>
          </a:ln>
          <a:effectLst/>
        </p:spPr>
        <p:txBody>
          <a:bodyPr/>
          <a:lstStyle/>
          <a:p>
            <a:endParaRPr lang="hu-HU"/>
          </a:p>
        </p:txBody>
      </p:sp>
      <p:sp>
        <p:nvSpPr>
          <p:cNvPr id="114825" name="Text Box 137"/>
          <p:cNvSpPr txBox="1">
            <a:spLocks noChangeArrowheads="1"/>
          </p:cNvSpPr>
          <p:nvPr/>
        </p:nvSpPr>
        <p:spPr bwMode="auto">
          <a:xfrm>
            <a:off x="4356100" y="1630363"/>
            <a:ext cx="466725" cy="274637"/>
          </a:xfrm>
          <a:prstGeom prst="rect">
            <a:avLst/>
          </a:prstGeom>
          <a:noFill/>
          <a:ln w="9525">
            <a:noFill/>
            <a:miter lim="800000"/>
            <a:headEnd/>
            <a:tailEnd/>
          </a:ln>
          <a:effectLst/>
        </p:spPr>
        <p:txBody>
          <a:bodyPr wrap="none">
            <a:spAutoFit/>
          </a:bodyPr>
          <a:lstStyle/>
          <a:p>
            <a:r>
              <a:rPr lang="hu-HU" sz="1200" b="1"/>
              <a:t>Na+</a:t>
            </a:r>
          </a:p>
        </p:txBody>
      </p:sp>
      <p:sp>
        <p:nvSpPr>
          <p:cNvPr id="114828" name="Text Box 140"/>
          <p:cNvSpPr txBox="1">
            <a:spLocks noChangeArrowheads="1"/>
          </p:cNvSpPr>
          <p:nvPr/>
        </p:nvSpPr>
        <p:spPr bwMode="auto">
          <a:xfrm>
            <a:off x="1258888" y="4365625"/>
            <a:ext cx="1352550" cy="366713"/>
          </a:xfrm>
          <a:prstGeom prst="rect">
            <a:avLst/>
          </a:prstGeom>
          <a:solidFill>
            <a:srgbClr val="33CC33"/>
          </a:solidFill>
          <a:ln w="9525">
            <a:noFill/>
            <a:miter lim="800000"/>
            <a:headEnd/>
            <a:tailEnd/>
          </a:ln>
          <a:effectLst/>
        </p:spPr>
        <p:txBody>
          <a:bodyPr wrap="none">
            <a:spAutoFit/>
          </a:bodyPr>
          <a:lstStyle/>
          <a:p>
            <a:r>
              <a:rPr lang="hu-HU" b="1"/>
              <a:t>Furosemid</a:t>
            </a:r>
          </a:p>
        </p:txBody>
      </p:sp>
      <p:sp>
        <p:nvSpPr>
          <p:cNvPr id="114829" name="Line 141"/>
          <p:cNvSpPr>
            <a:spLocks noChangeShapeType="1"/>
          </p:cNvSpPr>
          <p:nvPr/>
        </p:nvSpPr>
        <p:spPr bwMode="auto">
          <a:xfrm>
            <a:off x="2627313" y="4581525"/>
            <a:ext cx="1225550" cy="0"/>
          </a:xfrm>
          <a:prstGeom prst="line">
            <a:avLst/>
          </a:prstGeom>
          <a:noFill/>
          <a:ln w="9525">
            <a:solidFill>
              <a:schemeClr val="tx1"/>
            </a:solidFill>
            <a:round/>
            <a:headEnd/>
            <a:tailEnd type="triangle" w="med" len="med"/>
          </a:ln>
          <a:effectLst/>
        </p:spPr>
        <p:txBody>
          <a:bodyPr/>
          <a:lstStyle/>
          <a:p>
            <a:endParaRPr lang="hu-HU"/>
          </a:p>
        </p:txBody>
      </p:sp>
      <p:sp>
        <p:nvSpPr>
          <p:cNvPr id="114830" name="Text Box 142"/>
          <p:cNvSpPr txBox="1">
            <a:spLocks noChangeArrowheads="1"/>
          </p:cNvSpPr>
          <p:nvPr/>
        </p:nvSpPr>
        <p:spPr bwMode="auto">
          <a:xfrm>
            <a:off x="6429375" y="1312863"/>
            <a:ext cx="971550" cy="366712"/>
          </a:xfrm>
          <a:prstGeom prst="rect">
            <a:avLst/>
          </a:prstGeom>
          <a:solidFill>
            <a:srgbClr val="33CC33"/>
          </a:solidFill>
          <a:ln w="9525">
            <a:noFill/>
            <a:miter lim="800000"/>
            <a:headEnd/>
            <a:tailEnd/>
          </a:ln>
          <a:effectLst/>
        </p:spPr>
        <p:txBody>
          <a:bodyPr wrap="none">
            <a:spAutoFit/>
          </a:bodyPr>
          <a:lstStyle/>
          <a:p>
            <a:r>
              <a:rPr lang="hu-HU" b="1"/>
              <a:t>Thiazid</a:t>
            </a:r>
          </a:p>
        </p:txBody>
      </p:sp>
      <p:sp>
        <p:nvSpPr>
          <p:cNvPr id="114831" name="Line 143"/>
          <p:cNvSpPr>
            <a:spLocks noChangeShapeType="1"/>
          </p:cNvSpPr>
          <p:nvPr/>
        </p:nvSpPr>
        <p:spPr bwMode="auto">
          <a:xfrm flipH="1" flipV="1">
            <a:off x="5435600" y="1484313"/>
            <a:ext cx="863600" cy="0"/>
          </a:xfrm>
          <a:prstGeom prst="line">
            <a:avLst/>
          </a:prstGeom>
          <a:noFill/>
          <a:ln w="9525">
            <a:solidFill>
              <a:schemeClr val="tx1"/>
            </a:solidFill>
            <a:round/>
            <a:headEnd/>
            <a:tailEnd type="triangle" w="med" len="med"/>
          </a:ln>
          <a:effectLst/>
        </p:spPr>
        <p:txBody>
          <a:bodyPr/>
          <a:lstStyle/>
          <a:p>
            <a:endParaRPr lang="hu-HU"/>
          </a:p>
        </p:txBody>
      </p:sp>
      <p:sp>
        <p:nvSpPr>
          <p:cNvPr id="114832" name="Text Box 144"/>
          <p:cNvSpPr txBox="1">
            <a:spLocks noChangeArrowheads="1"/>
          </p:cNvSpPr>
          <p:nvPr/>
        </p:nvSpPr>
        <p:spPr bwMode="auto">
          <a:xfrm>
            <a:off x="6443663" y="2276475"/>
            <a:ext cx="1504950" cy="641350"/>
          </a:xfrm>
          <a:prstGeom prst="rect">
            <a:avLst/>
          </a:prstGeom>
          <a:solidFill>
            <a:srgbClr val="33CC33"/>
          </a:solidFill>
          <a:ln w="9525">
            <a:noFill/>
            <a:miter lim="800000"/>
            <a:headEnd/>
            <a:tailEnd/>
          </a:ln>
          <a:effectLst/>
        </p:spPr>
        <p:txBody>
          <a:bodyPr wrap="none">
            <a:spAutoFit/>
          </a:bodyPr>
          <a:lstStyle/>
          <a:p>
            <a:r>
              <a:rPr lang="hu-HU" b="1"/>
              <a:t>Aldoszteron</a:t>
            </a:r>
          </a:p>
          <a:p>
            <a:r>
              <a:rPr lang="hu-HU" b="1"/>
              <a:t>antagonista</a:t>
            </a:r>
          </a:p>
        </p:txBody>
      </p:sp>
      <p:sp>
        <p:nvSpPr>
          <p:cNvPr id="114833" name="Line 145"/>
          <p:cNvSpPr>
            <a:spLocks noChangeShapeType="1"/>
          </p:cNvSpPr>
          <p:nvPr/>
        </p:nvSpPr>
        <p:spPr bwMode="auto">
          <a:xfrm flipH="1">
            <a:off x="5997575" y="2579688"/>
            <a:ext cx="360363" cy="0"/>
          </a:xfrm>
          <a:prstGeom prst="line">
            <a:avLst/>
          </a:prstGeom>
          <a:noFill/>
          <a:ln w="9525">
            <a:solidFill>
              <a:schemeClr val="tx1"/>
            </a:solidFill>
            <a:round/>
            <a:headEnd/>
            <a:tailEnd type="triangle" w="med" len="med"/>
          </a:ln>
          <a:effectLst/>
        </p:spPr>
        <p:txBody>
          <a:bodyPr/>
          <a:lstStyle/>
          <a:p>
            <a:endParaRPr lang="hu-HU"/>
          </a:p>
        </p:txBody>
      </p:sp>
      <p:sp>
        <p:nvSpPr>
          <p:cNvPr id="114834" name="Text Box 146"/>
          <p:cNvSpPr txBox="1">
            <a:spLocks noChangeArrowheads="1"/>
          </p:cNvSpPr>
          <p:nvPr/>
        </p:nvSpPr>
        <p:spPr bwMode="auto">
          <a:xfrm>
            <a:off x="1908175" y="5818188"/>
            <a:ext cx="1352550" cy="366712"/>
          </a:xfrm>
          <a:prstGeom prst="rect">
            <a:avLst/>
          </a:prstGeom>
          <a:solidFill>
            <a:srgbClr val="33CC33"/>
          </a:solidFill>
          <a:ln w="9525">
            <a:noFill/>
            <a:miter lim="800000"/>
            <a:headEnd/>
            <a:tailEnd/>
          </a:ln>
          <a:effectLst/>
        </p:spPr>
        <p:txBody>
          <a:bodyPr wrap="none">
            <a:spAutoFit/>
          </a:bodyPr>
          <a:lstStyle/>
          <a:p>
            <a:r>
              <a:rPr lang="hu-HU" b="1"/>
              <a:t>Furosemid</a:t>
            </a:r>
          </a:p>
        </p:txBody>
      </p:sp>
      <p:sp>
        <p:nvSpPr>
          <p:cNvPr id="114835" name="Line 147"/>
          <p:cNvSpPr>
            <a:spLocks noChangeShapeType="1"/>
          </p:cNvSpPr>
          <p:nvPr/>
        </p:nvSpPr>
        <p:spPr bwMode="auto">
          <a:xfrm>
            <a:off x="3708400" y="5818188"/>
            <a:ext cx="0" cy="360362"/>
          </a:xfrm>
          <a:prstGeom prst="line">
            <a:avLst/>
          </a:prstGeom>
          <a:noFill/>
          <a:ln w="38100">
            <a:solidFill>
              <a:schemeClr val="tx1"/>
            </a:solidFill>
            <a:round/>
            <a:headEnd/>
            <a:tailEnd/>
          </a:ln>
          <a:effectLst/>
        </p:spPr>
        <p:txBody>
          <a:bodyPr/>
          <a:lstStyle/>
          <a:p>
            <a:endParaRPr lang="hu-HU"/>
          </a:p>
        </p:txBody>
      </p:sp>
      <p:sp>
        <p:nvSpPr>
          <p:cNvPr id="114836" name="Line 148"/>
          <p:cNvSpPr>
            <a:spLocks noChangeShapeType="1"/>
          </p:cNvSpPr>
          <p:nvPr/>
        </p:nvSpPr>
        <p:spPr bwMode="auto">
          <a:xfrm flipH="1">
            <a:off x="3492500" y="5976938"/>
            <a:ext cx="431800" cy="0"/>
          </a:xfrm>
          <a:prstGeom prst="line">
            <a:avLst/>
          </a:prstGeom>
          <a:noFill/>
          <a:ln w="38100">
            <a:solidFill>
              <a:schemeClr val="tx1"/>
            </a:solidFill>
            <a:round/>
            <a:headEnd/>
            <a:tailEnd/>
          </a:ln>
          <a:effectLst/>
        </p:spPr>
        <p:txBody>
          <a:bodyPr/>
          <a:lstStyle/>
          <a:p>
            <a:endParaRPr lang="hu-HU"/>
          </a:p>
        </p:txBody>
      </p:sp>
      <p:sp>
        <p:nvSpPr>
          <p:cNvPr id="114837" name="Text Box 149"/>
          <p:cNvSpPr txBox="1">
            <a:spLocks noChangeArrowheads="1"/>
          </p:cNvSpPr>
          <p:nvPr/>
        </p:nvSpPr>
        <p:spPr bwMode="auto">
          <a:xfrm>
            <a:off x="4140200" y="5811838"/>
            <a:ext cx="971550" cy="366712"/>
          </a:xfrm>
          <a:prstGeom prst="rect">
            <a:avLst/>
          </a:prstGeom>
          <a:solidFill>
            <a:srgbClr val="33CC33"/>
          </a:solidFill>
          <a:ln w="9525">
            <a:noFill/>
            <a:miter lim="800000"/>
            <a:headEnd/>
            <a:tailEnd/>
          </a:ln>
          <a:effectLst/>
        </p:spPr>
        <p:txBody>
          <a:bodyPr wrap="none">
            <a:spAutoFit/>
          </a:bodyPr>
          <a:lstStyle/>
          <a:p>
            <a:r>
              <a:rPr lang="hu-HU" b="1"/>
              <a:t>Thiazid</a:t>
            </a:r>
          </a:p>
        </p:txBody>
      </p:sp>
      <p:sp>
        <p:nvSpPr>
          <p:cNvPr id="114838" name="Line 150"/>
          <p:cNvSpPr>
            <a:spLocks noChangeShapeType="1"/>
          </p:cNvSpPr>
          <p:nvPr/>
        </p:nvSpPr>
        <p:spPr bwMode="auto">
          <a:xfrm>
            <a:off x="5435600" y="5818188"/>
            <a:ext cx="0" cy="360362"/>
          </a:xfrm>
          <a:prstGeom prst="line">
            <a:avLst/>
          </a:prstGeom>
          <a:noFill/>
          <a:ln w="38100">
            <a:solidFill>
              <a:schemeClr val="tx1"/>
            </a:solidFill>
            <a:round/>
            <a:headEnd/>
            <a:tailEnd/>
          </a:ln>
          <a:effectLst/>
        </p:spPr>
        <p:txBody>
          <a:bodyPr/>
          <a:lstStyle/>
          <a:p>
            <a:endParaRPr lang="hu-HU"/>
          </a:p>
        </p:txBody>
      </p:sp>
      <p:sp>
        <p:nvSpPr>
          <p:cNvPr id="114839" name="Line 151"/>
          <p:cNvSpPr>
            <a:spLocks noChangeShapeType="1"/>
          </p:cNvSpPr>
          <p:nvPr/>
        </p:nvSpPr>
        <p:spPr bwMode="auto">
          <a:xfrm flipH="1">
            <a:off x="5219700" y="5976938"/>
            <a:ext cx="431800" cy="0"/>
          </a:xfrm>
          <a:prstGeom prst="line">
            <a:avLst/>
          </a:prstGeom>
          <a:noFill/>
          <a:ln w="38100">
            <a:solidFill>
              <a:schemeClr val="tx1"/>
            </a:solidFill>
            <a:round/>
            <a:headEnd/>
            <a:tailEnd/>
          </a:ln>
          <a:effectLst/>
        </p:spPr>
        <p:txBody>
          <a:bodyPr/>
          <a:lstStyle/>
          <a:p>
            <a:endParaRPr lang="hu-HU"/>
          </a:p>
        </p:txBody>
      </p:sp>
      <p:sp>
        <p:nvSpPr>
          <p:cNvPr id="114840" name="Text Box 152"/>
          <p:cNvSpPr txBox="1">
            <a:spLocks noChangeArrowheads="1"/>
          </p:cNvSpPr>
          <p:nvPr/>
        </p:nvSpPr>
        <p:spPr bwMode="auto">
          <a:xfrm>
            <a:off x="5854700" y="5661025"/>
            <a:ext cx="1504950" cy="641350"/>
          </a:xfrm>
          <a:prstGeom prst="rect">
            <a:avLst/>
          </a:prstGeom>
          <a:solidFill>
            <a:srgbClr val="33CC33"/>
          </a:solidFill>
          <a:ln w="9525">
            <a:noFill/>
            <a:miter lim="800000"/>
            <a:headEnd/>
            <a:tailEnd/>
          </a:ln>
          <a:effectLst/>
        </p:spPr>
        <p:txBody>
          <a:bodyPr wrap="none">
            <a:spAutoFit/>
          </a:bodyPr>
          <a:lstStyle/>
          <a:p>
            <a:r>
              <a:rPr lang="hu-HU" b="1"/>
              <a:t>Aldoszteron</a:t>
            </a:r>
          </a:p>
          <a:p>
            <a:r>
              <a:rPr lang="hu-HU" b="1"/>
              <a:t>antagonista</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14821"/>
                                        </p:tgtEl>
                                        <p:attrNameLst>
                                          <p:attrName>style.visibility</p:attrName>
                                        </p:attrNameLst>
                                      </p:cBhvr>
                                      <p:to>
                                        <p:strVal val="visible"/>
                                      </p:to>
                                    </p:set>
                                    <p:animEffect transition="in" filter="barn(inHorizontal)">
                                      <p:cBhvr>
                                        <p:cTn id="7" dur="500"/>
                                        <p:tgtEl>
                                          <p:spTgt spid="114821"/>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114822"/>
                                        </p:tgtEl>
                                        <p:attrNameLst>
                                          <p:attrName>style.visibility</p:attrName>
                                        </p:attrNameLst>
                                      </p:cBhvr>
                                      <p:to>
                                        <p:strVal val="visible"/>
                                      </p:to>
                                    </p:set>
                                    <p:animEffect transition="in" filter="barn(inHorizontal)">
                                      <p:cBhvr>
                                        <p:cTn id="10" dur="500"/>
                                        <p:tgtEl>
                                          <p:spTgt spid="114822"/>
                                        </p:tgtEl>
                                      </p:cBhvr>
                                    </p:animEffect>
                                  </p:childTnLst>
                                </p:cTn>
                              </p:par>
                              <p:par>
                                <p:cTn id="11" presetID="16" presetClass="entr" presetSubtype="26" fill="hold" grpId="0" nodeType="withEffect">
                                  <p:stCondLst>
                                    <p:cond delay="0"/>
                                  </p:stCondLst>
                                  <p:childTnLst>
                                    <p:set>
                                      <p:cBhvr>
                                        <p:cTn id="12" dur="1" fill="hold">
                                          <p:stCondLst>
                                            <p:cond delay="0"/>
                                          </p:stCondLst>
                                        </p:cTn>
                                        <p:tgtEl>
                                          <p:spTgt spid="114823"/>
                                        </p:tgtEl>
                                        <p:attrNameLst>
                                          <p:attrName>style.visibility</p:attrName>
                                        </p:attrNameLst>
                                      </p:cBhvr>
                                      <p:to>
                                        <p:strVal val="visible"/>
                                      </p:to>
                                    </p:set>
                                    <p:animEffect transition="in" filter="barn(inHorizontal)">
                                      <p:cBhvr>
                                        <p:cTn id="13" dur="500"/>
                                        <p:tgtEl>
                                          <p:spTgt spid="114823"/>
                                        </p:tgtEl>
                                      </p:cBhvr>
                                    </p:animEffect>
                                  </p:childTnLst>
                                </p:cTn>
                              </p:par>
                              <p:par>
                                <p:cTn id="14" presetID="16" presetClass="entr" presetSubtype="26" fill="hold" grpId="0" nodeType="withEffect">
                                  <p:stCondLst>
                                    <p:cond delay="0"/>
                                  </p:stCondLst>
                                  <p:childTnLst>
                                    <p:set>
                                      <p:cBhvr>
                                        <p:cTn id="15" dur="1" fill="hold">
                                          <p:stCondLst>
                                            <p:cond delay="0"/>
                                          </p:stCondLst>
                                        </p:cTn>
                                        <p:tgtEl>
                                          <p:spTgt spid="114824"/>
                                        </p:tgtEl>
                                        <p:attrNameLst>
                                          <p:attrName>style.visibility</p:attrName>
                                        </p:attrNameLst>
                                      </p:cBhvr>
                                      <p:to>
                                        <p:strVal val="visible"/>
                                      </p:to>
                                    </p:set>
                                    <p:animEffect transition="in" filter="barn(inHorizontal)">
                                      <p:cBhvr>
                                        <p:cTn id="16" dur="500"/>
                                        <p:tgtEl>
                                          <p:spTgt spid="114824"/>
                                        </p:tgtEl>
                                      </p:cBhvr>
                                    </p:animEffect>
                                  </p:childTnLst>
                                </p:cTn>
                              </p:par>
                              <p:par>
                                <p:cTn id="17" presetID="16" presetClass="entr" presetSubtype="26" fill="hold" grpId="0" nodeType="withEffect">
                                  <p:stCondLst>
                                    <p:cond delay="0"/>
                                  </p:stCondLst>
                                  <p:childTnLst>
                                    <p:set>
                                      <p:cBhvr>
                                        <p:cTn id="18" dur="1" fill="hold">
                                          <p:stCondLst>
                                            <p:cond delay="0"/>
                                          </p:stCondLst>
                                        </p:cTn>
                                        <p:tgtEl>
                                          <p:spTgt spid="114825"/>
                                        </p:tgtEl>
                                        <p:attrNameLst>
                                          <p:attrName>style.visibility</p:attrName>
                                        </p:attrNameLst>
                                      </p:cBhvr>
                                      <p:to>
                                        <p:strVal val="visible"/>
                                      </p:to>
                                    </p:set>
                                    <p:animEffect transition="in" filter="barn(inHorizontal)">
                                      <p:cBhvr>
                                        <p:cTn id="19" dur="500"/>
                                        <p:tgtEl>
                                          <p:spTgt spid="114825"/>
                                        </p:tgtEl>
                                      </p:cBhvr>
                                    </p:animEffect>
                                  </p:childTnLst>
                                </p:cTn>
                              </p:par>
                              <p:par>
                                <p:cTn id="20" presetID="16" presetClass="entr" presetSubtype="26" fill="hold" grpId="0" nodeType="withEffect">
                                  <p:stCondLst>
                                    <p:cond delay="0"/>
                                  </p:stCondLst>
                                  <p:childTnLst>
                                    <p:set>
                                      <p:cBhvr>
                                        <p:cTn id="21" dur="1" fill="hold">
                                          <p:stCondLst>
                                            <p:cond delay="0"/>
                                          </p:stCondLst>
                                        </p:cTn>
                                        <p:tgtEl>
                                          <p:spTgt spid="114830"/>
                                        </p:tgtEl>
                                        <p:attrNameLst>
                                          <p:attrName>style.visibility</p:attrName>
                                        </p:attrNameLst>
                                      </p:cBhvr>
                                      <p:to>
                                        <p:strVal val="visible"/>
                                      </p:to>
                                    </p:set>
                                    <p:animEffect transition="in" filter="barn(inHorizontal)">
                                      <p:cBhvr>
                                        <p:cTn id="22" dur="500"/>
                                        <p:tgtEl>
                                          <p:spTgt spid="114830"/>
                                        </p:tgtEl>
                                      </p:cBhvr>
                                    </p:animEffect>
                                  </p:childTnLst>
                                </p:cTn>
                              </p:par>
                              <p:par>
                                <p:cTn id="23" presetID="16" presetClass="entr" presetSubtype="26" fill="hold" grpId="0" nodeType="withEffect">
                                  <p:stCondLst>
                                    <p:cond delay="0"/>
                                  </p:stCondLst>
                                  <p:childTnLst>
                                    <p:set>
                                      <p:cBhvr>
                                        <p:cTn id="24" dur="1" fill="hold">
                                          <p:stCondLst>
                                            <p:cond delay="0"/>
                                          </p:stCondLst>
                                        </p:cTn>
                                        <p:tgtEl>
                                          <p:spTgt spid="114831"/>
                                        </p:tgtEl>
                                        <p:attrNameLst>
                                          <p:attrName>style.visibility</p:attrName>
                                        </p:attrNameLst>
                                      </p:cBhvr>
                                      <p:to>
                                        <p:strVal val="visible"/>
                                      </p:to>
                                    </p:set>
                                    <p:animEffect transition="in" filter="barn(inHorizontal)">
                                      <p:cBhvr>
                                        <p:cTn id="25" dur="500"/>
                                        <p:tgtEl>
                                          <p:spTgt spid="11483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6" fill="hold" grpId="0" nodeType="clickEffect">
                                  <p:stCondLst>
                                    <p:cond delay="0"/>
                                  </p:stCondLst>
                                  <p:childTnLst>
                                    <p:set>
                                      <p:cBhvr>
                                        <p:cTn id="29" dur="1" fill="hold">
                                          <p:stCondLst>
                                            <p:cond delay="0"/>
                                          </p:stCondLst>
                                        </p:cTn>
                                        <p:tgtEl>
                                          <p:spTgt spid="114775"/>
                                        </p:tgtEl>
                                        <p:attrNameLst>
                                          <p:attrName>style.visibility</p:attrName>
                                        </p:attrNameLst>
                                      </p:cBhvr>
                                      <p:to>
                                        <p:strVal val="visible"/>
                                      </p:to>
                                    </p:set>
                                    <p:animEffect transition="in" filter="barn(inHorizontal)">
                                      <p:cBhvr>
                                        <p:cTn id="30" dur="500"/>
                                        <p:tgtEl>
                                          <p:spTgt spid="114775"/>
                                        </p:tgtEl>
                                      </p:cBhvr>
                                    </p:animEffect>
                                  </p:childTnLst>
                                </p:cTn>
                              </p:par>
                              <p:par>
                                <p:cTn id="31" presetID="16" presetClass="entr" presetSubtype="26" fill="hold" grpId="0" nodeType="withEffect">
                                  <p:stCondLst>
                                    <p:cond delay="0"/>
                                  </p:stCondLst>
                                  <p:childTnLst>
                                    <p:set>
                                      <p:cBhvr>
                                        <p:cTn id="32" dur="1" fill="hold">
                                          <p:stCondLst>
                                            <p:cond delay="0"/>
                                          </p:stCondLst>
                                        </p:cTn>
                                        <p:tgtEl>
                                          <p:spTgt spid="114776"/>
                                        </p:tgtEl>
                                        <p:attrNameLst>
                                          <p:attrName>style.visibility</p:attrName>
                                        </p:attrNameLst>
                                      </p:cBhvr>
                                      <p:to>
                                        <p:strVal val="visible"/>
                                      </p:to>
                                    </p:set>
                                    <p:animEffect transition="in" filter="barn(inHorizontal)">
                                      <p:cBhvr>
                                        <p:cTn id="33" dur="500"/>
                                        <p:tgtEl>
                                          <p:spTgt spid="114776"/>
                                        </p:tgtEl>
                                      </p:cBhvr>
                                    </p:animEffect>
                                  </p:childTnLst>
                                </p:cTn>
                              </p:par>
                              <p:par>
                                <p:cTn id="34" presetID="16" presetClass="entr" presetSubtype="26" fill="hold" grpId="0" nodeType="withEffect">
                                  <p:stCondLst>
                                    <p:cond delay="0"/>
                                  </p:stCondLst>
                                  <p:childTnLst>
                                    <p:set>
                                      <p:cBhvr>
                                        <p:cTn id="35" dur="1" fill="hold">
                                          <p:stCondLst>
                                            <p:cond delay="0"/>
                                          </p:stCondLst>
                                        </p:cTn>
                                        <p:tgtEl>
                                          <p:spTgt spid="114777"/>
                                        </p:tgtEl>
                                        <p:attrNameLst>
                                          <p:attrName>style.visibility</p:attrName>
                                        </p:attrNameLst>
                                      </p:cBhvr>
                                      <p:to>
                                        <p:strVal val="visible"/>
                                      </p:to>
                                    </p:set>
                                    <p:animEffect transition="in" filter="barn(inHorizontal)">
                                      <p:cBhvr>
                                        <p:cTn id="36" dur="500"/>
                                        <p:tgtEl>
                                          <p:spTgt spid="114777"/>
                                        </p:tgtEl>
                                      </p:cBhvr>
                                    </p:animEffect>
                                  </p:childTnLst>
                                </p:cTn>
                              </p:par>
                              <p:par>
                                <p:cTn id="37" presetID="16" presetClass="entr" presetSubtype="26" fill="hold" grpId="0" nodeType="withEffect">
                                  <p:stCondLst>
                                    <p:cond delay="0"/>
                                  </p:stCondLst>
                                  <p:childTnLst>
                                    <p:set>
                                      <p:cBhvr>
                                        <p:cTn id="38" dur="1" fill="hold">
                                          <p:stCondLst>
                                            <p:cond delay="0"/>
                                          </p:stCondLst>
                                        </p:cTn>
                                        <p:tgtEl>
                                          <p:spTgt spid="114810"/>
                                        </p:tgtEl>
                                        <p:attrNameLst>
                                          <p:attrName>style.visibility</p:attrName>
                                        </p:attrNameLst>
                                      </p:cBhvr>
                                      <p:to>
                                        <p:strVal val="visible"/>
                                      </p:to>
                                    </p:set>
                                    <p:animEffect transition="in" filter="barn(inHorizontal)">
                                      <p:cBhvr>
                                        <p:cTn id="39" dur="500"/>
                                        <p:tgtEl>
                                          <p:spTgt spid="114810"/>
                                        </p:tgtEl>
                                      </p:cBhvr>
                                    </p:animEffect>
                                  </p:childTnLst>
                                </p:cTn>
                              </p:par>
                              <p:par>
                                <p:cTn id="40" presetID="16" presetClass="entr" presetSubtype="26" fill="hold" grpId="0" nodeType="withEffect">
                                  <p:stCondLst>
                                    <p:cond delay="0"/>
                                  </p:stCondLst>
                                  <p:childTnLst>
                                    <p:set>
                                      <p:cBhvr>
                                        <p:cTn id="41" dur="1" fill="hold">
                                          <p:stCondLst>
                                            <p:cond delay="0"/>
                                          </p:stCondLst>
                                        </p:cTn>
                                        <p:tgtEl>
                                          <p:spTgt spid="114832"/>
                                        </p:tgtEl>
                                        <p:attrNameLst>
                                          <p:attrName>style.visibility</p:attrName>
                                        </p:attrNameLst>
                                      </p:cBhvr>
                                      <p:to>
                                        <p:strVal val="visible"/>
                                      </p:to>
                                    </p:set>
                                    <p:animEffect transition="in" filter="barn(inHorizontal)">
                                      <p:cBhvr>
                                        <p:cTn id="42" dur="500"/>
                                        <p:tgtEl>
                                          <p:spTgt spid="114832"/>
                                        </p:tgtEl>
                                      </p:cBhvr>
                                    </p:animEffect>
                                  </p:childTnLst>
                                </p:cTn>
                              </p:par>
                              <p:par>
                                <p:cTn id="43" presetID="16" presetClass="entr" presetSubtype="26" fill="hold" grpId="0" nodeType="withEffect">
                                  <p:stCondLst>
                                    <p:cond delay="0"/>
                                  </p:stCondLst>
                                  <p:childTnLst>
                                    <p:set>
                                      <p:cBhvr>
                                        <p:cTn id="44" dur="1" fill="hold">
                                          <p:stCondLst>
                                            <p:cond delay="0"/>
                                          </p:stCondLst>
                                        </p:cTn>
                                        <p:tgtEl>
                                          <p:spTgt spid="114833"/>
                                        </p:tgtEl>
                                        <p:attrNameLst>
                                          <p:attrName>style.visibility</p:attrName>
                                        </p:attrNameLst>
                                      </p:cBhvr>
                                      <p:to>
                                        <p:strVal val="visible"/>
                                      </p:to>
                                    </p:set>
                                    <p:animEffect transition="in" filter="barn(inHorizontal)">
                                      <p:cBhvr>
                                        <p:cTn id="45" dur="500"/>
                                        <p:tgtEl>
                                          <p:spTgt spid="114833"/>
                                        </p:tgtEl>
                                      </p:cBhvr>
                                    </p:animEffect>
                                  </p:childTnLst>
                                </p:cTn>
                              </p:par>
                            </p:childTnLst>
                          </p:cTn>
                        </p:par>
                        <p:par>
                          <p:cTn id="46" fill="hold">
                            <p:stCondLst>
                              <p:cond delay="500"/>
                            </p:stCondLst>
                            <p:childTnLst>
                              <p:par>
                                <p:cTn id="47" presetID="55" presetClass="entr" presetSubtype="0" fill="hold" grpId="0" nodeType="afterEffect">
                                  <p:stCondLst>
                                    <p:cond delay="500"/>
                                  </p:stCondLst>
                                  <p:childTnLst>
                                    <p:set>
                                      <p:cBhvr>
                                        <p:cTn id="48" dur="1" fill="hold">
                                          <p:stCondLst>
                                            <p:cond delay="0"/>
                                          </p:stCondLst>
                                        </p:cTn>
                                        <p:tgtEl>
                                          <p:spTgt spid="114834"/>
                                        </p:tgtEl>
                                        <p:attrNameLst>
                                          <p:attrName>style.visibility</p:attrName>
                                        </p:attrNameLst>
                                      </p:cBhvr>
                                      <p:to>
                                        <p:strVal val="visible"/>
                                      </p:to>
                                    </p:set>
                                    <p:anim calcmode="lin" valueType="num">
                                      <p:cBhvr>
                                        <p:cTn id="49" dur="1000" fill="hold"/>
                                        <p:tgtEl>
                                          <p:spTgt spid="114834"/>
                                        </p:tgtEl>
                                        <p:attrNameLst>
                                          <p:attrName>ppt_w</p:attrName>
                                        </p:attrNameLst>
                                      </p:cBhvr>
                                      <p:tavLst>
                                        <p:tav tm="0">
                                          <p:val>
                                            <p:strVal val="#ppt_w*0.70"/>
                                          </p:val>
                                        </p:tav>
                                        <p:tav tm="100000">
                                          <p:val>
                                            <p:strVal val="#ppt_w"/>
                                          </p:val>
                                        </p:tav>
                                      </p:tavLst>
                                    </p:anim>
                                    <p:anim calcmode="lin" valueType="num">
                                      <p:cBhvr>
                                        <p:cTn id="50" dur="1000" fill="hold"/>
                                        <p:tgtEl>
                                          <p:spTgt spid="114834"/>
                                        </p:tgtEl>
                                        <p:attrNameLst>
                                          <p:attrName>ppt_h</p:attrName>
                                        </p:attrNameLst>
                                      </p:cBhvr>
                                      <p:tavLst>
                                        <p:tav tm="0">
                                          <p:val>
                                            <p:strVal val="#ppt_h"/>
                                          </p:val>
                                        </p:tav>
                                        <p:tav tm="100000">
                                          <p:val>
                                            <p:strVal val="#ppt_h"/>
                                          </p:val>
                                        </p:tav>
                                      </p:tavLst>
                                    </p:anim>
                                    <p:animEffect transition="in" filter="fade">
                                      <p:cBhvr>
                                        <p:cTn id="51" dur="1000"/>
                                        <p:tgtEl>
                                          <p:spTgt spid="114834"/>
                                        </p:tgtEl>
                                      </p:cBhvr>
                                    </p:animEffect>
                                  </p:childTnLst>
                                </p:cTn>
                              </p:par>
                              <p:par>
                                <p:cTn id="52" presetID="55" presetClass="entr" presetSubtype="0" fill="hold" grpId="0" nodeType="withEffect">
                                  <p:stCondLst>
                                    <p:cond delay="0"/>
                                  </p:stCondLst>
                                  <p:childTnLst>
                                    <p:set>
                                      <p:cBhvr>
                                        <p:cTn id="53" dur="1" fill="hold">
                                          <p:stCondLst>
                                            <p:cond delay="0"/>
                                          </p:stCondLst>
                                        </p:cTn>
                                        <p:tgtEl>
                                          <p:spTgt spid="114835"/>
                                        </p:tgtEl>
                                        <p:attrNameLst>
                                          <p:attrName>style.visibility</p:attrName>
                                        </p:attrNameLst>
                                      </p:cBhvr>
                                      <p:to>
                                        <p:strVal val="visible"/>
                                      </p:to>
                                    </p:set>
                                    <p:anim calcmode="lin" valueType="num">
                                      <p:cBhvr>
                                        <p:cTn id="54" dur="1000" fill="hold"/>
                                        <p:tgtEl>
                                          <p:spTgt spid="114835"/>
                                        </p:tgtEl>
                                        <p:attrNameLst>
                                          <p:attrName>ppt_w</p:attrName>
                                        </p:attrNameLst>
                                      </p:cBhvr>
                                      <p:tavLst>
                                        <p:tav tm="0">
                                          <p:val>
                                            <p:strVal val="#ppt_w*0.70"/>
                                          </p:val>
                                        </p:tav>
                                        <p:tav tm="100000">
                                          <p:val>
                                            <p:strVal val="#ppt_w"/>
                                          </p:val>
                                        </p:tav>
                                      </p:tavLst>
                                    </p:anim>
                                    <p:anim calcmode="lin" valueType="num">
                                      <p:cBhvr>
                                        <p:cTn id="55" dur="1000" fill="hold"/>
                                        <p:tgtEl>
                                          <p:spTgt spid="114835"/>
                                        </p:tgtEl>
                                        <p:attrNameLst>
                                          <p:attrName>ppt_h</p:attrName>
                                        </p:attrNameLst>
                                      </p:cBhvr>
                                      <p:tavLst>
                                        <p:tav tm="0">
                                          <p:val>
                                            <p:strVal val="#ppt_h"/>
                                          </p:val>
                                        </p:tav>
                                        <p:tav tm="100000">
                                          <p:val>
                                            <p:strVal val="#ppt_h"/>
                                          </p:val>
                                        </p:tav>
                                      </p:tavLst>
                                    </p:anim>
                                    <p:animEffect transition="in" filter="fade">
                                      <p:cBhvr>
                                        <p:cTn id="56" dur="1000"/>
                                        <p:tgtEl>
                                          <p:spTgt spid="114835"/>
                                        </p:tgtEl>
                                      </p:cBhvr>
                                    </p:animEffect>
                                  </p:childTnLst>
                                </p:cTn>
                              </p:par>
                              <p:par>
                                <p:cTn id="57" presetID="55" presetClass="entr" presetSubtype="0" fill="hold" grpId="0" nodeType="withEffect">
                                  <p:stCondLst>
                                    <p:cond delay="0"/>
                                  </p:stCondLst>
                                  <p:childTnLst>
                                    <p:set>
                                      <p:cBhvr>
                                        <p:cTn id="58" dur="1" fill="hold">
                                          <p:stCondLst>
                                            <p:cond delay="0"/>
                                          </p:stCondLst>
                                        </p:cTn>
                                        <p:tgtEl>
                                          <p:spTgt spid="114836"/>
                                        </p:tgtEl>
                                        <p:attrNameLst>
                                          <p:attrName>style.visibility</p:attrName>
                                        </p:attrNameLst>
                                      </p:cBhvr>
                                      <p:to>
                                        <p:strVal val="visible"/>
                                      </p:to>
                                    </p:set>
                                    <p:anim calcmode="lin" valueType="num">
                                      <p:cBhvr>
                                        <p:cTn id="59" dur="1000" fill="hold"/>
                                        <p:tgtEl>
                                          <p:spTgt spid="114836"/>
                                        </p:tgtEl>
                                        <p:attrNameLst>
                                          <p:attrName>ppt_w</p:attrName>
                                        </p:attrNameLst>
                                      </p:cBhvr>
                                      <p:tavLst>
                                        <p:tav tm="0">
                                          <p:val>
                                            <p:strVal val="#ppt_w*0.70"/>
                                          </p:val>
                                        </p:tav>
                                        <p:tav tm="100000">
                                          <p:val>
                                            <p:strVal val="#ppt_w"/>
                                          </p:val>
                                        </p:tav>
                                      </p:tavLst>
                                    </p:anim>
                                    <p:anim calcmode="lin" valueType="num">
                                      <p:cBhvr>
                                        <p:cTn id="60" dur="1000" fill="hold"/>
                                        <p:tgtEl>
                                          <p:spTgt spid="114836"/>
                                        </p:tgtEl>
                                        <p:attrNameLst>
                                          <p:attrName>ppt_h</p:attrName>
                                        </p:attrNameLst>
                                      </p:cBhvr>
                                      <p:tavLst>
                                        <p:tav tm="0">
                                          <p:val>
                                            <p:strVal val="#ppt_h"/>
                                          </p:val>
                                        </p:tav>
                                        <p:tav tm="100000">
                                          <p:val>
                                            <p:strVal val="#ppt_h"/>
                                          </p:val>
                                        </p:tav>
                                      </p:tavLst>
                                    </p:anim>
                                    <p:animEffect transition="in" filter="fade">
                                      <p:cBhvr>
                                        <p:cTn id="61" dur="1000"/>
                                        <p:tgtEl>
                                          <p:spTgt spid="114836"/>
                                        </p:tgtEl>
                                      </p:cBhvr>
                                    </p:animEffect>
                                  </p:childTnLst>
                                </p:cTn>
                              </p:par>
                              <p:par>
                                <p:cTn id="62" presetID="55" presetClass="entr" presetSubtype="0" fill="hold" grpId="0" nodeType="withEffect">
                                  <p:stCondLst>
                                    <p:cond delay="0"/>
                                  </p:stCondLst>
                                  <p:childTnLst>
                                    <p:set>
                                      <p:cBhvr>
                                        <p:cTn id="63" dur="1" fill="hold">
                                          <p:stCondLst>
                                            <p:cond delay="0"/>
                                          </p:stCondLst>
                                        </p:cTn>
                                        <p:tgtEl>
                                          <p:spTgt spid="114837"/>
                                        </p:tgtEl>
                                        <p:attrNameLst>
                                          <p:attrName>style.visibility</p:attrName>
                                        </p:attrNameLst>
                                      </p:cBhvr>
                                      <p:to>
                                        <p:strVal val="visible"/>
                                      </p:to>
                                    </p:set>
                                    <p:anim calcmode="lin" valueType="num">
                                      <p:cBhvr>
                                        <p:cTn id="64" dur="1000" fill="hold"/>
                                        <p:tgtEl>
                                          <p:spTgt spid="114837"/>
                                        </p:tgtEl>
                                        <p:attrNameLst>
                                          <p:attrName>ppt_w</p:attrName>
                                        </p:attrNameLst>
                                      </p:cBhvr>
                                      <p:tavLst>
                                        <p:tav tm="0">
                                          <p:val>
                                            <p:strVal val="#ppt_w*0.70"/>
                                          </p:val>
                                        </p:tav>
                                        <p:tav tm="100000">
                                          <p:val>
                                            <p:strVal val="#ppt_w"/>
                                          </p:val>
                                        </p:tav>
                                      </p:tavLst>
                                    </p:anim>
                                    <p:anim calcmode="lin" valueType="num">
                                      <p:cBhvr>
                                        <p:cTn id="65" dur="1000" fill="hold"/>
                                        <p:tgtEl>
                                          <p:spTgt spid="114837"/>
                                        </p:tgtEl>
                                        <p:attrNameLst>
                                          <p:attrName>ppt_h</p:attrName>
                                        </p:attrNameLst>
                                      </p:cBhvr>
                                      <p:tavLst>
                                        <p:tav tm="0">
                                          <p:val>
                                            <p:strVal val="#ppt_h"/>
                                          </p:val>
                                        </p:tav>
                                        <p:tav tm="100000">
                                          <p:val>
                                            <p:strVal val="#ppt_h"/>
                                          </p:val>
                                        </p:tav>
                                      </p:tavLst>
                                    </p:anim>
                                    <p:animEffect transition="in" filter="fade">
                                      <p:cBhvr>
                                        <p:cTn id="66" dur="1000"/>
                                        <p:tgtEl>
                                          <p:spTgt spid="114837"/>
                                        </p:tgtEl>
                                      </p:cBhvr>
                                    </p:animEffect>
                                  </p:childTnLst>
                                </p:cTn>
                              </p:par>
                              <p:par>
                                <p:cTn id="67" presetID="55" presetClass="entr" presetSubtype="0" fill="hold" grpId="0" nodeType="withEffect">
                                  <p:stCondLst>
                                    <p:cond delay="0"/>
                                  </p:stCondLst>
                                  <p:childTnLst>
                                    <p:set>
                                      <p:cBhvr>
                                        <p:cTn id="68" dur="1" fill="hold">
                                          <p:stCondLst>
                                            <p:cond delay="0"/>
                                          </p:stCondLst>
                                        </p:cTn>
                                        <p:tgtEl>
                                          <p:spTgt spid="114838"/>
                                        </p:tgtEl>
                                        <p:attrNameLst>
                                          <p:attrName>style.visibility</p:attrName>
                                        </p:attrNameLst>
                                      </p:cBhvr>
                                      <p:to>
                                        <p:strVal val="visible"/>
                                      </p:to>
                                    </p:set>
                                    <p:anim calcmode="lin" valueType="num">
                                      <p:cBhvr>
                                        <p:cTn id="69" dur="1000" fill="hold"/>
                                        <p:tgtEl>
                                          <p:spTgt spid="114838"/>
                                        </p:tgtEl>
                                        <p:attrNameLst>
                                          <p:attrName>ppt_w</p:attrName>
                                        </p:attrNameLst>
                                      </p:cBhvr>
                                      <p:tavLst>
                                        <p:tav tm="0">
                                          <p:val>
                                            <p:strVal val="#ppt_w*0.70"/>
                                          </p:val>
                                        </p:tav>
                                        <p:tav tm="100000">
                                          <p:val>
                                            <p:strVal val="#ppt_w"/>
                                          </p:val>
                                        </p:tav>
                                      </p:tavLst>
                                    </p:anim>
                                    <p:anim calcmode="lin" valueType="num">
                                      <p:cBhvr>
                                        <p:cTn id="70" dur="1000" fill="hold"/>
                                        <p:tgtEl>
                                          <p:spTgt spid="114838"/>
                                        </p:tgtEl>
                                        <p:attrNameLst>
                                          <p:attrName>ppt_h</p:attrName>
                                        </p:attrNameLst>
                                      </p:cBhvr>
                                      <p:tavLst>
                                        <p:tav tm="0">
                                          <p:val>
                                            <p:strVal val="#ppt_h"/>
                                          </p:val>
                                        </p:tav>
                                        <p:tav tm="100000">
                                          <p:val>
                                            <p:strVal val="#ppt_h"/>
                                          </p:val>
                                        </p:tav>
                                      </p:tavLst>
                                    </p:anim>
                                    <p:animEffect transition="in" filter="fade">
                                      <p:cBhvr>
                                        <p:cTn id="71" dur="1000"/>
                                        <p:tgtEl>
                                          <p:spTgt spid="114838"/>
                                        </p:tgtEl>
                                      </p:cBhvr>
                                    </p:animEffect>
                                  </p:childTnLst>
                                </p:cTn>
                              </p:par>
                              <p:par>
                                <p:cTn id="72" presetID="55" presetClass="entr" presetSubtype="0" fill="hold" grpId="0" nodeType="withEffect">
                                  <p:stCondLst>
                                    <p:cond delay="0"/>
                                  </p:stCondLst>
                                  <p:childTnLst>
                                    <p:set>
                                      <p:cBhvr>
                                        <p:cTn id="73" dur="1" fill="hold">
                                          <p:stCondLst>
                                            <p:cond delay="0"/>
                                          </p:stCondLst>
                                        </p:cTn>
                                        <p:tgtEl>
                                          <p:spTgt spid="114839"/>
                                        </p:tgtEl>
                                        <p:attrNameLst>
                                          <p:attrName>style.visibility</p:attrName>
                                        </p:attrNameLst>
                                      </p:cBhvr>
                                      <p:to>
                                        <p:strVal val="visible"/>
                                      </p:to>
                                    </p:set>
                                    <p:anim calcmode="lin" valueType="num">
                                      <p:cBhvr>
                                        <p:cTn id="74" dur="1000" fill="hold"/>
                                        <p:tgtEl>
                                          <p:spTgt spid="114839"/>
                                        </p:tgtEl>
                                        <p:attrNameLst>
                                          <p:attrName>ppt_w</p:attrName>
                                        </p:attrNameLst>
                                      </p:cBhvr>
                                      <p:tavLst>
                                        <p:tav tm="0">
                                          <p:val>
                                            <p:strVal val="#ppt_w*0.70"/>
                                          </p:val>
                                        </p:tav>
                                        <p:tav tm="100000">
                                          <p:val>
                                            <p:strVal val="#ppt_w"/>
                                          </p:val>
                                        </p:tav>
                                      </p:tavLst>
                                    </p:anim>
                                    <p:anim calcmode="lin" valueType="num">
                                      <p:cBhvr>
                                        <p:cTn id="75" dur="1000" fill="hold"/>
                                        <p:tgtEl>
                                          <p:spTgt spid="114839"/>
                                        </p:tgtEl>
                                        <p:attrNameLst>
                                          <p:attrName>ppt_h</p:attrName>
                                        </p:attrNameLst>
                                      </p:cBhvr>
                                      <p:tavLst>
                                        <p:tav tm="0">
                                          <p:val>
                                            <p:strVal val="#ppt_h"/>
                                          </p:val>
                                        </p:tav>
                                        <p:tav tm="100000">
                                          <p:val>
                                            <p:strVal val="#ppt_h"/>
                                          </p:val>
                                        </p:tav>
                                      </p:tavLst>
                                    </p:anim>
                                    <p:animEffect transition="in" filter="fade">
                                      <p:cBhvr>
                                        <p:cTn id="76" dur="1000"/>
                                        <p:tgtEl>
                                          <p:spTgt spid="114839"/>
                                        </p:tgtEl>
                                      </p:cBhvr>
                                    </p:animEffect>
                                  </p:childTnLst>
                                </p:cTn>
                              </p:par>
                              <p:par>
                                <p:cTn id="77" presetID="55" presetClass="entr" presetSubtype="0" fill="hold" grpId="0" nodeType="withEffect">
                                  <p:stCondLst>
                                    <p:cond delay="0"/>
                                  </p:stCondLst>
                                  <p:childTnLst>
                                    <p:set>
                                      <p:cBhvr>
                                        <p:cTn id="78" dur="1" fill="hold">
                                          <p:stCondLst>
                                            <p:cond delay="0"/>
                                          </p:stCondLst>
                                        </p:cTn>
                                        <p:tgtEl>
                                          <p:spTgt spid="114840"/>
                                        </p:tgtEl>
                                        <p:attrNameLst>
                                          <p:attrName>style.visibility</p:attrName>
                                        </p:attrNameLst>
                                      </p:cBhvr>
                                      <p:to>
                                        <p:strVal val="visible"/>
                                      </p:to>
                                    </p:set>
                                    <p:anim calcmode="lin" valueType="num">
                                      <p:cBhvr>
                                        <p:cTn id="79" dur="1000" fill="hold"/>
                                        <p:tgtEl>
                                          <p:spTgt spid="114840"/>
                                        </p:tgtEl>
                                        <p:attrNameLst>
                                          <p:attrName>ppt_w</p:attrName>
                                        </p:attrNameLst>
                                      </p:cBhvr>
                                      <p:tavLst>
                                        <p:tav tm="0">
                                          <p:val>
                                            <p:strVal val="#ppt_w*0.70"/>
                                          </p:val>
                                        </p:tav>
                                        <p:tav tm="100000">
                                          <p:val>
                                            <p:strVal val="#ppt_w"/>
                                          </p:val>
                                        </p:tav>
                                      </p:tavLst>
                                    </p:anim>
                                    <p:anim calcmode="lin" valueType="num">
                                      <p:cBhvr>
                                        <p:cTn id="80" dur="1000" fill="hold"/>
                                        <p:tgtEl>
                                          <p:spTgt spid="114840"/>
                                        </p:tgtEl>
                                        <p:attrNameLst>
                                          <p:attrName>ppt_h</p:attrName>
                                        </p:attrNameLst>
                                      </p:cBhvr>
                                      <p:tavLst>
                                        <p:tav tm="0">
                                          <p:val>
                                            <p:strVal val="#ppt_h"/>
                                          </p:val>
                                        </p:tav>
                                        <p:tav tm="100000">
                                          <p:val>
                                            <p:strVal val="#ppt_h"/>
                                          </p:val>
                                        </p:tav>
                                      </p:tavLst>
                                    </p:anim>
                                    <p:animEffect transition="in" filter="fade">
                                      <p:cBhvr>
                                        <p:cTn id="81" dur="1000"/>
                                        <p:tgtEl>
                                          <p:spTgt spid="1148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75" grpId="0" animBg="1"/>
      <p:bldP spid="114776" grpId="0" animBg="1"/>
      <p:bldP spid="114777" grpId="0" animBg="1"/>
      <p:bldP spid="114810" grpId="0"/>
      <p:bldP spid="114821" grpId="0" animBg="1"/>
      <p:bldP spid="114822" grpId="0" animBg="1"/>
      <p:bldP spid="114823" grpId="0" animBg="1"/>
      <p:bldP spid="114824" grpId="0" animBg="1"/>
      <p:bldP spid="114825" grpId="0"/>
      <p:bldP spid="114830" grpId="0" animBg="1"/>
      <p:bldP spid="114831" grpId="0" animBg="1"/>
      <p:bldP spid="114832" grpId="0" animBg="1"/>
      <p:bldP spid="114833" grpId="0" animBg="1"/>
      <p:bldP spid="114834" grpId="0" animBg="1"/>
      <p:bldP spid="114835" grpId="0" animBg="1"/>
      <p:bldP spid="114836" grpId="0" animBg="1"/>
      <p:bldP spid="114837" grpId="0" animBg="1"/>
      <p:bldP spid="114838" grpId="0" animBg="1"/>
      <p:bldP spid="114839" grpId="0" animBg="1"/>
      <p:bldP spid="11484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4"/>
          <p:cNvSpPr>
            <a:spLocks noGrp="1" noChangeArrowheads="1"/>
          </p:cNvSpPr>
          <p:nvPr>
            <p:ph type="title"/>
          </p:nvPr>
        </p:nvSpPr>
        <p:spPr>
          <a:xfrm>
            <a:off x="0" y="0"/>
            <a:ext cx="9144000" cy="765175"/>
          </a:xfrm>
          <a:solidFill>
            <a:srgbClr val="0070C0"/>
          </a:solidFill>
        </p:spPr>
        <p:txBody>
          <a:bodyPr anchor="ctr" anchorCtr="1">
            <a:noAutofit/>
          </a:bodyPr>
          <a:lstStyle/>
          <a:p>
            <a:r>
              <a:rPr lang="hu-HU" sz="2400" b="1" dirty="0" err="1" smtClean="0">
                <a:solidFill>
                  <a:srgbClr val="FFFF00"/>
                </a:solidFill>
              </a:rPr>
              <a:t>Spironolacton</a:t>
            </a:r>
            <a:r>
              <a:rPr lang="hu-HU" sz="2400" b="1" dirty="0" smtClean="0">
                <a:solidFill>
                  <a:srgbClr val="FFFF00"/>
                </a:solidFill>
              </a:rPr>
              <a:t> csökkenti a </a:t>
            </a:r>
            <a:r>
              <a:rPr lang="hu-HU" sz="2400" b="1" dirty="0" err="1" smtClean="0">
                <a:solidFill>
                  <a:srgbClr val="FFFF00"/>
                </a:solidFill>
              </a:rPr>
              <a:t>portalis</a:t>
            </a:r>
            <a:r>
              <a:rPr lang="hu-HU" sz="2400" b="1" dirty="0" smtClean="0">
                <a:solidFill>
                  <a:srgbClr val="FFFF00"/>
                </a:solidFill>
              </a:rPr>
              <a:t> nyomást és az </a:t>
            </a:r>
            <a:r>
              <a:rPr lang="hu-HU" sz="2400" b="1" dirty="0" err="1" smtClean="0">
                <a:solidFill>
                  <a:srgbClr val="FFFF00"/>
                </a:solidFill>
              </a:rPr>
              <a:t>intrahepaticus</a:t>
            </a:r>
            <a:r>
              <a:rPr lang="hu-HU" sz="2400" b="1" dirty="0" smtClean="0">
                <a:solidFill>
                  <a:srgbClr val="FFFF00"/>
                </a:solidFill>
              </a:rPr>
              <a:t> ellenállást</a:t>
            </a:r>
          </a:p>
        </p:txBody>
      </p:sp>
      <p:pic>
        <p:nvPicPr>
          <p:cNvPr id="101382" name="Picture 6" descr="Figure 7"/>
          <p:cNvPicPr>
            <a:picLocks noChangeAspect="1" noChangeArrowheads="1"/>
          </p:cNvPicPr>
          <p:nvPr/>
        </p:nvPicPr>
        <p:blipFill>
          <a:blip r:embed="rId3" cstate="print"/>
          <a:srcRect/>
          <a:stretch>
            <a:fillRect/>
          </a:stretch>
        </p:blipFill>
        <p:spPr bwMode="auto">
          <a:xfrm>
            <a:off x="34925" y="765175"/>
            <a:ext cx="5667375" cy="5400675"/>
          </a:xfrm>
          <a:prstGeom prst="rect">
            <a:avLst/>
          </a:prstGeom>
          <a:noFill/>
        </p:spPr>
      </p:pic>
      <p:sp>
        <p:nvSpPr>
          <p:cNvPr id="101383" name="Text Box 7"/>
          <p:cNvSpPr txBox="1">
            <a:spLocks noChangeArrowheads="1"/>
          </p:cNvSpPr>
          <p:nvPr/>
        </p:nvSpPr>
        <p:spPr bwMode="auto">
          <a:xfrm>
            <a:off x="5867400" y="981075"/>
            <a:ext cx="2613025" cy="825500"/>
          </a:xfrm>
          <a:prstGeom prst="rect">
            <a:avLst/>
          </a:prstGeom>
          <a:solidFill>
            <a:srgbClr val="FFFF00"/>
          </a:solidFill>
          <a:ln w="9525">
            <a:noFill/>
            <a:miter lim="800000"/>
            <a:headEnd/>
            <a:tailEnd/>
          </a:ln>
          <a:effectLst/>
        </p:spPr>
        <p:txBody>
          <a:bodyPr wrap="none">
            <a:spAutoFit/>
          </a:bodyPr>
          <a:lstStyle/>
          <a:p>
            <a:r>
              <a:rPr lang="hu-HU" sz="1600" b="1"/>
              <a:t>BDL – bile duct ligation</a:t>
            </a:r>
          </a:p>
          <a:p>
            <a:r>
              <a:rPr lang="hu-HU" sz="1600" b="1"/>
              <a:t>(Epeúti lekötés)</a:t>
            </a:r>
          </a:p>
          <a:p>
            <a:r>
              <a:rPr lang="hu-HU" sz="1600" b="1"/>
              <a:t>Patkánykísérletes modell</a:t>
            </a:r>
          </a:p>
        </p:txBody>
      </p:sp>
      <p:pic>
        <p:nvPicPr>
          <p:cNvPr id="101384" name="Picture 8"/>
          <p:cNvPicPr>
            <a:picLocks noChangeAspect="1" noChangeArrowheads="1"/>
          </p:cNvPicPr>
          <p:nvPr/>
        </p:nvPicPr>
        <p:blipFill>
          <a:blip r:embed="rId4" cstate="print"/>
          <a:srcRect/>
          <a:stretch>
            <a:fillRect/>
          </a:stretch>
        </p:blipFill>
        <p:spPr bwMode="auto">
          <a:xfrm>
            <a:off x="2847975" y="3636963"/>
            <a:ext cx="6296025" cy="3105150"/>
          </a:xfrm>
          <a:prstGeom prst="rect">
            <a:avLst/>
          </a:prstGeom>
          <a:noFill/>
          <a:ln w="9525">
            <a:noFill/>
            <a:miter lim="800000"/>
            <a:headEnd/>
            <a:tailEnd/>
          </a:ln>
          <a:effectLst/>
        </p:spPr>
      </p:pic>
      <p:sp>
        <p:nvSpPr>
          <p:cNvPr id="101385" name="Rectangle 9"/>
          <p:cNvSpPr>
            <a:spLocks noChangeArrowheads="1"/>
          </p:cNvSpPr>
          <p:nvPr/>
        </p:nvSpPr>
        <p:spPr bwMode="auto">
          <a:xfrm>
            <a:off x="0" y="765175"/>
            <a:ext cx="323850" cy="287338"/>
          </a:xfrm>
          <a:prstGeom prst="rect">
            <a:avLst/>
          </a:prstGeom>
          <a:solidFill>
            <a:schemeClr val="bg1"/>
          </a:solidFill>
          <a:ln w="9525">
            <a:noFill/>
            <a:miter lim="800000"/>
            <a:headEnd/>
            <a:tailEnd/>
          </a:ln>
          <a:effectLst/>
        </p:spPr>
        <p:txBody>
          <a:bodyPr wrap="none" anchor="ctr"/>
          <a:lstStyle/>
          <a:p>
            <a:endParaRPr lang="hu-HU"/>
          </a:p>
        </p:txBody>
      </p:sp>
      <p:sp>
        <p:nvSpPr>
          <p:cNvPr id="101386" name="Rectangle 10"/>
          <p:cNvSpPr>
            <a:spLocks noChangeArrowheads="1"/>
          </p:cNvSpPr>
          <p:nvPr/>
        </p:nvSpPr>
        <p:spPr bwMode="auto">
          <a:xfrm>
            <a:off x="2700338" y="765175"/>
            <a:ext cx="323850" cy="287338"/>
          </a:xfrm>
          <a:prstGeom prst="rect">
            <a:avLst/>
          </a:prstGeom>
          <a:solidFill>
            <a:schemeClr val="bg1"/>
          </a:solidFill>
          <a:ln w="9525">
            <a:noFill/>
            <a:miter lim="800000"/>
            <a:headEnd/>
            <a:tailEnd/>
          </a:ln>
          <a:effectLst/>
        </p:spPr>
        <p:txBody>
          <a:bodyPr wrap="none" anchor="ctr"/>
          <a:lstStyle/>
          <a:p>
            <a:endParaRPr lang="hu-HU"/>
          </a:p>
        </p:txBody>
      </p:sp>
      <p:sp>
        <p:nvSpPr>
          <p:cNvPr id="101387" name="Rectangle 11"/>
          <p:cNvSpPr>
            <a:spLocks noChangeArrowheads="1"/>
          </p:cNvSpPr>
          <p:nvPr/>
        </p:nvSpPr>
        <p:spPr bwMode="auto">
          <a:xfrm>
            <a:off x="2771775" y="3646488"/>
            <a:ext cx="323850" cy="287337"/>
          </a:xfrm>
          <a:prstGeom prst="rect">
            <a:avLst/>
          </a:prstGeom>
          <a:solidFill>
            <a:schemeClr val="bg1"/>
          </a:solidFill>
          <a:ln w="9525">
            <a:noFill/>
            <a:miter lim="800000"/>
            <a:headEnd/>
            <a:tailEnd/>
          </a:ln>
          <a:effectLst/>
        </p:spPr>
        <p:txBody>
          <a:bodyPr wrap="none" anchor="ctr"/>
          <a:lstStyle/>
          <a:p>
            <a:endParaRPr lang="hu-HU"/>
          </a:p>
        </p:txBody>
      </p:sp>
      <p:sp>
        <p:nvSpPr>
          <p:cNvPr id="101388" name="Rectangle 12"/>
          <p:cNvSpPr>
            <a:spLocks noChangeArrowheads="1"/>
          </p:cNvSpPr>
          <p:nvPr/>
        </p:nvSpPr>
        <p:spPr bwMode="auto">
          <a:xfrm>
            <a:off x="34925" y="3644900"/>
            <a:ext cx="323850" cy="287338"/>
          </a:xfrm>
          <a:prstGeom prst="rect">
            <a:avLst/>
          </a:prstGeom>
          <a:solidFill>
            <a:schemeClr val="bg1"/>
          </a:solidFill>
          <a:ln w="9525">
            <a:noFill/>
            <a:miter lim="800000"/>
            <a:headEnd/>
            <a:tailEnd/>
          </a:ln>
          <a:effectLst/>
        </p:spPr>
        <p:txBody>
          <a:bodyPr wrap="none" anchor="ctr"/>
          <a:lstStyle/>
          <a:p>
            <a:endParaRPr lang="hu-HU"/>
          </a:p>
        </p:txBody>
      </p:sp>
      <p:sp>
        <p:nvSpPr>
          <p:cNvPr id="101389" name="Rectangle 13"/>
          <p:cNvSpPr>
            <a:spLocks noChangeArrowheads="1"/>
          </p:cNvSpPr>
          <p:nvPr/>
        </p:nvSpPr>
        <p:spPr bwMode="auto">
          <a:xfrm>
            <a:off x="6048375" y="3646488"/>
            <a:ext cx="323850" cy="287337"/>
          </a:xfrm>
          <a:prstGeom prst="rect">
            <a:avLst/>
          </a:prstGeom>
          <a:solidFill>
            <a:schemeClr val="bg1"/>
          </a:solidFill>
          <a:ln w="9525">
            <a:noFill/>
            <a:miter lim="800000"/>
            <a:headEnd/>
            <a:tailEnd/>
          </a:ln>
          <a:effectLst/>
        </p:spPr>
        <p:txBody>
          <a:bodyPr wrap="none" anchor="ctr"/>
          <a:lstStyle/>
          <a:p>
            <a:endParaRPr lang="hu-HU"/>
          </a:p>
        </p:txBody>
      </p:sp>
      <p:sp>
        <p:nvSpPr>
          <p:cNvPr id="101390" name="Line 14"/>
          <p:cNvSpPr>
            <a:spLocks noChangeShapeType="1"/>
          </p:cNvSpPr>
          <p:nvPr/>
        </p:nvSpPr>
        <p:spPr bwMode="auto">
          <a:xfrm>
            <a:off x="2268538" y="1052513"/>
            <a:ext cx="0" cy="360362"/>
          </a:xfrm>
          <a:prstGeom prst="line">
            <a:avLst/>
          </a:prstGeom>
          <a:noFill/>
          <a:ln w="38100">
            <a:solidFill>
              <a:srgbClr val="FF0000"/>
            </a:solidFill>
            <a:round/>
            <a:headEnd/>
            <a:tailEnd type="triangle" w="med" len="med"/>
          </a:ln>
          <a:effectLst/>
        </p:spPr>
        <p:txBody>
          <a:bodyPr/>
          <a:lstStyle/>
          <a:p>
            <a:endParaRPr lang="hu-HU"/>
          </a:p>
        </p:txBody>
      </p:sp>
      <p:sp>
        <p:nvSpPr>
          <p:cNvPr id="101391" name="Line 15"/>
          <p:cNvSpPr>
            <a:spLocks noChangeShapeType="1"/>
          </p:cNvSpPr>
          <p:nvPr/>
        </p:nvSpPr>
        <p:spPr bwMode="auto">
          <a:xfrm>
            <a:off x="5248275" y="1555750"/>
            <a:ext cx="0" cy="360363"/>
          </a:xfrm>
          <a:prstGeom prst="line">
            <a:avLst/>
          </a:prstGeom>
          <a:noFill/>
          <a:ln w="38100">
            <a:solidFill>
              <a:srgbClr val="FF0000"/>
            </a:solidFill>
            <a:round/>
            <a:headEnd/>
            <a:tailEnd type="triangle" w="med" len="med"/>
          </a:ln>
          <a:effectLst/>
        </p:spPr>
        <p:txBody>
          <a:bodyPr/>
          <a:lstStyle/>
          <a:p>
            <a:endParaRPr lang="hu-HU"/>
          </a:p>
        </p:txBody>
      </p:sp>
      <p:sp>
        <p:nvSpPr>
          <p:cNvPr id="101392" name="Line 16"/>
          <p:cNvSpPr>
            <a:spLocks noChangeShapeType="1"/>
          </p:cNvSpPr>
          <p:nvPr/>
        </p:nvSpPr>
        <p:spPr bwMode="auto">
          <a:xfrm>
            <a:off x="2484438" y="4221163"/>
            <a:ext cx="0" cy="360362"/>
          </a:xfrm>
          <a:prstGeom prst="line">
            <a:avLst/>
          </a:prstGeom>
          <a:noFill/>
          <a:ln w="38100">
            <a:solidFill>
              <a:srgbClr val="FF0000"/>
            </a:solidFill>
            <a:round/>
            <a:headEnd/>
            <a:tailEnd type="triangle" w="med" len="med"/>
          </a:ln>
          <a:effectLst/>
        </p:spPr>
        <p:txBody>
          <a:bodyPr/>
          <a:lstStyle/>
          <a:p>
            <a:endParaRPr lang="hu-HU"/>
          </a:p>
        </p:txBody>
      </p:sp>
      <p:sp>
        <p:nvSpPr>
          <p:cNvPr id="101393" name="Line 17"/>
          <p:cNvSpPr>
            <a:spLocks noChangeShapeType="1"/>
          </p:cNvSpPr>
          <p:nvPr/>
        </p:nvSpPr>
        <p:spPr bwMode="auto">
          <a:xfrm>
            <a:off x="5651500" y="5084763"/>
            <a:ext cx="0" cy="360362"/>
          </a:xfrm>
          <a:prstGeom prst="line">
            <a:avLst/>
          </a:prstGeom>
          <a:noFill/>
          <a:ln w="38100">
            <a:solidFill>
              <a:srgbClr val="FF0000"/>
            </a:solidFill>
            <a:round/>
            <a:headEnd/>
            <a:tailEnd type="triangle" w="med" len="med"/>
          </a:ln>
          <a:effectLst/>
        </p:spPr>
        <p:txBody>
          <a:bodyPr/>
          <a:lstStyle/>
          <a:p>
            <a:endParaRPr lang="hu-HU"/>
          </a:p>
        </p:txBody>
      </p:sp>
      <p:sp>
        <p:nvSpPr>
          <p:cNvPr id="101394" name="Line 18"/>
          <p:cNvSpPr>
            <a:spLocks noChangeShapeType="1"/>
          </p:cNvSpPr>
          <p:nvPr/>
        </p:nvSpPr>
        <p:spPr bwMode="auto">
          <a:xfrm>
            <a:off x="8748713" y="4797425"/>
            <a:ext cx="0" cy="360363"/>
          </a:xfrm>
          <a:prstGeom prst="line">
            <a:avLst/>
          </a:prstGeom>
          <a:noFill/>
          <a:ln w="38100">
            <a:solidFill>
              <a:srgbClr val="FF0000"/>
            </a:solidFill>
            <a:round/>
            <a:headEnd/>
            <a:tailEnd type="triangle" w="med" len="med"/>
          </a:ln>
          <a:effectLst/>
        </p:spPr>
        <p:txBody>
          <a:bodyPr/>
          <a:lstStyle/>
          <a:p>
            <a:endParaRPr lang="hu-HU"/>
          </a:p>
        </p:txBody>
      </p:sp>
      <p:sp>
        <p:nvSpPr>
          <p:cNvPr id="101395" name="Text Box 19"/>
          <p:cNvSpPr txBox="1">
            <a:spLocks noChangeArrowheads="1"/>
          </p:cNvSpPr>
          <p:nvPr/>
        </p:nvSpPr>
        <p:spPr bwMode="auto">
          <a:xfrm>
            <a:off x="6516688" y="6308725"/>
            <a:ext cx="2397125" cy="244475"/>
          </a:xfrm>
          <a:prstGeom prst="rect">
            <a:avLst/>
          </a:prstGeom>
          <a:noFill/>
          <a:ln w="9525">
            <a:noFill/>
            <a:miter lim="800000"/>
            <a:headEnd/>
            <a:tailEnd/>
          </a:ln>
          <a:effectLst/>
        </p:spPr>
        <p:txBody>
          <a:bodyPr wrap="none">
            <a:spAutoFit/>
          </a:bodyPr>
          <a:lstStyle/>
          <a:p>
            <a:r>
              <a:rPr lang="hu-HU" sz="1000"/>
              <a:t>Wei L., PLoS One. 2012; 7(3): e34230.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539552" y="1196752"/>
            <a:ext cx="8229600" cy="4525963"/>
          </a:xfrm>
        </p:spPr>
        <p:txBody>
          <a:bodyPr>
            <a:noAutofit/>
          </a:bodyPr>
          <a:lstStyle/>
          <a:p>
            <a:pPr>
              <a:lnSpc>
                <a:spcPct val="150000"/>
              </a:lnSpc>
              <a:buNone/>
            </a:pPr>
            <a:r>
              <a:rPr lang="hu-HU" sz="2000" b="1" dirty="0" smtClean="0"/>
              <a:t>Ion és folyadékeltérések összefüggései:</a:t>
            </a:r>
          </a:p>
          <a:p>
            <a:pPr>
              <a:lnSpc>
                <a:spcPct val="150000"/>
              </a:lnSpc>
            </a:pPr>
            <a:r>
              <a:rPr lang="hu-HU" sz="2000" b="1" dirty="0" smtClean="0"/>
              <a:t>Májbetegség </a:t>
            </a:r>
            <a:r>
              <a:rPr lang="hu-HU" sz="2000" b="1" dirty="0" err="1" smtClean="0"/>
              <a:t>etiológiájával</a:t>
            </a:r>
            <a:r>
              <a:rPr lang="hu-HU" sz="2000" b="1" dirty="0" smtClean="0"/>
              <a:t> </a:t>
            </a:r>
            <a:r>
              <a:rPr lang="hu-HU" sz="2000" dirty="0" smtClean="0"/>
              <a:t>(pl. hepatitis A – hasmenés, Szívelégtelenség - </a:t>
            </a:r>
            <a:r>
              <a:rPr lang="hu-HU" sz="2000" dirty="0" err="1" smtClean="0"/>
              <a:t>Cardialis</a:t>
            </a:r>
            <a:r>
              <a:rPr lang="hu-HU" sz="2000" dirty="0" smtClean="0"/>
              <a:t> </a:t>
            </a:r>
            <a:r>
              <a:rPr lang="hu-HU" sz="2000" dirty="0" err="1" smtClean="0"/>
              <a:t>cirrhosis</a:t>
            </a:r>
            <a:r>
              <a:rPr lang="hu-HU" sz="2000" dirty="0" smtClean="0"/>
              <a:t>)</a:t>
            </a:r>
          </a:p>
          <a:p>
            <a:pPr>
              <a:lnSpc>
                <a:spcPct val="150000"/>
              </a:lnSpc>
            </a:pPr>
            <a:r>
              <a:rPr lang="hu-HU" sz="2000" b="1" dirty="0" smtClean="0"/>
              <a:t>Májbetegség kialakulásának gyorsaságával</a:t>
            </a:r>
            <a:r>
              <a:rPr lang="hu-HU" sz="2000" dirty="0" smtClean="0"/>
              <a:t> (</a:t>
            </a:r>
            <a:r>
              <a:rPr lang="hu-HU" sz="2000" dirty="0" err="1" smtClean="0"/>
              <a:t>acut</a:t>
            </a:r>
            <a:r>
              <a:rPr lang="hu-HU" sz="2000" dirty="0" smtClean="0"/>
              <a:t> - fulmináns, </a:t>
            </a:r>
            <a:r>
              <a:rPr lang="hu-HU" sz="2000" dirty="0" err="1" smtClean="0"/>
              <a:t>chr-</a:t>
            </a:r>
            <a:r>
              <a:rPr lang="hu-HU" sz="2000" dirty="0" smtClean="0"/>
              <a:t> máj szerkezeti átépülés)</a:t>
            </a:r>
          </a:p>
          <a:p>
            <a:pPr>
              <a:lnSpc>
                <a:spcPct val="150000"/>
              </a:lnSpc>
            </a:pPr>
            <a:r>
              <a:rPr lang="hu-HU" sz="2000" b="1" dirty="0" smtClean="0"/>
              <a:t>Májbetegség terápiájával </a:t>
            </a:r>
            <a:r>
              <a:rPr lang="hu-HU" sz="2000" dirty="0" smtClean="0"/>
              <a:t>(</a:t>
            </a:r>
            <a:r>
              <a:rPr lang="hu-HU" sz="2000" dirty="0" err="1" smtClean="0"/>
              <a:t>diureticumok</a:t>
            </a:r>
            <a:r>
              <a:rPr lang="hu-HU" sz="2000" dirty="0" smtClean="0"/>
              <a:t>, </a:t>
            </a:r>
            <a:r>
              <a:rPr lang="hu-HU" sz="2000" dirty="0" err="1" smtClean="0"/>
              <a:t>haspunctio</a:t>
            </a:r>
            <a:r>
              <a:rPr lang="hu-HU" sz="2000" dirty="0" smtClean="0"/>
              <a:t>, </a:t>
            </a:r>
            <a:r>
              <a:rPr lang="hu-HU" sz="2000" dirty="0" err="1" smtClean="0"/>
              <a:t>steroid</a:t>
            </a:r>
            <a:r>
              <a:rPr lang="hu-HU" sz="2000" dirty="0" smtClean="0"/>
              <a:t>, </a:t>
            </a:r>
            <a:r>
              <a:rPr lang="hu-HU" sz="2000" dirty="0" err="1" smtClean="0"/>
              <a:t>lactulose</a:t>
            </a:r>
            <a:r>
              <a:rPr lang="hu-HU" sz="2000" dirty="0" smtClean="0"/>
              <a:t>..)</a:t>
            </a:r>
          </a:p>
          <a:p>
            <a:pPr>
              <a:lnSpc>
                <a:spcPct val="150000"/>
              </a:lnSpc>
            </a:pPr>
            <a:r>
              <a:rPr lang="hu-HU" sz="2000" b="1" dirty="0" smtClean="0"/>
              <a:t>Májbetegség szövődményei </a:t>
            </a:r>
            <a:r>
              <a:rPr lang="hu-HU" sz="2000" dirty="0" smtClean="0"/>
              <a:t>(AKI, HRS, </a:t>
            </a:r>
            <a:r>
              <a:rPr lang="hu-HU" sz="2000" dirty="0" err="1" smtClean="0"/>
              <a:t>Portalis</a:t>
            </a:r>
            <a:r>
              <a:rPr lang="hu-HU" sz="2000" dirty="0" smtClean="0"/>
              <a:t> </a:t>
            </a:r>
            <a:r>
              <a:rPr lang="hu-HU" sz="2000" dirty="0" err="1" smtClean="0"/>
              <a:t>hypertensio</a:t>
            </a:r>
            <a:r>
              <a:rPr lang="hu-HU" sz="2000" dirty="0" smtClean="0"/>
              <a:t> – GI vérzés, </a:t>
            </a:r>
            <a:r>
              <a:rPr lang="hu-HU" sz="2000" dirty="0" err="1" smtClean="0"/>
              <a:t>ascites</a:t>
            </a:r>
            <a:r>
              <a:rPr lang="hu-HU" sz="2000" dirty="0" smtClean="0"/>
              <a:t>, </a:t>
            </a:r>
            <a:r>
              <a:rPr lang="hu-HU" sz="2000" dirty="0" err="1" smtClean="0"/>
              <a:t>malnutricio</a:t>
            </a:r>
            <a:r>
              <a:rPr lang="hu-HU" sz="2000" dirty="0" smtClean="0"/>
              <a:t> – </a:t>
            </a:r>
            <a:r>
              <a:rPr lang="hu-HU" sz="2000" dirty="0" err="1" smtClean="0"/>
              <a:t>hypalbuminaemia</a:t>
            </a:r>
            <a:r>
              <a:rPr lang="hu-HU" sz="2000" dirty="0" smtClean="0"/>
              <a:t>, spontán bakteriális </a:t>
            </a:r>
            <a:r>
              <a:rPr lang="hu-HU" sz="2000" dirty="0" err="1" smtClean="0"/>
              <a:t>peritonitis</a:t>
            </a:r>
            <a:r>
              <a:rPr lang="hu-HU" sz="2000" dirty="0" smtClean="0"/>
              <a:t>)</a:t>
            </a:r>
            <a:endParaRPr lang="hu-HU" sz="2000" dirty="0" smtClean="0"/>
          </a:p>
          <a:p>
            <a:pPr>
              <a:lnSpc>
                <a:spcPct val="150000"/>
              </a:lnSpc>
            </a:pPr>
            <a:r>
              <a:rPr lang="hu-HU" sz="2000" b="1" dirty="0" smtClean="0"/>
              <a:t>Májbetegség társbetegségei </a:t>
            </a:r>
            <a:r>
              <a:rPr lang="hu-HU" sz="2000" dirty="0" smtClean="0"/>
              <a:t>(CHF, CKD, </a:t>
            </a:r>
            <a:r>
              <a:rPr lang="hu-HU" sz="2000" dirty="0" smtClean="0"/>
              <a:t>Diabetes, </a:t>
            </a:r>
            <a:r>
              <a:rPr lang="hu-HU" sz="2000" dirty="0" err="1" smtClean="0"/>
              <a:t>Hypertonia</a:t>
            </a:r>
            <a:r>
              <a:rPr lang="hu-HU" sz="2000" dirty="0" smtClean="0"/>
              <a:t>, Sepsis)</a:t>
            </a:r>
          </a:p>
        </p:txBody>
      </p:sp>
      <p:sp>
        <p:nvSpPr>
          <p:cNvPr id="4" name="Cím 1"/>
          <p:cNvSpPr>
            <a:spLocks noGrp="1"/>
          </p:cNvSpPr>
          <p:nvPr>
            <p:ph type="title"/>
          </p:nvPr>
        </p:nvSpPr>
        <p:spPr>
          <a:xfrm>
            <a:off x="0" y="0"/>
            <a:ext cx="9144000" cy="836712"/>
          </a:xfrm>
          <a:solidFill>
            <a:srgbClr val="0070C0"/>
          </a:solidFill>
        </p:spPr>
        <p:txBody>
          <a:bodyPr>
            <a:normAutofit/>
          </a:bodyPr>
          <a:lstStyle/>
          <a:p>
            <a:r>
              <a:rPr lang="hu-HU" sz="2400" b="1" dirty="0" smtClean="0">
                <a:solidFill>
                  <a:srgbClr val="FFFF00"/>
                </a:solidFill>
              </a:rPr>
              <a:t>Májbetegség elektrolit és folyadék eltérései</a:t>
            </a:r>
            <a:endParaRPr lang="hu-HU" sz="2400" b="1" dirty="0">
              <a:solidFill>
                <a:srgbClr val="FFFF00"/>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457200" y="1124744"/>
            <a:ext cx="8229600" cy="5256584"/>
          </a:xfrm>
        </p:spPr>
        <p:txBody>
          <a:bodyPr>
            <a:noAutofit/>
          </a:bodyPr>
          <a:lstStyle/>
          <a:p>
            <a:pPr>
              <a:buNone/>
            </a:pPr>
            <a:r>
              <a:rPr lang="hu-HU" sz="1800" b="1" dirty="0" smtClean="0"/>
              <a:t>Nem gyógyszeres:</a:t>
            </a:r>
          </a:p>
          <a:p>
            <a:r>
              <a:rPr lang="hu-HU" sz="1800" b="1" dirty="0" smtClean="0"/>
              <a:t>TIPS</a:t>
            </a:r>
            <a:r>
              <a:rPr lang="hu-HU" sz="1800" dirty="0" smtClean="0"/>
              <a:t> (</a:t>
            </a:r>
            <a:r>
              <a:rPr lang="hu-HU" sz="1800" dirty="0" err="1" smtClean="0"/>
              <a:t>transjugularis</a:t>
            </a:r>
            <a:r>
              <a:rPr lang="hu-HU" sz="1800" dirty="0" smtClean="0"/>
              <a:t> </a:t>
            </a:r>
            <a:r>
              <a:rPr lang="hu-HU" sz="1800" dirty="0" err="1" smtClean="0"/>
              <a:t>intrahepaticus</a:t>
            </a:r>
            <a:r>
              <a:rPr lang="hu-HU" sz="1800" dirty="0" smtClean="0"/>
              <a:t> </a:t>
            </a:r>
            <a:r>
              <a:rPr lang="hu-HU" sz="1800" dirty="0" err="1" smtClean="0"/>
              <a:t>portosystemas</a:t>
            </a:r>
            <a:r>
              <a:rPr lang="hu-HU" sz="1800" dirty="0" smtClean="0"/>
              <a:t> </a:t>
            </a:r>
            <a:r>
              <a:rPr lang="hu-HU" sz="1800" dirty="0" err="1" smtClean="0"/>
              <a:t>shunt</a:t>
            </a:r>
            <a:r>
              <a:rPr lang="hu-HU" sz="1800" dirty="0" smtClean="0"/>
              <a:t>)</a:t>
            </a:r>
          </a:p>
          <a:p>
            <a:pPr lvl="1"/>
            <a:r>
              <a:rPr lang="hu-HU" sz="1800" dirty="0" smtClean="0"/>
              <a:t>Javuló túlélés</a:t>
            </a:r>
          </a:p>
          <a:p>
            <a:pPr lvl="1"/>
            <a:r>
              <a:rPr lang="hu-HU" sz="1800" dirty="0" smtClean="0"/>
              <a:t>Mellékhatás: De </a:t>
            </a:r>
            <a:r>
              <a:rPr lang="hu-HU" sz="1800" dirty="0" err="1" smtClean="0"/>
              <a:t>novo</a:t>
            </a:r>
            <a:r>
              <a:rPr lang="hu-HU" sz="1800" dirty="0" smtClean="0"/>
              <a:t> </a:t>
            </a:r>
            <a:r>
              <a:rPr lang="hu-HU" sz="1800" dirty="0" err="1" smtClean="0"/>
              <a:t>encephalopathia</a:t>
            </a:r>
            <a:r>
              <a:rPr lang="hu-HU" sz="1800" dirty="0" smtClean="0"/>
              <a:t> kifejlődése (</a:t>
            </a:r>
            <a:r>
              <a:rPr lang="en-US" sz="1800" dirty="0" smtClean="0"/>
              <a:t>35%-50%</a:t>
            </a:r>
            <a:r>
              <a:rPr lang="hu-HU" sz="1800" dirty="0" smtClean="0"/>
              <a:t>)</a:t>
            </a:r>
            <a:endParaRPr lang="hu-HU" sz="1800" b="1" dirty="0" smtClean="0"/>
          </a:p>
          <a:p>
            <a:r>
              <a:rPr lang="hu-HU" sz="1800" b="1" dirty="0" err="1" smtClean="0"/>
              <a:t>Haemodialízis</a:t>
            </a:r>
            <a:endParaRPr lang="hu-HU" sz="1800" b="1" dirty="0" smtClean="0"/>
          </a:p>
          <a:p>
            <a:pPr lvl="1"/>
            <a:r>
              <a:rPr lang="hu-HU" sz="1800" dirty="0" err="1" smtClean="0"/>
              <a:t>Haemodynamikai</a:t>
            </a:r>
            <a:r>
              <a:rPr lang="hu-HU" sz="1800" dirty="0" smtClean="0"/>
              <a:t> </a:t>
            </a:r>
            <a:r>
              <a:rPr lang="hu-HU" sz="1800" dirty="0" err="1" smtClean="0"/>
              <a:t>insatbilitás</a:t>
            </a:r>
            <a:r>
              <a:rPr lang="hu-HU" sz="1800" dirty="0" smtClean="0"/>
              <a:t>, vérzés veszély, </a:t>
            </a:r>
            <a:r>
              <a:rPr lang="hu-HU" sz="1800" dirty="0" err="1" smtClean="0"/>
              <a:t>infectio</a:t>
            </a:r>
            <a:r>
              <a:rPr lang="hu-HU" sz="1800" dirty="0" smtClean="0"/>
              <a:t> </a:t>
            </a:r>
            <a:r>
              <a:rPr lang="hu-HU" sz="1800" dirty="0" err="1" smtClean="0"/>
              <a:t>veszély</a:t>
            </a:r>
            <a:r>
              <a:rPr lang="hu-HU" sz="1800" dirty="0" smtClean="0"/>
              <a:t> miatt kérdéses alkalmazása</a:t>
            </a:r>
          </a:p>
          <a:p>
            <a:r>
              <a:rPr lang="hu-HU" sz="1800" b="1" dirty="0" err="1" smtClean="0"/>
              <a:t>Peritonealis</a:t>
            </a:r>
            <a:r>
              <a:rPr lang="hu-HU" sz="1800" b="1" dirty="0" smtClean="0"/>
              <a:t> dialízis</a:t>
            </a:r>
          </a:p>
          <a:p>
            <a:pPr lvl="1"/>
            <a:r>
              <a:rPr lang="hu-HU" sz="1800" dirty="0" err="1" smtClean="0"/>
              <a:t>Haemodínamikai</a:t>
            </a:r>
            <a:r>
              <a:rPr lang="hu-HU" sz="1800" dirty="0" smtClean="0"/>
              <a:t> stabilitás, </a:t>
            </a:r>
            <a:r>
              <a:rPr lang="hu-HU" sz="1800" dirty="0" err="1" smtClean="0"/>
              <a:t>ascites</a:t>
            </a:r>
            <a:r>
              <a:rPr lang="hu-HU" sz="1800" dirty="0" smtClean="0"/>
              <a:t> egyidejű lebocsátása</a:t>
            </a:r>
          </a:p>
          <a:p>
            <a:pPr lvl="1"/>
            <a:r>
              <a:rPr lang="hu-HU" sz="1800" dirty="0" smtClean="0"/>
              <a:t>De, az </a:t>
            </a:r>
            <a:r>
              <a:rPr lang="hu-HU" sz="1800" dirty="0" err="1" smtClean="0"/>
              <a:t>acut</a:t>
            </a:r>
            <a:r>
              <a:rPr lang="hu-HU" sz="1800" dirty="0" smtClean="0"/>
              <a:t> PD </a:t>
            </a:r>
            <a:r>
              <a:rPr lang="hu-HU" sz="1800" dirty="0" err="1" smtClean="0"/>
              <a:t>inditás</a:t>
            </a:r>
            <a:r>
              <a:rPr lang="hu-HU" sz="1800" dirty="0" smtClean="0"/>
              <a:t> nehézségei</a:t>
            </a:r>
          </a:p>
          <a:p>
            <a:r>
              <a:rPr lang="hu-HU" sz="1800" b="1" dirty="0" smtClean="0"/>
              <a:t>Egyéb szervpótló kezelések</a:t>
            </a:r>
            <a:endParaRPr lang="hu-HU" sz="1800" dirty="0" smtClean="0"/>
          </a:p>
          <a:p>
            <a:endParaRPr lang="hu-HU" sz="1800" dirty="0"/>
          </a:p>
          <a:p>
            <a:pPr>
              <a:buNone/>
            </a:pPr>
            <a:r>
              <a:rPr lang="hu-HU" sz="1800" b="1" dirty="0" smtClean="0"/>
              <a:t>HRS </a:t>
            </a:r>
            <a:r>
              <a:rPr lang="hu-HU" sz="1800" b="1" dirty="0" err="1" smtClean="0"/>
              <a:t>preventiv</a:t>
            </a:r>
            <a:r>
              <a:rPr lang="hu-HU" sz="1800" b="1" dirty="0" smtClean="0"/>
              <a:t> kezelés </a:t>
            </a:r>
            <a:r>
              <a:rPr lang="hu-HU" sz="1800" dirty="0" smtClean="0"/>
              <a:t>– SBP megelőzésére</a:t>
            </a:r>
          </a:p>
          <a:p>
            <a:r>
              <a:rPr lang="hu-HU" sz="1800" dirty="0" err="1" smtClean="0"/>
              <a:t>Cefotaxime</a:t>
            </a:r>
            <a:r>
              <a:rPr lang="hu-HU" sz="1800" dirty="0" smtClean="0"/>
              <a:t> </a:t>
            </a:r>
            <a:r>
              <a:rPr lang="en-US" sz="1800" dirty="0" err="1" smtClean="0"/>
              <a:t>monotherap</a:t>
            </a:r>
            <a:r>
              <a:rPr lang="hu-HU" sz="1800" dirty="0" err="1" smtClean="0"/>
              <a:t>ia</a:t>
            </a:r>
            <a:r>
              <a:rPr lang="hu-HU" sz="1800" dirty="0" smtClean="0"/>
              <a:t> vagy albumin kombinációval</a:t>
            </a:r>
          </a:p>
          <a:p>
            <a:r>
              <a:rPr lang="hu-HU" sz="1800" dirty="0" smtClean="0"/>
              <a:t>Eredmények: </a:t>
            </a:r>
            <a:r>
              <a:rPr lang="hu-HU" sz="1800" b="1" dirty="0" smtClean="0"/>
              <a:t>mortalitás csökkenés  </a:t>
            </a:r>
            <a:r>
              <a:rPr lang="hu-HU" sz="1800" dirty="0" smtClean="0"/>
              <a:t>(Kórházi halálozás </a:t>
            </a:r>
            <a:r>
              <a:rPr lang="en-US" sz="1800" dirty="0" smtClean="0"/>
              <a:t>10</a:t>
            </a:r>
            <a:r>
              <a:rPr lang="en-US" sz="1800" dirty="0"/>
              <a:t>% </a:t>
            </a:r>
            <a:r>
              <a:rPr lang="hu-HU" sz="1800" dirty="0" err="1" smtClean="0"/>
              <a:t>vs</a:t>
            </a:r>
            <a:r>
              <a:rPr lang="hu-HU" sz="1800" dirty="0" smtClean="0"/>
              <a:t> </a:t>
            </a:r>
            <a:r>
              <a:rPr lang="en-US" sz="1800" dirty="0" smtClean="0"/>
              <a:t>29%</a:t>
            </a:r>
            <a:r>
              <a:rPr lang="hu-HU" sz="1800" dirty="0" smtClean="0"/>
              <a:t>,</a:t>
            </a:r>
            <a:r>
              <a:rPr lang="en-US" sz="1800" dirty="0" smtClean="0"/>
              <a:t> 3</a:t>
            </a:r>
            <a:r>
              <a:rPr lang="hu-HU" sz="1800" dirty="0" smtClean="0"/>
              <a:t> hónapos halálozás</a:t>
            </a:r>
            <a:r>
              <a:rPr lang="en-US" sz="1800" dirty="0" smtClean="0"/>
              <a:t> 22</a:t>
            </a:r>
            <a:r>
              <a:rPr lang="en-US" sz="1800" dirty="0"/>
              <a:t>% </a:t>
            </a:r>
            <a:r>
              <a:rPr lang="hu-HU" sz="1800" dirty="0" err="1" smtClean="0"/>
              <a:t>vs</a:t>
            </a:r>
            <a:r>
              <a:rPr lang="hu-HU" sz="1800" dirty="0" smtClean="0"/>
              <a:t> </a:t>
            </a:r>
            <a:r>
              <a:rPr lang="en-US" sz="1800" dirty="0" smtClean="0"/>
              <a:t>41%</a:t>
            </a:r>
            <a:r>
              <a:rPr lang="hu-HU" sz="1800" dirty="0" smtClean="0"/>
              <a:t> )			</a:t>
            </a:r>
            <a:endParaRPr lang="hu-HU" sz="1200" dirty="0" smtClean="0"/>
          </a:p>
        </p:txBody>
      </p:sp>
      <p:sp>
        <p:nvSpPr>
          <p:cNvPr id="4" name="Cím 1"/>
          <p:cNvSpPr>
            <a:spLocks noGrp="1"/>
          </p:cNvSpPr>
          <p:nvPr>
            <p:ph type="title"/>
          </p:nvPr>
        </p:nvSpPr>
        <p:spPr>
          <a:xfrm>
            <a:off x="0" y="0"/>
            <a:ext cx="9144000" cy="836712"/>
          </a:xfrm>
          <a:solidFill>
            <a:srgbClr val="0070C0"/>
          </a:solidFill>
        </p:spPr>
        <p:txBody>
          <a:bodyPr>
            <a:normAutofit/>
          </a:bodyPr>
          <a:lstStyle/>
          <a:p>
            <a:r>
              <a:rPr lang="hu-HU" sz="2400" b="1" dirty="0" smtClean="0">
                <a:solidFill>
                  <a:srgbClr val="FFFF00"/>
                </a:solidFill>
              </a:rPr>
              <a:t>HRS kezelése</a:t>
            </a:r>
            <a:endParaRPr lang="hu-HU" sz="2400" b="1" dirty="0">
              <a:solidFill>
                <a:srgbClr val="FFFF00"/>
              </a:solidFill>
            </a:endParaRPr>
          </a:p>
        </p:txBody>
      </p:sp>
      <p:sp>
        <p:nvSpPr>
          <p:cNvPr id="5" name="Szövegdoboz 4"/>
          <p:cNvSpPr txBox="1"/>
          <p:nvPr/>
        </p:nvSpPr>
        <p:spPr>
          <a:xfrm>
            <a:off x="3851920" y="6207695"/>
            <a:ext cx="4798750" cy="461665"/>
          </a:xfrm>
          <a:prstGeom prst="rect">
            <a:avLst/>
          </a:prstGeom>
          <a:noFill/>
        </p:spPr>
        <p:txBody>
          <a:bodyPr wrap="none" rtlCol="0">
            <a:spAutoFit/>
          </a:bodyPr>
          <a:lstStyle/>
          <a:p>
            <a:r>
              <a:rPr lang="hu-HU" sz="1200" dirty="0" err="1" smtClean="0"/>
              <a:t>Fernandez</a:t>
            </a:r>
            <a:r>
              <a:rPr lang="hu-HU" sz="1200" dirty="0" smtClean="0"/>
              <a:t> J. et </a:t>
            </a:r>
            <a:r>
              <a:rPr lang="hu-HU" sz="1200" dirty="0" err="1" smtClean="0"/>
              <a:t>al</a:t>
            </a:r>
            <a:r>
              <a:rPr lang="hu-HU" sz="1200" dirty="0" smtClean="0"/>
              <a:t>; </a:t>
            </a:r>
            <a:r>
              <a:rPr lang="hu-HU" sz="1200" i="1" dirty="0" err="1" smtClean="0"/>
              <a:t>Gastroenterology</a:t>
            </a:r>
            <a:r>
              <a:rPr lang="hu-HU" sz="1200" i="1" dirty="0" smtClean="0"/>
              <a:t> 2007; </a:t>
            </a:r>
            <a:r>
              <a:rPr lang="hu-HU" sz="1200" b="1" i="1" dirty="0" smtClean="0"/>
              <a:t>133: 818-824</a:t>
            </a:r>
            <a:endParaRPr lang="hu-HU" sz="1200" dirty="0" smtClean="0"/>
          </a:p>
          <a:p>
            <a:r>
              <a:rPr lang="hu-HU" sz="1200" dirty="0" err="1" smtClean="0"/>
              <a:t>Bittencourt</a:t>
            </a:r>
            <a:r>
              <a:rPr lang="hu-HU" sz="1200" dirty="0" smtClean="0"/>
              <a:t> P. et </a:t>
            </a:r>
            <a:r>
              <a:rPr lang="hu-HU" sz="1200" dirty="0" err="1" smtClean="0"/>
              <a:t>al</a:t>
            </a:r>
            <a:r>
              <a:rPr lang="hu-HU" sz="1200" dirty="0" smtClean="0"/>
              <a:t>;</a:t>
            </a:r>
            <a:r>
              <a:rPr lang="en-US" sz="1200" i="1" dirty="0"/>
              <a:t> World J </a:t>
            </a:r>
            <a:r>
              <a:rPr lang="en-US" sz="1200" i="1" dirty="0" err="1"/>
              <a:t>Hepatol</a:t>
            </a:r>
            <a:r>
              <a:rPr lang="en-US" sz="1200" i="1" dirty="0"/>
              <a:t> 2015 September 28; 7(21): 2336-2343</a:t>
            </a:r>
            <a:endParaRPr lang="hu-HU" sz="1200" dirty="0"/>
          </a:p>
        </p:txBody>
      </p:sp>
      <p:pic>
        <p:nvPicPr>
          <p:cNvPr id="6" name="Picture 5"/>
          <p:cNvPicPr>
            <a:picLocks noChangeAspect="1" noChangeArrowheads="1"/>
          </p:cNvPicPr>
          <p:nvPr/>
        </p:nvPicPr>
        <p:blipFill>
          <a:blip r:embed="rId3" cstate="print"/>
          <a:srcRect/>
          <a:stretch>
            <a:fillRect/>
          </a:stretch>
        </p:blipFill>
        <p:spPr bwMode="auto">
          <a:xfrm>
            <a:off x="1763688" y="2520404"/>
            <a:ext cx="5454650" cy="3644900"/>
          </a:xfrm>
          <a:prstGeom prst="rect">
            <a:avLst/>
          </a:prstGeom>
          <a:noFill/>
          <a:ln w="9525">
            <a:noFill/>
            <a:miter lim="800000"/>
            <a:headEnd/>
            <a:tailEnd/>
          </a:ln>
          <a:effectLst/>
        </p:spPr>
      </p:pic>
      <p:sp>
        <p:nvSpPr>
          <p:cNvPr id="7" name="Text Box 8"/>
          <p:cNvSpPr txBox="1">
            <a:spLocks noChangeArrowheads="1"/>
          </p:cNvSpPr>
          <p:nvPr/>
        </p:nvSpPr>
        <p:spPr bwMode="auto">
          <a:xfrm>
            <a:off x="2844776" y="2520404"/>
            <a:ext cx="1512887" cy="366712"/>
          </a:xfrm>
          <a:prstGeom prst="rect">
            <a:avLst/>
          </a:prstGeom>
          <a:solidFill>
            <a:srgbClr val="72E8F4"/>
          </a:solidFill>
          <a:ln w="9525">
            <a:noFill/>
            <a:miter lim="800000"/>
            <a:headEnd/>
            <a:tailEnd/>
          </a:ln>
          <a:effectLst/>
        </p:spPr>
        <p:txBody>
          <a:bodyPr>
            <a:spAutoFit/>
          </a:bodyPr>
          <a:lstStyle/>
          <a:p>
            <a:pPr algn="ctr">
              <a:spcBef>
                <a:spcPct val="50000"/>
              </a:spcBef>
            </a:pPr>
            <a:r>
              <a:rPr lang="hu-HU" sz="1800" b="1"/>
              <a:t>v. hepatica</a:t>
            </a:r>
          </a:p>
        </p:txBody>
      </p:sp>
      <p:sp>
        <p:nvSpPr>
          <p:cNvPr id="8" name="Text Box 9"/>
          <p:cNvSpPr txBox="1">
            <a:spLocks noChangeArrowheads="1"/>
          </p:cNvSpPr>
          <p:nvPr/>
        </p:nvSpPr>
        <p:spPr bwMode="auto">
          <a:xfrm>
            <a:off x="5364138" y="4536529"/>
            <a:ext cx="1512888" cy="366712"/>
          </a:xfrm>
          <a:prstGeom prst="rect">
            <a:avLst/>
          </a:prstGeom>
          <a:solidFill>
            <a:srgbClr val="72E8F4"/>
          </a:solidFill>
          <a:ln w="9525">
            <a:noFill/>
            <a:miter lim="800000"/>
            <a:headEnd/>
            <a:tailEnd/>
          </a:ln>
          <a:effectLst/>
        </p:spPr>
        <p:txBody>
          <a:bodyPr>
            <a:spAutoFit/>
          </a:bodyPr>
          <a:lstStyle/>
          <a:p>
            <a:pPr algn="ctr">
              <a:spcBef>
                <a:spcPct val="50000"/>
              </a:spcBef>
            </a:pPr>
            <a:r>
              <a:rPr lang="hu-HU" sz="1800" b="1" dirty="0"/>
              <a:t>v. </a:t>
            </a:r>
            <a:r>
              <a:rPr lang="hu-HU" sz="1800" b="1" dirty="0" err="1"/>
              <a:t>portae</a:t>
            </a:r>
            <a:endParaRPr lang="hu-HU" sz="1800" b="1"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200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grpId="0" nodeType="withEffect">
                                  <p:stCondLst>
                                    <p:cond delay="200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2000"/>
                                        <p:tgtEl>
                                          <p:spTgt spid="6"/>
                                        </p:tgtEl>
                                      </p:cBhvr>
                                    </p:animEffect>
                                    <p:set>
                                      <p:cBhvr>
                                        <p:cTn id="18" dur="1" fill="hold">
                                          <p:stCondLst>
                                            <p:cond delay="1999"/>
                                          </p:stCondLst>
                                        </p:cTn>
                                        <p:tgtEl>
                                          <p:spTgt spid="6"/>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2000"/>
                                        <p:tgtEl>
                                          <p:spTgt spid="7"/>
                                        </p:tgtEl>
                                      </p:cBhvr>
                                    </p:animEffect>
                                    <p:set>
                                      <p:cBhvr>
                                        <p:cTn id="21" dur="1" fill="hold">
                                          <p:stCondLst>
                                            <p:cond delay="1999"/>
                                          </p:stCondLst>
                                        </p:cTn>
                                        <p:tgtEl>
                                          <p:spTgt spid="7"/>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2000"/>
                                        <p:tgtEl>
                                          <p:spTgt spid="8"/>
                                        </p:tgtEl>
                                      </p:cBhvr>
                                    </p:animEffect>
                                    <p:set>
                                      <p:cBhvr>
                                        <p:cTn id="24"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szatmar.ro/files/tiny_mce/Czinzel2/vese.jpg"/>
          <p:cNvPicPr>
            <a:picLocks noChangeAspect="1" noChangeArrowheads="1"/>
          </p:cNvPicPr>
          <p:nvPr/>
        </p:nvPicPr>
        <p:blipFill>
          <a:blip r:embed="rId4" cstate="print"/>
          <a:srcRect/>
          <a:stretch>
            <a:fillRect/>
          </a:stretch>
        </p:blipFill>
        <p:spPr bwMode="auto">
          <a:xfrm>
            <a:off x="5532105" y="4149080"/>
            <a:ext cx="3611893" cy="2708920"/>
          </a:xfrm>
          <a:prstGeom prst="rect">
            <a:avLst/>
          </a:prstGeom>
          <a:noFill/>
        </p:spPr>
      </p:pic>
      <p:sp>
        <p:nvSpPr>
          <p:cNvPr id="41986" name="Text Box 2"/>
          <p:cNvSpPr txBox="1">
            <a:spLocks noChangeArrowheads="1"/>
          </p:cNvSpPr>
          <p:nvPr/>
        </p:nvSpPr>
        <p:spPr bwMode="auto">
          <a:xfrm>
            <a:off x="0" y="0"/>
            <a:ext cx="9144000" cy="765175"/>
          </a:xfrm>
          <a:prstGeom prst="rect">
            <a:avLst/>
          </a:prstGeom>
          <a:solidFill>
            <a:schemeClr val="accent1"/>
          </a:solidFill>
          <a:ln w="9525">
            <a:noFill/>
            <a:miter lim="800000"/>
            <a:headEnd/>
            <a:tailEnd/>
          </a:ln>
        </p:spPr>
        <p:txBody>
          <a:bodyPr anchor="ctr" anchorCtr="1"/>
          <a:lstStyle/>
          <a:p>
            <a:pPr algn="ctr"/>
            <a:r>
              <a:rPr lang="hu-HU" sz="2400" b="1" dirty="0" err="1">
                <a:solidFill>
                  <a:srgbClr val="FFFF00"/>
                </a:solidFill>
              </a:rPr>
              <a:t>Asciteses</a:t>
            </a:r>
            <a:r>
              <a:rPr lang="hu-HU" sz="2400" b="1" dirty="0">
                <a:solidFill>
                  <a:srgbClr val="FFFF00"/>
                </a:solidFill>
              </a:rPr>
              <a:t> </a:t>
            </a:r>
            <a:r>
              <a:rPr lang="hu-HU" sz="2400" b="1" dirty="0" smtClean="0">
                <a:solidFill>
                  <a:srgbClr val="FFFF00"/>
                </a:solidFill>
              </a:rPr>
              <a:t>beteg és a </a:t>
            </a:r>
            <a:r>
              <a:rPr lang="hu-HU" sz="2400" b="1" dirty="0" err="1" smtClean="0">
                <a:solidFill>
                  <a:srgbClr val="FFFF00"/>
                </a:solidFill>
              </a:rPr>
              <a:t>hemodialízis</a:t>
            </a:r>
            <a:endParaRPr lang="hu-HU" sz="2400" b="1" dirty="0">
              <a:solidFill>
                <a:srgbClr val="FFFF00"/>
              </a:solidFill>
            </a:endParaRPr>
          </a:p>
        </p:txBody>
      </p:sp>
      <p:sp>
        <p:nvSpPr>
          <p:cNvPr id="129027" name="Rectangle 3"/>
          <p:cNvSpPr>
            <a:spLocks noChangeArrowheads="1"/>
          </p:cNvSpPr>
          <p:nvPr/>
        </p:nvSpPr>
        <p:spPr bwMode="auto">
          <a:xfrm>
            <a:off x="251520" y="908050"/>
            <a:ext cx="7848600" cy="4464050"/>
          </a:xfrm>
          <a:prstGeom prst="rect">
            <a:avLst/>
          </a:prstGeom>
          <a:noFill/>
          <a:ln w="9525">
            <a:noFill/>
            <a:miter lim="800000"/>
            <a:headEnd/>
            <a:tailEnd/>
          </a:ln>
        </p:spPr>
        <p:txBody>
          <a:bodyPr/>
          <a:lstStyle/>
          <a:p>
            <a:pPr marL="342900" indent="-342900">
              <a:lnSpc>
                <a:spcPct val="160000"/>
              </a:lnSpc>
              <a:buFont typeface="Wingdings" pitchFamily="2" charset="2"/>
              <a:buNone/>
            </a:pPr>
            <a:r>
              <a:rPr lang="hu-HU" b="1" dirty="0">
                <a:sym typeface="Symbol" pitchFamily="18" charset="2"/>
              </a:rPr>
              <a:t>Veseelégtelenség súlyosságától részben független </a:t>
            </a:r>
            <a:r>
              <a:rPr lang="hu-HU" b="1" dirty="0" err="1">
                <a:sym typeface="Symbol" pitchFamily="18" charset="2"/>
              </a:rPr>
              <a:t>dializis</a:t>
            </a:r>
            <a:r>
              <a:rPr lang="hu-HU" b="1" dirty="0">
                <a:sym typeface="Symbol" pitchFamily="18" charset="2"/>
              </a:rPr>
              <a:t> indikáció</a:t>
            </a:r>
          </a:p>
          <a:p>
            <a:pPr marL="342900" indent="-342900">
              <a:lnSpc>
                <a:spcPct val="160000"/>
              </a:lnSpc>
              <a:buFont typeface="Wingdings" pitchFamily="2" charset="2"/>
              <a:buNone/>
            </a:pPr>
            <a:r>
              <a:rPr lang="hu-HU" b="1" dirty="0" smtClean="0">
                <a:sym typeface="Symbol" pitchFamily="18" charset="2"/>
              </a:rPr>
              <a:t>Modalitás </a:t>
            </a:r>
            <a:r>
              <a:rPr lang="hu-HU" b="1" dirty="0">
                <a:sym typeface="Symbol" pitchFamily="18" charset="2"/>
              </a:rPr>
              <a:t>mérlegelés: HD veszélyei</a:t>
            </a:r>
          </a:p>
          <a:p>
            <a:pPr marL="342900" indent="-342900">
              <a:lnSpc>
                <a:spcPct val="160000"/>
              </a:lnSpc>
              <a:buFont typeface="Wingdings" pitchFamily="2" charset="2"/>
              <a:buChar char="Ø"/>
            </a:pPr>
            <a:r>
              <a:rPr lang="hu-HU" dirty="0" err="1">
                <a:sym typeface="Symbol" pitchFamily="18" charset="2"/>
              </a:rPr>
              <a:t>Hemodinamikai</a:t>
            </a:r>
            <a:r>
              <a:rPr lang="hu-HU" dirty="0">
                <a:sym typeface="Symbol" pitchFamily="18" charset="2"/>
              </a:rPr>
              <a:t> instabilitás, </a:t>
            </a:r>
            <a:r>
              <a:rPr lang="hu-HU" dirty="0" err="1">
                <a:sym typeface="Symbol" pitchFamily="18" charset="2"/>
              </a:rPr>
              <a:t>hypotonia</a:t>
            </a:r>
            <a:r>
              <a:rPr lang="hu-HU" dirty="0">
                <a:sym typeface="Symbol" pitchFamily="18" charset="2"/>
              </a:rPr>
              <a:t>, </a:t>
            </a:r>
            <a:r>
              <a:rPr lang="hu-HU" dirty="0" err="1">
                <a:sym typeface="Symbol" pitchFamily="18" charset="2"/>
              </a:rPr>
              <a:t>tensióesés</a:t>
            </a:r>
            <a:endParaRPr lang="hu-HU" dirty="0">
              <a:sym typeface="Symbol" pitchFamily="18" charset="2"/>
            </a:endParaRPr>
          </a:p>
          <a:p>
            <a:pPr marL="342900" indent="-342900">
              <a:lnSpc>
                <a:spcPct val="160000"/>
              </a:lnSpc>
              <a:buFont typeface="Wingdings" pitchFamily="2" charset="2"/>
              <a:buChar char="Ø"/>
            </a:pPr>
            <a:r>
              <a:rPr lang="hu-HU" dirty="0">
                <a:sym typeface="Symbol" pitchFamily="18" charset="2"/>
              </a:rPr>
              <a:t>Harmadik-tér probléma : az </a:t>
            </a:r>
            <a:r>
              <a:rPr lang="hu-HU" dirty="0" err="1">
                <a:sym typeface="Symbol" pitchFamily="18" charset="2"/>
              </a:rPr>
              <a:t>ascites</a:t>
            </a:r>
            <a:r>
              <a:rPr lang="hu-HU" dirty="0">
                <a:sym typeface="Symbol" pitchFamily="18" charset="2"/>
              </a:rPr>
              <a:t> nehezen hozzáférhető </a:t>
            </a:r>
          </a:p>
          <a:p>
            <a:pPr marL="342900" indent="-342900">
              <a:lnSpc>
                <a:spcPct val="160000"/>
              </a:lnSpc>
              <a:buFont typeface="Wingdings" pitchFamily="2" charset="2"/>
              <a:buChar char="Ø"/>
            </a:pPr>
            <a:r>
              <a:rPr lang="hu-HU" dirty="0">
                <a:sym typeface="Symbol" pitchFamily="18" charset="2"/>
              </a:rPr>
              <a:t>A nagyvéna </a:t>
            </a:r>
            <a:r>
              <a:rPr lang="hu-HU" dirty="0" err="1">
                <a:sym typeface="Symbol" pitchFamily="18" charset="2"/>
              </a:rPr>
              <a:t>kanülálás</a:t>
            </a:r>
            <a:r>
              <a:rPr lang="hu-HU" dirty="0">
                <a:sym typeface="Symbol" pitchFamily="18" charset="2"/>
              </a:rPr>
              <a:t> kockázata is fokozott (vérzés) </a:t>
            </a:r>
          </a:p>
          <a:p>
            <a:pPr marL="342900" indent="-342900">
              <a:lnSpc>
                <a:spcPct val="160000"/>
              </a:lnSpc>
              <a:buFont typeface="Wingdings" pitchFamily="2" charset="2"/>
              <a:buChar char="Ø"/>
            </a:pPr>
            <a:r>
              <a:rPr lang="hu-HU" dirty="0">
                <a:sym typeface="Symbol" pitchFamily="18" charset="2"/>
              </a:rPr>
              <a:t>Alvadásgátlás fokozott kockázata</a:t>
            </a:r>
          </a:p>
          <a:p>
            <a:pPr marL="342900" indent="-342900">
              <a:lnSpc>
                <a:spcPct val="160000"/>
              </a:lnSpc>
              <a:buFont typeface="Wingdings" pitchFamily="2" charset="2"/>
              <a:buChar char="Ø"/>
            </a:pPr>
            <a:r>
              <a:rPr lang="hu-HU" dirty="0">
                <a:sym typeface="Symbol" pitchFamily="18" charset="2"/>
              </a:rPr>
              <a:t>Albuminhoz kötött toxikus anyagok nem távolíthatók el</a:t>
            </a:r>
          </a:p>
          <a:p>
            <a:pPr marL="342900" indent="-342900">
              <a:lnSpc>
                <a:spcPct val="160000"/>
              </a:lnSpc>
              <a:buFont typeface="Wingdings" pitchFamily="2" charset="2"/>
              <a:buChar char="Ø"/>
            </a:pPr>
            <a:r>
              <a:rPr lang="hu-HU" dirty="0">
                <a:sym typeface="Symbol" pitchFamily="18" charset="2"/>
              </a:rPr>
              <a:t>Koponyaűri nyomásfokozódás, beékelődés veszélye</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9027">
                                            <p:txEl>
                                              <p:pRg st="1" end="1"/>
                                            </p:txEl>
                                          </p:spTgt>
                                        </p:tgtEl>
                                        <p:attrNameLst>
                                          <p:attrName>style.visibility</p:attrName>
                                        </p:attrNameLst>
                                      </p:cBhvr>
                                      <p:to>
                                        <p:strVal val="visible"/>
                                      </p:to>
                                    </p:set>
                                    <p:anim calcmode="lin" valueType="num">
                                      <p:cBhvr additive="base">
                                        <p:cTn id="7" dur="500" fill="hold"/>
                                        <p:tgtEl>
                                          <p:spTgt spid="12902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9027">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9027">
                                            <p:txEl>
                                              <p:pRg st="2" end="2"/>
                                            </p:txEl>
                                          </p:spTgt>
                                        </p:tgtEl>
                                        <p:attrNameLst>
                                          <p:attrName>style.visibility</p:attrName>
                                        </p:attrNameLst>
                                      </p:cBhvr>
                                      <p:to>
                                        <p:strVal val="visible"/>
                                      </p:to>
                                    </p:set>
                                    <p:anim calcmode="lin" valueType="num">
                                      <p:cBhvr additive="base">
                                        <p:cTn id="11" dur="500" fill="hold"/>
                                        <p:tgtEl>
                                          <p:spTgt spid="129027">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9027">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9027">
                                            <p:txEl>
                                              <p:pRg st="3" end="3"/>
                                            </p:txEl>
                                          </p:spTgt>
                                        </p:tgtEl>
                                        <p:attrNameLst>
                                          <p:attrName>style.visibility</p:attrName>
                                        </p:attrNameLst>
                                      </p:cBhvr>
                                      <p:to>
                                        <p:strVal val="visible"/>
                                      </p:to>
                                    </p:set>
                                    <p:anim calcmode="lin" valueType="num">
                                      <p:cBhvr additive="base">
                                        <p:cTn id="15" dur="500" fill="hold"/>
                                        <p:tgtEl>
                                          <p:spTgt spid="129027">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29027">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9027">
                                            <p:txEl>
                                              <p:pRg st="4" end="4"/>
                                            </p:txEl>
                                          </p:spTgt>
                                        </p:tgtEl>
                                        <p:attrNameLst>
                                          <p:attrName>style.visibility</p:attrName>
                                        </p:attrNameLst>
                                      </p:cBhvr>
                                      <p:to>
                                        <p:strVal val="visible"/>
                                      </p:to>
                                    </p:set>
                                    <p:anim calcmode="lin" valueType="num">
                                      <p:cBhvr additive="base">
                                        <p:cTn id="19" dur="500" fill="hold"/>
                                        <p:tgtEl>
                                          <p:spTgt spid="12902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9027">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9027">
                                            <p:txEl>
                                              <p:pRg st="5" end="5"/>
                                            </p:txEl>
                                          </p:spTgt>
                                        </p:tgtEl>
                                        <p:attrNameLst>
                                          <p:attrName>style.visibility</p:attrName>
                                        </p:attrNameLst>
                                      </p:cBhvr>
                                      <p:to>
                                        <p:strVal val="visible"/>
                                      </p:to>
                                    </p:set>
                                    <p:anim calcmode="lin" valueType="num">
                                      <p:cBhvr additive="base">
                                        <p:cTn id="23" dur="500" fill="hold"/>
                                        <p:tgtEl>
                                          <p:spTgt spid="129027">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29027">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9027">
                                            <p:txEl>
                                              <p:pRg st="6" end="6"/>
                                            </p:txEl>
                                          </p:spTgt>
                                        </p:tgtEl>
                                        <p:attrNameLst>
                                          <p:attrName>style.visibility</p:attrName>
                                        </p:attrNameLst>
                                      </p:cBhvr>
                                      <p:to>
                                        <p:strVal val="visible"/>
                                      </p:to>
                                    </p:set>
                                    <p:anim calcmode="lin" valueType="num">
                                      <p:cBhvr additive="base">
                                        <p:cTn id="27" dur="500" fill="hold"/>
                                        <p:tgtEl>
                                          <p:spTgt spid="129027">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29027">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9027">
                                            <p:txEl>
                                              <p:pRg st="7" end="7"/>
                                            </p:txEl>
                                          </p:spTgt>
                                        </p:tgtEl>
                                        <p:attrNameLst>
                                          <p:attrName>style.visibility</p:attrName>
                                        </p:attrNameLst>
                                      </p:cBhvr>
                                      <p:to>
                                        <p:strVal val="visible"/>
                                      </p:to>
                                    </p:set>
                                    <p:anim calcmode="lin" valueType="num">
                                      <p:cBhvr additive="base">
                                        <p:cTn id="31" dur="500" fill="hold"/>
                                        <p:tgtEl>
                                          <p:spTgt spid="129027">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902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p:cNvSpPr>
          <p:nvPr>
            <p:ph type="title" idx="4294967295"/>
          </p:nvPr>
        </p:nvSpPr>
        <p:spPr>
          <a:xfrm>
            <a:off x="0" y="0"/>
            <a:ext cx="9144000" cy="836712"/>
          </a:xfrm>
          <a:solidFill>
            <a:srgbClr val="0070C0"/>
          </a:solidFill>
        </p:spPr>
        <p:txBody>
          <a:bodyPr anchor="ctr">
            <a:noAutofit/>
          </a:bodyPr>
          <a:lstStyle/>
          <a:p>
            <a:pPr algn="ctr"/>
            <a:r>
              <a:rPr lang="hu-HU" sz="2400" b="1" dirty="0" smtClean="0">
                <a:solidFill>
                  <a:srgbClr val="FFFF00"/>
                </a:solidFill>
                <a:ea typeface="Verdana" pitchFamily="34" charset="0"/>
                <a:cs typeface="Verdana" pitchFamily="34" charset="0"/>
              </a:rPr>
              <a:t>PD kezelés előnyei máj és veseelégtelenségben</a:t>
            </a:r>
          </a:p>
        </p:txBody>
      </p:sp>
      <p:sp>
        <p:nvSpPr>
          <p:cNvPr id="30723" name="Rectangle 3"/>
          <p:cNvSpPr>
            <a:spLocks noGrp="1"/>
          </p:cNvSpPr>
          <p:nvPr>
            <p:ph type="body" idx="4294967295"/>
          </p:nvPr>
        </p:nvSpPr>
        <p:spPr bwMode="auto">
          <a:xfrm>
            <a:off x="250825" y="980728"/>
            <a:ext cx="8893175" cy="4708525"/>
          </a:xfrm>
          <a:noFill/>
        </p:spPr>
        <p:txBody>
          <a:bodyPr wrap="square" numCol="1" anchor="t" anchorCtr="0" compatLnSpc="1">
            <a:prstTxWarp prst="textNoShape">
              <a:avLst/>
            </a:prstTxWarp>
            <a:normAutofit fontScale="55000" lnSpcReduction="20000"/>
          </a:bodyPr>
          <a:lstStyle/>
          <a:p>
            <a:pPr marL="0" indent="0">
              <a:lnSpc>
                <a:spcPct val="150000"/>
              </a:lnSpc>
              <a:spcBef>
                <a:spcPts val="300"/>
              </a:spcBef>
              <a:spcAft>
                <a:spcPts val="300"/>
              </a:spcAft>
              <a:buNone/>
            </a:pPr>
            <a:r>
              <a:rPr lang="hu-HU" b="1" dirty="0" smtClean="0">
                <a:ea typeface="Verdana" pitchFamily="34" charset="0"/>
                <a:cs typeface="Verdana" pitchFamily="34" charset="0"/>
              </a:rPr>
              <a:t>                                   </a:t>
            </a:r>
            <a:r>
              <a:rPr lang="hu-HU" b="1" i="1" u="sng" dirty="0" smtClean="0">
                <a:ea typeface="Verdana" pitchFamily="34" charset="0"/>
                <a:cs typeface="Verdana" pitchFamily="34" charset="0"/>
              </a:rPr>
              <a:t>Vesefunkciótól </a:t>
            </a:r>
            <a:r>
              <a:rPr lang="hu-HU" b="1" i="1" u="sng" dirty="0" smtClean="0">
                <a:ea typeface="Verdana" pitchFamily="34" charset="0"/>
                <a:cs typeface="Verdana" pitchFamily="34" charset="0"/>
              </a:rPr>
              <a:t>függetlenül</a:t>
            </a:r>
            <a:r>
              <a:rPr lang="hu-HU" i="1" u="sng" dirty="0" smtClean="0">
                <a:ea typeface="Verdana" pitchFamily="34" charset="0"/>
                <a:cs typeface="Verdana" pitchFamily="34" charset="0"/>
              </a:rPr>
              <a:t>!</a:t>
            </a:r>
            <a:endParaRPr lang="hu-HU" i="1" u="sng" dirty="0" smtClean="0">
              <a:ea typeface="Verdana" pitchFamily="34" charset="0"/>
              <a:cs typeface="Verdana" pitchFamily="34" charset="0"/>
            </a:endParaRPr>
          </a:p>
          <a:p>
            <a:pPr marL="0" indent="0">
              <a:lnSpc>
                <a:spcPct val="150000"/>
              </a:lnSpc>
              <a:spcBef>
                <a:spcPts val="300"/>
              </a:spcBef>
              <a:spcAft>
                <a:spcPts val="300"/>
              </a:spcAft>
              <a:buFont typeface="Arial" pitchFamily="34" charset="0"/>
              <a:buChar char="•"/>
            </a:pPr>
            <a:r>
              <a:rPr lang="hu-HU" dirty="0" smtClean="0">
                <a:ea typeface="Verdana" pitchFamily="34" charset="0"/>
                <a:cs typeface="Verdana" pitchFamily="34" charset="0"/>
              </a:rPr>
              <a:t> Folyamatos és kíméletes  folyadék és Na-eltávolítás, csökkenő testsúly</a:t>
            </a:r>
          </a:p>
          <a:p>
            <a:pPr marL="0" indent="0">
              <a:lnSpc>
                <a:spcPct val="150000"/>
              </a:lnSpc>
              <a:spcBef>
                <a:spcPts val="300"/>
              </a:spcBef>
              <a:spcAft>
                <a:spcPts val="300"/>
              </a:spcAft>
              <a:buFont typeface="Arial" pitchFamily="34" charset="0"/>
              <a:buChar char="•"/>
            </a:pPr>
            <a:r>
              <a:rPr lang="hu-HU" dirty="0" smtClean="0"/>
              <a:t> Javul a </a:t>
            </a:r>
            <a:r>
              <a:rPr lang="hu-HU" dirty="0" err="1" smtClean="0"/>
              <a:t>diuretikumra</a:t>
            </a:r>
            <a:r>
              <a:rPr lang="hu-HU" dirty="0" smtClean="0"/>
              <a:t> adott válasz</a:t>
            </a:r>
          </a:p>
          <a:p>
            <a:pPr marL="0" indent="0">
              <a:lnSpc>
                <a:spcPct val="150000"/>
              </a:lnSpc>
              <a:spcBef>
                <a:spcPts val="300"/>
              </a:spcBef>
              <a:spcAft>
                <a:spcPts val="300"/>
              </a:spcAft>
              <a:buFont typeface="Arial" pitchFamily="34" charset="0"/>
              <a:buChar char="•"/>
            </a:pPr>
            <a:r>
              <a:rPr lang="hu-HU" dirty="0" smtClean="0"/>
              <a:t> Csökken az </a:t>
            </a:r>
            <a:r>
              <a:rPr lang="hu-HU" dirty="0" err="1" smtClean="0"/>
              <a:t>ascites</a:t>
            </a:r>
            <a:r>
              <a:rPr lang="hu-HU" dirty="0" smtClean="0"/>
              <a:t> és az </a:t>
            </a:r>
            <a:r>
              <a:rPr lang="hu-HU" dirty="0" err="1" smtClean="0"/>
              <a:t>intraabdominális</a:t>
            </a:r>
            <a:r>
              <a:rPr lang="hu-HU" dirty="0" smtClean="0"/>
              <a:t> nyomás</a:t>
            </a:r>
          </a:p>
          <a:p>
            <a:pPr marL="0" indent="0">
              <a:lnSpc>
                <a:spcPct val="150000"/>
              </a:lnSpc>
              <a:spcBef>
                <a:spcPts val="300"/>
              </a:spcBef>
              <a:spcAft>
                <a:spcPts val="300"/>
              </a:spcAft>
              <a:buFont typeface="Arial" pitchFamily="34" charset="0"/>
              <a:buChar char="•"/>
            </a:pPr>
            <a:r>
              <a:rPr lang="hu-HU" dirty="0" smtClean="0"/>
              <a:t> Javul a szív funkcionális státusza és a balkamra </a:t>
            </a:r>
            <a:r>
              <a:rPr lang="hu-HU" dirty="0" err="1" smtClean="0"/>
              <a:t>ejekciós</a:t>
            </a:r>
            <a:r>
              <a:rPr lang="hu-HU" dirty="0" smtClean="0"/>
              <a:t> frakció</a:t>
            </a:r>
          </a:p>
          <a:p>
            <a:pPr marL="0" indent="0">
              <a:lnSpc>
                <a:spcPct val="150000"/>
              </a:lnSpc>
              <a:spcBef>
                <a:spcPts val="300"/>
              </a:spcBef>
              <a:spcAft>
                <a:spcPts val="300"/>
              </a:spcAft>
              <a:buFont typeface="Arial" pitchFamily="34" charset="0"/>
              <a:buChar char="•"/>
            </a:pPr>
            <a:r>
              <a:rPr lang="hu-HU" dirty="0" smtClean="0"/>
              <a:t> Nem jelentkezik a </a:t>
            </a:r>
            <a:r>
              <a:rPr lang="hu-HU" dirty="0" err="1" smtClean="0"/>
              <a:t>RAAS-ra</a:t>
            </a:r>
            <a:r>
              <a:rPr lang="hu-HU" dirty="0" smtClean="0"/>
              <a:t> és szimpatikus idegrendszerre kifejtett aktivitás</a:t>
            </a:r>
          </a:p>
          <a:p>
            <a:pPr marL="0" indent="0">
              <a:lnSpc>
                <a:spcPct val="150000"/>
              </a:lnSpc>
              <a:spcBef>
                <a:spcPts val="300"/>
              </a:spcBef>
              <a:spcAft>
                <a:spcPts val="300"/>
              </a:spcAft>
              <a:buFont typeface="Arial" pitchFamily="34" charset="0"/>
              <a:buChar char="•"/>
            </a:pPr>
            <a:r>
              <a:rPr lang="hu-HU" dirty="0" smtClean="0"/>
              <a:t> Javul a </a:t>
            </a:r>
            <a:r>
              <a:rPr lang="hu-HU" dirty="0" err="1" smtClean="0"/>
              <a:t>középmolekulasúlyú</a:t>
            </a:r>
            <a:r>
              <a:rPr lang="hu-HU" dirty="0" smtClean="0"/>
              <a:t> </a:t>
            </a:r>
            <a:r>
              <a:rPr lang="hu-HU" dirty="0" err="1" smtClean="0"/>
              <a:t>proinflammatorikus</a:t>
            </a:r>
            <a:r>
              <a:rPr lang="hu-HU" dirty="0" smtClean="0"/>
              <a:t> mediátorok eltávolítása</a:t>
            </a:r>
          </a:p>
          <a:p>
            <a:pPr marL="0" indent="0">
              <a:lnSpc>
                <a:spcPct val="150000"/>
              </a:lnSpc>
              <a:spcBef>
                <a:spcPts val="300"/>
              </a:spcBef>
              <a:spcAft>
                <a:spcPts val="300"/>
              </a:spcAft>
              <a:buFont typeface="Arial" pitchFamily="34" charset="0"/>
              <a:buChar char="•"/>
            </a:pPr>
            <a:r>
              <a:rPr lang="hu-HU" dirty="0" smtClean="0">
                <a:ea typeface="Verdana" pitchFamily="34" charset="0"/>
                <a:cs typeface="Verdana" pitchFamily="34" charset="0"/>
              </a:rPr>
              <a:t> Jobban megőrzi a maradék vesefunkciót</a:t>
            </a:r>
          </a:p>
          <a:p>
            <a:pPr marL="0" indent="0" algn="just">
              <a:lnSpc>
                <a:spcPct val="150000"/>
              </a:lnSpc>
              <a:spcBef>
                <a:spcPts val="300"/>
              </a:spcBef>
              <a:spcAft>
                <a:spcPts val="300"/>
              </a:spcAft>
              <a:buFont typeface="Arial" pitchFamily="34" charset="0"/>
              <a:buChar char="•"/>
            </a:pPr>
            <a:r>
              <a:rPr lang="hu-HU" dirty="0" smtClean="0"/>
              <a:t> Csökken a </a:t>
            </a:r>
            <a:r>
              <a:rPr lang="hu-HU" dirty="0" err="1" smtClean="0"/>
              <a:t>hospitalizációs</a:t>
            </a:r>
            <a:r>
              <a:rPr lang="hu-HU" dirty="0" smtClean="0"/>
              <a:t> igény</a:t>
            </a:r>
          </a:p>
          <a:p>
            <a:pPr marL="0" indent="0" algn="just">
              <a:lnSpc>
                <a:spcPct val="150000"/>
              </a:lnSpc>
              <a:spcBef>
                <a:spcPts val="300"/>
              </a:spcBef>
              <a:spcAft>
                <a:spcPts val="300"/>
              </a:spcAft>
              <a:buFont typeface="Arial" pitchFamily="34" charset="0"/>
              <a:buChar char="•"/>
            </a:pPr>
            <a:r>
              <a:rPr lang="hu-HU" dirty="0" smtClean="0"/>
              <a:t> Jobb túlélési mutatók érhetők el </a:t>
            </a:r>
          </a:p>
          <a:p>
            <a:pPr marL="0" indent="0">
              <a:lnSpc>
                <a:spcPct val="90000"/>
              </a:lnSpc>
            </a:pPr>
            <a:endParaRPr lang="hu-HU" dirty="0" smtClean="0">
              <a:ea typeface="Verdana" pitchFamily="34" charset="0"/>
              <a:cs typeface="Verdana" pitchFamily="34" charset="0"/>
            </a:endParaRPr>
          </a:p>
        </p:txBody>
      </p:sp>
      <p:pic>
        <p:nvPicPr>
          <p:cNvPr id="3074" name="Picture 2" descr="http://www.diaverum.com/Global/Treatment/PD.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588224" y="4005064"/>
            <a:ext cx="2378444" cy="252988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0" y="0"/>
            <a:ext cx="9144000" cy="765175"/>
          </a:xfrm>
          <a:prstGeom prst="rect">
            <a:avLst/>
          </a:prstGeom>
          <a:solidFill>
            <a:srgbClr val="0070C0"/>
          </a:solidFill>
          <a:ln w="9525">
            <a:noFill/>
            <a:miter lim="800000"/>
            <a:headEnd/>
            <a:tailEnd/>
          </a:ln>
        </p:spPr>
        <p:txBody>
          <a:bodyPr anchor="ctr" anchorCtr="1"/>
          <a:lstStyle/>
          <a:p>
            <a:pPr algn="ctr"/>
            <a:r>
              <a:rPr lang="hu-HU" sz="2400" b="1">
                <a:solidFill>
                  <a:srgbClr val="FFFF00"/>
                </a:solidFill>
              </a:rPr>
              <a:t>A PD alkalmazása asciteses betegekben   </a:t>
            </a:r>
          </a:p>
        </p:txBody>
      </p:sp>
      <p:sp>
        <p:nvSpPr>
          <p:cNvPr id="43011" name="Rectangle 3"/>
          <p:cNvSpPr>
            <a:spLocks noChangeArrowheads="1"/>
          </p:cNvSpPr>
          <p:nvPr/>
        </p:nvSpPr>
        <p:spPr bwMode="auto">
          <a:xfrm>
            <a:off x="827088" y="1052513"/>
            <a:ext cx="7129462" cy="4608512"/>
          </a:xfrm>
          <a:prstGeom prst="rect">
            <a:avLst/>
          </a:prstGeom>
          <a:noFill/>
          <a:ln w="9525">
            <a:noFill/>
            <a:miter lim="800000"/>
            <a:headEnd/>
            <a:tailEnd/>
          </a:ln>
        </p:spPr>
        <p:txBody>
          <a:bodyPr/>
          <a:lstStyle/>
          <a:p>
            <a:pPr marL="342900" indent="-342900">
              <a:lnSpc>
                <a:spcPct val="150000"/>
              </a:lnSpc>
              <a:buFont typeface="Wingdings" pitchFamily="2" charset="2"/>
              <a:buChar char="Ø"/>
            </a:pPr>
            <a:r>
              <a:rPr lang="hu-HU" dirty="0">
                <a:sym typeface="Symbol" pitchFamily="18" charset="2"/>
              </a:rPr>
              <a:t>Az </a:t>
            </a:r>
            <a:r>
              <a:rPr lang="hu-HU" dirty="0" err="1">
                <a:sym typeface="Symbol" pitchFamily="18" charset="2"/>
              </a:rPr>
              <a:t>ascites</a:t>
            </a:r>
            <a:r>
              <a:rPr lang="hu-HU" dirty="0">
                <a:sym typeface="Symbol" pitchFamily="18" charset="2"/>
              </a:rPr>
              <a:t> folyamatos eltávolítását teszi lehetővé</a:t>
            </a:r>
          </a:p>
          <a:p>
            <a:pPr marL="342900" indent="-342900">
              <a:lnSpc>
                <a:spcPct val="150000"/>
              </a:lnSpc>
              <a:buFont typeface="Wingdings" pitchFamily="2" charset="2"/>
              <a:buChar char="Ø"/>
            </a:pPr>
            <a:r>
              <a:rPr lang="hu-HU" dirty="0">
                <a:sym typeface="Symbol" pitchFamily="18" charset="2"/>
              </a:rPr>
              <a:t>a fehérjevesztés nem haladja meg a </a:t>
            </a:r>
            <a:r>
              <a:rPr lang="hu-HU" dirty="0" err="1">
                <a:sym typeface="Symbol" pitchFamily="18" charset="2"/>
              </a:rPr>
              <a:t>PD-átlagot</a:t>
            </a:r>
            <a:r>
              <a:rPr lang="hu-HU" dirty="0">
                <a:sym typeface="Symbol" pitchFamily="18" charset="2"/>
              </a:rPr>
              <a:t> </a:t>
            </a:r>
          </a:p>
          <a:p>
            <a:pPr marL="342900" indent="-342900">
              <a:lnSpc>
                <a:spcPct val="150000"/>
              </a:lnSpc>
              <a:buFont typeface="Wingdings" pitchFamily="2" charset="2"/>
              <a:buChar char="Ø"/>
            </a:pPr>
            <a:r>
              <a:rPr lang="hu-HU" dirty="0">
                <a:sym typeface="Symbol" pitchFamily="18" charset="2"/>
              </a:rPr>
              <a:t>Albuminhoz kötött toxinokat is eltávolít</a:t>
            </a:r>
          </a:p>
          <a:p>
            <a:pPr marL="342900" indent="-342900">
              <a:lnSpc>
                <a:spcPct val="150000"/>
              </a:lnSpc>
              <a:buFont typeface="Wingdings" pitchFamily="2" charset="2"/>
              <a:buChar char="Ø"/>
            </a:pPr>
            <a:r>
              <a:rPr lang="hu-HU" dirty="0">
                <a:sym typeface="Symbol" pitchFamily="18" charset="2"/>
              </a:rPr>
              <a:t>Az elektrolit eltéréseket fokozatosan korrigálja </a:t>
            </a:r>
          </a:p>
          <a:p>
            <a:pPr marL="342900" indent="-342900">
              <a:lnSpc>
                <a:spcPct val="150000"/>
              </a:lnSpc>
              <a:buFont typeface="Wingdings" pitchFamily="2" charset="2"/>
              <a:buChar char="Ø"/>
            </a:pPr>
            <a:r>
              <a:rPr lang="hu-HU" dirty="0">
                <a:sym typeface="Symbol" pitchFamily="18" charset="2"/>
              </a:rPr>
              <a:t>A hasi katéter implantációjának kockázata mérsékelt</a:t>
            </a:r>
          </a:p>
          <a:p>
            <a:pPr marL="342900" indent="-342900">
              <a:lnSpc>
                <a:spcPct val="150000"/>
              </a:lnSpc>
              <a:buFont typeface="Wingdings" pitchFamily="2" charset="2"/>
              <a:buChar char="Ø"/>
            </a:pPr>
            <a:r>
              <a:rPr lang="hu-HU" dirty="0">
                <a:sym typeface="Symbol" pitchFamily="18" charset="2"/>
              </a:rPr>
              <a:t>A </a:t>
            </a:r>
            <a:r>
              <a:rPr lang="hu-HU" dirty="0" err="1">
                <a:sym typeface="Symbol" pitchFamily="18" charset="2"/>
              </a:rPr>
              <a:t>PD-peritonitisz</a:t>
            </a:r>
            <a:r>
              <a:rPr lang="hu-HU" dirty="0">
                <a:sym typeface="Symbol" pitchFamily="18" charset="2"/>
              </a:rPr>
              <a:t> valamivel gyakoribb (G-)  </a:t>
            </a:r>
            <a:endParaRPr lang="hu-HU" dirty="0" smtClean="0">
              <a:sym typeface="Symbol" pitchFamily="18" charset="2"/>
            </a:endParaRPr>
          </a:p>
          <a:p>
            <a:pPr marL="342900" indent="-342900">
              <a:lnSpc>
                <a:spcPct val="150000"/>
              </a:lnSpc>
              <a:buFont typeface="Wingdings" pitchFamily="2" charset="2"/>
              <a:buNone/>
            </a:pPr>
            <a:endParaRPr lang="hu-HU" dirty="0">
              <a:sym typeface="Symbol" pitchFamily="18" charset="2"/>
            </a:endParaRPr>
          </a:p>
          <a:p>
            <a:pPr marL="342900" indent="-342900">
              <a:lnSpc>
                <a:spcPct val="150000"/>
              </a:lnSpc>
              <a:buFont typeface="Wingdings" pitchFamily="2" charset="2"/>
              <a:buNone/>
            </a:pPr>
            <a:r>
              <a:rPr lang="hu-HU" b="1" u="sng" dirty="0">
                <a:sym typeface="Symbol" pitchFamily="18" charset="2"/>
              </a:rPr>
              <a:t>Előny:</a:t>
            </a:r>
          </a:p>
          <a:p>
            <a:pPr marL="342900" indent="-342900">
              <a:lnSpc>
                <a:spcPct val="150000"/>
              </a:lnSpc>
              <a:spcBef>
                <a:spcPct val="20000"/>
              </a:spcBef>
              <a:buFont typeface="Wingdings" pitchFamily="2" charset="2"/>
              <a:buChar char="ü"/>
            </a:pPr>
            <a:r>
              <a:rPr lang="hu-HU" b="1" dirty="0" err="1"/>
              <a:t>hemodinamikai</a:t>
            </a:r>
            <a:r>
              <a:rPr lang="hu-HU" b="1" dirty="0"/>
              <a:t> </a:t>
            </a:r>
            <a:r>
              <a:rPr lang="hu-HU" b="1" dirty="0" smtClean="0"/>
              <a:t>stabilitás</a:t>
            </a:r>
          </a:p>
          <a:p>
            <a:pPr marL="342900" indent="-342900">
              <a:lnSpc>
                <a:spcPct val="150000"/>
              </a:lnSpc>
              <a:spcBef>
                <a:spcPct val="20000"/>
              </a:spcBef>
              <a:buFont typeface="Wingdings" pitchFamily="2" charset="2"/>
              <a:buChar char="ü"/>
            </a:pPr>
            <a:r>
              <a:rPr lang="hu-HU" b="1" dirty="0" smtClean="0">
                <a:sym typeface="Symbol" pitchFamily="18" charset="2"/>
              </a:rPr>
              <a:t>Nem igényel </a:t>
            </a:r>
            <a:r>
              <a:rPr lang="hu-HU" b="1" dirty="0" err="1" smtClean="0">
                <a:sym typeface="Symbol" pitchFamily="18" charset="2"/>
              </a:rPr>
              <a:t>anticoagulálást</a:t>
            </a:r>
            <a:endParaRPr lang="hu-HU" b="1" dirty="0" smtClean="0">
              <a:sym typeface="Symbol" pitchFamily="18" charset="2"/>
            </a:endParaRPr>
          </a:p>
          <a:p>
            <a:pPr marL="342900" indent="-342900">
              <a:lnSpc>
                <a:spcPct val="150000"/>
              </a:lnSpc>
              <a:buFont typeface="Wingdings" pitchFamily="2" charset="2"/>
              <a:buChar char="ü"/>
            </a:pPr>
            <a:r>
              <a:rPr lang="hu-HU" b="1" dirty="0" smtClean="0"/>
              <a:t>albumin </a:t>
            </a:r>
            <a:r>
              <a:rPr lang="hu-HU" b="1" dirty="0"/>
              <a:t>stabilizálódik (esetleg növekszik)</a:t>
            </a:r>
          </a:p>
          <a:p>
            <a:pPr marL="342900" indent="-342900">
              <a:lnSpc>
                <a:spcPct val="150000"/>
              </a:lnSpc>
              <a:buFont typeface="Wingdings" pitchFamily="2" charset="2"/>
              <a:buChar char="ü"/>
            </a:pPr>
            <a:r>
              <a:rPr lang="hu-HU" b="1" dirty="0"/>
              <a:t>javuló tápláltság (per </a:t>
            </a:r>
            <a:r>
              <a:rPr lang="hu-HU" b="1" dirty="0" err="1"/>
              <a:t>os</a:t>
            </a:r>
            <a:r>
              <a:rPr lang="hu-HU" b="1" dirty="0"/>
              <a:t> </a:t>
            </a:r>
            <a:r>
              <a:rPr lang="hu-HU" b="1" dirty="0" err="1"/>
              <a:t>szupplementáció</a:t>
            </a:r>
            <a:r>
              <a:rPr lang="hu-HU" b="1" dirty="0"/>
              <a:t> adható!)</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ím 1"/>
          <p:cNvSpPr>
            <a:spLocks noGrp="1"/>
          </p:cNvSpPr>
          <p:nvPr>
            <p:ph type="title"/>
          </p:nvPr>
        </p:nvSpPr>
        <p:spPr>
          <a:xfrm>
            <a:off x="0" y="0"/>
            <a:ext cx="9144000" cy="836712"/>
          </a:xfrm>
          <a:solidFill>
            <a:srgbClr val="0070C0"/>
          </a:solidFill>
        </p:spPr>
        <p:txBody>
          <a:bodyPr>
            <a:normAutofit/>
          </a:bodyPr>
          <a:lstStyle/>
          <a:p>
            <a:r>
              <a:rPr lang="hu-HU" sz="2400" b="1" dirty="0" smtClean="0">
                <a:solidFill>
                  <a:srgbClr val="FFFF00"/>
                </a:solidFill>
              </a:rPr>
              <a:t>Májtámogató kezelések mai lehetőségei</a:t>
            </a:r>
          </a:p>
        </p:txBody>
      </p:sp>
      <p:sp>
        <p:nvSpPr>
          <p:cNvPr id="18435" name="Tartalom helye 2"/>
          <p:cNvSpPr>
            <a:spLocks noGrp="1"/>
          </p:cNvSpPr>
          <p:nvPr>
            <p:ph idx="1"/>
          </p:nvPr>
        </p:nvSpPr>
        <p:spPr bwMode="auto"/>
        <p:txBody>
          <a:bodyPr wrap="square" numCol="1" anchor="t" anchorCtr="0" compatLnSpc="1">
            <a:prstTxWarp prst="textNoShape">
              <a:avLst/>
            </a:prstTxWarp>
          </a:bodyPr>
          <a:lstStyle/>
          <a:p>
            <a:pPr>
              <a:buFont typeface="Arial" charset="0"/>
              <a:buChar char="•"/>
              <a:defRPr/>
            </a:pPr>
            <a:r>
              <a:rPr lang="hu-HU" sz="2000" b="1" dirty="0" err="1"/>
              <a:t>Bioarteficiális</a:t>
            </a:r>
            <a:r>
              <a:rPr lang="hu-HU" sz="2000" b="1" dirty="0"/>
              <a:t> rendszerek</a:t>
            </a:r>
            <a:r>
              <a:rPr lang="hu-HU" sz="2000" dirty="0"/>
              <a:t>: </a:t>
            </a:r>
            <a:r>
              <a:rPr lang="hu-HU" sz="2000" b="0" dirty="0"/>
              <a:t>a méreganyagok eltávolításán kívül a máj szintetikus funkciójának teljes pótlására is törekednek .</a:t>
            </a:r>
          </a:p>
          <a:p>
            <a:pPr marL="0" indent="0">
              <a:buFont typeface="Arial" charset="0"/>
              <a:buNone/>
              <a:defRPr/>
            </a:pPr>
            <a:endParaRPr lang="hu-HU" sz="2000" b="0" dirty="0"/>
          </a:p>
          <a:p>
            <a:pPr>
              <a:buFont typeface="Arial" charset="0"/>
              <a:buChar char="•"/>
              <a:defRPr/>
            </a:pPr>
            <a:r>
              <a:rPr lang="hu-HU" sz="2000" b="1" dirty="0" err="1"/>
              <a:t>Arteficiális</a:t>
            </a:r>
            <a:r>
              <a:rPr lang="hu-HU" sz="2000" b="1" dirty="0"/>
              <a:t> szervtámogatás</a:t>
            </a:r>
            <a:r>
              <a:rPr lang="hu-HU" sz="2000" dirty="0"/>
              <a:t>: </a:t>
            </a:r>
            <a:r>
              <a:rPr lang="hu-HU" sz="2000" b="0" dirty="0"/>
              <a:t>élő májsejteket nem tartalmaz. Célja a máj </a:t>
            </a:r>
            <a:r>
              <a:rPr lang="hu-HU" sz="2000" b="0" dirty="0" err="1"/>
              <a:t>detoxikáló</a:t>
            </a:r>
            <a:r>
              <a:rPr lang="hu-HU" sz="2000" b="0" dirty="0"/>
              <a:t> működésének pótlása. A szintetizáló funkció egy része ilyenkor a máj által termelődő anyagok (pl. alvadási faktorok, albumin stb.) szubsztitúciójával pótolható.</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ím 1"/>
          <p:cNvSpPr>
            <a:spLocks noGrp="1"/>
          </p:cNvSpPr>
          <p:nvPr>
            <p:ph type="title"/>
          </p:nvPr>
        </p:nvSpPr>
        <p:spPr>
          <a:xfrm>
            <a:off x="0" y="0"/>
            <a:ext cx="9144000" cy="908720"/>
          </a:xfrm>
          <a:solidFill>
            <a:srgbClr val="0070C0"/>
          </a:solidFill>
        </p:spPr>
        <p:txBody>
          <a:bodyPr anchor="ctr">
            <a:noAutofit/>
          </a:bodyPr>
          <a:lstStyle/>
          <a:p>
            <a:r>
              <a:rPr lang="hu-HU" sz="2400" b="1" dirty="0" err="1" smtClean="0">
                <a:solidFill>
                  <a:srgbClr val="FFFF00"/>
                </a:solidFill>
              </a:rPr>
              <a:t>Bioarteficiális</a:t>
            </a:r>
            <a:r>
              <a:rPr lang="hu-HU" sz="2400" b="1" dirty="0" smtClean="0">
                <a:solidFill>
                  <a:srgbClr val="FFFF00"/>
                </a:solidFill>
              </a:rPr>
              <a:t> rendszerek 1. „</a:t>
            </a:r>
            <a:r>
              <a:rPr lang="hu-HU" sz="2400" b="1" dirty="0" err="1" smtClean="0">
                <a:solidFill>
                  <a:srgbClr val="FFFF00"/>
                </a:solidFill>
              </a:rPr>
              <a:t>Bioartifical</a:t>
            </a:r>
            <a:r>
              <a:rPr lang="hu-HU" sz="2400" b="1" dirty="0" smtClean="0">
                <a:solidFill>
                  <a:srgbClr val="FFFF00"/>
                </a:solidFill>
              </a:rPr>
              <a:t> </a:t>
            </a:r>
            <a:r>
              <a:rPr lang="hu-HU" sz="2400" b="1" dirty="0" err="1" smtClean="0">
                <a:solidFill>
                  <a:srgbClr val="FFFF00"/>
                </a:solidFill>
              </a:rPr>
              <a:t>liver</a:t>
            </a:r>
            <a:r>
              <a:rPr lang="hu-HU" sz="2400" b="1" dirty="0" smtClean="0">
                <a:solidFill>
                  <a:srgbClr val="FFFF00"/>
                </a:solidFill>
              </a:rPr>
              <a:t>” (BAL)</a:t>
            </a:r>
          </a:p>
        </p:txBody>
      </p:sp>
      <p:pic>
        <p:nvPicPr>
          <p:cNvPr id="20485" name="Picture 2"/>
          <p:cNvPicPr>
            <a:picLocks noChangeAspect="1" noChangeArrowheads="1"/>
          </p:cNvPicPr>
          <p:nvPr/>
        </p:nvPicPr>
        <p:blipFill>
          <a:blip r:embed="rId2" cstate="print"/>
          <a:srcRect/>
          <a:stretch>
            <a:fillRect/>
          </a:stretch>
        </p:blipFill>
        <p:spPr bwMode="auto">
          <a:xfrm>
            <a:off x="582613" y="1373188"/>
            <a:ext cx="3971925" cy="5040312"/>
          </a:xfrm>
          <a:prstGeom prst="rect">
            <a:avLst/>
          </a:prstGeom>
          <a:noFill/>
          <a:ln w="9525">
            <a:noFill/>
            <a:miter lim="800000"/>
            <a:headEnd/>
            <a:tailEnd/>
          </a:ln>
          <a:effectLst/>
        </p:spPr>
      </p:pic>
      <p:pic>
        <p:nvPicPr>
          <p:cNvPr id="20486" name="Picture 3"/>
          <p:cNvPicPr>
            <a:picLocks noChangeAspect="1" noChangeArrowheads="1"/>
          </p:cNvPicPr>
          <p:nvPr/>
        </p:nvPicPr>
        <p:blipFill>
          <a:blip r:embed="rId3" cstate="print"/>
          <a:srcRect/>
          <a:stretch>
            <a:fillRect/>
          </a:stretch>
        </p:blipFill>
        <p:spPr bwMode="auto">
          <a:xfrm>
            <a:off x="5332413" y="3660775"/>
            <a:ext cx="3030537" cy="2141538"/>
          </a:xfrm>
          <a:prstGeom prst="rect">
            <a:avLst/>
          </a:prstGeom>
          <a:noFill/>
          <a:ln w="9525">
            <a:noFill/>
            <a:miter lim="800000"/>
            <a:headEnd/>
            <a:tailEnd/>
          </a:ln>
          <a:effectLst/>
        </p:spPr>
      </p:pic>
      <p:sp>
        <p:nvSpPr>
          <p:cNvPr id="20487" name="Téglalap 7"/>
          <p:cNvSpPr>
            <a:spLocks noChangeArrowheads="1"/>
          </p:cNvSpPr>
          <p:nvPr/>
        </p:nvSpPr>
        <p:spPr bwMode="auto">
          <a:xfrm>
            <a:off x="4800600" y="5767388"/>
            <a:ext cx="4343400" cy="646112"/>
          </a:xfrm>
          <a:prstGeom prst="rect">
            <a:avLst/>
          </a:prstGeom>
          <a:noFill/>
          <a:ln w="9525">
            <a:noFill/>
            <a:miter lim="800000"/>
            <a:headEnd/>
            <a:tailEnd/>
          </a:ln>
        </p:spPr>
        <p:txBody>
          <a:bodyPr>
            <a:spAutoFit/>
          </a:bodyPr>
          <a:lstStyle/>
          <a:p>
            <a:r>
              <a:rPr lang="hu-HU"/>
              <a:t>Transzplantáciora alkalmatlan májakból kinyert humán májsejteket használ </a:t>
            </a:r>
          </a:p>
        </p:txBody>
      </p:sp>
      <p:sp>
        <p:nvSpPr>
          <p:cNvPr id="20488" name="Téglalap 8"/>
          <p:cNvSpPr>
            <a:spLocks noChangeArrowheads="1"/>
          </p:cNvSpPr>
          <p:nvPr/>
        </p:nvSpPr>
        <p:spPr bwMode="auto">
          <a:xfrm>
            <a:off x="755650" y="6043613"/>
            <a:ext cx="3032125" cy="369887"/>
          </a:xfrm>
          <a:prstGeom prst="rect">
            <a:avLst/>
          </a:prstGeom>
          <a:noFill/>
          <a:ln w="9525">
            <a:noFill/>
            <a:miter lim="800000"/>
            <a:headEnd/>
            <a:tailEnd/>
          </a:ln>
        </p:spPr>
        <p:txBody>
          <a:bodyPr wrap="none">
            <a:spAutoFit/>
          </a:bodyPr>
          <a:lstStyle/>
          <a:p>
            <a:r>
              <a:rPr lang="hu-HU"/>
              <a:t>Sertésmájsejteket tartalmaz</a:t>
            </a:r>
          </a:p>
        </p:txBody>
      </p:sp>
      <p:pic>
        <p:nvPicPr>
          <p:cNvPr id="20489" name="Picture 5"/>
          <p:cNvPicPr>
            <a:picLocks noChangeAspect="1" noChangeArrowheads="1"/>
          </p:cNvPicPr>
          <p:nvPr/>
        </p:nvPicPr>
        <p:blipFill>
          <a:blip r:embed="rId4" cstate="print"/>
          <a:srcRect/>
          <a:stretch>
            <a:fillRect/>
          </a:stretch>
        </p:blipFill>
        <p:spPr bwMode="auto">
          <a:xfrm>
            <a:off x="5411788" y="1393825"/>
            <a:ext cx="2873375" cy="22653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ím 1"/>
          <p:cNvSpPr>
            <a:spLocks noGrp="1"/>
          </p:cNvSpPr>
          <p:nvPr>
            <p:ph type="title"/>
          </p:nvPr>
        </p:nvSpPr>
        <p:spPr>
          <a:xfrm>
            <a:off x="0" y="0"/>
            <a:ext cx="9144000" cy="836712"/>
          </a:xfrm>
          <a:solidFill>
            <a:srgbClr val="0070C0"/>
          </a:solidFill>
        </p:spPr>
        <p:txBody>
          <a:bodyPr>
            <a:normAutofit/>
          </a:bodyPr>
          <a:lstStyle/>
          <a:p>
            <a:r>
              <a:rPr lang="hu-HU" sz="2400" b="1" dirty="0" err="1" smtClean="0">
                <a:solidFill>
                  <a:srgbClr val="FFFF00"/>
                </a:solidFill>
              </a:rPr>
              <a:t>Arteficiális</a:t>
            </a:r>
            <a:r>
              <a:rPr lang="hu-HU" sz="2400" b="1" dirty="0" smtClean="0">
                <a:solidFill>
                  <a:srgbClr val="FFFF00"/>
                </a:solidFill>
              </a:rPr>
              <a:t> rendszerek</a:t>
            </a:r>
          </a:p>
        </p:txBody>
      </p:sp>
      <p:sp>
        <p:nvSpPr>
          <p:cNvPr id="23555" name="Tartalom helye 2"/>
          <p:cNvSpPr>
            <a:spLocks noGrp="1"/>
          </p:cNvSpPr>
          <p:nvPr>
            <p:ph idx="1"/>
          </p:nvPr>
        </p:nvSpPr>
        <p:spPr bwMode="auto">
          <a:xfrm>
            <a:off x="467544" y="1124744"/>
            <a:ext cx="8229600" cy="4525963"/>
          </a:xfrm>
        </p:spPr>
        <p:txBody>
          <a:bodyPr wrap="square" numCol="1" anchor="t" anchorCtr="0" compatLnSpc="1">
            <a:prstTxWarp prst="textNoShape">
              <a:avLst/>
            </a:prstTxWarp>
          </a:bodyPr>
          <a:lstStyle/>
          <a:p>
            <a:pPr eaLnBrk="1" hangingPunct="1">
              <a:lnSpc>
                <a:spcPct val="80000"/>
              </a:lnSpc>
              <a:buFont typeface="Arial" pitchFamily="34" charset="0"/>
              <a:buChar char="•"/>
              <a:defRPr/>
            </a:pPr>
            <a:r>
              <a:rPr lang="hu-HU" sz="2000" b="0" dirty="0"/>
              <a:t>Májelégtelenségben a</a:t>
            </a:r>
            <a:r>
              <a:rPr lang="hu-HU" sz="2000" b="0" dirty="0">
                <a:cs typeface="Times New Roman" pitchFamily="18" charset="0"/>
              </a:rPr>
              <a:t>lbuminhoz kötött méreganyagok halmozódnak fel.</a:t>
            </a:r>
          </a:p>
          <a:p>
            <a:pPr eaLnBrk="1" hangingPunct="1">
              <a:lnSpc>
                <a:spcPct val="80000"/>
              </a:lnSpc>
              <a:buFont typeface="Arial" pitchFamily="34" charset="0"/>
              <a:buChar char="•"/>
              <a:defRPr/>
            </a:pPr>
            <a:r>
              <a:rPr lang="hu-HU" sz="2000" b="0" dirty="0">
                <a:cs typeface="Times New Roman" pitchFamily="18" charset="0"/>
              </a:rPr>
              <a:t>Ezek eltávolítására a hagyományos </a:t>
            </a:r>
            <a:r>
              <a:rPr lang="hu-HU" sz="2000" b="0" dirty="0" err="1">
                <a:cs typeface="Times New Roman" pitchFamily="18" charset="0"/>
              </a:rPr>
              <a:t>extrakorporális</a:t>
            </a:r>
            <a:r>
              <a:rPr lang="hu-HU" sz="2000" b="0" dirty="0">
                <a:cs typeface="Times New Roman" pitchFamily="18" charset="0"/>
              </a:rPr>
              <a:t> technikák </a:t>
            </a:r>
            <a:r>
              <a:rPr lang="hu-HU" sz="2000" b="0" dirty="0"/>
              <a:t>(HD, HF, HDF, HP) </a:t>
            </a:r>
            <a:r>
              <a:rPr lang="hu-HU" sz="2000" b="0" dirty="0">
                <a:cs typeface="Times New Roman" pitchFamily="18" charset="0"/>
              </a:rPr>
              <a:t>alkalmatlanok.</a:t>
            </a:r>
          </a:p>
          <a:p>
            <a:pPr eaLnBrk="1" hangingPunct="1">
              <a:lnSpc>
                <a:spcPct val="80000"/>
              </a:lnSpc>
              <a:buFont typeface="Arial" pitchFamily="34" charset="0"/>
              <a:buChar char="•"/>
              <a:defRPr/>
            </a:pPr>
            <a:r>
              <a:rPr lang="hu-HU" sz="2000" b="0" dirty="0"/>
              <a:t>PF hasznos anyagokat (pl. alvadási faktorok, regenerációt elősegítő tényezők) is eltávolít</a:t>
            </a:r>
          </a:p>
          <a:p>
            <a:pPr eaLnBrk="1" hangingPunct="1">
              <a:lnSpc>
                <a:spcPct val="80000"/>
              </a:lnSpc>
              <a:buFontTx/>
              <a:buNone/>
              <a:defRPr/>
            </a:pPr>
            <a:endParaRPr lang="hu-HU" sz="2000" dirty="0"/>
          </a:p>
          <a:p>
            <a:pPr eaLnBrk="1" hangingPunct="1">
              <a:lnSpc>
                <a:spcPct val="80000"/>
              </a:lnSpc>
              <a:buFontTx/>
              <a:buNone/>
              <a:defRPr/>
            </a:pPr>
            <a:r>
              <a:rPr lang="hu-HU" sz="2000" b="1" dirty="0"/>
              <a:t>Albuminhoz kötött toxinok eltávolítására alkalmas technikák:</a:t>
            </a:r>
          </a:p>
          <a:p>
            <a:pPr eaLnBrk="1" hangingPunct="1">
              <a:lnSpc>
                <a:spcPct val="80000"/>
              </a:lnSpc>
              <a:buFont typeface="Arial" charset="0"/>
              <a:buChar char="•"/>
              <a:defRPr/>
            </a:pPr>
            <a:r>
              <a:rPr lang="hu-HU" sz="2000" b="0" dirty="0" smtClean="0">
                <a:cs typeface="Times New Roman" pitchFamily="18" charset="0"/>
              </a:rPr>
              <a:t>„</a:t>
            </a:r>
            <a:r>
              <a:rPr lang="hu-HU" sz="2000" b="0" dirty="0" err="1"/>
              <a:t>S</a:t>
            </a:r>
            <a:r>
              <a:rPr lang="hu-HU" sz="2000" b="0" dirty="0" err="1">
                <a:cs typeface="Times New Roman" pitchFamily="18" charset="0"/>
              </a:rPr>
              <a:t>ingle</a:t>
            </a:r>
            <a:r>
              <a:rPr lang="hu-HU" sz="2000" b="0" dirty="0">
                <a:cs typeface="Times New Roman" pitchFamily="18" charset="0"/>
              </a:rPr>
              <a:t> </a:t>
            </a:r>
            <a:r>
              <a:rPr lang="hu-HU" sz="2000" b="0" dirty="0" err="1">
                <a:cs typeface="Times New Roman" pitchFamily="18" charset="0"/>
              </a:rPr>
              <a:t>pass</a:t>
            </a:r>
            <a:r>
              <a:rPr lang="hu-HU" sz="2000" b="0" dirty="0">
                <a:cs typeface="Times New Roman" pitchFamily="18" charset="0"/>
              </a:rPr>
              <a:t>” albumin dialízis (SPAD</a:t>
            </a:r>
            <a:r>
              <a:rPr lang="hu-HU" sz="2000" b="0" dirty="0"/>
              <a:t>)</a:t>
            </a:r>
          </a:p>
          <a:p>
            <a:pPr eaLnBrk="1" hangingPunct="1">
              <a:lnSpc>
                <a:spcPct val="80000"/>
              </a:lnSpc>
              <a:buFont typeface="Arial" charset="0"/>
              <a:buChar char="•"/>
              <a:defRPr/>
            </a:pPr>
            <a:r>
              <a:rPr lang="hu-HU" sz="2000" b="0" dirty="0">
                <a:cs typeface="Times New Roman" pitchFamily="18" charset="0"/>
              </a:rPr>
              <a:t>„</a:t>
            </a:r>
            <a:r>
              <a:rPr lang="hu-HU" sz="2000" b="0" dirty="0" err="1"/>
              <a:t>M</a:t>
            </a:r>
            <a:r>
              <a:rPr lang="hu-HU" sz="2000" b="0" dirty="0" err="1">
                <a:cs typeface="Times New Roman" pitchFamily="18" charset="0"/>
              </a:rPr>
              <a:t>olecular</a:t>
            </a:r>
            <a:r>
              <a:rPr lang="hu-HU" sz="2000" b="0" dirty="0">
                <a:cs typeface="Times New Roman" pitchFamily="18" charset="0"/>
              </a:rPr>
              <a:t> </a:t>
            </a:r>
            <a:r>
              <a:rPr lang="hu-HU" sz="2000" b="0" dirty="0" err="1">
                <a:cs typeface="Times New Roman" pitchFamily="18" charset="0"/>
              </a:rPr>
              <a:t>adsorbent</a:t>
            </a:r>
            <a:r>
              <a:rPr lang="hu-HU" sz="2000" b="0" dirty="0">
                <a:cs typeface="Times New Roman" pitchFamily="18" charset="0"/>
              </a:rPr>
              <a:t> </a:t>
            </a:r>
            <a:r>
              <a:rPr lang="hu-HU" sz="2000" b="0" dirty="0" err="1">
                <a:cs typeface="Times New Roman" pitchFamily="18" charset="0"/>
              </a:rPr>
              <a:t>recirculation</a:t>
            </a:r>
            <a:r>
              <a:rPr lang="hu-HU" sz="2000" b="0" dirty="0">
                <a:cs typeface="Times New Roman" pitchFamily="18" charset="0"/>
              </a:rPr>
              <a:t> </a:t>
            </a:r>
            <a:r>
              <a:rPr lang="hu-HU" sz="2000" b="0" dirty="0" err="1">
                <a:cs typeface="Times New Roman" pitchFamily="18" charset="0"/>
              </a:rPr>
              <a:t>system</a:t>
            </a:r>
            <a:r>
              <a:rPr lang="hu-HU" sz="2000" b="0" dirty="0">
                <a:cs typeface="Times New Roman" pitchFamily="18" charset="0"/>
              </a:rPr>
              <a:t>” (MARS)</a:t>
            </a:r>
            <a:endParaRPr lang="hu-HU" sz="2000" b="0" dirty="0"/>
          </a:p>
          <a:p>
            <a:pPr eaLnBrk="1" hangingPunct="1">
              <a:lnSpc>
                <a:spcPct val="80000"/>
              </a:lnSpc>
              <a:buFont typeface="Arial" charset="0"/>
              <a:buChar char="•"/>
              <a:defRPr/>
            </a:pPr>
            <a:r>
              <a:rPr lang="hu-HU" sz="2000" b="0" dirty="0">
                <a:cs typeface="Times New Roman" pitchFamily="18" charset="0"/>
              </a:rPr>
              <a:t>Prometheus</a:t>
            </a:r>
            <a:r>
              <a:rPr lang="hu-HU" sz="2000" b="0" dirty="0"/>
              <a:t> (</a:t>
            </a:r>
            <a:r>
              <a:rPr lang="hu-HU" sz="2000" b="0" dirty="0">
                <a:cs typeface="Times New Roman" pitchFamily="18" charset="0"/>
              </a:rPr>
              <a:t>Frakcionált plazma szeparáció és adszorpció = FPSA </a:t>
            </a:r>
            <a:r>
              <a:rPr lang="hu-HU" sz="2000" b="0" dirty="0"/>
              <a:t>+ </a:t>
            </a:r>
            <a:r>
              <a:rPr lang="hu-HU" sz="2000" b="0" dirty="0" err="1"/>
              <a:t>High</a:t>
            </a:r>
            <a:r>
              <a:rPr lang="hu-HU" sz="2000" b="0" dirty="0"/>
              <a:t> </a:t>
            </a:r>
            <a:r>
              <a:rPr lang="hu-HU" sz="2000" b="0" dirty="0" err="1"/>
              <a:t>flux</a:t>
            </a:r>
            <a:r>
              <a:rPr lang="hu-HU" sz="2000" b="0" dirty="0"/>
              <a:t> dialízis)</a:t>
            </a:r>
            <a:r>
              <a:rPr lang="hu-HU" sz="2000" b="0" dirty="0">
                <a:cs typeface="Times New Roman" pitchFamily="18" charset="0"/>
              </a:rPr>
              <a:t> </a:t>
            </a:r>
          </a:p>
          <a:p>
            <a:pPr eaLnBrk="1" hangingPunct="1">
              <a:lnSpc>
                <a:spcPct val="80000"/>
              </a:lnSpc>
              <a:buFont typeface="Arial" charset="0"/>
              <a:buChar char="•"/>
              <a:defRPr/>
            </a:pPr>
            <a:r>
              <a:rPr lang="hu-HU" sz="2000" b="0" dirty="0"/>
              <a:t>Szelektív </a:t>
            </a:r>
            <a:r>
              <a:rPr lang="hu-HU" sz="2000" b="0" dirty="0" err="1"/>
              <a:t>plazmafiltrációs</a:t>
            </a:r>
            <a:r>
              <a:rPr lang="hu-HU" sz="2000" b="0" dirty="0"/>
              <a:t> technológia (SEPET)</a:t>
            </a:r>
          </a:p>
          <a:p>
            <a:pPr marL="0" indent="0" eaLnBrk="1" hangingPunct="1">
              <a:lnSpc>
                <a:spcPct val="80000"/>
              </a:lnSpc>
              <a:buFont typeface="Arial" charset="0"/>
              <a:buNone/>
              <a:defRPr/>
            </a:pPr>
            <a:endParaRPr lang="hu-HU" sz="2000" b="0" dirty="0"/>
          </a:p>
          <a:p>
            <a:pPr marL="0" indent="0" eaLnBrk="1" hangingPunct="1">
              <a:lnSpc>
                <a:spcPct val="80000"/>
              </a:lnSpc>
              <a:buFont typeface="Arial" charset="0"/>
              <a:buNone/>
              <a:defRPr/>
            </a:pPr>
            <a:r>
              <a:rPr lang="hu-HU" sz="2000" b="1" dirty="0">
                <a:cs typeface="Times New Roman" pitchFamily="18" charset="0"/>
              </a:rPr>
              <a:t>A máj szintetizáló funkcióját nem pótolják!</a:t>
            </a:r>
          </a:p>
          <a:p>
            <a:pPr>
              <a:buFont typeface="Arial" charset="0"/>
              <a:buNone/>
              <a:defRPr/>
            </a:pPr>
            <a:endParaRPr lang="hu-HU"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ím 3"/>
          <p:cNvSpPr>
            <a:spLocks noGrp="1"/>
          </p:cNvSpPr>
          <p:nvPr>
            <p:ph type="title"/>
          </p:nvPr>
        </p:nvSpPr>
        <p:spPr>
          <a:xfrm>
            <a:off x="0" y="0"/>
            <a:ext cx="9144000" cy="764704"/>
          </a:xfrm>
          <a:solidFill>
            <a:srgbClr val="0070C0"/>
          </a:solidFill>
        </p:spPr>
        <p:txBody>
          <a:bodyPr>
            <a:normAutofit/>
          </a:bodyPr>
          <a:lstStyle/>
          <a:p>
            <a:pPr eaLnBrk="1" hangingPunct="1">
              <a:lnSpc>
                <a:spcPct val="80000"/>
              </a:lnSpc>
              <a:defRPr/>
            </a:pPr>
            <a:r>
              <a:rPr lang="hu-HU" sz="2400" b="1" dirty="0" smtClean="0">
                <a:solidFill>
                  <a:srgbClr val="FFFF00"/>
                </a:solidFill>
                <a:cs typeface="Times New Roman" pitchFamily="18" charset="0"/>
              </a:rPr>
              <a:t>„</a:t>
            </a:r>
            <a:r>
              <a:rPr lang="hu-HU" sz="2400" b="1" dirty="0" err="1" smtClean="0">
                <a:solidFill>
                  <a:srgbClr val="FFFF00"/>
                </a:solidFill>
              </a:rPr>
              <a:t>S</a:t>
            </a:r>
            <a:r>
              <a:rPr lang="hu-HU" sz="2400" b="1" dirty="0" err="1" smtClean="0">
                <a:solidFill>
                  <a:srgbClr val="FFFF00"/>
                </a:solidFill>
                <a:cs typeface="Times New Roman" pitchFamily="18" charset="0"/>
              </a:rPr>
              <a:t>ingle</a:t>
            </a:r>
            <a:r>
              <a:rPr lang="hu-HU" sz="2400" b="1" dirty="0" smtClean="0">
                <a:solidFill>
                  <a:srgbClr val="FFFF00"/>
                </a:solidFill>
                <a:cs typeface="Times New Roman" pitchFamily="18" charset="0"/>
              </a:rPr>
              <a:t> </a:t>
            </a:r>
            <a:r>
              <a:rPr lang="hu-HU" sz="2400" b="1" dirty="0" err="1" smtClean="0">
                <a:solidFill>
                  <a:srgbClr val="FFFF00"/>
                </a:solidFill>
                <a:cs typeface="Times New Roman" pitchFamily="18" charset="0"/>
              </a:rPr>
              <a:t>pass</a:t>
            </a:r>
            <a:r>
              <a:rPr lang="hu-HU" sz="2400" b="1" dirty="0" smtClean="0">
                <a:solidFill>
                  <a:srgbClr val="FFFF00"/>
                </a:solidFill>
                <a:cs typeface="Times New Roman" pitchFamily="18" charset="0"/>
              </a:rPr>
              <a:t>” albumin dialízis (SPAD</a:t>
            </a:r>
            <a:r>
              <a:rPr lang="hu-HU" sz="2400" b="1" dirty="0" smtClean="0">
                <a:solidFill>
                  <a:srgbClr val="FFFF00"/>
                </a:solidFill>
              </a:rPr>
              <a:t>)</a:t>
            </a:r>
          </a:p>
        </p:txBody>
      </p:sp>
      <p:pic>
        <p:nvPicPr>
          <p:cNvPr id="24580" name="Picture 2"/>
          <p:cNvPicPr>
            <a:picLocks noChangeAspect="1" noChangeArrowheads="1"/>
          </p:cNvPicPr>
          <p:nvPr/>
        </p:nvPicPr>
        <p:blipFill>
          <a:blip r:embed="rId2" cstate="print"/>
          <a:srcRect/>
          <a:stretch>
            <a:fillRect/>
          </a:stretch>
        </p:blipFill>
        <p:spPr bwMode="auto">
          <a:xfrm>
            <a:off x="970774" y="1052737"/>
            <a:ext cx="4176274" cy="3312368"/>
          </a:xfrm>
          <a:prstGeom prst="rect">
            <a:avLst/>
          </a:prstGeom>
          <a:noFill/>
          <a:ln w="9525">
            <a:noFill/>
            <a:miter lim="800000"/>
            <a:headEnd/>
            <a:tailEnd/>
          </a:ln>
          <a:effectLst/>
        </p:spPr>
      </p:pic>
      <p:sp>
        <p:nvSpPr>
          <p:cNvPr id="24581" name="Téglalap 4"/>
          <p:cNvSpPr>
            <a:spLocks noChangeArrowheads="1"/>
          </p:cNvSpPr>
          <p:nvPr/>
        </p:nvSpPr>
        <p:spPr bwMode="auto">
          <a:xfrm>
            <a:off x="467544" y="4581128"/>
            <a:ext cx="8208912" cy="1754326"/>
          </a:xfrm>
          <a:prstGeom prst="rect">
            <a:avLst/>
          </a:prstGeom>
          <a:solidFill>
            <a:srgbClr val="FFFF00"/>
          </a:solidFill>
          <a:ln w="9525">
            <a:noFill/>
            <a:miter lim="800000"/>
            <a:headEnd/>
            <a:tailEnd/>
          </a:ln>
        </p:spPr>
        <p:txBody>
          <a:bodyPr wrap="square">
            <a:spAutoFit/>
          </a:bodyPr>
          <a:lstStyle/>
          <a:p>
            <a:pPr algn="just"/>
            <a:r>
              <a:rPr lang="hu-HU" dirty="0"/>
              <a:t>A </a:t>
            </a:r>
            <a:r>
              <a:rPr lang="hu-HU" dirty="0" err="1"/>
              <a:t>venovenosus</a:t>
            </a:r>
            <a:r>
              <a:rPr lang="hu-HU" dirty="0"/>
              <a:t> </a:t>
            </a:r>
            <a:r>
              <a:rPr lang="hu-HU" dirty="0" err="1"/>
              <a:t>hemodialízis</a:t>
            </a:r>
            <a:r>
              <a:rPr lang="hu-HU" dirty="0"/>
              <a:t> során a beteg vére egy albuminra nem permeábilis, hagyományos </a:t>
            </a:r>
            <a:r>
              <a:rPr lang="hu-HU" dirty="0" err="1"/>
              <a:t>high</a:t>
            </a:r>
            <a:r>
              <a:rPr lang="hu-HU" dirty="0"/>
              <a:t> </a:t>
            </a:r>
            <a:r>
              <a:rPr lang="hu-HU" dirty="0" err="1"/>
              <a:t>flux</a:t>
            </a:r>
            <a:r>
              <a:rPr lang="hu-HU" dirty="0"/>
              <a:t> dializátoron halad át. </a:t>
            </a:r>
            <a:endParaRPr lang="hu-HU" dirty="0" smtClean="0"/>
          </a:p>
          <a:p>
            <a:pPr algn="just"/>
            <a:r>
              <a:rPr lang="hu-HU" b="1" dirty="0" smtClean="0"/>
              <a:t>SPAD során, </a:t>
            </a:r>
            <a:r>
              <a:rPr lang="hu-HU" b="1" dirty="0"/>
              <a:t>a membrán „</a:t>
            </a:r>
            <a:r>
              <a:rPr lang="hu-HU" b="1" dirty="0" err="1"/>
              <a:t>vizoldalán</a:t>
            </a:r>
            <a:r>
              <a:rPr lang="hu-HU" b="1" dirty="0"/>
              <a:t>” áramló standard </a:t>
            </a:r>
            <a:r>
              <a:rPr lang="hu-HU" b="1" dirty="0" smtClean="0"/>
              <a:t>dializáló oldathoz </a:t>
            </a:r>
            <a:r>
              <a:rPr lang="hu-HU" b="1" dirty="0"/>
              <a:t>humán albumint kevernek. Az albuminnal dúsított dializáló oldatba diffúzió </a:t>
            </a:r>
            <a:r>
              <a:rPr lang="hu-HU" b="1" dirty="0" smtClean="0"/>
              <a:t>útján </a:t>
            </a:r>
            <a:r>
              <a:rPr lang="hu-HU" b="1" dirty="0"/>
              <a:t>jutnak az albuminhoz kötött </a:t>
            </a:r>
            <a:r>
              <a:rPr lang="en-US" b="1" dirty="0" err="1"/>
              <a:t>toxinok</a:t>
            </a:r>
            <a:r>
              <a:rPr lang="en-US" b="1" dirty="0"/>
              <a:t>. A </a:t>
            </a:r>
            <a:r>
              <a:rPr lang="en-US" b="1" dirty="0" err="1"/>
              <a:t>dializ</a:t>
            </a:r>
            <a:r>
              <a:rPr lang="hu-HU" b="1" dirty="0"/>
              <a:t>á</a:t>
            </a:r>
            <a:r>
              <a:rPr lang="en-US" b="1" dirty="0" err="1"/>
              <a:t>tum</a:t>
            </a:r>
            <a:r>
              <a:rPr lang="en-US" b="1" dirty="0"/>
              <a:t> a </a:t>
            </a:r>
            <a:r>
              <a:rPr lang="en-US" b="1" dirty="0" err="1"/>
              <a:t>dializ</a:t>
            </a:r>
            <a:r>
              <a:rPr lang="hu-HU" b="1" dirty="0"/>
              <a:t>á</a:t>
            </a:r>
            <a:r>
              <a:rPr lang="en-US" b="1" dirty="0" err="1"/>
              <a:t>toron</a:t>
            </a:r>
            <a:r>
              <a:rPr lang="en-US" b="1" dirty="0"/>
              <a:t> </a:t>
            </a:r>
            <a:r>
              <a:rPr lang="en-US" b="1" dirty="0" err="1"/>
              <a:t>egyszer</a:t>
            </a:r>
            <a:r>
              <a:rPr lang="en-US" b="1" dirty="0"/>
              <a:t> </a:t>
            </a:r>
            <a:r>
              <a:rPr lang="en-US" b="1" dirty="0" err="1"/>
              <a:t>halad</a:t>
            </a:r>
            <a:r>
              <a:rPr lang="en-US" b="1" dirty="0"/>
              <a:t> </a:t>
            </a:r>
            <a:r>
              <a:rPr lang="hu-HU" b="1" dirty="0"/>
              <a:t>á</a:t>
            </a:r>
            <a:r>
              <a:rPr lang="en-US" b="1" dirty="0"/>
              <a:t>t, </a:t>
            </a:r>
            <a:r>
              <a:rPr lang="en-US" b="1" dirty="0" err="1"/>
              <a:t>majd</a:t>
            </a:r>
            <a:r>
              <a:rPr lang="hu-HU" b="1" dirty="0"/>
              <a:t> a gyűjtőzsákba távozik.</a:t>
            </a:r>
          </a:p>
        </p:txBody>
      </p:sp>
      <p:pic>
        <p:nvPicPr>
          <p:cNvPr id="24582" name="Picture 7" descr="http://www.european-hospital.com/media/article/669/image.jpg"/>
          <p:cNvPicPr>
            <a:picLocks noChangeAspect="1" noChangeArrowheads="1"/>
          </p:cNvPicPr>
          <p:nvPr/>
        </p:nvPicPr>
        <p:blipFill>
          <a:blip r:embed="rId3" cstate="print"/>
          <a:srcRect/>
          <a:stretch>
            <a:fillRect/>
          </a:stretch>
        </p:blipFill>
        <p:spPr bwMode="auto">
          <a:xfrm>
            <a:off x="5178127" y="1052736"/>
            <a:ext cx="2562225" cy="2019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ChangeArrowheads="1"/>
          </p:cNvSpPr>
          <p:nvPr/>
        </p:nvSpPr>
        <p:spPr bwMode="auto">
          <a:xfrm>
            <a:off x="609600" y="1828800"/>
            <a:ext cx="8610600" cy="4724400"/>
          </a:xfrm>
          <a:prstGeom prst="rect">
            <a:avLst/>
          </a:prstGeom>
          <a:noFill/>
          <a:ln w="12700">
            <a:noFill/>
            <a:miter lim="800000"/>
            <a:headEnd/>
            <a:tailEnd/>
          </a:ln>
        </p:spPr>
        <p:txBody>
          <a:bodyPr wrap="none" lIns="0" tIns="0" rIns="0" bIns="0" anchor="ctr">
            <a:spAutoFit/>
          </a:bodyPr>
          <a:lstStyle/>
          <a:p>
            <a:endParaRPr lang="hu-HU"/>
          </a:p>
        </p:txBody>
      </p:sp>
      <p:sp>
        <p:nvSpPr>
          <p:cNvPr id="27651" name="Rectangle 6"/>
          <p:cNvSpPr>
            <a:spLocks noChangeArrowheads="1"/>
          </p:cNvSpPr>
          <p:nvPr/>
        </p:nvSpPr>
        <p:spPr bwMode="auto">
          <a:xfrm>
            <a:off x="0" y="0"/>
            <a:ext cx="9144000" cy="836712"/>
          </a:xfrm>
          <a:prstGeom prst="rect">
            <a:avLst/>
          </a:prstGeom>
          <a:solidFill>
            <a:srgbClr val="0070C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noAutofit/>
          </a:bodyPr>
          <a:lstStyle/>
          <a:p>
            <a:pPr algn="ctr">
              <a:defRPr/>
            </a:pPr>
            <a:r>
              <a:rPr lang="en-US" altLang="en-US" sz="2400" b="1" dirty="0">
                <a:solidFill>
                  <a:srgbClr val="FFFF00"/>
                </a:solidFill>
                <a:latin typeface="+mj-lt"/>
                <a:cs typeface="Arial" charset="0"/>
              </a:rPr>
              <a:t>MARS</a:t>
            </a:r>
            <a:r>
              <a:rPr lang="hu-HU" altLang="en-US" sz="2400" b="1" dirty="0">
                <a:solidFill>
                  <a:srgbClr val="FFFF00"/>
                </a:solidFill>
                <a:latin typeface="+mj-lt"/>
                <a:cs typeface="Arial" charset="0"/>
              </a:rPr>
              <a:t> </a:t>
            </a:r>
            <a:r>
              <a:rPr lang="hu-HU" altLang="en-US" sz="2400" b="1" dirty="0" smtClean="0">
                <a:solidFill>
                  <a:srgbClr val="FFFF00"/>
                </a:solidFill>
                <a:latin typeface="+mj-lt"/>
                <a:cs typeface="Arial" charset="0"/>
              </a:rPr>
              <a:t>(</a:t>
            </a:r>
            <a:r>
              <a:rPr lang="de-DE" altLang="de-DE" sz="2400" b="1" u="sng" dirty="0" err="1" smtClean="0">
                <a:solidFill>
                  <a:srgbClr val="FFFF00"/>
                </a:solidFill>
                <a:latin typeface="+mj-lt"/>
                <a:cs typeface="Arial" charset="0"/>
              </a:rPr>
              <a:t>M</a:t>
            </a:r>
            <a:r>
              <a:rPr lang="de-DE" altLang="de-DE" sz="2400" b="1" dirty="0" err="1" smtClean="0">
                <a:solidFill>
                  <a:srgbClr val="FFFF00"/>
                </a:solidFill>
                <a:latin typeface="+mj-lt"/>
                <a:cs typeface="Arial" charset="0"/>
              </a:rPr>
              <a:t>olecular</a:t>
            </a:r>
            <a:r>
              <a:rPr lang="de-DE" altLang="de-DE" sz="2400" b="1" dirty="0" smtClean="0">
                <a:solidFill>
                  <a:srgbClr val="FFFF00"/>
                </a:solidFill>
                <a:latin typeface="+mj-lt"/>
                <a:cs typeface="Arial" charset="0"/>
              </a:rPr>
              <a:t> </a:t>
            </a:r>
            <a:r>
              <a:rPr lang="de-DE" altLang="de-DE" sz="2400" b="1" u="sng" dirty="0" err="1">
                <a:solidFill>
                  <a:srgbClr val="FFFF00"/>
                </a:solidFill>
                <a:latin typeface="+mj-lt"/>
                <a:cs typeface="Arial" charset="0"/>
              </a:rPr>
              <a:t>A</a:t>
            </a:r>
            <a:r>
              <a:rPr lang="de-DE" altLang="de-DE" sz="2400" b="1" dirty="0" err="1">
                <a:solidFill>
                  <a:srgbClr val="FFFF00"/>
                </a:solidFill>
                <a:latin typeface="+mj-lt"/>
                <a:cs typeface="Arial" charset="0"/>
              </a:rPr>
              <a:t>dsorbents</a:t>
            </a:r>
            <a:r>
              <a:rPr lang="de-DE" altLang="de-DE" sz="2400" b="1" dirty="0">
                <a:solidFill>
                  <a:srgbClr val="FFFF00"/>
                </a:solidFill>
                <a:latin typeface="+mj-lt"/>
                <a:cs typeface="Arial" charset="0"/>
              </a:rPr>
              <a:t> </a:t>
            </a:r>
            <a:r>
              <a:rPr lang="de-DE" altLang="de-DE" sz="2400" b="1" u="sng" dirty="0" err="1">
                <a:solidFill>
                  <a:srgbClr val="FFFF00"/>
                </a:solidFill>
                <a:latin typeface="+mj-lt"/>
                <a:cs typeface="Arial" charset="0"/>
              </a:rPr>
              <a:t>R</a:t>
            </a:r>
            <a:r>
              <a:rPr lang="de-DE" altLang="de-DE" sz="2400" b="1" dirty="0" err="1">
                <a:solidFill>
                  <a:srgbClr val="FFFF00"/>
                </a:solidFill>
                <a:latin typeface="+mj-lt"/>
                <a:cs typeface="Arial" charset="0"/>
              </a:rPr>
              <a:t>ecirculating</a:t>
            </a:r>
            <a:r>
              <a:rPr lang="de-DE" altLang="de-DE" sz="2400" b="1" dirty="0">
                <a:solidFill>
                  <a:srgbClr val="FFFF00"/>
                </a:solidFill>
                <a:latin typeface="+mj-lt"/>
                <a:cs typeface="Arial" charset="0"/>
              </a:rPr>
              <a:t> </a:t>
            </a:r>
            <a:r>
              <a:rPr lang="de-DE" altLang="de-DE" sz="2400" b="1" u="sng" dirty="0" smtClean="0">
                <a:solidFill>
                  <a:srgbClr val="FFFF00"/>
                </a:solidFill>
                <a:latin typeface="+mj-lt"/>
                <a:cs typeface="Arial" charset="0"/>
              </a:rPr>
              <a:t>S</a:t>
            </a:r>
            <a:r>
              <a:rPr lang="de-DE" altLang="de-DE" sz="2400" b="1" dirty="0" smtClean="0">
                <a:solidFill>
                  <a:srgbClr val="FFFF00"/>
                </a:solidFill>
                <a:latin typeface="+mj-lt"/>
                <a:cs typeface="Arial" charset="0"/>
              </a:rPr>
              <a:t>ystem</a:t>
            </a:r>
            <a:r>
              <a:rPr lang="hu-HU" altLang="de-DE" sz="2400" b="1" dirty="0" smtClean="0">
                <a:solidFill>
                  <a:srgbClr val="FFFF00"/>
                </a:solidFill>
                <a:latin typeface="+mj-lt"/>
                <a:cs typeface="Arial" charset="0"/>
              </a:rPr>
              <a:t>)</a:t>
            </a:r>
            <a:endParaRPr lang="en-US" altLang="en-US" b="1" dirty="0">
              <a:solidFill>
                <a:srgbClr val="FFFF00"/>
              </a:solidFill>
              <a:latin typeface="Arial" charset="0"/>
              <a:cs typeface="Arial" charset="0"/>
            </a:endParaRPr>
          </a:p>
        </p:txBody>
      </p:sp>
      <p:sp>
        <p:nvSpPr>
          <p:cNvPr id="25604" name="Rectangle 100"/>
          <p:cNvSpPr>
            <a:spLocks noChangeArrowheads="1"/>
          </p:cNvSpPr>
          <p:nvPr/>
        </p:nvSpPr>
        <p:spPr bwMode="auto">
          <a:xfrm>
            <a:off x="9906000" y="5562600"/>
            <a:ext cx="914400" cy="914400"/>
          </a:xfrm>
          <a:prstGeom prst="rect">
            <a:avLst/>
          </a:prstGeom>
          <a:noFill/>
          <a:ln w="12700">
            <a:noFill/>
            <a:miter lim="800000"/>
            <a:headEnd/>
            <a:tailEnd/>
          </a:ln>
        </p:spPr>
        <p:txBody>
          <a:bodyPr wrap="none" lIns="0" tIns="0" rIns="0" bIns="0" anchor="ctr">
            <a:spAutoFit/>
          </a:bodyPr>
          <a:lstStyle/>
          <a:p>
            <a:endParaRPr lang="hu-HU"/>
          </a:p>
        </p:txBody>
      </p:sp>
      <p:sp>
        <p:nvSpPr>
          <p:cNvPr id="25605" name="Rectangle 101"/>
          <p:cNvSpPr>
            <a:spLocks noChangeArrowheads="1"/>
          </p:cNvSpPr>
          <p:nvPr/>
        </p:nvSpPr>
        <p:spPr bwMode="auto">
          <a:xfrm>
            <a:off x="9906000" y="5562600"/>
            <a:ext cx="914400" cy="914400"/>
          </a:xfrm>
          <a:prstGeom prst="rect">
            <a:avLst/>
          </a:prstGeom>
          <a:noFill/>
          <a:ln w="12700">
            <a:noFill/>
            <a:miter lim="800000"/>
            <a:headEnd/>
            <a:tailEnd/>
          </a:ln>
        </p:spPr>
        <p:txBody>
          <a:bodyPr wrap="none" lIns="0" tIns="0" rIns="0" bIns="0" anchor="ctr">
            <a:spAutoFit/>
          </a:bodyPr>
          <a:lstStyle/>
          <a:p>
            <a:endParaRPr lang="hu-HU"/>
          </a:p>
        </p:txBody>
      </p:sp>
      <p:sp>
        <p:nvSpPr>
          <p:cNvPr id="25606" name="Rectangle 102"/>
          <p:cNvSpPr>
            <a:spLocks noChangeArrowheads="1"/>
          </p:cNvSpPr>
          <p:nvPr/>
        </p:nvSpPr>
        <p:spPr bwMode="auto">
          <a:xfrm>
            <a:off x="0" y="1246188"/>
            <a:ext cx="9448800" cy="4800600"/>
          </a:xfrm>
          <a:prstGeom prst="rect">
            <a:avLst/>
          </a:prstGeom>
          <a:noFill/>
          <a:ln w="12700">
            <a:noFill/>
            <a:miter lim="800000"/>
            <a:headEnd/>
            <a:tailEnd/>
          </a:ln>
        </p:spPr>
        <p:txBody>
          <a:bodyPr lIns="0" tIns="0" rIns="0" bIns="0" anchor="ctr">
            <a:spAutoFit/>
          </a:bodyPr>
          <a:lstStyle/>
          <a:p>
            <a:endParaRPr lang="hu-HU"/>
          </a:p>
        </p:txBody>
      </p:sp>
      <p:pic>
        <p:nvPicPr>
          <p:cNvPr id="25607" name="Picture 72"/>
          <p:cNvPicPr>
            <a:picLocks noChangeAspect="1" noChangeArrowheads="1"/>
          </p:cNvPicPr>
          <p:nvPr/>
        </p:nvPicPr>
        <p:blipFill>
          <a:blip r:embed="rId2" cstate="print"/>
          <a:srcRect/>
          <a:stretch>
            <a:fillRect/>
          </a:stretch>
        </p:blipFill>
        <p:spPr bwMode="auto">
          <a:xfrm>
            <a:off x="1259632" y="1052736"/>
            <a:ext cx="4508148" cy="2736304"/>
          </a:xfrm>
          <a:prstGeom prst="rect">
            <a:avLst/>
          </a:prstGeom>
          <a:noFill/>
          <a:ln w="9525">
            <a:noFill/>
            <a:miter lim="800000"/>
            <a:headEnd/>
            <a:tailEnd/>
          </a:ln>
          <a:effectLst/>
        </p:spPr>
      </p:pic>
      <p:sp>
        <p:nvSpPr>
          <p:cNvPr id="25608" name="Téglalap 1"/>
          <p:cNvSpPr>
            <a:spLocks noChangeArrowheads="1"/>
          </p:cNvSpPr>
          <p:nvPr/>
        </p:nvSpPr>
        <p:spPr bwMode="auto">
          <a:xfrm>
            <a:off x="323528" y="4149080"/>
            <a:ext cx="8352482" cy="1754326"/>
          </a:xfrm>
          <a:prstGeom prst="rect">
            <a:avLst/>
          </a:prstGeom>
          <a:solidFill>
            <a:srgbClr val="FFFF00"/>
          </a:solidFill>
          <a:ln w="9525">
            <a:noFill/>
            <a:miter lim="800000"/>
            <a:headEnd/>
            <a:tailEnd/>
          </a:ln>
        </p:spPr>
        <p:txBody>
          <a:bodyPr wrap="square">
            <a:spAutoFit/>
          </a:bodyPr>
          <a:lstStyle/>
          <a:p>
            <a:pPr algn="just"/>
            <a:r>
              <a:rPr lang="hu-HU" dirty="0"/>
              <a:t>A beteg vére egy albuminnal impregnált </a:t>
            </a:r>
            <a:r>
              <a:rPr lang="hu-HU" dirty="0" err="1"/>
              <a:t>high</a:t>
            </a:r>
            <a:r>
              <a:rPr lang="hu-HU" dirty="0"/>
              <a:t> </a:t>
            </a:r>
            <a:r>
              <a:rPr lang="hu-HU" dirty="0" err="1"/>
              <a:t>flux</a:t>
            </a:r>
            <a:r>
              <a:rPr lang="hu-HU" dirty="0"/>
              <a:t> </a:t>
            </a:r>
            <a:r>
              <a:rPr lang="hu-HU" dirty="0" err="1"/>
              <a:t>dializismembránon</a:t>
            </a:r>
            <a:r>
              <a:rPr lang="hu-HU" dirty="0"/>
              <a:t> (MARS) halad át, amely az albumint nem ereszti át. A dializátor vízoldalához csatlakozó második kör albuminnal van feltöltve, amely egy </a:t>
            </a:r>
            <a:r>
              <a:rPr lang="hu-HU" dirty="0" err="1"/>
              <a:t>low</a:t>
            </a:r>
            <a:r>
              <a:rPr lang="hu-HU" dirty="0"/>
              <a:t> </a:t>
            </a:r>
            <a:r>
              <a:rPr lang="hu-HU" dirty="0" err="1"/>
              <a:t>flux</a:t>
            </a:r>
            <a:r>
              <a:rPr lang="hu-HU" dirty="0"/>
              <a:t> dializátoron és két adszorberen  áthaladva cirkulál. A </a:t>
            </a:r>
            <a:r>
              <a:rPr lang="hu-HU" dirty="0" err="1"/>
              <a:t>low</a:t>
            </a:r>
            <a:r>
              <a:rPr lang="hu-HU" dirty="0"/>
              <a:t> </a:t>
            </a:r>
            <a:r>
              <a:rPr lang="hu-HU" dirty="0" err="1"/>
              <a:t>flux</a:t>
            </a:r>
            <a:r>
              <a:rPr lang="hu-HU" dirty="0"/>
              <a:t> dializátoron keresztül történő konvencionális </a:t>
            </a:r>
            <a:r>
              <a:rPr lang="hu-HU" dirty="0" err="1"/>
              <a:t>hemodialízis</a:t>
            </a:r>
            <a:r>
              <a:rPr lang="hu-HU" dirty="0"/>
              <a:t> során a </a:t>
            </a:r>
            <a:r>
              <a:rPr lang="hu-HU" dirty="0" err="1"/>
              <a:t>vízoldékony</a:t>
            </a:r>
            <a:r>
              <a:rPr lang="hu-HU" dirty="0"/>
              <a:t> toxinok távoznak, míg az adszorberek az albuminhoz kötött, a második körbe diffúzió útján jutott toxinokat kötik meg.</a:t>
            </a:r>
          </a:p>
        </p:txBody>
      </p:sp>
      <p:pic>
        <p:nvPicPr>
          <p:cNvPr id="25609" name="Picture 8" descr="http://img.medicalexpo.com/images_me/photo-g/albumin-dialysis-systems-liver-failure-70729-114661.jpg">
            <a:hlinkClick r:id="rId3"/>
          </p:cNvPr>
          <p:cNvPicPr>
            <a:picLocks noChangeAspect="1" noChangeArrowheads="1"/>
          </p:cNvPicPr>
          <p:nvPr/>
        </p:nvPicPr>
        <p:blipFill>
          <a:blip r:embed="rId4" cstate="print"/>
          <a:srcRect/>
          <a:stretch>
            <a:fillRect/>
          </a:stretch>
        </p:blipFill>
        <p:spPr bwMode="auto">
          <a:xfrm>
            <a:off x="5940152" y="1052736"/>
            <a:ext cx="1943100" cy="1598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ím 1"/>
          <p:cNvSpPr>
            <a:spLocks noGrp="1"/>
          </p:cNvSpPr>
          <p:nvPr>
            <p:ph type="title"/>
          </p:nvPr>
        </p:nvSpPr>
        <p:spPr>
          <a:xfrm>
            <a:off x="0" y="0"/>
            <a:ext cx="9144000" cy="1052736"/>
          </a:xfrm>
          <a:solidFill>
            <a:srgbClr val="0070C0"/>
          </a:solidFill>
        </p:spPr>
        <p:txBody>
          <a:bodyPr>
            <a:noAutofit/>
          </a:bodyPr>
          <a:lstStyle/>
          <a:p>
            <a:r>
              <a:rPr lang="hu-HU" sz="2400" b="1" dirty="0" smtClean="0">
                <a:solidFill>
                  <a:srgbClr val="FFFF00"/>
                </a:solidFill>
              </a:rPr>
              <a:t>A Prometheus rendszer</a:t>
            </a:r>
          </a:p>
        </p:txBody>
      </p:sp>
      <p:pic>
        <p:nvPicPr>
          <p:cNvPr id="27653" name="Picture 2"/>
          <p:cNvPicPr>
            <a:picLocks noChangeAspect="1" noChangeArrowheads="1"/>
          </p:cNvPicPr>
          <p:nvPr/>
        </p:nvPicPr>
        <p:blipFill>
          <a:blip r:embed="rId3" cstate="print"/>
          <a:srcRect/>
          <a:stretch>
            <a:fillRect/>
          </a:stretch>
        </p:blipFill>
        <p:spPr bwMode="auto">
          <a:xfrm>
            <a:off x="214313" y="1268413"/>
            <a:ext cx="8029575" cy="4286250"/>
          </a:xfrm>
          <a:prstGeom prst="rect">
            <a:avLst/>
          </a:prstGeom>
          <a:noFill/>
          <a:ln w="9525">
            <a:noFill/>
            <a:miter lim="800000"/>
            <a:headEnd/>
            <a:tailEnd/>
          </a:ln>
          <a:effectLst/>
        </p:spPr>
      </p:pic>
      <p:sp>
        <p:nvSpPr>
          <p:cNvPr id="27654" name="Téglalap 4"/>
          <p:cNvSpPr>
            <a:spLocks noChangeArrowheads="1"/>
          </p:cNvSpPr>
          <p:nvPr/>
        </p:nvSpPr>
        <p:spPr bwMode="auto">
          <a:xfrm>
            <a:off x="34925" y="5549900"/>
            <a:ext cx="9074150" cy="1077218"/>
          </a:xfrm>
          <a:prstGeom prst="rect">
            <a:avLst/>
          </a:prstGeom>
          <a:solidFill>
            <a:srgbClr val="FFFF00"/>
          </a:solidFill>
          <a:ln w="9525">
            <a:noFill/>
            <a:miter lim="800000"/>
            <a:headEnd/>
            <a:tailEnd/>
          </a:ln>
        </p:spPr>
        <p:txBody>
          <a:bodyPr>
            <a:spAutoFit/>
          </a:bodyPr>
          <a:lstStyle/>
          <a:p>
            <a:pPr algn="just"/>
            <a:r>
              <a:rPr lang="hu-HU" sz="1600" dirty="0"/>
              <a:t>A módszer a frakcionált </a:t>
            </a:r>
            <a:r>
              <a:rPr lang="hu-HU" sz="1600" dirty="0" err="1"/>
              <a:t>plazmaszeparáció</a:t>
            </a:r>
            <a:r>
              <a:rPr lang="hu-HU" sz="1600" dirty="0"/>
              <a:t> és </a:t>
            </a:r>
            <a:r>
              <a:rPr lang="hu-HU" sz="1600" dirty="0" err="1"/>
              <a:t>-adszorpció</a:t>
            </a:r>
            <a:r>
              <a:rPr lang="hu-HU" sz="1600" dirty="0"/>
              <a:t> elven alapul. A beteg vére egy albuminszűrőn (</a:t>
            </a:r>
            <a:r>
              <a:rPr lang="hu-HU" sz="1600" dirty="0" err="1"/>
              <a:t>AlbuFlow</a:t>
            </a:r>
            <a:r>
              <a:rPr lang="hu-HU" sz="1600" dirty="0"/>
              <a:t>) halad át, amin keresztül az albumin a hozzá kötődött toxinokkal együtt filtrálódik a második körbe. Itt két adszorberen áthaladva a toxinok megkötődnek. A megtisztított albumin visszajut a véroldalra, ahol ezt követően </a:t>
            </a:r>
            <a:r>
              <a:rPr lang="hu-HU" sz="1600" dirty="0" err="1"/>
              <a:t>high</a:t>
            </a:r>
            <a:r>
              <a:rPr lang="hu-HU" sz="1600" dirty="0"/>
              <a:t> </a:t>
            </a:r>
            <a:r>
              <a:rPr lang="hu-HU" sz="1600" dirty="0" err="1"/>
              <a:t>flux</a:t>
            </a:r>
            <a:r>
              <a:rPr lang="hu-HU" sz="1600" dirty="0"/>
              <a:t> </a:t>
            </a:r>
            <a:r>
              <a:rPr lang="hu-HU" sz="1600" dirty="0" err="1"/>
              <a:t>hemodialízis</a:t>
            </a:r>
            <a:r>
              <a:rPr lang="hu-HU" sz="1600" dirty="0"/>
              <a:t> során távoznak a </a:t>
            </a:r>
            <a:r>
              <a:rPr lang="hu-HU" sz="1600" dirty="0" err="1"/>
              <a:t>vizoldékony</a:t>
            </a:r>
            <a:r>
              <a:rPr lang="hu-HU" sz="1600" dirty="0"/>
              <a:t> méreganyagok.</a:t>
            </a:r>
          </a:p>
        </p:txBody>
      </p:sp>
      <p:pic>
        <p:nvPicPr>
          <p:cNvPr id="27655" name="Picture 10"/>
          <p:cNvPicPr>
            <a:picLocks noChangeAspect="1" noChangeArrowheads="1"/>
          </p:cNvPicPr>
          <p:nvPr/>
        </p:nvPicPr>
        <p:blipFill>
          <a:blip r:embed="rId4" cstate="print"/>
          <a:srcRect/>
          <a:stretch>
            <a:fillRect/>
          </a:stretch>
        </p:blipFill>
        <p:spPr bwMode="auto">
          <a:xfrm>
            <a:off x="7843838" y="3829050"/>
            <a:ext cx="1187450" cy="1744663"/>
          </a:xfrm>
          <a:prstGeom prst="rect">
            <a:avLst/>
          </a:prstGeom>
          <a:noFill/>
          <a:ln w="9525">
            <a:noFill/>
            <a:miter lim="800000"/>
            <a:headEnd/>
            <a:tailEnd/>
          </a:ln>
          <a:effectLst/>
        </p:spPr>
      </p:pic>
      <p:pic>
        <p:nvPicPr>
          <p:cNvPr id="27657" name="Picture 7"/>
          <p:cNvPicPr>
            <a:picLocks noChangeAspect="1" noChangeArrowheads="1"/>
          </p:cNvPicPr>
          <p:nvPr/>
        </p:nvPicPr>
        <p:blipFill>
          <a:blip r:embed="rId5" cstate="print"/>
          <a:srcRect/>
          <a:stretch>
            <a:fillRect/>
          </a:stretch>
        </p:blipFill>
        <p:spPr bwMode="auto">
          <a:xfrm>
            <a:off x="5219700" y="3948113"/>
            <a:ext cx="2260600" cy="1603375"/>
          </a:xfrm>
          <a:prstGeom prst="rect">
            <a:avLst/>
          </a:prstGeom>
          <a:noFill/>
          <a:ln w="9525">
            <a:solidFill>
              <a:schemeClr val="bg1"/>
            </a:solidFill>
            <a:miter lim="800000"/>
            <a:headEnd/>
            <a:tailEnd/>
          </a:ln>
        </p:spPr>
      </p:pic>
      <p:pic>
        <p:nvPicPr>
          <p:cNvPr id="27658" name="Picture 4" descr="AF 5"/>
          <p:cNvPicPr>
            <a:picLocks noChangeAspect="1" noChangeArrowheads="1"/>
          </p:cNvPicPr>
          <p:nvPr/>
        </p:nvPicPr>
        <p:blipFill>
          <a:blip r:embed="rId6" cstate="print"/>
          <a:srcRect/>
          <a:stretch>
            <a:fillRect/>
          </a:stretch>
        </p:blipFill>
        <p:spPr bwMode="auto">
          <a:xfrm>
            <a:off x="4949825" y="1285875"/>
            <a:ext cx="541338" cy="1631950"/>
          </a:xfrm>
          <a:prstGeom prst="rect">
            <a:avLst/>
          </a:prstGeom>
          <a:noFill/>
          <a:ln w="9525">
            <a:noFill/>
            <a:miter lim="800000"/>
            <a:headEnd/>
            <a:tailEnd/>
          </a:ln>
        </p:spPr>
      </p:pic>
      <p:graphicFrame>
        <p:nvGraphicFramePr>
          <p:cNvPr id="27659" name="Objektum 1"/>
          <p:cNvGraphicFramePr>
            <a:graphicFrameLocks noChangeAspect="1"/>
          </p:cNvGraphicFramePr>
          <p:nvPr/>
        </p:nvGraphicFramePr>
        <p:xfrm>
          <a:off x="8437563" y="1412875"/>
          <a:ext cx="415925" cy="1071563"/>
        </p:xfrm>
        <a:graphic>
          <a:graphicData uri="http://schemas.openxmlformats.org/presentationml/2006/ole">
            <p:oleObj spid="_x0000_s1084" name="Photo Editor Photo" r:id="rId7" imgW="6106377" imgH="15747023" progId="">
              <p:embed/>
            </p:oleObj>
          </a:graphicData>
        </a:graphic>
      </p:graphicFrame>
      <p:graphicFrame>
        <p:nvGraphicFramePr>
          <p:cNvPr id="27660" name="Objektum 2"/>
          <p:cNvGraphicFramePr>
            <a:graphicFrameLocks noChangeAspect="1"/>
          </p:cNvGraphicFramePr>
          <p:nvPr/>
        </p:nvGraphicFramePr>
        <p:xfrm>
          <a:off x="8450263" y="2636838"/>
          <a:ext cx="414337" cy="1125537"/>
        </p:xfrm>
        <a:graphic>
          <a:graphicData uri="http://schemas.openxmlformats.org/presentationml/2006/ole">
            <p:oleObj spid="_x0000_s1085" name="Photo Editor Photo" r:id="rId8" imgW="6335009" imgH="17228571" progId="">
              <p:embed/>
            </p:oleObj>
          </a:graphicData>
        </a:graphic>
      </p:graphicFrame>
      <p:sp>
        <p:nvSpPr>
          <p:cNvPr id="27661" name="Téglalap 3"/>
          <p:cNvSpPr>
            <a:spLocks noChangeArrowheads="1"/>
          </p:cNvSpPr>
          <p:nvPr/>
        </p:nvSpPr>
        <p:spPr bwMode="auto">
          <a:xfrm>
            <a:off x="5999163" y="1731963"/>
            <a:ext cx="1511300" cy="738187"/>
          </a:xfrm>
          <a:prstGeom prst="rect">
            <a:avLst/>
          </a:prstGeom>
          <a:noFill/>
          <a:ln w="9525">
            <a:noFill/>
            <a:miter lim="800000"/>
            <a:headEnd/>
            <a:tailEnd/>
          </a:ln>
        </p:spPr>
        <p:txBody>
          <a:bodyPr>
            <a:spAutoFit/>
          </a:bodyPr>
          <a:lstStyle/>
          <a:p>
            <a:r>
              <a:rPr lang="hu-HU" altLang="de-DE" sz="1400">
                <a:solidFill>
                  <a:srgbClr val="003399"/>
                </a:solidFill>
              </a:rPr>
              <a:t>Neutralis gyanta</a:t>
            </a:r>
          </a:p>
          <a:p>
            <a:r>
              <a:rPr lang="hu-HU" altLang="de-DE" sz="1400">
                <a:solidFill>
                  <a:srgbClr val="003399"/>
                </a:solidFill>
              </a:rPr>
              <a:t>f</a:t>
            </a:r>
            <a:r>
              <a:rPr lang="en-GB" altLang="de-DE" sz="1400">
                <a:solidFill>
                  <a:srgbClr val="003399"/>
                </a:solidFill>
              </a:rPr>
              <a:t>enol, tr</a:t>
            </a:r>
            <a:r>
              <a:rPr lang="hu-HU" altLang="de-DE" sz="1400">
                <a:solidFill>
                  <a:srgbClr val="003399"/>
                </a:solidFill>
              </a:rPr>
              <a:t>ipt</a:t>
            </a:r>
            <a:r>
              <a:rPr lang="en-GB" altLang="de-DE" sz="1400">
                <a:solidFill>
                  <a:srgbClr val="003399"/>
                </a:solidFill>
              </a:rPr>
              <a:t>o</a:t>
            </a:r>
            <a:r>
              <a:rPr lang="hu-HU" altLang="de-DE" sz="1400">
                <a:solidFill>
                  <a:srgbClr val="003399"/>
                </a:solidFill>
              </a:rPr>
              <a:t>fá</a:t>
            </a:r>
            <a:r>
              <a:rPr lang="en-GB" altLang="de-DE" sz="1400">
                <a:solidFill>
                  <a:srgbClr val="003399"/>
                </a:solidFill>
              </a:rPr>
              <a:t>n,</a:t>
            </a:r>
            <a:r>
              <a:rPr lang="hu-HU" altLang="de-DE" sz="1400">
                <a:solidFill>
                  <a:srgbClr val="003399"/>
                </a:solidFill>
              </a:rPr>
              <a:t> epesavak</a:t>
            </a:r>
            <a:endParaRPr lang="hu-HU" sz="1400"/>
          </a:p>
        </p:txBody>
      </p:sp>
      <p:sp>
        <p:nvSpPr>
          <p:cNvPr id="27662" name="Téglalap 4"/>
          <p:cNvSpPr>
            <a:spLocks noChangeArrowheads="1"/>
          </p:cNvSpPr>
          <p:nvPr/>
        </p:nvSpPr>
        <p:spPr bwMode="auto">
          <a:xfrm>
            <a:off x="5292725" y="1484313"/>
            <a:ext cx="1709738" cy="307975"/>
          </a:xfrm>
          <a:prstGeom prst="rect">
            <a:avLst/>
          </a:prstGeom>
          <a:noFill/>
          <a:ln w="9525">
            <a:noFill/>
            <a:miter lim="800000"/>
            <a:headEnd/>
            <a:tailEnd/>
          </a:ln>
        </p:spPr>
        <p:txBody>
          <a:bodyPr>
            <a:spAutoFit/>
          </a:bodyPr>
          <a:lstStyle/>
          <a:p>
            <a:endParaRPr lang="hu-HU" altLang="de-DE" sz="1400">
              <a:solidFill>
                <a:srgbClr val="003399"/>
              </a:solidFill>
            </a:endParaRPr>
          </a:p>
        </p:txBody>
      </p:sp>
      <p:sp>
        <p:nvSpPr>
          <p:cNvPr id="27663" name="Téglalap 5"/>
          <p:cNvSpPr>
            <a:spLocks noChangeArrowheads="1"/>
          </p:cNvSpPr>
          <p:nvPr/>
        </p:nvSpPr>
        <p:spPr bwMode="auto">
          <a:xfrm>
            <a:off x="5826125" y="2781300"/>
            <a:ext cx="1857375" cy="739775"/>
          </a:xfrm>
          <a:prstGeom prst="rect">
            <a:avLst/>
          </a:prstGeom>
          <a:noFill/>
          <a:ln w="9525">
            <a:noFill/>
            <a:miter lim="800000"/>
            <a:headEnd/>
            <a:tailEnd/>
          </a:ln>
        </p:spPr>
        <p:txBody>
          <a:bodyPr>
            <a:spAutoFit/>
          </a:bodyPr>
          <a:lstStyle/>
          <a:p>
            <a:r>
              <a:rPr lang="hu-HU" altLang="de-DE" sz="1400">
                <a:solidFill>
                  <a:srgbClr val="003399"/>
                </a:solidFill>
              </a:rPr>
              <a:t>Anio</a:t>
            </a:r>
            <a:r>
              <a:rPr lang="de-DE" altLang="de-DE" sz="1400">
                <a:solidFill>
                  <a:srgbClr val="003399"/>
                </a:solidFill>
              </a:rPr>
              <a:t>n</a:t>
            </a:r>
            <a:r>
              <a:rPr lang="hu-HU" altLang="de-DE" sz="1400">
                <a:solidFill>
                  <a:srgbClr val="003399"/>
                </a:solidFill>
              </a:rPr>
              <a:t>cserélő gyanta</a:t>
            </a:r>
          </a:p>
          <a:p>
            <a:r>
              <a:rPr lang="hu-HU" altLang="de-DE" sz="1400">
                <a:solidFill>
                  <a:srgbClr val="003399"/>
                </a:solidFill>
              </a:rPr>
              <a:t>indirekt bilirubin, húgysav</a:t>
            </a:r>
            <a:r>
              <a:rPr lang="de-DE" altLang="de-DE" sz="1400">
                <a:solidFill>
                  <a:srgbClr val="003399"/>
                </a:solidFill>
              </a:rPr>
              <a:t> </a:t>
            </a:r>
            <a:endParaRPr lang="hu-HU" sz="1400"/>
          </a:p>
        </p:txBody>
      </p:sp>
      <p:pic>
        <p:nvPicPr>
          <p:cNvPr id="27664" name="Picture 14" descr="http://www.fresenius.com.tr/images/CorDiax-diyalizer_3_b.jpg"/>
          <p:cNvPicPr>
            <a:picLocks noChangeAspect="1" noChangeArrowheads="1"/>
          </p:cNvPicPr>
          <p:nvPr/>
        </p:nvPicPr>
        <p:blipFill>
          <a:blip r:embed="rId9" cstate="print"/>
          <a:srcRect/>
          <a:stretch>
            <a:fillRect/>
          </a:stretch>
        </p:blipFill>
        <p:spPr bwMode="auto">
          <a:xfrm>
            <a:off x="166688" y="4508500"/>
            <a:ext cx="1008062"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0"/>
            <a:ext cx="9144000" cy="836712"/>
          </a:xfrm>
          <a:solidFill>
            <a:srgbClr val="0070C0"/>
          </a:solidFill>
        </p:spPr>
        <p:txBody>
          <a:bodyPr>
            <a:normAutofit/>
          </a:bodyPr>
          <a:lstStyle/>
          <a:p>
            <a:r>
              <a:rPr lang="hu-HU" sz="2400" b="1" dirty="0" smtClean="0">
                <a:solidFill>
                  <a:srgbClr val="FFFF00"/>
                </a:solidFill>
              </a:rPr>
              <a:t>Elektrolit és folyadék eltérések</a:t>
            </a:r>
            <a:endParaRPr lang="hu-HU" sz="2400" b="1" dirty="0">
              <a:solidFill>
                <a:srgbClr val="FFFF00"/>
              </a:solidFill>
            </a:endParaRPr>
          </a:p>
        </p:txBody>
      </p:sp>
      <p:sp>
        <p:nvSpPr>
          <p:cNvPr id="3" name="Tartalom helye 2"/>
          <p:cNvSpPr>
            <a:spLocks noGrp="1"/>
          </p:cNvSpPr>
          <p:nvPr>
            <p:ph idx="1"/>
          </p:nvPr>
        </p:nvSpPr>
        <p:spPr>
          <a:xfrm>
            <a:off x="539552" y="1268760"/>
            <a:ext cx="8229600" cy="4525963"/>
          </a:xfrm>
        </p:spPr>
        <p:txBody>
          <a:bodyPr>
            <a:normAutofit/>
          </a:bodyPr>
          <a:lstStyle/>
          <a:p>
            <a:pPr>
              <a:buNone/>
            </a:pPr>
            <a:r>
              <a:rPr lang="hu-HU" sz="2800" dirty="0" smtClean="0"/>
              <a:t>Na	</a:t>
            </a:r>
            <a:r>
              <a:rPr lang="hu-HU" sz="2000" dirty="0" smtClean="0"/>
              <a:t>↑</a:t>
            </a:r>
            <a:r>
              <a:rPr lang="hu-HU" sz="2800" dirty="0" smtClean="0"/>
              <a:t>			↔			</a:t>
            </a:r>
            <a:r>
              <a:rPr lang="hu-HU" sz="2800" b="1" dirty="0" smtClean="0"/>
              <a:t>↓</a:t>
            </a:r>
          </a:p>
          <a:p>
            <a:pPr>
              <a:buNone/>
            </a:pPr>
            <a:r>
              <a:rPr lang="hu-HU" sz="2800" dirty="0" smtClean="0"/>
              <a:t>K 		</a:t>
            </a:r>
            <a:r>
              <a:rPr lang="hu-HU" sz="2000" dirty="0" smtClean="0"/>
              <a:t>↓</a:t>
            </a:r>
            <a:r>
              <a:rPr lang="hu-HU" sz="2800" dirty="0" smtClean="0"/>
              <a:t>			↔			</a:t>
            </a:r>
            <a:r>
              <a:rPr lang="hu-HU" sz="2800" b="1" dirty="0" smtClean="0"/>
              <a:t>↑</a:t>
            </a:r>
          </a:p>
          <a:p>
            <a:pPr>
              <a:buNone/>
            </a:pPr>
            <a:r>
              <a:rPr lang="hu-HU" sz="2800" dirty="0" err="1" smtClean="0"/>
              <a:t>Ca</a:t>
            </a:r>
            <a:r>
              <a:rPr lang="hu-HU" sz="2800" dirty="0" smtClean="0"/>
              <a:t> 	</a:t>
            </a:r>
            <a:r>
              <a:rPr lang="hu-HU" sz="2800" b="1" dirty="0" smtClean="0"/>
              <a:t>↓</a:t>
            </a:r>
            <a:r>
              <a:rPr lang="hu-HU" sz="2800" dirty="0" smtClean="0"/>
              <a:t>			↔</a:t>
            </a:r>
          </a:p>
          <a:p>
            <a:pPr>
              <a:buNone/>
            </a:pPr>
            <a:r>
              <a:rPr lang="hu-HU" sz="2800" dirty="0" smtClean="0"/>
              <a:t>P 		</a:t>
            </a:r>
            <a:r>
              <a:rPr lang="hu-HU" sz="2800" b="1" dirty="0" smtClean="0"/>
              <a:t>↑			</a:t>
            </a:r>
            <a:r>
              <a:rPr lang="hu-HU" sz="2800" dirty="0" smtClean="0"/>
              <a:t>↔			</a:t>
            </a:r>
            <a:r>
              <a:rPr lang="hu-HU" sz="2000" dirty="0" smtClean="0"/>
              <a:t>↓</a:t>
            </a:r>
            <a:endParaRPr lang="hu-HU" sz="2800" dirty="0" smtClean="0"/>
          </a:p>
          <a:p>
            <a:pPr>
              <a:buNone/>
            </a:pPr>
            <a:r>
              <a:rPr lang="hu-HU" sz="2800" dirty="0" smtClean="0"/>
              <a:t>Mg 	</a:t>
            </a:r>
            <a:r>
              <a:rPr lang="hu-HU" sz="2800" b="1" dirty="0" smtClean="0"/>
              <a:t>↓</a:t>
            </a:r>
            <a:r>
              <a:rPr lang="hu-HU" sz="2800" dirty="0" smtClean="0"/>
              <a:t>			↔</a:t>
            </a:r>
          </a:p>
          <a:p>
            <a:pPr>
              <a:buNone/>
            </a:pPr>
            <a:endParaRPr lang="hu-HU" sz="2800" dirty="0" smtClean="0"/>
          </a:p>
          <a:p>
            <a:pPr>
              <a:buNone/>
            </a:pPr>
            <a:r>
              <a:rPr lang="hu-HU" sz="2800" dirty="0" err="1" smtClean="0"/>
              <a:t>Hypervolaemia</a:t>
            </a:r>
            <a:r>
              <a:rPr lang="hu-HU" sz="2800" dirty="0" smtClean="0"/>
              <a:t>	  </a:t>
            </a:r>
            <a:r>
              <a:rPr lang="hu-HU" sz="2800" dirty="0" err="1" smtClean="0"/>
              <a:t>Euvolaemia</a:t>
            </a:r>
            <a:r>
              <a:rPr lang="hu-HU" sz="2800" dirty="0" smtClean="0"/>
              <a:t>		</a:t>
            </a:r>
            <a:r>
              <a:rPr lang="hu-HU" sz="2800" dirty="0" err="1" smtClean="0"/>
              <a:t>Hypovolaemia</a:t>
            </a:r>
            <a:endParaRPr lang="hu-HU" sz="2800" dirty="0"/>
          </a:p>
        </p:txBody>
      </p:sp>
    </p:spTree>
    <p:extLst>
      <p:ext uri="{BB962C8B-B14F-4D97-AF65-F5344CB8AC3E}">
        <p14:creationId xmlns:p14="http://schemas.microsoft.com/office/powerpoint/2010/main" xmlns="" val="178900902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Text Box 3"/>
          <p:cNvSpPr txBox="1">
            <a:spLocks noChangeArrowheads="1"/>
          </p:cNvSpPr>
          <p:nvPr/>
        </p:nvSpPr>
        <p:spPr bwMode="auto">
          <a:xfrm>
            <a:off x="2438400" y="3130550"/>
            <a:ext cx="0" cy="449263"/>
          </a:xfrm>
          <a:prstGeom prst="rect">
            <a:avLst/>
          </a:prstGeom>
          <a:noFill/>
          <a:ln w="12700">
            <a:noFill/>
            <a:miter lim="800000"/>
            <a:headEnd/>
            <a:tailEnd/>
          </a:ln>
          <a:effectLst/>
        </p:spPr>
        <p:txBody>
          <a:bodyPr wrap="none" lIns="0" tIns="0" rIns="0" bIns="0">
            <a:spAutoFit/>
          </a:bodyPr>
          <a:lstStyle/>
          <a:p>
            <a:pPr algn="ctr" eaLnBrk="0" hangingPunct="0">
              <a:lnSpc>
                <a:spcPct val="115000"/>
              </a:lnSpc>
              <a:spcAft>
                <a:spcPct val="25000"/>
              </a:spcAft>
              <a:buClr>
                <a:srgbClr val="FFCC00"/>
              </a:buClr>
              <a:buSzPct val="120000"/>
              <a:buFont typeface="Symbol" pitchFamily="18" charset="2"/>
              <a:buNone/>
              <a:defRPr/>
            </a:pPr>
            <a:endParaRPr lang="de-DE" altLang="de-DE" sz="3200" b="1" baseline="30000">
              <a:effectLst>
                <a:outerShdw blurRad="38100" dist="38100" dir="2700000" algn="tl">
                  <a:srgbClr val="FFFFFF"/>
                </a:outerShdw>
              </a:effectLst>
              <a:latin typeface="Arial" charset="0"/>
              <a:cs typeface="Arial" charset="0"/>
            </a:endParaRPr>
          </a:p>
        </p:txBody>
      </p:sp>
      <p:sp>
        <p:nvSpPr>
          <p:cNvPr id="40963" name="Rectangle 4"/>
          <p:cNvSpPr>
            <a:spLocks noChangeArrowheads="1"/>
          </p:cNvSpPr>
          <p:nvPr/>
        </p:nvSpPr>
        <p:spPr bwMode="auto">
          <a:xfrm>
            <a:off x="0" y="0"/>
            <a:ext cx="9144000" cy="1124744"/>
          </a:xfrm>
          <a:prstGeom prst="rect">
            <a:avLst/>
          </a:prstGeom>
          <a:solidFill>
            <a:srgbClr val="0070C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noAutofit/>
          </a:bodyPr>
          <a:lstStyle/>
          <a:p>
            <a:pPr algn="ctr">
              <a:defRPr/>
            </a:pPr>
            <a:r>
              <a:rPr lang="hu-HU" altLang="de-DE" sz="2400" dirty="0">
                <a:solidFill>
                  <a:srgbClr val="FFFF00"/>
                </a:solidFill>
                <a:latin typeface="Arial" charset="0"/>
                <a:cs typeface="Arial" charset="0"/>
              </a:rPr>
              <a:t>A </a:t>
            </a:r>
            <a:r>
              <a:rPr lang="de-DE" altLang="de-DE" sz="2400" dirty="0">
                <a:solidFill>
                  <a:srgbClr val="FFFF00"/>
                </a:solidFill>
                <a:latin typeface="Arial" charset="0"/>
                <a:cs typeface="Arial" charset="0"/>
              </a:rPr>
              <a:t>Prometheus</a:t>
            </a:r>
            <a:r>
              <a:rPr lang="hu-HU" altLang="de-DE" sz="2400" dirty="0">
                <a:solidFill>
                  <a:srgbClr val="FFFF00"/>
                </a:solidFill>
                <a:latin typeface="Arial" charset="0"/>
                <a:cs typeface="Arial" charset="0"/>
              </a:rPr>
              <a:t> rendszer</a:t>
            </a:r>
            <a:endParaRPr lang="de-DE" altLang="de-DE" sz="2400" dirty="0">
              <a:solidFill>
                <a:srgbClr val="FFFF00"/>
              </a:solidFill>
              <a:latin typeface="Arial" charset="0"/>
              <a:cs typeface="Arial" charset="0"/>
            </a:endParaRPr>
          </a:p>
        </p:txBody>
      </p:sp>
      <p:grpSp>
        <p:nvGrpSpPr>
          <p:cNvPr id="2" name="Group 5"/>
          <p:cNvGrpSpPr>
            <a:grpSpLocks/>
          </p:cNvGrpSpPr>
          <p:nvPr/>
        </p:nvGrpSpPr>
        <p:grpSpPr bwMode="auto">
          <a:xfrm>
            <a:off x="1560513" y="1268760"/>
            <a:ext cx="6351587" cy="5210175"/>
            <a:chOff x="1145" y="895"/>
            <a:chExt cx="4001" cy="3282"/>
          </a:xfrm>
        </p:grpSpPr>
        <p:pic>
          <p:nvPicPr>
            <p:cNvPr id="30725" name="Picture 6" descr="PP-Foto Behandlung"/>
            <p:cNvPicPr>
              <a:picLocks noChangeAspect="1" noChangeArrowheads="1"/>
            </p:cNvPicPr>
            <p:nvPr/>
          </p:nvPicPr>
          <p:blipFill>
            <a:blip r:embed="rId2" cstate="print"/>
            <a:srcRect/>
            <a:stretch>
              <a:fillRect/>
            </a:stretch>
          </p:blipFill>
          <p:spPr bwMode="auto">
            <a:xfrm>
              <a:off x="1145" y="895"/>
              <a:ext cx="4001" cy="3282"/>
            </a:xfrm>
            <a:prstGeom prst="rect">
              <a:avLst/>
            </a:prstGeom>
            <a:noFill/>
            <a:ln w="9525">
              <a:noFill/>
              <a:miter lim="800000"/>
              <a:headEnd/>
              <a:tailEnd/>
            </a:ln>
          </p:spPr>
        </p:pic>
        <p:sp>
          <p:nvSpPr>
            <p:cNvPr id="30726" name="Line 7"/>
            <p:cNvSpPr>
              <a:spLocks noChangeShapeType="1"/>
            </p:cNvSpPr>
            <p:nvPr/>
          </p:nvSpPr>
          <p:spPr bwMode="auto">
            <a:xfrm rot="3498479">
              <a:off x="3921" y="1992"/>
              <a:ext cx="54" cy="281"/>
            </a:xfrm>
            <a:prstGeom prst="line">
              <a:avLst/>
            </a:prstGeom>
            <a:noFill/>
            <a:ln w="114300">
              <a:solidFill>
                <a:schemeClr val="bg2"/>
              </a:solidFill>
              <a:round/>
              <a:headEnd/>
              <a:tailEnd/>
            </a:ln>
          </p:spPr>
          <p:txBody>
            <a:bodyPr lIns="0" tIns="0" rIns="0" bIns="0">
              <a:spAutoFit/>
            </a:bodyPr>
            <a:lstStyle/>
            <a:p>
              <a:endParaRPr lang="hu-HU"/>
            </a:p>
          </p:txBody>
        </p:sp>
      </p:gr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7"/>
          <p:cNvSpPr>
            <a:spLocks noGrp="1" noChangeArrowheads="1"/>
          </p:cNvSpPr>
          <p:nvPr>
            <p:ph type="title"/>
          </p:nvPr>
        </p:nvSpPr>
        <p:spPr>
          <a:xfrm>
            <a:off x="0" y="0"/>
            <a:ext cx="9144000" cy="1124744"/>
          </a:xfrm>
          <a:solidFill>
            <a:srgbClr val="0070C0"/>
          </a:solidFill>
        </p:spPr>
        <p:txBody>
          <a:bodyPr>
            <a:normAutofit/>
          </a:bodyPr>
          <a:lstStyle/>
          <a:p>
            <a:pPr eaLnBrk="1" hangingPunct="1">
              <a:defRPr/>
            </a:pPr>
            <a:r>
              <a:rPr lang="hu-HU" sz="2400" b="1" dirty="0" smtClean="0">
                <a:solidFill>
                  <a:srgbClr val="FFFF00"/>
                </a:solidFill>
              </a:rPr>
              <a:t>Májtámogató kezelés főbb indikációi</a:t>
            </a:r>
            <a:endParaRPr lang="en-GB" sz="2400" b="1" dirty="0" smtClean="0">
              <a:solidFill>
                <a:srgbClr val="FFFF00"/>
              </a:solidFill>
            </a:endParaRPr>
          </a:p>
        </p:txBody>
      </p:sp>
      <p:sp>
        <p:nvSpPr>
          <p:cNvPr id="55300" name="Text Box 11"/>
          <p:cNvSpPr txBox="1">
            <a:spLocks noChangeArrowheads="1"/>
          </p:cNvSpPr>
          <p:nvPr/>
        </p:nvSpPr>
        <p:spPr bwMode="auto">
          <a:xfrm>
            <a:off x="179388" y="1447800"/>
            <a:ext cx="8382000" cy="4501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571500" indent="-457200" eaLnBrk="1" hangingPunct="1">
              <a:lnSpc>
                <a:spcPct val="115000"/>
              </a:lnSpc>
              <a:spcBef>
                <a:spcPct val="20000"/>
              </a:spcBef>
              <a:defRPr/>
            </a:pPr>
            <a:r>
              <a:rPr lang="hu-HU" b="1" dirty="0" smtClean="0">
                <a:latin typeface="+mn-lt"/>
              </a:rPr>
              <a:t>Indikációk:</a:t>
            </a:r>
          </a:p>
          <a:p>
            <a:pPr marL="571500" indent="-457200" eaLnBrk="1" hangingPunct="1">
              <a:lnSpc>
                <a:spcPct val="115000"/>
              </a:lnSpc>
              <a:spcBef>
                <a:spcPct val="20000"/>
              </a:spcBef>
              <a:buFont typeface="Arial" pitchFamily="34" charset="0"/>
              <a:buChar char="•"/>
              <a:defRPr/>
            </a:pPr>
            <a:r>
              <a:rPr lang="en-GB" dirty="0" err="1" smtClean="0">
                <a:latin typeface="+mn-lt"/>
              </a:rPr>
              <a:t>Konzervatív</a:t>
            </a:r>
            <a:r>
              <a:rPr lang="en-GB" dirty="0" smtClean="0">
                <a:latin typeface="+mn-lt"/>
              </a:rPr>
              <a:t> </a:t>
            </a:r>
            <a:r>
              <a:rPr lang="en-GB" dirty="0" err="1" smtClean="0">
                <a:latin typeface="+mn-lt"/>
              </a:rPr>
              <a:t>kezeléssel</a:t>
            </a:r>
            <a:r>
              <a:rPr lang="en-GB" dirty="0" smtClean="0">
                <a:latin typeface="+mn-lt"/>
              </a:rPr>
              <a:t> </a:t>
            </a:r>
            <a:r>
              <a:rPr lang="en-GB" dirty="0" err="1" smtClean="0">
                <a:latin typeface="+mn-lt"/>
              </a:rPr>
              <a:t>nem</a:t>
            </a:r>
            <a:r>
              <a:rPr lang="en-GB" dirty="0" smtClean="0">
                <a:latin typeface="+mn-lt"/>
              </a:rPr>
              <a:t> </a:t>
            </a:r>
            <a:r>
              <a:rPr lang="en-GB" dirty="0" err="1" smtClean="0">
                <a:latin typeface="+mn-lt"/>
              </a:rPr>
              <a:t>uralható</a:t>
            </a:r>
            <a:r>
              <a:rPr lang="en-GB" dirty="0" smtClean="0">
                <a:latin typeface="+mn-lt"/>
              </a:rPr>
              <a:t> </a:t>
            </a:r>
            <a:r>
              <a:rPr lang="hu-HU" dirty="0" smtClean="0">
                <a:solidFill>
                  <a:srgbClr val="FF0000"/>
                </a:solidFill>
                <a:latin typeface="+mn-lt"/>
              </a:rPr>
              <a:t>akut</a:t>
            </a:r>
            <a:r>
              <a:rPr lang="hu-HU" dirty="0" smtClean="0">
                <a:solidFill>
                  <a:schemeClr val="accent5"/>
                </a:solidFill>
                <a:latin typeface="+mn-lt"/>
              </a:rPr>
              <a:t> </a:t>
            </a:r>
            <a:r>
              <a:rPr lang="en-GB" dirty="0" err="1" smtClean="0">
                <a:latin typeface="+mn-lt"/>
              </a:rPr>
              <a:t>májelégtelenség</a:t>
            </a:r>
            <a:r>
              <a:rPr lang="en-GB" dirty="0" smtClean="0">
                <a:latin typeface="+mn-lt"/>
              </a:rPr>
              <a:t> </a:t>
            </a:r>
            <a:r>
              <a:rPr lang="en-GB" dirty="0" err="1">
                <a:latin typeface="+mn-lt"/>
              </a:rPr>
              <a:t>esetén</a:t>
            </a:r>
            <a:r>
              <a:rPr lang="en-GB" dirty="0">
                <a:latin typeface="+mn-lt"/>
              </a:rPr>
              <a:t> </a:t>
            </a:r>
            <a:r>
              <a:rPr lang="en-GB" dirty="0" smtClean="0">
                <a:latin typeface="+mn-lt"/>
              </a:rPr>
              <a:t>„</a:t>
            </a:r>
            <a:r>
              <a:rPr lang="en-GB" dirty="0" err="1" smtClean="0">
                <a:latin typeface="+mn-lt"/>
              </a:rPr>
              <a:t>hídként</a:t>
            </a:r>
            <a:r>
              <a:rPr lang="en-GB" dirty="0" smtClean="0">
                <a:latin typeface="+mn-lt"/>
              </a:rPr>
              <a:t>” </a:t>
            </a:r>
            <a:r>
              <a:rPr lang="en-GB" dirty="0" err="1" smtClean="0">
                <a:latin typeface="+mn-lt"/>
              </a:rPr>
              <a:t>szolgálhat</a:t>
            </a:r>
            <a:r>
              <a:rPr lang="en-GB" dirty="0" smtClean="0">
                <a:latin typeface="+mn-lt"/>
              </a:rPr>
              <a:t> a </a:t>
            </a:r>
            <a:r>
              <a:rPr lang="en-GB" dirty="0" err="1" smtClean="0">
                <a:latin typeface="+mn-lt"/>
              </a:rPr>
              <a:t>máj</a:t>
            </a:r>
            <a:r>
              <a:rPr lang="en-GB" dirty="0" smtClean="0">
                <a:latin typeface="+mn-lt"/>
              </a:rPr>
              <a:t> </a:t>
            </a:r>
            <a:r>
              <a:rPr lang="en-GB" dirty="0" err="1" smtClean="0">
                <a:solidFill>
                  <a:srgbClr val="FF0000"/>
                </a:solidFill>
                <a:latin typeface="+mn-lt"/>
              </a:rPr>
              <a:t>regenerálódásáig</a:t>
            </a:r>
            <a:r>
              <a:rPr lang="en-GB" dirty="0" smtClean="0">
                <a:solidFill>
                  <a:srgbClr val="FF0000"/>
                </a:solidFill>
                <a:latin typeface="+mn-lt"/>
              </a:rPr>
              <a:t> </a:t>
            </a:r>
            <a:r>
              <a:rPr lang="en-GB" dirty="0" err="1" smtClean="0">
                <a:latin typeface="+mn-lt"/>
              </a:rPr>
              <a:t>vagy</a:t>
            </a:r>
            <a:r>
              <a:rPr lang="en-GB" dirty="0" smtClean="0">
                <a:latin typeface="+mn-lt"/>
              </a:rPr>
              <a:t> a</a:t>
            </a:r>
            <a:r>
              <a:rPr lang="en-GB" dirty="0" smtClean="0">
                <a:solidFill>
                  <a:srgbClr val="004D91"/>
                </a:solidFill>
                <a:latin typeface="+mn-lt"/>
              </a:rPr>
              <a:t> </a:t>
            </a:r>
            <a:r>
              <a:rPr lang="en-GB" dirty="0" err="1" smtClean="0">
                <a:solidFill>
                  <a:srgbClr val="FF0000"/>
                </a:solidFill>
                <a:latin typeface="+mn-lt"/>
              </a:rPr>
              <a:t>transzplantációig</a:t>
            </a:r>
            <a:endParaRPr lang="en-GB" dirty="0" smtClean="0">
              <a:solidFill>
                <a:srgbClr val="FF0000"/>
              </a:solidFill>
              <a:latin typeface="+mn-lt"/>
            </a:endParaRPr>
          </a:p>
          <a:p>
            <a:pPr marL="571500" indent="-457200" eaLnBrk="1" hangingPunct="1">
              <a:lnSpc>
                <a:spcPct val="115000"/>
              </a:lnSpc>
              <a:spcBef>
                <a:spcPct val="20000"/>
              </a:spcBef>
              <a:buFont typeface="Arial" pitchFamily="34" charset="0"/>
              <a:buChar char="•"/>
              <a:defRPr/>
            </a:pPr>
            <a:r>
              <a:rPr lang="hu-HU" dirty="0" smtClean="0">
                <a:latin typeface="+mn-lt"/>
              </a:rPr>
              <a:t>Konzervatív kezeléssel nem uralható, hirtelen romló (</a:t>
            </a:r>
            <a:r>
              <a:rPr lang="hu-HU" dirty="0" smtClean="0">
                <a:solidFill>
                  <a:srgbClr val="FF0000"/>
                </a:solidFill>
                <a:latin typeface="+mn-lt"/>
              </a:rPr>
              <a:t>akut a krónikuson</a:t>
            </a:r>
            <a:r>
              <a:rPr lang="hu-HU" dirty="0" smtClean="0">
                <a:latin typeface="+mn-lt"/>
              </a:rPr>
              <a:t>) krónikus</a:t>
            </a:r>
            <a:r>
              <a:rPr lang="en-GB" dirty="0" smtClean="0">
                <a:latin typeface="+mn-lt"/>
              </a:rPr>
              <a:t> </a:t>
            </a:r>
            <a:r>
              <a:rPr lang="en-GB" dirty="0" err="1" smtClean="0">
                <a:latin typeface="+mn-lt"/>
              </a:rPr>
              <a:t>májelégtelenség</a:t>
            </a:r>
            <a:r>
              <a:rPr lang="en-GB" dirty="0" smtClean="0">
                <a:latin typeface="+mn-lt"/>
              </a:rPr>
              <a:t> </a:t>
            </a:r>
            <a:r>
              <a:rPr lang="en-GB" dirty="0" err="1" smtClean="0">
                <a:latin typeface="+mn-lt"/>
              </a:rPr>
              <a:t>kezelése</a:t>
            </a:r>
            <a:r>
              <a:rPr lang="en-GB" dirty="0" smtClean="0">
                <a:latin typeface="+mn-lt"/>
              </a:rPr>
              <a:t> a </a:t>
            </a:r>
            <a:r>
              <a:rPr lang="en-GB" dirty="0" err="1" smtClean="0">
                <a:solidFill>
                  <a:srgbClr val="FF0000"/>
                </a:solidFill>
                <a:latin typeface="+mn-lt"/>
              </a:rPr>
              <a:t>májátültetésig</a:t>
            </a:r>
            <a:endParaRPr lang="hu-HU" dirty="0" smtClean="0">
              <a:solidFill>
                <a:srgbClr val="FF0000"/>
              </a:solidFill>
              <a:latin typeface="+mn-lt"/>
            </a:endParaRPr>
          </a:p>
          <a:p>
            <a:pPr marL="571500" indent="-457200" eaLnBrk="1" hangingPunct="1">
              <a:lnSpc>
                <a:spcPct val="115000"/>
              </a:lnSpc>
              <a:spcBef>
                <a:spcPct val="20000"/>
              </a:spcBef>
              <a:buFont typeface="Arial" pitchFamily="34" charset="0"/>
              <a:buChar char="•"/>
              <a:defRPr/>
            </a:pPr>
            <a:r>
              <a:rPr lang="en-GB" dirty="0" err="1" smtClean="0">
                <a:latin typeface="+mn-lt"/>
              </a:rPr>
              <a:t>Máj</a:t>
            </a:r>
            <a:r>
              <a:rPr lang="hu-HU" dirty="0" smtClean="0">
                <a:latin typeface="+mn-lt"/>
              </a:rPr>
              <a:t>transzplantáció után fellépő </a:t>
            </a:r>
            <a:r>
              <a:rPr lang="en-GB" dirty="0" err="1" smtClean="0">
                <a:solidFill>
                  <a:srgbClr val="FF0000"/>
                </a:solidFill>
                <a:latin typeface="+mn-lt"/>
              </a:rPr>
              <a:t>graftelégtelenség</a:t>
            </a:r>
            <a:r>
              <a:rPr lang="en-GB" dirty="0" smtClean="0">
                <a:solidFill>
                  <a:schemeClr val="accent5"/>
                </a:solidFill>
                <a:latin typeface="+mn-lt"/>
              </a:rPr>
              <a:t> </a:t>
            </a:r>
            <a:endParaRPr lang="hu-HU" dirty="0" smtClean="0">
              <a:solidFill>
                <a:schemeClr val="accent5"/>
              </a:solidFill>
              <a:latin typeface="+mn-lt"/>
            </a:endParaRPr>
          </a:p>
          <a:p>
            <a:pPr marL="571500" indent="-457200" eaLnBrk="1" hangingPunct="1">
              <a:lnSpc>
                <a:spcPct val="115000"/>
              </a:lnSpc>
              <a:spcBef>
                <a:spcPct val="20000"/>
              </a:spcBef>
              <a:buFont typeface="Arial" pitchFamily="34" charset="0"/>
              <a:buChar char="•"/>
              <a:defRPr/>
            </a:pPr>
            <a:r>
              <a:rPr lang="hu-HU" dirty="0" err="1" smtClean="0">
                <a:solidFill>
                  <a:srgbClr val="FF0000"/>
                </a:solidFill>
                <a:latin typeface="+mn-lt"/>
              </a:rPr>
              <a:t>Hepatorenalis</a:t>
            </a:r>
            <a:r>
              <a:rPr lang="hu-HU" dirty="0" smtClean="0">
                <a:solidFill>
                  <a:srgbClr val="FF0000"/>
                </a:solidFill>
                <a:latin typeface="+mn-lt"/>
              </a:rPr>
              <a:t> </a:t>
            </a:r>
            <a:r>
              <a:rPr lang="hu-HU" dirty="0" err="1" smtClean="0">
                <a:solidFill>
                  <a:srgbClr val="FF0000"/>
                </a:solidFill>
                <a:latin typeface="+mn-lt"/>
              </a:rPr>
              <a:t>syndroma</a:t>
            </a:r>
            <a:r>
              <a:rPr lang="en-GB" dirty="0" smtClean="0">
                <a:solidFill>
                  <a:srgbClr val="FF0000"/>
                </a:solidFill>
                <a:latin typeface="+mn-lt"/>
              </a:rPr>
              <a:t> </a:t>
            </a:r>
            <a:endParaRPr lang="hu-HU" dirty="0" smtClean="0">
              <a:solidFill>
                <a:srgbClr val="FF0000"/>
              </a:solidFill>
              <a:latin typeface="+mn-lt"/>
            </a:endParaRPr>
          </a:p>
          <a:p>
            <a:pPr marL="571500" indent="-457200" eaLnBrk="1" hangingPunct="1">
              <a:lnSpc>
                <a:spcPct val="115000"/>
              </a:lnSpc>
              <a:spcBef>
                <a:spcPct val="20000"/>
              </a:spcBef>
              <a:buFont typeface="Arial" pitchFamily="34" charset="0"/>
              <a:buChar char="•"/>
              <a:defRPr/>
            </a:pPr>
            <a:endParaRPr lang="hu-HU" dirty="0" smtClean="0">
              <a:solidFill>
                <a:srgbClr val="FF0000"/>
              </a:solidFill>
              <a:latin typeface="+mn-lt"/>
            </a:endParaRPr>
          </a:p>
          <a:p>
            <a:pPr marL="571500" indent="-457200" eaLnBrk="1" hangingPunct="1">
              <a:lnSpc>
                <a:spcPct val="115000"/>
              </a:lnSpc>
              <a:spcBef>
                <a:spcPct val="20000"/>
              </a:spcBef>
              <a:defRPr/>
            </a:pPr>
            <a:r>
              <a:rPr lang="hu-HU" b="1" dirty="0" smtClean="0">
                <a:latin typeface="+mn-lt"/>
              </a:rPr>
              <a:t>Nem javasolt:</a:t>
            </a:r>
          </a:p>
          <a:p>
            <a:pPr marL="571500" indent="-457200" eaLnBrk="1" hangingPunct="1">
              <a:lnSpc>
                <a:spcPct val="115000"/>
              </a:lnSpc>
              <a:spcBef>
                <a:spcPct val="20000"/>
              </a:spcBef>
              <a:buFont typeface="Arial" pitchFamily="34" charset="0"/>
              <a:buChar char="•"/>
              <a:defRPr/>
            </a:pPr>
            <a:r>
              <a:rPr lang="hu-HU" dirty="0" smtClean="0">
                <a:latin typeface="+mn-lt"/>
              </a:rPr>
              <a:t>A májátültetés ellenjavallt, vagy nincs rá esély.</a:t>
            </a:r>
          </a:p>
          <a:p>
            <a:pPr marL="571500" indent="-457200" eaLnBrk="1" hangingPunct="1">
              <a:lnSpc>
                <a:spcPct val="115000"/>
              </a:lnSpc>
              <a:spcBef>
                <a:spcPct val="20000"/>
              </a:spcBef>
              <a:buFont typeface="Arial" pitchFamily="34" charset="0"/>
              <a:buChar char="•"/>
              <a:defRPr/>
            </a:pPr>
            <a:r>
              <a:rPr lang="hu-HU" dirty="0" smtClean="0">
                <a:latin typeface="+mn-lt"/>
              </a:rPr>
              <a:t>A</a:t>
            </a:r>
            <a:r>
              <a:rPr lang="pt-BR" dirty="0" smtClean="0">
                <a:latin typeface="+mn-lt"/>
              </a:rPr>
              <a:t>z idôleges májtámogató</a:t>
            </a:r>
            <a:r>
              <a:rPr lang="hu-HU" dirty="0" smtClean="0">
                <a:latin typeface="+mn-lt"/>
              </a:rPr>
              <a:t> kezelés mellett sem várható a beteg tartós túlélését biztosító májműködés helyreállása. </a:t>
            </a:r>
          </a:p>
          <a:p>
            <a:pPr marL="571500" indent="-457200" eaLnBrk="1" hangingPunct="1">
              <a:lnSpc>
                <a:spcPct val="115000"/>
              </a:lnSpc>
              <a:spcBef>
                <a:spcPct val="20000"/>
              </a:spcBef>
              <a:buFont typeface="Arial" pitchFamily="34" charset="0"/>
              <a:buChar char="•"/>
              <a:defRPr/>
            </a:pPr>
            <a:endParaRPr lang="en-GB" dirty="0" smtClean="0">
              <a:latin typeface="+mn-lt"/>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Cím 1"/>
          <p:cNvSpPr>
            <a:spLocks noGrp="1"/>
          </p:cNvSpPr>
          <p:nvPr>
            <p:ph type="title"/>
          </p:nvPr>
        </p:nvSpPr>
        <p:spPr>
          <a:xfrm>
            <a:off x="-6820" y="-388"/>
            <a:ext cx="9150819" cy="765092"/>
          </a:xfrm>
          <a:solidFill>
            <a:srgbClr val="0070C0"/>
          </a:solidFill>
        </p:spPr>
        <p:txBody>
          <a:bodyPr>
            <a:normAutofit/>
          </a:bodyPr>
          <a:lstStyle/>
          <a:p>
            <a:r>
              <a:rPr lang="hu-HU" sz="2400" b="1" dirty="0" smtClean="0">
                <a:solidFill>
                  <a:srgbClr val="FFFF00"/>
                </a:solidFill>
              </a:rPr>
              <a:t>Összefoglalás, következtetések</a:t>
            </a:r>
          </a:p>
        </p:txBody>
      </p:sp>
      <p:sp>
        <p:nvSpPr>
          <p:cNvPr id="53251" name="Tartalom helye 2"/>
          <p:cNvSpPr>
            <a:spLocks noGrp="1"/>
          </p:cNvSpPr>
          <p:nvPr>
            <p:ph idx="1"/>
          </p:nvPr>
        </p:nvSpPr>
        <p:spPr bwMode="auto">
          <a:xfrm>
            <a:off x="467544" y="1052736"/>
            <a:ext cx="8229600" cy="4525963"/>
          </a:xfrm>
        </p:spPr>
        <p:txBody>
          <a:bodyPr wrap="square" numCol="1" anchor="t" anchorCtr="0" compatLnSpc="1">
            <a:prstTxWarp prst="textNoShape">
              <a:avLst/>
            </a:prstTxWarp>
            <a:normAutofit/>
          </a:bodyPr>
          <a:lstStyle/>
          <a:p>
            <a:pPr algn="just">
              <a:spcBef>
                <a:spcPts val="1200"/>
              </a:spcBef>
              <a:buFont typeface="Arial" pitchFamily="34" charset="0"/>
              <a:buChar char="•"/>
            </a:pPr>
            <a:r>
              <a:rPr lang="hu-HU" sz="2000" b="1" dirty="0" smtClean="0"/>
              <a:t>Májbetegségben előforduló ion- és folyadék egyensúlyzavar másodlagosan alakul ki.</a:t>
            </a:r>
          </a:p>
          <a:p>
            <a:pPr algn="just">
              <a:spcBef>
                <a:spcPts val="1200"/>
              </a:spcBef>
              <a:buFont typeface="Arial" pitchFamily="34" charset="0"/>
              <a:buChar char="•"/>
            </a:pPr>
            <a:r>
              <a:rPr lang="hu-HU" sz="2000" b="0" dirty="0" smtClean="0"/>
              <a:t>A májbetegség és az ehhez vezető alapbetegség megfelelő kezelésével, szoros odafigyeléssel </a:t>
            </a:r>
            <a:r>
              <a:rPr lang="hu-HU" sz="2000" b="1" dirty="0" smtClean="0"/>
              <a:t>megelőzhető vagy késleltethető a vesekárosodás kialakulása</a:t>
            </a:r>
          </a:p>
          <a:p>
            <a:pPr algn="just">
              <a:spcBef>
                <a:spcPts val="1200"/>
              </a:spcBef>
              <a:buFont typeface="Arial" pitchFamily="34" charset="0"/>
              <a:buChar char="•"/>
            </a:pPr>
            <a:r>
              <a:rPr lang="hu-HU" sz="2000" dirty="0" err="1" smtClean="0"/>
              <a:t>Cirrhosisban</a:t>
            </a:r>
            <a:r>
              <a:rPr lang="hu-HU" sz="2000" dirty="0" smtClean="0"/>
              <a:t> kialakuló </a:t>
            </a:r>
            <a:r>
              <a:rPr lang="hu-HU" sz="2000" dirty="0" err="1" smtClean="0"/>
              <a:t>acut</a:t>
            </a:r>
            <a:r>
              <a:rPr lang="hu-HU" sz="2000" dirty="0" smtClean="0"/>
              <a:t> vesekárosodás </a:t>
            </a:r>
            <a:r>
              <a:rPr lang="hu-HU" sz="2000" b="1" dirty="0" smtClean="0"/>
              <a:t>nem mindig </a:t>
            </a:r>
            <a:r>
              <a:rPr lang="hu-HU" sz="2000" b="1" dirty="0" err="1" smtClean="0"/>
              <a:t>hepatorenalis</a:t>
            </a:r>
            <a:r>
              <a:rPr lang="hu-HU" sz="2000" b="1" dirty="0" smtClean="0"/>
              <a:t> </a:t>
            </a:r>
            <a:r>
              <a:rPr lang="hu-HU" sz="2000" b="1" dirty="0" err="1" smtClean="0"/>
              <a:t>syndroma</a:t>
            </a:r>
            <a:r>
              <a:rPr lang="hu-HU" sz="2000" b="1" dirty="0" smtClean="0"/>
              <a:t> következménye</a:t>
            </a:r>
          </a:p>
          <a:p>
            <a:pPr algn="just">
              <a:spcBef>
                <a:spcPts val="1200"/>
              </a:spcBef>
              <a:buFont typeface="Arial" pitchFamily="34" charset="0"/>
              <a:buChar char="•"/>
            </a:pPr>
            <a:r>
              <a:rPr lang="hu-HU" sz="2000" b="0" dirty="0" smtClean="0"/>
              <a:t>HRS </a:t>
            </a:r>
            <a:r>
              <a:rPr lang="hu-HU" sz="2000" b="0" dirty="0" err="1" smtClean="0"/>
              <a:t>definitiv</a:t>
            </a:r>
            <a:r>
              <a:rPr lang="hu-HU" sz="2000" b="0" dirty="0" smtClean="0"/>
              <a:t> kezelése a </a:t>
            </a:r>
            <a:r>
              <a:rPr lang="hu-HU" sz="2000" b="1" dirty="0" err="1" smtClean="0"/>
              <a:t>májtranszplantáció</a:t>
            </a:r>
            <a:r>
              <a:rPr lang="hu-HU" sz="2000" b="0" dirty="0" smtClean="0"/>
              <a:t> lehetne</a:t>
            </a:r>
          </a:p>
          <a:p>
            <a:pPr algn="just">
              <a:spcBef>
                <a:spcPts val="1200"/>
              </a:spcBef>
              <a:buFont typeface="Arial" pitchFamily="34" charset="0"/>
              <a:buChar char="•"/>
            </a:pPr>
            <a:r>
              <a:rPr lang="hu-HU" sz="2000" dirty="0" smtClean="0"/>
              <a:t>Májbetegség melletti heveny </a:t>
            </a:r>
            <a:r>
              <a:rPr lang="hu-HU" sz="2000" dirty="0" err="1" smtClean="0"/>
              <a:t>vesefunktio</a:t>
            </a:r>
            <a:r>
              <a:rPr lang="hu-HU" sz="2000" dirty="0" smtClean="0"/>
              <a:t> csökkenés kezelése számos nehézségbe ütközik, veseelégtelenség kezelésére a </a:t>
            </a:r>
            <a:r>
              <a:rPr lang="hu-HU" sz="2000" b="1" dirty="0" err="1" smtClean="0"/>
              <a:t>haemodínamikai</a:t>
            </a:r>
            <a:r>
              <a:rPr lang="hu-HU" sz="2000" b="1" dirty="0" smtClean="0"/>
              <a:t> instabilitás és vérzésveszély miatt a </a:t>
            </a:r>
            <a:r>
              <a:rPr lang="hu-HU" sz="2000" b="1" dirty="0" err="1" smtClean="0"/>
              <a:t>peritonealis</a:t>
            </a:r>
            <a:r>
              <a:rPr lang="hu-HU" sz="2000" b="1" dirty="0" smtClean="0"/>
              <a:t> dialízis kezelés </a:t>
            </a:r>
            <a:r>
              <a:rPr lang="hu-HU" sz="2000" b="1" dirty="0" smtClean="0"/>
              <a:t>elsősorban a javallt modalitás</a:t>
            </a:r>
            <a:endParaRPr lang="hu-HU" sz="2000" b="1" dirty="0" smtClean="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446856" y="1196752"/>
            <a:ext cx="8229600" cy="4525963"/>
          </a:xfrm>
        </p:spPr>
        <p:txBody>
          <a:bodyPr>
            <a:normAutofit/>
          </a:bodyPr>
          <a:lstStyle/>
          <a:p>
            <a:pPr algn="just">
              <a:spcBef>
                <a:spcPts val="1200"/>
              </a:spcBef>
            </a:pPr>
            <a:r>
              <a:rPr lang="hu-HU" sz="2000" b="1" dirty="0"/>
              <a:t>A májműködés tartós pótlására alkalmas, vesepótló kezelésekkel összevethető készülék jelenleg még nem áll rendelkezésre</a:t>
            </a:r>
            <a:r>
              <a:rPr lang="hu-HU" sz="2000" dirty="0"/>
              <a:t>.</a:t>
            </a:r>
          </a:p>
          <a:p>
            <a:pPr algn="just">
              <a:spcBef>
                <a:spcPts val="1200"/>
              </a:spcBef>
            </a:pPr>
            <a:r>
              <a:rPr lang="hu-HU" sz="2000" dirty="0"/>
              <a:t>A máj szintetikus működését is pótló, </a:t>
            </a:r>
            <a:r>
              <a:rPr lang="hu-HU" sz="2000" dirty="0" err="1"/>
              <a:t>bioarteficiális</a:t>
            </a:r>
            <a:r>
              <a:rPr lang="hu-HU" sz="2000" dirty="0"/>
              <a:t> rendszerek még kísérleti stádiumban vannak, és elérhetetlenül drágák. </a:t>
            </a:r>
          </a:p>
          <a:p>
            <a:pPr algn="just">
              <a:spcBef>
                <a:spcPts val="1200"/>
              </a:spcBef>
            </a:pPr>
            <a:r>
              <a:rPr lang="hu-HU" sz="2000" dirty="0"/>
              <a:t>A napjainkban elérhető </a:t>
            </a:r>
            <a:r>
              <a:rPr lang="hu-HU" sz="2000" b="1" dirty="0" err="1"/>
              <a:t>arteficiális</a:t>
            </a:r>
            <a:r>
              <a:rPr lang="hu-HU" sz="2000" b="1" dirty="0"/>
              <a:t> rendszerek a </a:t>
            </a:r>
            <a:r>
              <a:rPr lang="hu-HU" sz="2000" b="1" dirty="0" err="1"/>
              <a:t>vízoldékony</a:t>
            </a:r>
            <a:r>
              <a:rPr lang="hu-HU" sz="2000" b="1" dirty="0"/>
              <a:t> és albuminhoz kötött méreganyagok eltávolítására alkalmasak, a vese és májműködés átmeneti pótlására adnak lehetőséget .</a:t>
            </a:r>
          </a:p>
          <a:p>
            <a:pPr algn="just">
              <a:spcBef>
                <a:spcPts val="1200"/>
              </a:spcBef>
            </a:pPr>
            <a:r>
              <a:rPr lang="hu-HU" sz="2000" b="1" dirty="0"/>
              <a:t>Hídként szolgálnak a máj regenerációjáig, illetve a transzplantációig.</a:t>
            </a:r>
          </a:p>
          <a:p>
            <a:pPr algn="just">
              <a:spcBef>
                <a:spcPts val="1200"/>
              </a:spcBef>
            </a:pPr>
            <a:r>
              <a:rPr lang="hu-HU" sz="2000" dirty="0"/>
              <a:t>Irreverzibilis májbetegség hosszú távú megoldására csak a transzplantáció alkalmas.  </a:t>
            </a:r>
          </a:p>
          <a:p>
            <a:pPr algn="just">
              <a:spcBef>
                <a:spcPts val="1200"/>
              </a:spcBef>
            </a:pPr>
            <a:r>
              <a:rPr lang="hu-HU" sz="2000" dirty="0"/>
              <a:t>A kimenetelt jelentősen befolyásolja a megfelelő indikáció felállítása.</a:t>
            </a:r>
          </a:p>
          <a:p>
            <a:pPr algn="just">
              <a:spcBef>
                <a:spcPts val="1200"/>
              </a:spcBef>
            </a:pPr>
            <a:endParaRPr lang="hu-HU" sz="2000" dirty="0"/>
          </a:p>
        </p:txBody>
      </p:sp>
      <p:sp>
        <p:nvSpPr>
          <p:cNvPr id="4" name="Cím 1"/>
          <p:cNvSpPr>
            <a:spLocks noGrp="1"/>
          </p:cNvSpPr>
          <p:nvPr>
            <p:ph type="title"/>
          </p:nvPr>
        </p:nvSpPr>
        <p:spPr>
          <a:xfrm>
            <a:off x="-6820" y="-388"/>
            <a:ext cx="9150819" cy="765092"/>
          </a:xfrm>
          <a:solidFill>
            <a:srgbClr val="0070C0"/>
          </a:solidFill>
        </p:spPr>
        <p:txBody>
          <a:bodyPr>
            <a:normAutofit/>
          </a:bodyPr>
          <a:lstStyle/>
          <a:p>
            <a:r>
              <a:rPr lang="hu-HU" sz="2400" b="1" dirty="0" smtClean="0">
                <a:solidFill>
                  <a:srgbClr val="FFFF00"/>
                </a:solidFill>
              </a:rPr>
              <a:t>Összefoglalás, következtetések</a:t>
            </a:r>
          </a:p>
        </p:txBody>
      </p:sp>
    </p:spTree>
    <p:extLst>
      <p:ext uri="{BB962C8B-B14F-4D97-AF65-F5344CB8AC3E}">
        <p14:creationId xmlns:p14="http://schemas.microsoft.com/office/powerpoint/2010/main" xmlns="" val="37045358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0" y="-22448"/>
            <a:ext cx="9144000" cy="931168"/>
          </a:xfrm>
          <a:solidFill>
            <a:srgbClr val="0070C0"/>
          </a:solidFill>
        </p:spPr>
        <p:txBody>
          <a:bodyPr>
            <a:normAutofit/>
          </a:bodyPr>
          <a:lstStyle/>
          <a:p>
            <a:r>
              <a:rPr lang="hu-HU" sz="2400" b="1" dirty="0">
                <a:solidFill>
                  <a:srgbClr val="FFFF00"/>
                </a:solidFill>
              </a:rPr>
              <a:t>Napi vízegyensúly</a:t>
            </a:r>
          </a:p>
        </p:txBody>
      </p:sp>
      <p:sp>
        <p:nvSpPr>
          <p:cNvPr id="99331" name="Rectangle 3"/>
          <p:cNvSpPr>
            <a:spLocks noGrp="1" noChangeArrowheads="1"/>
          </p:cNvSpPr>
          <p:nvPr>
            <p:ph type="body" sz="half" idx="1"/>
          </p:nvPr>
        </p:nvSpPr>
        <p:spPr>
          <a:xfrm>
            <a:off x="461963" y="1384301"/>
            <a:ext cx="4038600" cy="2980804"/>
          </a:xfrm>
          <a:scene3d>
            <a:camera prst="orthographicFront"/>
            <a:lightRig rig="threePt" dir="t"/>
          </a:scene3d>
          <a:sp3d>
            <a:bevelT/>
          </a:sp3d>
        </p:spPr>
        <p:txBody>
          <a:bodyPr>
            <a:normAutofit/>
          </a:bodyPr>
          <a:lstStyle/>
          <a:p>
            <a:r>
              <a:rPr lang="hu-HU" dirty="0"/>
              <a:t>Obligát </a:t>
            </a:r>
            <a:r>
              <a:rPr lang="hu-HU" dirty="0">
                <a:solidFill>
                  <a:srgbClr val="FF3300"/>
                </a:solidFill>
              </a:rPr>
              <a:t>vízveszteség:</a:t>
            </a:r>
          </a:p>
          <a:p>
            <a:pPr lvl="1"/>
            <a:r>
              <a:rPr lang="hu-HU" dirty="0"/>
              <a:t>Vese</a:t>
            </a:r>
            <a:r>
              <a:rPr lang="hu-HU" sz="1600" baseline="30000" dirty="0"/>
              <a:t>(1)</a:t>
            </a:r>
            <a:r>
              <a:rPr lang="hu-HU" dirty="0"/>
              <a:t>: 		500 ml</a:t>
            </a:r>
            <a:endParaRPr lang="hu-HU" sz="1800" baseline="30000" dirty="0"/>
          </a:p>
          <a:p>
            <a:pPr lvl="1"/>
            <a:r>
              <a:rPr lang="hu-HU" dirty="0"/>
              <a:t>Bőr + tüdő (</a:t>
            </a:r>
            <a:r>
              <a:rPr lang="hu-HU" dirty="0" err="1"/>
              <a:t>perspiráció</a:t>
            </a:r>
            <a:r>
              <a:rPr lang="hu-HU" dirty="0"/>
              <a:t> </a:t>
            </a:r>
            <a:r>
              <a:rPr lang="hu-HU" dirty="0" err="1"/>
              <a:t>insensibilis</a:t>
            </a:r>
            <a:r>
              <a:rPr lang="hu-HU" dirty="0"/>
              <a:t>)</a:t>
            </a:r>
            <a:r>
              <a:rPr lang="hu-HU" sz="1800" baseline="30000" dirty="0"/>
              <a:t>(2)</a:t>
            </a:r>
            <a:r>
              <a:rPr lang="hu-HU" dirty="0"/>
              <a:t>:  900 ml</a:t>
            </a:r>
          </a:p>
          <a:p>
            <a:pPr lvl="1"/>
            <a:r>
              <a:rPr lang="hu-HU" dirty="0"/>
              <a:t>Bél (széklet):	100 ml</a:t>
            </a:r>
          </a:p>
          <a:p>
            <a:pPr lvl="1">
              <a:buFontTx/>
              <a:buNone/>
            </a:pPr>
            <a:r>
              <a:rPr lang="hu-HU" dirty="0"/>
              <a:t>			         1500 ml</a:t>
            </a:r>
          </a:p>
        </p:txBody>
      </p:sp>
      <p:sp>
        <p:nvSpPr>
          <p:cNvPr id="99332" name="Rectangle 4"/>
          <p:cNvSpPr>
            <a:spLocks noGrp="1" noChangeArrowheads="1"/>
          </p:cNvSpPr>
          <p:nvPr>
            <p:ph type="body" sz="half" idx="2"/>
          </p:nvPr>
        </p:nvSpPr>
        <p:spPr>
          <a:xfrm>
            <a:off x="4648200" y="1384300"/>
            <a:ext cx="4244975" cy="4525963"/>
          </a:xfrm>
        </p:spPr>
        <p:txBody>
          <a:bodyPr/>
          <a:lstStyle/>
          <a:p>
            <a:r>
              <a:rPr lang="hu-HU">
                <a:solidFill>
                  <a:srgbClr val="FF3300"/>
                </a:solidFill>
              </a:rPr>
              <a:t>Vízfelvétel:</a:t>
            </a:r>
          </a:p>
          <a:p>
            <a:pPr lvl="1"/>
            <a:r>
              <a:rPr lang="hu-HU"/>
              <a:t>oxidatív anyagcseréből			  400 ml</a:t>
            </a:r>
          </a:p>
          <a:p>
            <a:r>
              <a:rPr lang="hu-HU" sz="2400"/>
              <a:t>Szükséges minimális folyadék bevitel</a:t>
            </a:r>
            <a:r>
              <a:rPr lang="hu-HU" sz="2400" baseline="30000"/>
              <a:t>(3)   </a:t>
            </a:r>
            <a:r>
              <a:rPr lang="hu-HU" sz="2400"/>
              <a:t>1100 ml</a:t>
            </a:r>
          </a:p>
          <a:p>
            <a:pPr>
              <a:buFontTx/>
              <a:buNone/>
            </a:pPr>
            <a:r>
              <a:rPr lang="hu-HU" sz="2400"/>
              <a:t>                                </a:t>
            </a:r>
            <a:r>
              <a:rPr lang="hu-HU" sz="2400" u="sng"/>
              <a:t>=1500 ml</a:t>
            </a:r>
          </a:p>
        </p:txBody>
      </p:sp>
      <p:sp>
        <p:nvSpPr>
          <p:cNvPr id="99333" name="Line 5"/>
          <p:cNvSpPr>
            <a:spLocks noChangeShapeType="1"/>
          </p:cNvSpPr>
          <p:nvPr/>
        </p:nvSpPr>
        <p:spPr bwMode="auto">
          <a:xfrm>
            <a:off x="3132138" y="4005263"/>
            <a:ext cx="1152525" cy="0"/>
          </a:xfrm>
          <a:prstGeom prst="line">
            <a:avLst/>
          </a:prstGeom>
          <a:noFill/>
          <a:ln w="9525">
            <a:solidFill>
              <a:schemeClr val="tx1"/>
            </a:solidFill>
            <a:round/>
            <a:headEnd/>
            <a:tailEnd/>
          </a:ln>
          <a:effectLst/>
        </p:spPr>
        <p:txBody>
          <a:bodyPr/>
          <a:lstStyle/>
          <a:p>
            <a:endParaRPr lang="hu-HU"/>
          </a:p>
        </p:txBody>
      </p:sp>
      <p:sp>
        <p:nvSpPr>
          <p:cNvPr id="99334" name="Text Box 6"/>
          <p:cNvSpPr txBox="1">
            <a:spLocks noChangeArrowheads="1"/>
          </p:cNvSpPr>
          <p:nvPr/>
        </p:nvSpPr>
        <p:spPr bwMode="auto">
          <a:xfrm>
            <a:off x="239713" y="5032375"/>
            <a:ext cx="8631237" cy="1465263"/>
          </a:xfrm>
          <a:prstGeom prst="rect">
            <a:avLst/>
          </a:prstGeom>
          <a:noFill/>
          <a:ln w="9525">
            <a:noFill/>
            <a:miter lim="800000"/>
            <a:headEnd/>
            <a:tailEnd/>
          </a:ln>
          <a:effectLst/>
        </p:spPr>
        <p:txBody>
          <a:bodyPr wrap="none">
            <a:spAutoFit/>
          </a:bodyPr>
          <a:lstStyle/>
          <a:p>
            <a:pPr algn="l"/>
            <a:r>
              <a:rPr lang="hu-HU" baseline="30000"/>
              <a:t>(1)</a:t>
            </a:r>
            <a:r>
              <a:rPr lang="hu-HU"/>
              <a:t> A vese minimálisan 500 ml vizeletben tudja kiválasztani </a:t>
            </a:r>
          </a:p>
          <a:p>
            <a:pPr algn="l"/>
            <a:r>
              <a:rPr lang="hu-HU"/>
              <a:t>a napi salakanyag termelést </a:t>
            </a:r>
            <a:r>
              <a:rPr lang="hu-HU" u="sng"/>
              <a:t>maximálás koncentrálás mellett</a:t>
            </a:r>
            <a:r>
              <a:rPr lang="hu-HU"/>
              <a:t>. </a:t>
            </a:r>
          </a:p>
          <a:p>
            <a:pPr algn="l"/>
            <a:r>
              <a:rPr lang="hu-HU"/>
              <a:t>Ezért az 1100 ml-t meghaladó vízfogyasztás ajánlott.</a:t>
            </a:r>
          </a:p>
          <a:p>
            <a:pPr algn="l"/>
            <a:r>
              <a:rPr lang="hu-HU" baseline="30000"/>
              <a:t>(2)</a:t>
            </a:r>
            <a:r>
              <a:rPr lang="hu-HU"/>
              <a:t> A perspiráció insensibilis láz esetén 1</a:t>
            </a:r>
            <a:r>
              <a:rPr lang="en-US">
                <a:cs typeface="Arial" charset="0"/>
              </a:rPr>
              <a:t>°</a:t>
            </a:r>
            <a:r>
              <a:rPr lang="hu-HU">
                <a:cs typeface="Arial" charset="0"/>
              </a:rPr>
              <a:t>C-onként 100 ml-rel nő</a:t>
            </a:r>
            <a:r>
              <a:rPr lang="hu-HU"/>
              <a:t>.</a:t>
            </a:r>
          </a:p>
          <a:p>
            <a:pPr algn="l"/>
            <a:r>
              <a:rPr lang="hu-HU" baseline="30000"/>
              <a:t>(3)</a:t>
            </a:r>
            <a:r>
              <a:rPr lang="hu-HU"/>
              <a:t> A napi orális vízfogyasztás (táplálék + ivás) rendszerint meghaladja az 1100 ml-t.</a:t>
            </a:r>
          </a:p>
        </p:txBody>
      </p:sp>
      <p:sp>
        <p:nvSpPr>
          <p:cNvPr id="99335" name="Rectangle 7"/>
          <p:cNvSpPr>
            <a:spLocks noChangeArrowheads="1"/>
          </p:cNvSpPr>
          <p:nvPr/>
        </p:nvSpPr>
        <p:spPr bwMode="auto">
          <a:xfrm>
            <a:off x="250825" y="188913"/>
            <a:ext cx="8642350" cy="6335712"/>
          </a:xfrm>
          <a:prstGeom prst="rect">
            <a:avLst/>
          </a:prstGeom>
          <a:noFill/>
          <a:ln w="38100">
            <a:noFill/>
            <a:miter lim="800000"/>
            <a:headEnd/>
            <a:tailEnd/>
          </a:ln>
          <a:effectLst/>
        </p:spPr>
        <p:txBody>
          <a:bodyPr wrap="none" anchor="ctr"/>
          <a:lstStyle/>
          <a:p>
            <a:endParaRPr lang="hu-HU"/>
          </a:p>
        </p:txBody>
      </p:sp>
      <p:cxnSp>
        <p:nvCxnSpPr>
          <p:cNvPr id="9" name="Egyenes összekötő 8"/>
          <p:cNvCxnSpPr/>
          <p:nvPr/>
        </p:nvCxnSpPr>
        <p:spPr>
          <a:xfrm>
            <a:off x="1619672" y="3933056"/>
            <a:ext cx="6120680" cy="7920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Felfelé nyíl 17"/>
          <p:cNvSpPr/>
          <p:nvPr/>
        </p:nvSpPr>
        <p:spPr>
          <a:xfrm>
            <a:off x="1619672" y="4005064"/>
            <a:ext cx="288032" cy="57606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9" name="Lefelé nyíl 18"/>
          <p:cNvSpPr/>
          <p:nvPr/>
        </p:nvSpPr>
        <p:spPr>
          <a:xfrm>
            <a:off x="7452320" y="4077072"/>
            <a:ext cx="288032"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4" name="Háromszög 23"/>
          <p:cNvSpPr/>
          <p:nvPr/>
        </p:nvSpPr>
        <p:spPr>
          <a:xfrm>
            <a:off x="3923928" y="4307164"/>
            <a:ext cx="864096" cy="64807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ox(in)">
                                      <p:cBhvr>
                                        <p:cTn id="10" dur="500"/>
                                        <p:tgtEl>
                                          <p:spTgt spid="24"/>
                                        </p:tgtEl>
                                      </p:cBhvr>
                                    </p:animEffect>
                                  </p:childTnLst>
                                </p:cTn>
                              </p:par>
                            </p:childTnLst>
                          </p:cTn>
                        </p:par>
                        <p:par>
                          <p:cTn id="11" fill="hold">
                            <p:stCondLst>
                              <p:cond delay="500"/>
                            </p:stCondLst>
                            <p:childTnLst>
                              <p:par>
                                <p:cTn id="12" presetID="4" presetClass="entr" presetSubtype="16"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ox(in)">
                                      <p:cBhvr>
                                        <p:cTn id="14" dur="500"/>
                                        <p:tgtEl>
                                          <p:spTgt spid="18"/>
                                        </p:tgtEl>
                                      </p:cBhvr>
                                    </p:animEffect>
                                  </p:childTnLst>
                                </p:cTn>
                              </p:par>
                            </p:childTnLst>
                          </p:cTn>
                        </p:par>
                        <p:par>
                          <p:cTn id="15" fill="hold">
                            <p:stCondLst>
                              <p:cond delay="1000"/>
                            </p:stCondLst>
                            <p:childTnLst>
                              <p:par>
                                <p:cTn id="16" presetID="4" presetClass="entr" presetSubtype="16"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ox(in)">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1411288" y="115888"/>
            <a:ext cx="6400800" cy="66690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34"/>
          <p:cNvGrpSpPr>
            <a:grpSpLocks/>
          </p:cNvGrpSpPr>
          <p:nvPr/>
        </p:nvGrpSpPr>
        <p:grpSpPr bwMode="auto">
          <a:xfrm>
            <a:off x="0" y="332656"/>
            <a:ext cx="9153525" cy="5580062"/>
            <a:chOff x="0" y="505"/>
            <a:chExt cx="5766" cy="3515"/>
          </a:xfrm>
        </p:grpSpPr>
        <p:sp>
          <p:nvSpPr>
            <p:cNvPr id="16387" name="Text Box 3"/>
            <p:cNvSpPr txBox="1">
              <a:spLocks noChangeArrowheads="1"/>
            </p:cNvSpPr>
            <p:nvPr/>
          </p:nvSpPr>
          <p:spPr bwMode="auto">
            <a:xfrm>
              <a:off x="0" y="2251"/>
              <a:ext cx="975" cy="410"/>
            </a:xfrm>
            <a:prstGeom prst="rect">
              <a:avLst/>
            </a:prstGeom>
            <a:solidFill>
              <a:srgbClr val="FFFF00"/>
            </a:solidFill>
            <a:ln w="9525">
              <a:solidFill>
                <a:schemeClr val="tx1"/>
              </a:solidFill>
              <a:prstDash val="lgDash"/>
              <a:miter lim="800000"/>
              <a:headEnd/>
              <a:tailEnd/>
            </a:ln>
            <a:effectLst/>
          </p:spPr>
          <p:txBody>
            <a:bodyPr>
              <a:spAutoFit/>
            </a:bodyPr>
            <a:lstStyle/>
            <a:p>
              <a:r>
                <a:rPr lang="hu-HU" sz="1600" b="1"/>
                <a:t>Fibrinogen </a:t>
              </a:r>
              <a:r>
                <a:rPr lang="en-US" b="1">
                  <a:sym typeface="Wingdings" pitchFamily="2" charset="2"/>
                </a:rPr>
                <a:t>↑</a:t>
              </a:r>
              <a:endParaRPr lang="hu-HU" sz="1600" b="1"/>
            </a:p>
            <a:p>
              <a:r>
                <a:rPr lang="hu-HU" sz="1600" b="1"/>
                <a:t>PAI-1</a:t>
              </a:r>
              <a:r>
                <a:rPr lang="en-US" b="1">
                  <a:sym typeface="Wingdings" pitchFamily="2" charset="2"/>
                </a:rPr>
                <a:t>↑</a:t>
              </a:r>
              <a:endParaRPr lang="hu-HU" b="1">
                <a:sym typeface="Wingdings" pitchFamily="2" charset="2"/>
              </a:endParaRPr>
            </a:p>
          </p:txBody>
        </p:sp>
        <p:grpSp>
          <p:nvGrpSpPr>
            <p:cNvPr id="3" name="Group 4"/>
            <p:cNvGrpSpPr>
              <a:grpSpLocks/>
            </p:cNvGrpSpPr>
            <p:nvPr/>
          </p:nvGrpSpPr>
          <p:grpSpPr bwMode="auto">
            <a:xfrm>
              <a:off x="1306" y="1661"/>
              <a:ext cx="415" cy="331"/>
              <a:chOff x="311" y="1415"/>
              <a:chExt cx="2093" cy="1493"/>
            </a:xfrm>
          </p:grpSpPr>
          <p:sp>
            <p:nvSpPr>
              <p:cNvPr id="16753" name="Freeform 5"/>
              <p:cNvSpPr>
                <a:spLocks/>
              </p:cNvSpPr>
              <p:nvPr/>
            </p:nvSpPr>
            <p:spPr bwMode="auto">
              <a:xfrm>
                <a:off x="311" y="1415"/>
                <a:ext cx="2093" cy="1493"/>
              </a:xfrm>
              <a:custGeom>
                <a:avLst/>
                <a:gdLst>
                  <a:gd name="T0" fmla="*/ 1498 w 837"/>
                  <a:gd name="T1" fmla="*/ 1160 h 560"/>
                  <a:gd name="T2" fmla="*/ 1748 w 837"/>
                  <a:gd name="T3" fmla="*/ 1264 h 560"/>
                  <a:gd name="T4" fmla="*/ 1968 w 837"/>
                  <a:gd name="T5" fmla="*/ 1189 h 560"/>
                  <a:gd name="T6" fmla="*/ 2045 w 837"/>
                  <a:gd name="T7" fmla="*/ 1058 h 560"/>
                  <a:gd name="T8" fmla="*/ 2080 w 837"/>
                  <a:gd name="T9" fmla="*/ 941 h 560"/>
                  <a:gd name="T10" fmla="*/ 2085 w 837"/>
                  <a:gd name="T11" fmla="*/ 834 h 560"/>
                  <a:gd name="T12" fmla="*/ 2090 w 837"/>
                  <a:gd name="T13" fmla="*/ 757 h 560"/>
                  <a:gd name="T14" fmla="*/ 2050 w 837"/>
                  <a:gd name="T15" fmla="*/ 587 h 560"/>
                  <a:gd name="T16" fmla="*/ 2005 w 837"/>
                  <a:gd name="T17" fmla="*/ 483 h 560"/>
                  <a:gd name="T18" fmla="*/ 1933 w 837"/>
                  <a:gd name="T19" fmla="*/ 347 h 560"/>
                  <a:gd name="T20" fmla="*/ 1840 w 837"/>
                  <a:gd name="T21" fmla="*/ 261 h 560"/>
                  <a:gd name="T22" fmla="*/ 1550 w 837"/>
                  <a:gd name="T23" fmla="*/ 115 h 560"/>
                  <a:gd name="T24" fmla="*/ 1315 w 837"/>
                  <a:gd name="T25" fmla="*/ 53 h 560"/>
                  <a:gd name="T26" fmla="*/ 1220 w 837"/>
                  <a:gd name="T27" fmla="*/ 16 h 560"/>
                  <a:gd name="T28" fmla="*/ 1118 w 837"/>
                  <a:gd name="T29" fmla="*/ 29 h 560"/>
                  <a:gd name="T30" fmla="*/ 963 w 837"/>
                  <a:gd name="T31" fmla="*/ 29 h 560"/>
                  <a:gd name="T32" fmla="*/ 818 w 837"/>
                  <a:gd name="T33" fmla="*/ 67 h 560"/>
                  <a:gd name="T34" fmla="*/ 595 w 837"/>
                  <a:gd name="T35" fmla="*/ 96 h 560"/>
                  <a:gd name="T36" fmla="*/ 378 w 837"/>
                  <a:gd name="T37" fmla="*/ 227 h 560"/>
                  <a:gd name="T38" fmla="*/ 275 w 837"/>
                  <a:gd name="T39" fmla="*/ 395 h 560"/>
                  <a:gd name="T40" fmla="*/ 180 w 837"/>
                  <a:gd name="T41" fmla="*/ 499 h 560"/>
                  <a:gd name="T42" fmla="*/ 133 w 837"/>
                  <a:gd name="T43" fmla="*/ 573 h 560"/>
                  <a:gd name="T44" fmla="*/ 55 w 837"/>
                  <a:gd name="T45" fmla="*/ 842 h 560"/>
                  <a:gd name="T46" fmla="*/ 58 w 837"/>
                  <a:gd name="T47" fmla="*/ 1069 h 560"/>
                  <a:gd name="T48" fmla="*/ 255 w 837"/>
                  <a:gd name="T49" fmla="*/ 1317 h 560"/>
                  <a:gd name="T50" fmla="*/ 563 w 837"/>
                  <a:gd name="T51" fmla="*/ 1346 h 560"/>
                  <a:gd name="T52" fmla="*/ 813 w 837"/>
                  <a:gd name="T53" fmla="*/ 1392 h 560"/>
                  <a:gd name="T54" fmla="*/ 1100 w 837"/>
                  <a:gd name="T55" fmla="*/ 1456 h 560"/>
                  <a:gd name="T56" fmla="*/ 1463 w 837"/>
                  <a:gd name="T57" fmla="*/ 1392 h 560"/>
                  <a:gd name="T58" fmla="*/ 1498 w 837"/>
                  <a:gd name="T59" fmla="*/ 1160 h 5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37" h="560">
                    <a:moveTo>
                      <a:pt x="599" y="435"/>
                    </a:moveTo>
                    <a:cubicBezTo>
                      <a:pt x="624" y="457"/>
                      <a:pt x="672" y="475"/>
                      <a:pt x="699" y="474"/>
                    </a:cubicBezTo>
                    <a:cubicBezTo>
                      <a:pt x="728" y="473"/>
                      <a:pt x="766" y="467"/>
                      <a:pt x="787" y="446"/>
                    </a:cubicBezTo>
                    <a:cubicBezTo>
                      <a:pt x="801" y="434"/>
                      <a:pt x="808" y="412"/>
                      <a:pt x="818" y="397"/>
                    </a:cubicBezTo>
                    <a:cubicBezTo>
                      <a:pt x="826" y="383"/>
                      <a:pt x="829" y="369"/>
                      <a:pt x="832" y="353"/>
                    </a:cubicBezTo>
                    <a:cubicBezTo>
                      <a:pt x="834" y="340"/>
                      <a:pt x="836" y="327"/>
                      <a:pt x="834" y="313"/>
                    </a:cubicBezTo>
                    <a:cubicBezTo>
                      <a:pt x="833" y="303"/>
                      <a:pt x="837" y="294"/>
                      <a:pt x="836" y="284"/>
                    </a:cubicBezTo>
                    <a:cubicBezTo>
                      <a:pt x="834" y="264"/>
                      <a:pt x="829" y="239"/>
                      <a:pt x="820" y="220"/>
                    </a:cubicBezTo>
                    <a:cubicBezTo>
                      <a:pt x="813" y="206"/>
                      <a:pt x="805" y="197"/>
                      <a:pt x="802" y="181"/>
                    </a:cubicBezTo>
                    <a:cubicBezTo>
                      <a:pt x="797" y="160"/>
                      <a:pt x="787" y="146"/>
                      <a:pt x="773" y="130"/>
                    </a:cubicBezTo>
                    <a:cubicBezTo>
                      <a:pt x="765" y="120"/>
                      <a:pt x="744" y="101"/>
                      <a:pt x="736" y="98"/>
                    </a:cubicBezTo>
                    <a:cubicBezTo>
                      <a:pt x="718" y="77"/>
                      <a:pt x="650" y="31"/>
                      <a:pt x="620" y="43"/>
                    </a:cubicBezTo>
                    <a:cubicBezTo>
                      <a:pt x="612" y="20"/>
                      <a:pt x="545" y="8"/>
                      <a:pt x="526" y="20"/>
                    </a:cubicBezTo>
                    <a:cubicBezTo>
                      <a:pt x="524" y="14"/>
                      <a:pt x="511" y="8"/>
                      <a:pt x="488" y="6"/>
                    </a:cubicBezTo>
                    <a:cubicBezTo>
                      <a:pt x="473" y="5"/>
                      <a:pt x="455" y="5"/>
                      <a:pt x="447" y="11"/>
                    </a:cubicBezTo>
                    <a:cubicBezTo>
                      <a:pt x="435" y="8"/>
                      <a:pt x="400" y="0"/>
                      <a:pt x="385" y="11"/>
                    </a:cubicBezTo>
                    <a:cubicBezTo>
                      <a:pt x="369" y="0"/>
                      <a:pt x="334" y="12"/>
                      <a:pt x="327" y="25"/>
                    </a:cubicBezTo>
                    <a:cubicBezTo>
                      <a:pt x="314" y="9"/>
                      <a:pt x="273" y="17"/>
                      <a:pt x="238" y="36"/>
                    </a:cubicBezTo>
                    <a:cubicBezTo>
                      <a:pt x="210" y="52"/>
                      <a:pt x="180" y="64"/>
                      <a:pt x="151" y="85"/>
                    </a:cubicBezTo>
                    <a:cubicBezTo>
                      <a:pt x="122" y="107"/>
                      <a:pt x="94" y="137"/>
                      <a:pt x="110" y="148"/>
                    </a:cubicBezTo>
                    <a:cubicBezTo>
                      <a:pt x="87" y="155"/>
                      <a:pt x="85" y="164"/>
                      <a:pt x="72" y="187"/>
                    </a:cubicBezTo>
                    <a:cubicBezTo>
                      <a:pt x="59" y="210"/>
                      <a:pt x="53" y="215"/>
                      <a:pt x="53" y="215"/>
                    </a:cubicBezTo>
                    <a:cubicBezTo>
                      <a:pt x="38" y="229"/>
                      <a:pt x="16" y="298"/>
                      <a:pt x="22" y="316"/>
                    </a:cubicBezTo>
                    <a:cubicBezTo>
                      <a:pt x="12" y="328"/>
                      <a:pt x="0" y="391"/>
                      <a:pt x="23" y="401"/>
                    </a:cubicBezTo>
                    <a:cubicBezTo>
                      <a:pt x="22" y="426"/>
                      <a:pt x="52" y="485"/>
                      <a:pt x="102" y="494"/>
                    </a:cubicBezTo>
                    <a:cubicBezTo>
                      <a:pt x="157" y="503"/>
                      <a:pt x="192" y="499"/>
                      <a:pt x="225" y="505"/>
                    </a:cubicBezTo>
                    <a:cubicBezTo>
                      <a:pt x="259" y="511"/>
                      <a:pt x="317" y="531"/>
                      <a:pt x="325" y="522"/>
                    </a:cubicBezTo>
                    <a:cubicBezTo>
                      <a:pt x="340" y="536"/>
                      <a:pt x="425" y="556"/>
                      <a:pt x="440" y="546"/>
                    </a:cubicBezTo>
                    <a:cubicBezTo>
                      <a:pt x="470" y="554"/>
                      <a:pt x="554" y="560"/>
                      <a:pt x="585" y="522"/>
                    </a:cubicBezTo>
                    <a:cubicBezTo>
                      <a:pt x="603" y="499"/>
                      <a:pt x="619" y="457"/>
                      <a:pt x="599" y="435"/>
                    </a:cubicBezTo>
                    <a:close/>
                  </a:path>
                </a:pathLst>
              </a:custGeom>
              <a:solidFill>
                <a:srgbClr val="E8E4EB"/>
              </a:solidFill>
              <a:ln w="9525" cap="flat">
                <a:solidFill>
                  <a:srgbClr val="000000"/>
                </a:solidFill>
                <a:prstDash val="lgDash"/>
                <a:round/>
                <a:headEnd/>
                <a:tailEnd/>
              </a:ln>
            </p:spPr>
            <p:txBody>
              <a:bodyPr/>
              <a:lstStyle/>
              <a:p>
                <a:endParaRPr lang="hu-HU"/>
              </a:p>
            </p:txBody>
          </p:sp>
          <p:sp>
            <p:nvSpPr>
              <p:cNvPr id="16754" name="Freeform 6"/>
              <p:cNvSpPr>
                <a:spLocks/>
              </p:cNvSpPr>
              <p:nvPr/>
            </p:nvSpPr>
            <p:spPr bwMode="auto">
              <a:xfrm>
                <a:off x="1294" y="1441"/>
                <a:ext cx="72" cy="606"/>
              </a:xfrm>
              <a:custGeom>
                <a:avLst/>
                <a:gdLst>
                  <a:gd name="T0" fmla="*/ 45 w 29"/>
                  <a:gd name="T1" fmla="*/ 0 h 227"/>
                  <a:gd name="T2" fmla="*/ 2 w 29"/>
                  <a:gd name="T3" fmla="*/ 21 h 227"/>
                  <a:gd name="T4" fmla="*/ 22 w 29"/>
                  <a:gd name="T5" fmla="*/ 85 h 227"/>
                  <a:gd name="T6" fmla="*/ 40 w 29"/>
                  <a:gd name="T7" fmla="*/ 230 h 227"/>
                  <a:gd name="T8" fmla="*/ 52 w 29"/>
                  <a:gd name="T9" fmla="*/ 392 h 227"/>
                  <a:gd name="T10" fmla="*/ 60 w 29"/>
                  <a:gd name="T11" fmla="*/ 475 h 227"/>
                  <a:gd name="T12" fmla="*/ 60 w 29"/>
                  <a:gd name="T13" fmla="*/ 606 h 227"/>
                  <a:gd name="T14" fmla="*/ 70 w 29"/>
                  <a:gd name="T15" fmla="*/ 499 h 227"/>
                  <a:gd name="T16" fmla="*/ 67 w 29"/>
                  <a:gd name="T17" fmla="*/ 395 h 227"/>
                  <a:gd name="T18" fmla="*/ 55 w 29"/>
                  <a:gd name="T19" fmla="*/ 224 h 227"/>
                  <a:gd name="T20" fmla="*/ 60 w 29"/>
                  <a:gd name="T21" fmla="*/ 168 h 227"/>
                  <a:gd name="T22" fmla="*/ 45 w 29"/>
                  <a:gd name="T23" fmla="*/ 107 h 227"/>
                  <a:gd name="T24" fmla="*/ 45 w 29"/>
                  <a:gd name="T25" fmla="*/ 0 h 2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227">
                    <a:moveTo>
                      <a:pt x="18" y="0"/>
                    </a:moveTo>
                    <a:cubicBezTo>
                      <a:pt x="13" y="0"/>
                      <a:pt x="2" y="0"/>
                      <a:pt x="1" y="8"/>
                    </a:cubicBezTo>
                    <a:cubicBezTo>
                      <a:pt x="0" y="14"/>
                      <a:pt x="7" y="26"/>
                      <a:pt x="9" y="32"/>
                    </a:cubicBezTo>
                    <a:cubicBezTo>
                      <a:pt x="15" y="49"/>
                      <a:pt x="16" y="67"/>
                      <a:pt x="16" y="86"/>
                    </a:cubicBezTo>
                    <a:cubicBezTo>
                      <a:pt x="16" y="106"/>
                      <a:pt x="18" y="127"/>
                      <a:pt x="21" y="147"/>
                    </a:cubicBezTo>
                    <a:cubicBezTo>
                      <a:pt x="22" y="157"/>
                      <a:pt x="25" y="168"/>
                      <a:pt x="24" y="178"/>
                    </a:cubicBezTo>
                    <a:cubicBezTo>
                      <a:pt x="23" y="194"/>
                      <a:pt x="21" y="211"/>
                      <a:pt x="24" y="227"/>
                    </a:cubicBezTo>
                    <a:cubicBezTo>
                      <a:pt x="24" y="213"/>
                      <a:pt x="26" y="200"/>
                      <a:pt x="28" y="187"/>
                    </a:cubicBezTo>
                    <a:cubicBezTo>
                      <a:pt x="29" y="173"/>
                      <a:pt x="29" y="162"/>
                      <a:pt x="27" y="148"/>
                    </a:cubicBezTo>
                    <a:cubicBezTo>
                      <a:pt x="24" y="127"/>
                      <a:pt x="23" y="105"/>
                      <a:pt x="22" y="84"/>
                    </a:cubicBezTo>
                    <a:cubicBezTo>
                      <a:pt x="22" y="76"/>
                      <a:pt x="24" y="70"/>
                      <a:pt x="24" y="63"/>
                    </a:cubicBezTo>
                    <a:cubicBezTo>
                      <a:pt x="23" y="55"/>
                      <a:pt x="20" y="47"/>
                      <a:pt x="18" y="40"/>
                    </a:cubicBezTo>
                    <a:cubicBezTo>
                      <a:pt x="15" y="30"/>
                      <a:pt x="7" y="7"/>
                      <a:pt x="18" y="0"/>
                    </a:cubicBezTo>
                  </a:path>
                </a:pathLst>
              </a:custGeom>
              <a:solidFill>
                <a:srgbClr val="FFFFFF"/>
              </a:solidFill>
              <a:ln w="9525" cap="flat">
                <a:solidFill>
                  <a:srgbClr val="000000"/>
                </a:solidFill>
                <a:prstDash val="lgDash"/>
                <a:round/>
                <a:headEnd/>
                <a:tailEnd/>
              </a:ln>
            </p:spPr>
            <p:txBody>
              <a:bodyPr/>
              <a:lstStyle/>
              <a:p>
                <a:endParaRPr lang="hu-HU"/>
              </a:p>
            </p:txBody>
          </p:sp>
          <p:sp>
            <p:nvSpPr>
              <p:cNvPr id="16755" name="Freeform 7"/>
              <p:cNvSpPr>
                <a:spLocks/>
              </p:cNvSpPr>
              <p:nvPr/>
            </p:nvSpPr>
            <p:spPr bwMode="auto">
              <a:xfrm>
                <a:off x="1419" y="1431"/>
                <a:ext cx="120" cy="408"/>
              </a:xfrm>
              <a:custGeom>
                <a:avLst/>
                <a:gdLst>
                  <a:gd name="T0" fmla="*/ 28 w 48"/>
                  <a:gd name="T1" fmla="*/ 37 h 153"/>
                  <a:gd name="T2" fmla="*/ 13 w 48"/>
                  <a:gd name="T3" fmla="*/ 205 h 153"/>
                  <a:gd name="T4" fmla="*/ 43 w 48"/>
                  <a:gd name="T5" fmla="*/ 288 h 153"/>
                  <a:gd name="T6" fmla="*/ 48 w 48"/>
                  <a:gd name="T7" fmla="*/ 336 h 153"/>
                  <a:gd name="T8" fmla="*/ 58 w 48"/>
                  <a:gd name="T9" fmla="*/ 408 h 153"/>
                  <a:gd name="T10" fmla="*/ 50 w 48"/>
                  <a:gd name="T11" fmla="*/ 256 h 153"/>
                  <a:gd name="T12" fmla="*/ 38 w 48"/>
                  <a:gd name="T13" fmla="*/ 197 h 153"/>
                  <a:gd name="T14" fmla="*/ 45 w 48"/>
                  <a:gd name="T15" fmla="*/ 131 h 153"/>
                  <a:gd name="T16" fmla="*/ 45 w 48"/>
                  <a:gd name="T17" fmla="*/ 69 h 153"/>
                  <a:gd name="T18" fmla="*/ 45 w 48"/>
                  <a:gd name="T19" fmla="*/ 32 h 153"/>
                  <a:gd name="T20" fmla="*/ 120 w 48"/>
                  <a:gd name="T21" fmla="*/ 19 h 153"/>
                  <a:gd name="T22" fmla="*/ 28 w 48"/>
                  <a:gd name="T23" fmla="*/ 43 h 1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8" h="153">
                    <a:moveTo>
                      <a:pt x="11" y="14"/>
                    </a:moveTo>
                    <a:cubicBezTo>
                      <a:pt x="24" y="35"/>
                      <a:pt x="0" y="57"/>
                      <a:pt x="5" y="77"/>
                    </a:cubicBezTo>
                    <a:cubicBezTo>
                      <a:pt x="7" y="88"/>
                      <a:pt x="15" y="97"/>
                      <a:pt x="17" y="108"/>
                    </a:cubicBezTo>
                    <a:cubicBezTo>
                      <a:pt x="19" y="114"/>
                      <a:pt x="18" y="120"/>
                      <a:pt x="19" y="126"/>
                    </a:cubicBezTo>
                    <a:cubicBezTo>
                      <a:pt x="19" y="135"/>
                      <a:pt x="23" y="144"/>
                      <a:pt x="23" y="153"/>
                    </a:cubicBezTo>
                    <a:cubicBezTo>
                      <a:pt x="23" y="134"/>
                      <a:pt x="24" y="115"/>
                      <a:pt x="20" y="96"/>
                    </a:cubicBezTo>
                    <a:cubicBezTo>
                      <a:pt x="18" y="89"/>
                      <a:pt x="15" y="82"/>
                      <a:pt x="15" y="74"/>
                    </a:cubicBezTo>
                    <a:cubicBezTo>
                      <a:pt x="15" y="66"/>
                      <a:pt x="17" y="58"/>
                      <a:pt x="18" y="49"/>
                    </a:cubicBezTo>
                    <a:cubicBezTo>
                      <a:pt x="19" y="40"/>
                      <a:pt x="21" y="34"/>
                      <a:pt x="18" y="26"/>
                    </a:cubicBezTo>
                    <a:cubicBezTo>
                      <a:pt x="17" y="22"/>
                      <a:pt x="16" y="17"/>
                      <a:pt x="18" y="12"/>
                    </a:cubicBezTo>
                    <a:cubicBezTo>
                      <a:pt x="23" y="4"/>
                      <a:pt x="39" y="7"/>
                      <a:pt x="48" y="7"/>
                    </a:cubicBezTo>
                    <a:cubicBezTo>
                      <a:pt x="41" y="2"/>
                      <a:pt x="3" y="0"/>
                      <a:pt x="11" y="16"/>
                    </a:cubicBezTo>
                  </a:path>
                </a:pathLst>
              </a:custGeom>
              <a:solidFill>
                <a:srgbClr val="FFFFFF"/>
              </a:solidFill>
              <a:ln w="9525" cap="flat">
                <a:solidFill>
                  <a:srgbClr val="000000"/>
                </a:solidFill>
                <a:prstDash val="lgDash"/>
                <a:round/>
                <a:headEnd/>
                <a:tailEnd/>
              </a:ln>
            </p:spPr>
            <p:txBody>
              <a:bodyPr/>
              <a:lstStyle/>
              <a:p>
                <a:endParaRPr lang="hu-HU"/>
              </a:p>
            </p:txBody>
          </p:sp>
          <p:sp>
            <p:nvSpPr>
              <p:cNvPr id="16756" name="Freeform 8"/>
              <p:cNvSpPr>
                <a:spLocks/>
              </p:cNvSpPr>
              <p:nvPr/>
            </p:nvSpPr>
            <p:spPr bwMode="auto">
              <a:xfrm>
                <a:off x="1654" y="1455"/>
                <a:ext cx="125" cy="141"/>
              </a:xfrm>
              <a:custGeom>
                <a:avLst/>
                <a:gdLst>
                  <a:gd name="T0" fmla="*/ 3 w 50"/>
                  <a:gd name="T1" fmla="*/ 130 h 53"/>
                  <a:gd name="T2" fmla="*/ 3 w 50"/>
                  <a:gd name="T3" fmla="*/ 67 h 53"/>
                  <a:gd name="T4" fmla="*/ 10 w 50"/>
                  <a:gd name="T5" fmla="*/ 24 h 53"/>
                  <a:gd name="T6" fmla="*/ 125 w 50"/>
                  <a:gd name="T7" fmla="*/ 45 h 53"/>
                  <a:gd name="T8" fmla="*/ 30 w 50"/>
                  <a:gd name="T9" fmla="*/ 59 h 53"/>
                  <a:gd name="T10" fmla="*/ 15 w 50"/>
                  <a:gd name="T11" fmla="*/ 112 h 53"/>
                  <a:gd name="T12" fmla="*/ 5 w 50"/>
                  <a:gd name="T13" fmla="*/ 141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53">
                    <a:moveTo>
                      <a:pt x="1" y="49"/>
                    </a:moveTo>
                    <a:cubicBezTo>
                      <a:pt x="1" y="41"/>
                      <a:pt x="1" y="33"/>
                      <a:pt x="1" y="25"/>
                    </a:cubicBezTo>
                    <a:cubicBezTo>
                      <a:pt x="0" y="21"/>
                      <a:pt x="0" y="13"/>
                      <a:pt x="4" y="9"/>
                    </a:cubicBezTo>
                    <a:cubicBezTo>
                      <a:pt x="13" y="0"/>
                      <a:pt x="41" y="12"/>
                      <a:pt x="50" y="17"/>
                    </a:cubicBezTo>
                    <a:cubicBezTo>
                      <a:pt x="39" y="14"/>
                      <a:pt x="18" y="8"/>
                      <a:pt x="12" y="22"/>
                    </a:cubicBezTo>
                    <a:cubicBezTo>
                      <a:pt x="9" y="28"/>
                      <a:pt x="10" y="36"/>
                      <a:pt x="6" y="42"/>
                    </a:cubicBezTo>
                    <a:cubicBezTo>
                      <a:pt x="4" y="46"/>
                      <a:pt x="2" y="47"/>
                      <a:pt x="2" y="53"/>
                    </a:cubicBezTo>
                  </a:path>
                </a:pathLst>
              </a:custGeom>
              <a:solidFill>
                <a:srgbClr val="FFFFFF"/>
              </a:solidFill>
              <a:ln w="9525" cap="flat">
                <a:solidFill>
                  <a:srgbClr val="000000"/>
                </a:solidFill>
                <a:prstDash val="lgDash"/>
                <a:round/>
                <a:headEnd/>
                <a:tailEnd/>
              </a:ln>
            </p:spPr>
            <p:txBody>
              <a:bodyPr/>
              <a:lstStyle/>
              <a:p>
                <a:endParaRPr lang="hu-HU"/>
              </a:p>
            </p:txBody>
          </p:sp>
          <p:sp>
            <p:nvSpPr>
              <p:cNvPr id="16757" name="Freeform 9"/>
              <p:cNvSpPr>
                <a:spLocks/>
              </p:cNvSpPr>
              <p:nvPr/>
            </p:nvSpPr>
            <p:spPr bwMode="auto">
              <a:xfrm>
                <a:off x="1864" y="1537"/>
                <a:ext cx="250" cy="123"/>
              </a:xfrm>
              <a:custGeom>
                <a:avLst/>
                <a:gdLst>
                  <a:gd name="T0" fmla="*/ 0 w 100"/>
                  <a:gd name="T1" fmla="*/ 70 h 46"/>
                  <a:gd name="T2" fmla="*/ 28 w 100"/>
                  <a:gd name="T3" fmla="*/ 11 h 46"/>
                  <a:gd name="T4" fmla="*/ 100 w 100"/>
                  <a:gd name="T5" fmla="*/ 27 h 46"/>
                  <a:gd name="T6" fmla="*/ 250 w 100"/>
                  <a:gd name="T7" fmla="*/ 123 h 46"/>
                  <a:gd name="T8" fmla="*/ 90 w 100"/>
                  <a:gd name="T9" fmla="*/ 37 h 46"/>
                  <a:gd name="T10" fmla="*/ 25 w 100"/>
                  <a:gd name="T11" fmla="*/ 43 h 46"/>
                  <a:gd name="T12" fmla="*/ 15 w 100"/>
                  <a:gd name="T13" fmla="*/ 59 h 46"/>
                  <a:gd name="T14" fmla="*/ 3 w 100"/>
                  <a:gd name="T15" fmla="*/ 72 h 4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0" h="46">
                    <a:moveTo>
                      <a:pt x="0" y="26"/>
                    </a:moveTo>
                    <a:cubicBezTo>
                      <a:pt x="3" y="20"/>
                      <a:pt x="3" y="7"/>
                      <a:pt x="11" y="4"/>
                    </a:cubicBezTo>
                    <a:cubicBezTo>
                      <a:pt x="19" y="0"/>
                      <a:pt x="32" y="7"/>
                      <a:pt x="40" y="10"/>
                    </a:cubicBezTo>
                    <a:cubicBezTo>
                      <a:pt x="61" y="19"/>
                      <a:pt x="84" y="28"/>
                      <a:pt x="100" y="46"/>
                    </a:cubicBezTo>
                    <a:cubicBezTo>
                      <a:pt x="81" y="33"/>
                      <a:pt x="58" y="22"/>
                      <a:pt x="36" y="14"/>
                    </a:cubicBezTo>
                    <a:cubicBezTo>
                      <a:pt x="28" y="12"/>
                      <a:pt x="16" y="10"/>
                      <a:pt x="10" y="16"/>
                    </a:cubicBezTo>
                    <a:cubicBezTo>
                      <a:pt x="8" y="17"/>
                      <a:pt x="7" y="20"/>
                      <a:pt x="6" y="22"/>
                    </a:cubicBezTo>
                    <a:cubicBezTo>
                      <a:pt x="4" y="24"/>
                      <a:pt x="1" y="23"/>
                      <a:pt x="1" y="27"/>
                    </a:cubicBezTo>
                  </a:path>
                </a:pathLst>
              </a:custGeom>
              <a:solidFill>
                <a:srgbClr val="FFFFFF"/>
              </a:solidFill>
              <a:ln w="9525" cap="flat">
                <a:solidFill>
                  <a:srgbClr val="000000"/>
                </a:solidFill>
                <a:prstDash val="lgDash"/>
                <a:round/>
                <a:headEnd/>
                <a:tailEnd/>
              </a:ln>
            </p:spPr>
            <p:txBody>
              <a:bodyPr/>
              <a:lstStyle/>
              <a:p>
                <a:endParaRPr lang="hu-HU"/>
              </a:p>
            </p:txBody>
          </p:sp>
          <p:sp>
            <p:nvSpPr>
              <p:cNvPr id="16758" name="Freeform 10"/>
              <p:cNvSpPr>
                <a:spLocks/>
              </p:cNvSpPr>
              <p:nvPr/>
            </p:nvSpPr>
            <p:spPr bwMode="auto">
              <a:xfrm>
                <a:off x="1674" y="2065"/>
                <a:ext cx="97" cy="358"/>
              </a:xfrm>
              <a:custGeom>
                <a:avLst/>
                <a:gdLst>
                  <a:gd name="T0" fmla="*/ 57 w 39"/>
                  <a:gd name="T1" fmla="*/ 0 h 134"/>
                  <a:gd name="T2" fmla="*/ 67 w 39"/>
                  <a:gd name="T3" fmla="*/ 53 h 134"/>
                  <a:gd name="T4" fmla="*/ 72 w 39"/>
                  <a:gd name="T5" fmla="*/ 112 h 134"/>
                  <a:gd name="T6" fmla="*/ 55 w 39"/>
                  <a:gd name="T7" fmla="*/ 208 h 134"/>
                  <a:gd name="T8" fmla="*/ 30 w 39"/>
                  <a:gd name="T9" fmla="*/ 283 h 134"/>
                  <a:gd name="T10" fmla="*/ 0 w 39"/>
                  <a:gd name="T11" fmla="*/ 358 h 134"/>
                  <a:gd name="T12" fmla="*/ 40 w 39"/>
                  <a:gd name="T13" fmla="*/ 299 h 134"/>
                  <a:gd name="T14" fmla="*/ 82 w 39"/>
                  <a:gd name="T15" fmla="*/ 192 h 134"/>
                  <a:gd name="T16" fmla="*/ 90 w 39"/>
                  <a:gd name="T17" fmla="*/ 72 h 134"/>
                  <a:gd name="T18" fmla="*/ 60 w 39"/>
                  <a:gd name="T19" fmla="*/ 5 h 1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 h="134">
                    <a:moveTo>
                      <a:pt x="23" y="0"/>
                    </a:moveTo>
                    <a:cubicBezTo>
                      <a:pt x="26" y="6"/>
                      <a:pt x="26" y="13"/>
                      <a:pt x="27" y="20"/>
                    </a:cubicBezTo>
                    <a:cubicBezTo>
                      <a:pt x="28" y="27"/>
                      <a:pt x="29" y="35"/>
                      <a:pt x="29" y="42"/>
                    </a:cubicBezTo>
                    <a:cubicBezTo>
                      <a:pt x="29" y="54"/>
                      <a:pt x="25" y="67"/>
                      <a:pt x="22" y="78"/>
                    </a:cubicBezTo>
                    <a:cubicBezTo>
                      <a:pt x="20" y="87"/>
                      <a:pt x="17" y="97"/>
                      <a:pt x="12" y="106"/>
                    </a:cubicBezTo>
                    <a:cubicBezTo>
                      <a:pt x="7" y="115"/>
                      <a:pt x="5" y="125"/>
                      <a:pt x="0" y="134"/>
                    </a:cubicBezTo>
                    <a:cubicBezTo>
                      <a:pt x="3" y="124"/>
                      <a:pt x="9" y="119"/>
                      <a:pt x="16" y="112"/>
                    </a:cubicBezTo>
                    <a:cubicBezTo>
                      <a:pt x="26" y="101"/>
                      <a:pt x="28" y="85"/>
                      <a:pt x="33" y="72"/>
                    </a:cubicBezTo>
                    <a:cubicBezTo>
                      <a:pt x="39" y="58"/>
                      <a:pt x="39" y="41"/>
                      <a:pt x="36" y="27"/>
                    </a:cubicBezTo>
                    <a:cubicBezTo>
                      <a:pt x="33" y="17"/>
                      <a:pt x="26" y="11"/>
                      <a:pt x="24" y="2"/>
                    </a:cubicBezTo>
                  </a:path>
                </a:pathLst>
              </a:custGeom>
              <a:solidFill>
                <a:srgbClr val="FFFFFF"/>
              </a:solidFill>
              <a:ln w="9525" cap="flat">
                <a:solidFill>
                  <a:srgbClr val="000000"/>
                </a:solidFill>
                <a:prstDash val="lgDash"/>
                <a:round/>
                <a:headEnd/>
                <a:tailEnd/>
              </a:ln>
            </p:spPr>
            <p:txBody>
              <a:bodyPr/>
              <a:lstStyle/>
              <a:p>
                <a:endParaRPr lang="hu-HU"/>
              </a:p>
            </p:txBody>
          </p:sp>
          <p:sp>
            <p:nvSpPr>
              <p:cNvPr id="16759" name="Freeform 11"/>
              <p:cNvSpPr>
                <a:spLocks/>
              </p:cNvSpPr>
              <p:nvPr/>
            </p:nvSpPr>
            <p:spPr bwMode="auto">
              <a:xfrm>
                <a:off x="1871" y="1916"/>
                <a:ext cx="108" cy="264"/>
              </a:xfrm>
              <a:custGeom>
                <a:avLst/>
                <a:gdLst>
                  <a:gd name="T0" fmla="*/ 3 w 43"/>
                  <a:gd name="T1" fmla="*/ 16 h 99"/>
                  <a:gd name="T2" fmla="*/ 65 w 43"/>
                  <a:gd name="T3" fmla="*/ 152 h 99"/>
                  <a:gd name="T4" fmla="*/ 75 w 43"/>
                  <a:gd name="T5" fmla="*/ 264 h 99"/>
                  <a:gd name="T6" fmla="*/ 103 w 43"/>
                  <a:gd name="T7" fmla="*/ 203 h 99"/>
                  <a:gd name="T8" fmla="*/ 78 w 43"/>
                  <a:gd name="T9" fmla="*/ 117 h 99"/>
                  <a:gd name="T10" fmla="*/ 30 w 43"/>
                  <a:gd name="T11" fmla="*/ 51 h 99"/>
                  <a:gd name="T12" fmla="*/ 0 w 43"/>
                  <a:gd name="T13" fmla="*/ 0 h 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99">
                    <a:moveTo>
                      <a:pt x="1" y="6"/>
                    </a:moveTo>
                    <a:cubicBezTo>
                      <a:pt x="7" y="25"/>
                      <a:pt x="18" y="39"/>
                      <a:pt x="26" y="57"/>
                    </a:cubicBezTo>
                    <a:cubicBezTo>
                      <a:pt x="33" y="71"/>
                      <a:pt x="32" y="84"/>
                      <a:pt x="30" y="99"/>
                    </a:cubicBezTo>
                    <a:cubicBezTo>
                      <a:pt x="32" y="91"/>
                      <a:pt x="39" y="84"/>
                      <a:pt x="41" y="76"/>
                    </a:cubicBezTo>
                    <a:cubicBezTo>
                      <a:pt x="43" y="63"/>
                      <a:pt x="38" y="54"/>
                      <a:pt x="31" y="44"/>
                    </a:cubicBezTo>
                    <a:cubicBezTo>
                      <a:pt x="26" y="35"/>
                      <a:pt x="19" y="27"/>
                      <a:pt x="12" y="19"/>
                    </a:cubicBezTo>
                    <a:cubicBezTo>
                      <a:pt x="9" y="14"/>
                      <a:pt x="0" y="6"/>
                      <a:pt x="0" y="0"/>
                    </a:cubicBezTo>
                  </a:path>
                </a:pathLst>
              </a:custGeom>
              <a:solidFill>
                <a:srgbClr val="FFFFFF"/>
              </a:solidFill>
              <a:ln w="9525" cap="flat">
                <a:solidFill>
                  <a:srgbClr val="000000"/>
                </a:solidFill>
                <a:prstDash val="lgDash"/>
                <a:round/>
                <a:headEnd/>
                <a:tailEnd/>
              </a:ln>
            </p:spPr>
            <p:txBody>
              <a:bodyPr/>
              <a:lstStyle/>
              <a:p>
                <a:endParaRPr lang="hu-HU"/>
              </a:p>
            </p:txBody>
          </p:sp>
          <p:sp>
            <p:nvSpPr>
              <p:cNvPr id="16760" name="Freeform 12"/>
              <p:cNvSpPr>
                <a:spLocks/>
              </p:cNvSpPr>
              <p:nvPr/>
            </p:nvSpPr>
            <p:spPr bwMode="auto">
              <a:xfrm>
                <a:off x="1909" y="2143"/>
                <a:ext cx="197" cy="181"/>
              </a:xfrm>
              <a:custGeom>
                <a:avLst/>
                <a:gdLst>
                  <a:gd name="T0" fmla="*/ 0 w 79"/>
                  <a:gd name="T1" fmla="*/ 181 h 68"/>
                  <a:gd name="T2" fmla="*/ 75 w 79"/>
                  <a:gd name="T3" fmla="*/ 59 h 68"/>
                  <a:gd name="T4" fmla="*/ 137 w 79"/>
                  <a:gd name="T5" fmla="*/ 37 h 68"/>
                  <a:gd name="T6" fmla="*/ 197 w 79"/>
                  <a:gd name="T7" fmla="*/ 0 h 68"/>
                  <a:gd name="T8" fmla="*/ 152 w 79"/>
                  <a:gd name="T9" fmla="*/ 48 h 68"/>
                  <a:gd name="T10" fmla="*/ 80 w 79"/>
                  <a:gd name="T11" fmla="*/ 88 h 68"/>
                  <a:gd name="T12" fmla="*/ 25 w 79"/>
                  <a:gd name="T13" fmla="*/ 133 h 68"/>
                  <a:gd name="T14" fmla="*/ 0 w 79"/>
                  <a:gd name="T15" fmla="*/ 181 h 6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9" h="68">
                    <a:moveTo>
                      <a:pt x="0" y="68"/>
                    </a:moveTo>
                    <a:cubicBezTo>
                      <a:pt x="10" y="51"/>
                      <a:pt x="11" y="33"/>
                      <a:pt x="30" y="22"/>
                    </a:cubicBezTo>
                    <a:cubicBezTo>
                      <a:pt x="38" y="18"/>
                      <a:pt x="47" y="18"/>
                      <a:pt x="55" y="14"/>
                    </a:cubicBezTo>
                    <a:cubicBezTo>
                      <a:pt x="64" y="10"/>
                      <a:pt x="71" y="4"/>
                      <a:pt x="79" y="0"/>
                    </a:cubicBezTo>
                    <a:cubicBezTo>
                      <a:pt x="72" y="5"/>
                      <a:pt x="68" y="13"/>
                      <a:pt x="61" y="18"/>
                    </a:cubicBezTo>
                    <a:cubicBezTo>
                      <a:pt x="52" y="25"/>
                      <a:pt x="41" y="28"/>
                      <a:pt x="32" y="33"/>
                    </a:cubicBezTo>
                    <a:cubicBezTo>
                      <a:pt x="24" y="37"/>
                      <a:pt x="15" y="43"/>
                      <a:pt x="10" y="50"/>
                    </a:cubicBezTo>
                    <a:cubicBezTo>
                      <a:pt x="6" y="55"/>
                      <a:pt x="3" y="64"/>
                      <a:pt x="0" y="68"/>
                    </a:cubicBezTo>
                  </a:path>
                </a:pathLst>
              </a:custGeom>
              <a:solidFill>
                <a:srgbClr val="FFFFFF"/>
              </a:solidFill>
              <a:ln w="9525" cap="flat">
                <a:solidFill>
                  <a:srgbClr val="000000"/>
                </a:solidFill>
                <a:prstDash val="lgDash"/>
                <a:round/>
                <a:headEnd/>
                <a:tailEnd/>
              </a:ln>
            </p:spPr>
            <p:txBody>
              <a:bodyPr/>
              <a:lstStyle/>
              <a:p>
                <a:endParaRPr lang="hu-HU"/>
              </a:p>
            </p:txBody>
          </p:sp>
          <p:sp>
            <p:nvSpPr>
              <p:cNvPr id="16761" name="Freeform 13"/>
              <p:cNvSpPr>
                <a:spLocks/>
              </p:cNvSpPr>
              <p:nvPr/>
            </p:nvSpPr>
            <p:spPr bwMode="auto">
              <a:xfrm>
                <a:off x="2214" y="2292"/>
                <a:ext cx="105" cy="251"/>
              </a:xfrm>
              <a:custGeom>
                <a:avLst/>
                <a:gdLst>
                  <a:gd name="T0" fmla="*/ 105 w 42"/>
                  <a:gd name="T1" fmla="*/ 0 h 94"/>
                  <a:gd name="T2" fmla="*/ 35 w 42"/>
                  <a:gd name="T3" fmla="*/ 115 h 94"/>
                  <a:gd name="T4" fmla="*/ 15 w 42"/>
                  <a:gd name="T5" fmla="*/ 251 h 94"/>
                  <a:gd name="T6" fmla="*/ 28 w 42"/>
                  <a:gd name="T7" fmla="*/ 184 h 94"/>
                  <a:gd name="T8" fmla="*/ 48 w 42"/>
                  <a:gd name="T9" fmla="*/ 107 h 94"/>
                  <a:gd name="T10" fmla="*/ 93 w 42"/>
                  <a:gd name="T11" fmla="*/ 19 h 9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 h="94">
                    <a:moveTo>
                      <a:pt x="42" y="0"/>
                    </a:moveTo>
                    <a:cubicBezTo>
                      <a:pt x="28" y="14"/>
                      <a:pt x="20" y="25"/>
                      <a:pt x="14" y="43"/>
                    </a:cubicBezTo>
                    <a:cubicBezTo>
                      <a:pt x="9" y="57"/>
                      <a:pt x="0" y="81"/>
                      <a:pt x="6" y="94"/>
                    </a:cubicBezTo>
                    <a:cubicBezTo>
                      <a:pt x="4" y="86"/>
                      <a:pt x="9" y="77"/>
                      <a:pt x="11" y="69"/>
                    </a:cubicBezTo>
                    <a:cubicBezTo>
                      <a:pt x="14" y="59"/>
                      <a:pt x="16" y="49"/>
                      <a:pt x="19" y="40"/>
                    </a:cubicBezTo>
                    <a:cubicBezTo>
                      <a:pt x="22" y="30"/>
                      <a:pt x="29" y="13"/>
                      <a:pt x="37" y="7"/>
                    </a:cubicBezTo>
                  </a:path>
                </a:pathLst>
              </a:custGeom>
              <a:solidFill>
                <a:srgbClr val="FFFFFF"/>
              </a:solidFill>
              <a:ln w="9525" cap="flat">
                <a:solidFill>
                  <a:srgbClr val="000000"/>
                </a:solidFill>
                <a:prstDash val="lgDash"/>
                <a:round/>
                <a:headEnd/>
                <a:tailEnd/>
              </a:ln>
            </p:spPr>
            <p:txBody>
              <a:bodyPr/>
              <a:lstStyle/>
              <a:p>
                <a:endParaRPr lang="hu-HU"/>
              </a:p>
            </p:txBody>
          </p:sp>
          <p:sp>
            <p:nvSpPr>
              <p:cNvPr id="16762" name="Freeform 14"/>
              <p:cNvSpPr>
                <a:spLocks/>
              </p:cNvSpPr>
              <p:nvPr/>
            </p:nvSpPr>
            <p:spPr bwMode="auto">
              <a:xfrm>
                <a:off x="1104" y="1545"/>
                <a:ext cx="65" cy="446"/>
              </a:xfrm>
              <a:custGeom>
                <a:avLst/>
                <a:gdLst>
                  <a:gd name="T0" fmla="*/ 30 w 26"/>
                  <a:gd name="T1" fmla="*/ 0 h 167"/>
                  <a:gd name="T2" fmla="*/ 20 w 26"/>
                  <a:gd name="T3" fmla="*/ 126 h 167"/>
                  <a:gd name="T4" fmla="*/ 35 w 26"/>
                  <a:gd name="T5" fmla="*/ 235 h 167"/>
                  <a:gd name="T6" fmla="*/ 10 w 26"/>
                  <a:gd name="T7" fmla="*/ 331 h 167"/>
                  <a:gd name="T8" fmla="*/ 8 w 26"/>
                  <a:gd name="T9" fmla="*/ 446 h 167"/>
                  <a:gd name="T10" fmla="*/ 33 w 26"/>
                  <a:gd name="T11" fmla="*/ 326 h 167"/>
                  <a:gd name="T12" fmla="*/ 40 w 26"/>
                  <a:gd name="T13" fmla="*/ 270 h 167"/>
                  <a:gd name="T14" fmla="*/ 50 w 26"/>
                  <a:gd name="T15" fmla="*/ 224 h 167"/>
                  <a:gd name="T16" fmla="*/ 33 w 26"/>
                  <a:gd name="T17" fmla="*/ 0 h 1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167">
                    <a:moveTo>
                      <a:pt x="12" y="0"/>
                    </a:moveTo>
                    <a:cubicBezTo>
                      <a:pt x="14" y="15"/>
                      <a:pt x="6" y="31"/>
                      <a:pt x="8" y="47"/>
                    </a:cubicBezTo>
                    <a:cubicBezTo>
                      <a:pt x="10" y="61"/>
                      <a:pt x="14" y="74"/>
                      <a:pt x="14" y="88"/>
                    </a:cubicBezTo>
                    <a:cubicBezTo>
                      <a:pt x="13" y="101"/>
                      <a:pt x="8" y="112"/>
                      <a:pt x="4" y="124"/>
                    </a:cubicBezTo>
                    <a:cubicBezTo>
                      <a:pt x="0" y="139"/>
                      <a:pt x="0" y="152"/>
                      <a:pt x="3" y="167"/>
                    </a:cubicBezTo>
                    <a:cubicBezTo>
                      <a:pt x="3" y="150"/>
                      <a:pt x="6" y="137"/>
                      <a:pt x="13" y="122"/>
                    </a:cubicBezTo>
                    <a:cubicBezTo>
                      <a:pt x="16" y="114"/>
                      <a:pt x="16" y="109"/>
                      <a:pt x="16" y="101"/>
                    </a:cubicBezTo>
                    <a:cubicBezTo>
                      <a:pt x="17" y="94"/>
                      <a:pt x="19" y="90"/>
                      <a:pt x="20" y="84"/>
                    </a:cubicBezTo>
                    <a:cubicBezTo>
                      <a:pt x="26" y="59"/>
                      <a:pt x="5" y="25"/>
                      <a:pt x="13" y="0"/>
                    </a:cubicBezTo>
                  </a:path>
                </a:pathLst>
              </a:custGeom>
              <a:solidFill>
                <a:srgbClr val="FFFFFF"/>
              </a:solidFill>
              <a:ln w="9525" cap="flat">
                <a:solidFill>
                  <a:srgbClr val="000000"/>
                </a:solidFill>
                <a:prstDash val="lgDash"/>
                <a:round/>
                <a:headEnd/>
                <a:tailEnd/>
              </a:ln>
            </p:spPr>
            <p:txBody>
              <a:bodyPr/>
              <a:lstStyle/>
              <a:p>
                <a:endParaRPr lang="hu-HU"/>
              </a:p>
            </p:txBody>
          </p:sp>
          <p:sp>
            <p:nvSpPr>
              <p:cNvPr id="16763" name="Freeform 15"/>
              <p:cNvSpPr>
                <a:spLocks/>
              </p:cNvSpPr>
              <p:nvPr/>
            </p:nvSpPr>
            <p:spPr bwMode="auto">
              <a:xfrm>
                <a:off x="831" y="1887"/>
                <a:ext cx="133" cy="226"/>
              </a:xfrm>
              <a:custGeom>
                <a:avLst/>
                <a:gdLst>
                  <a:gd name="T0" fmla="*/ 33 w 53"/>
                  <a:gd name="T1" fmla="*/ 0 h 85"/>
                  <a:gd name="T2" fmla="*/ 20 w 53"/>
                  <a:gd name="T3" fmla="*/ 165 h 85"/>
                  <a:gd name="T4" fmla="*/ 65 w 53"/>
                  <a:gd name="T5" fmla="*/ 213 h 85"/>
                  <a:gd name="T6" fmla="*/ 133 w 53"/>
                  <a:gd name="T7" fmla="*/ 226 h 85"/>
                  <a:gd name="T8" fmla="*/ 33 w 53"/>
                  <a:gd name="T9" fmla="*/ 133 h 85"/>
                  <a:gd name="T10" fmla="*/ 25 w 53"/>
                  <a:gd name="T11" fmla="*/ 56 h 85"/>
                  <a:gd name="T12" fmla="*/ 30 w 53"/>
                  <a:gd name="T13" fmla="*/ 8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 h="85">
                    <a:moveTo>
                      <a:pt x="13" y="0"/>
                    </a:moveTo>
                    <a:cubicBezTo>
                      <a:pt x="1" y="15"/>
                      <a:pt x="0" y="46"/>
                      <a:pt x="8" y="62"/>
                    </a:cubicBezTo>
                    <a:cubicBezTo>
                      <a:pt x="11" y="70"/>
                      <a:pt x="19" y="77"/>
                      <a:pt x="26" y="80"/>
                    </a:cubicBezTo>
                    <a:cubicBezTo>
                      <a:pt x="34" y="82"/>
                      <a:pt x="46" y="80"/>
                      <a:pt x="53" y="85"/>
                    </a:cubicBezTo>
                    <a:cubicBezTo>
                      <a:pt x="37" y="81"/>
                      <a:pt x="16" y="66"/>
                      <a:pt x="13" y="50"/>
                    </a:cubicBezTo>
                    <a:cubicBezTo>
                      <a:pt x="10" y="41"/>
                      <a:pt x="11" y="30"/>
                      <a:pt x="10" y="21"/>
                    </a:cubicBezTo>
                    <a:cubicBezTo>
                      <a:pt x="10" y="15"/>
                      <a:pt x="12" y="9"/>
                      <a:pt x="12" y="3"/>
                    </a:cubicBezTo>
                  </a:path>
                </a:pathLst>
              </a:custGeom>
              <a:solidFill>
                <a:srgbClr val="FFFFFF"/>
              </a:solidFill>
              <a:ln w="9525" cap="flat">
                <a:solidFill>
                  <a:srgbClr val="000000"/>
                </a:solidFill>
                <a:prstDash val="lgDash"/>
                <a:round/>
                <a:headEnd/>
                <a:tailEnd/>
              </a:ln>
            </p:spPr>
            <p:txBody>
              <a:bodyPr/>
              <a:lstStyle/>
              <a:p>
                <a:endParaRPr lang="hu-HU"/>
              </a:p>
            </p:txBody>
          </p:sp>
          <p:sp>
            <p:nvSpPr>
              <p:cNvPr id="16764" name="Freeform 16"/>
              <p:cNvSpPr>
                <a:spLocks/>
              </p:cNvSpPr>
              <p:nvPr/>
            </p:nvSpPr>
            <p:spPr bwMode="auto">
              <a:xfrm>
                <a:off x="686" y="1815"/>
                <a:ext cx="63" cy="221"/>
              </a:xfrm>
              <a:custGeom>
                <a:avLst/>
                <a:gdLst>
                  <a:gd name="T0" fmla="*/ 63 w 25"/>
                  <a:gd name="T1" fmla="*/ 0 h 83"/>
                  <a:gd name="T2" fmla="*/ 33 w 25"/>
                  <a:gd name="T3" fmla="*/ 59 h 83"/>
                  <a:gd name="T4" fmla="*/ 13 w 25"/>
                  <a:gd name="T5" fmla="*/ 107 h 83"/>
                  <a:gd name="T6" fmla="*/ 45 w 25"/>
                  <a:gd name="T7" fmla="*/ 221 h 83"/>
                  <a:gd name="T8" fmla="*/ 33 w 25"/>
                  <a:gd name="T9" fmla="*/ 101 h 83"/>
                  <a:gd name="T10" fmla="*/ 53 w 25"/>
                  <a:gd name="T11" fmla="*/ 35 h 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 h="83">
                    <a:moveTo>
                      <a:pt x="25" y="0"/>
                    </a:moveTo>
                    <a:cubicBezTo>
                      <a:pt x="24" y="8"/>
                      <a:pt x="17" y="16"/>
                      <a:pt x="13" y="22"/>
                    </a:cubicBezTo>
                    <a:cubicBezTo>
                      <a:pt x="11" y="28"/>
                      <a:pt x="7" y="34"/>
                      <a:pt x="5" y="40"/>
                    </a:cubicBezTo>
                    <a:cubicBezTo>
                      <a:pt x="0" y="57"/>
                      <a:pt x="8" y="70"/>
                      <a:pt x="18" y="83"/>
                    </a:cubicBezTo>
                    <a:cubicBezTo>
                      <a:pt x="10" y="67"/>
                      <a:pt x="13" y="55"/>
                      <a:pt x="13" y="38"/>
                    </a:cubicBezTo>
                    <a:cubicBezTo>
                      <a:pt x="13" y="28"/>
                      <a:pt x="17" y="22"/>
                      <a:pt x="21" y="13"/>
                    </a:cubicBezTo>
                  </a:path>
                </a:pathLst>
              </a:custGeom>
              <a:solidFill>
                <a:srgbClr val="FFFFFF"/>
              </a:solidFill>
              <a:ln w="9525" cap="flat">
                <a:solidFill>
                  <a:srgbClr val="000000"/>
                </a:solidFill>
                <a:prstDash val="lgDash"/>
                <a:round/>
                <a:headEnd/>
                <a:tailEnd/>
              </a:ln>
            </p:spPr>
            <p:txBody>
              <a:bodyPr/>
              <a:lstStyle/>
              <a:p>
                <a:endParaRPr lang="hu-HU"/>
              </a:p>
            </p:txBody>
          </p:sp>
          <p:sp>
            <p:nvSpPr>
              <p:cNvPr id="16765" name="Freeform 17"/>
              <p:cNvSpPr>
                <a:spLocks/>
              </p:cNvSpPr>
              <p:nvPr/>
            </p:nvSpPr>
            <p:spPr bwMode="auto">
              <a:xfrm>
                <a:off x="811" y="2340"/>
                <a:ext cx="595" cy="227"/>
              </a:xfrm>
              <a:custGeom>
                <a:avLst/>
                <a:gdLst>
                  <a:gd name="T0" fmla="*/ 0 w 238"/>
                  <a:gd name="T1" fmla="*/ 8 h 85"/>
                  <a:gd name="T2" fmla="*/ 165 w 238"/>
                  <a:gd name="T3" fmla="*/ 21 h 85"/>
                  <a:gd name="T4" fmla="*/ 238 w 238"/>
                  <a:gd name="T5" fmla="*/ 88 h 85"/>
                  <a:gd name="T6" fmla="*/ 328 w 238"/>
                  <a:gd name="T7" fmla="*/ 128 h 85"/>
                  <a:gd name="T8" fmla="*/ 438 w 238"/>
                  <a:gd name="T9" fmla="*/ 195 h 85"/>
                  <a:gd name="T10" fmla="*/ 595 w 238"/>
                  <a:gd name="T11" fmla="*/ 216 h 85"/>
                  <a:gd name="T12" fmla="*/ 425 w 238"/>
                  <a:gd name="T13" fmla="*/ 211 h 85"/>
                  <a:gd name="T14" fmla="*/ 313 w 238"/>
                  <a:gd name="T15" fmla="*/ 142 h 85"/>
                  <a:gd name="T16" fmla="*/ 213 w 238"/>
                  <a:gd name="T17" fmla="*/ 96 h 85"/>
                  <a:gd name="T18" fmla="*/ 145 w 238"/>
                  <a:gd name="T19" fmla="*/ 29 h 85"/>
                  <a:gd name="T20" fmla="*/ 0 w 238"/>
                  <a:gd name="T21" fmla="*/ 8 h 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8" h="85">
                    <a:moveTo>
                      <a:pt x="0" y="3"/>
                    </a:moveTo>
                    <a:cubicBezTo>
                      <a:pt x="14" y="7"/>
                      <a:pt x="53" y="0"/>
                      <a:pt x="66" y="8"/>
                    </a:cubicBezTo>
                    <a:cubicBezTo>
                      <a:pt x="79" y="16"/>
                      <a:pt x="79" y="27"/>
                      <a:pt x="95" y="33"/>
                    </a:cubicBezTo>
                    <a:cubicBezTo>
                      <a:pt x="112" y="40"/>
                      <a:pt x="116" y="37"/>
                      <a:pt x="131" y="48"/>
                    </a:cubicBezTo>
                    <a:cubicBezTo>
                      <a:pt x="147" y="59"/>
                      <a:pt x="159" y="67"/>
                      <a:pt x="175" y="73"/>
                    </a:cubicBezTo>
                    <a:cubicBezTo>
                      <a:pt x="192" y="78"/>
                      <a:pt x="217" y="75"/>
                      <a:pt x="238" y="81"/>
                    </a:cubicBezTo>
                    <a:cubicBezTo>
                      <a:pt x="226" y="80"/>
                      <a:pt x="189" y="85"/>
                      <a:pt x="170" y="79"/>
                    </a:cubicBezTo>
                    <a:cubicBezTo>
                      <a:pt x="151" y="74"/>
                      <a:pt x="135" y="55"/>
                      <a:pt x="125" y="53"/>
                    </a:cubicBezTo>
                    <a:cubicBezTo>
                      <a:pt x="114" y="50"/>
                      <a:pt x="93" y="44"/>
                      <a:pt x="85" y="36"/>
                    </a:cubicBezTo>
                    <a:cubicBezTo>
                      <a:pt x="77" y="28"/>
                      <a:pt x="64" y="12"/>
                      <a:pt x="58" y="11"/>
                    </a:cubicBezTo>
                    <a:cubicBezTo>
                      <a:pt x="52" y="9"/>
                      <a:pt x="13" y="10"/>
                      <a:pt x="0" y="3"/>
                    </a:cubicBezTo>
                    <a:close/>
                  </a:path>
                </a:pathLst>
              </a:custGeom>
              <a:solidFill>
                <a:srgbClr val="FFFFFF"/>
              </a:solidFill>
              <a:ln w="9525" cap="flat">
                <a:solidFill>
                  <a:srgbClr val="000000"/>
                </a:solidFill>
                <a:prstDash val="lgDash"/>
                <a:round/>
                <a:headEnd/>
                <a:tailEnd/>
              </a:ln>
            </p:spPr>
            <p:txBody>
              <a:bodyPr/>
              <a:lstStyle/>
              <a:p>
                <a:endParaRPr lang="hu-HU"/>
              </a:p>
            </p:txBody>
          </p:sp>
          <p:sp>
            <p:nvSpPr>
              <p:cNvPr id="16766" name="Freeform 18"/>
              <p:cNvSpPr>
                <a:spLocks/>
              </p:cNvSpPr>
              <p:nvPr/>
            </p:nvSpPr>
            <p:spPr bwMode="auto">
              <a:xfrm>
                <a:off x="634" y="2489"/>
                <a:ext cx="405" cy="115"/>
              </a:xfrm>
              <a:custGeom>
                <a:avLst/>
                <a:gdLst>
                  <a:gd name="T0" fmla="*/ 285 w 162"/>
                  <a:gd name="T1" fmla="*/ 83 h 43"/>
                  <a:gd name="T2" fmla="*/ 405 w 162"/>
                  <a:gd name="T3" fmla="*/ 115 h 43"/>
                  <a:gd name="T4" fmla="*/ 300 w 162"/>
                  <a:gd name="T5" fmla="*/ 67 h 43"/>
                  <a:gd name="T6" fmla="*/ 168 w 162"/>
                  <a:gd name="T7" fmla="*/ 62 h 43"/>
                  <a:gd name="T8" fmla="*/ 0 w 162"/>
                  <a:gd name="T9" fmla="*/ 0 h 43"/>
                  <a:gd name="T10" fmla="*/ 285 w 162"/>
                  <a:gd name="T11" fmla="*/ 83 h 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 h="43">
                    <a:moveTo>
                      <a:pt x="114" y="31"/>
                    </a:moveTo>
                    <a:cubicBezTo>
                      <a:pt x="128" y="31"/>
                      <a:pt x="149" y="35"/>
                      <a:pt x="162" y="43"/>
                    </a:cubicBezTo>
                    <a:cubicBezTo>
                      <a:pt x="142" y="27"/>
                      <a:pt x="132" y="25"/>
                      <a:pt x="120" y="25"/>
                    </a:cubicBezTo>
                    <a:cubicBezTo>
                      <a:pt x="107" y="25"/>
                      <a:pt x="92" y="27"/>
                      <a:pt x="67" y="23"/>
                    </a:cubicBezTo>
                    <a:cubicBezTo>
                      <a:pt x="42" y="19"/>
                      <a:pt x="14" y="11"/>
                      <a:pt x="0" y="0"/>
                    </a:cubicBezTo>
                    <a:cubicBezTo>
                      <a:pt x="11" y="17"/>
                      <a:pt x="65" y="35"/>
                      <a:pt x="114" y="31"/>
                    </a:cubicBezTo>
                    <a:close/>
                  </a:path>
                </a:pathLst>
              </a:custGeom>
              <a:solidFill>
                <a:srgbClr val="FFFFFF"/>
              </a:solidFill>
              <a:ln w="9525" cap="flat">
                <a:solidFill>
                  <a:srgbClr val="000000"/>
                </a:solidFill>
                <a:prstDash val="lgDash"/>
                <a:round/>
                <a:headEnd/>
                <a:tailEnd/>
              </a:ln>
            </p:spPr>
            <p:txBody>
              <a:bodyPr/>
              <a:lstStyle/>
              <a:p>
                <a:endParaRPr lang="hu-HU"/>
              </a:p>
            </p:txBody>
          </p:sp>
          <p:sp>
            <p:nvSpPr>
              <p:cNvPr id="16767" name="Freeform 19"/>
              <p:cNvSpPr>
                <a:spLocks/>
              </p:cNvSpPr>
              <p:nvPr/>
            </p:nvSpPr>
            <p:spPr bwMode="auto">
              <a:xfrm>
                <a:off x="1016" y="2641"/>
                <a:ext cx="363" cy="102"/>
              </a:xfrm>
              <a:custGeom>
                <a:avLst/>
                <a:gdLst>
                  <a:gd name="T0" fmla="*/ 0 w 145"/>
                  <a:gd name="T1" fmla="*/ 11 h 38"/>
                  <a:gd name="T2" fmla="*/ 170 w 145"/>
                  <a:gd name="T3" fmla="*/ 38 h 38"/>
                  <a:gd name="T4" fmla="*/ 363 w 145"/>
                  <a:gd name="T5" fmla="*/ 102 h 38"/>
                  <a:gd name="T6" fmla="*/ 0 60000 65536"/>
                  <a:gd name="T7" fmla="*/ 0 60000 65536"/>
                  <a:gd name="T8" fmla="*/ 0 60000 65536"/>
                </a:gdLst>
                <a:ahLst/>
                <a:cxnLst>
                  <a:cxn ang="T6">
                    <a:pos x="T0" y="T1"/>
                  </a:cxn>
                  <a:cxn ang="T7">
                    <a:pos x="T2" y="T3"/>
                  </a:cxn>
                  <a:cxn ang="T8">
                    <a:pos x="T4" y="T5"/>
                  </a:cxn>
                </a:cxnLst>
                <a:rect l="0" t="0" r="r" b="b"/>
                <a:pathLst>
                  <a:path w="145" h="38">
                    <a:moveTo>
                      <a:pt x="0" y="4"/>
                    </a:moveTo>
                    <a:cubicBezTo>
                      <a:pt x="13" y="0"/>
                      <a:pt x="39" y="2"/>
                      <a:pt x="68" y="14"/>
                    </a:cubicBezTo>
                    <a:cubicBezTo>
                      <a:pt x="97" y="26"/>
                      <a:pt x="131" y="28"/>
                      <a:pt x="145" y="38"/>
                    </a:cubicBezTo>
                  </a:path>
                </a:pathLst>
              </a:custGeom>
              <a:solidFill>
                <a:srgbClr val="FFFFFF"/>
              </a:solidFill>
              <a:ln w="9525" cap="flat">
                <a:solidFill>
                  <a:srgbClr val="000000"/>
                </a:solidFill>
                <a:prstDash val="lgDash"/>
                <a:round/>
                <a:headEnd/>
                <a:tailEnd/>
              </a:ln>
            </p:spPr>
            <p:txBody>
              <a:bodyPr/>
              <a:lstStyle/>
              <a:p>
                <a:endParaRPr lang="hu-HU"/>
              </a:p>
            </p:txBody>
          </p:sp>
          <p:sp>
            <p:nvSpPr>
              <p:cNvPr id="16768" name="Freeform 20"/>
              <p:cNvSpPr>
                <a:spLocks/>
              </p:cNvSpPr>
              <p:nvPr/>
            </p:nvSpPr>
            <p:spPr bwMode="auto">
              <a:xfrm>
                <a:off x="479" y="2103"/>
                <a:ext cx="45" cy="181"/>
              </a:xfrm>
              <a:custGeom>
                <a:avLst/>
                <a:gdLst>
                  <a:gd name="T0" fmla="*/ 0 w 18"/>
                  <a:gd name="T1" fmla="*/ 0 h 68"/>
                  <a:gd name="T2" fmla="*/ 5 w 18"/>
                  <a:gd name="T3" fmla="*/ 91 h 68"/>
                  <a:gd name="T4" fmla="*/ 45 w 18"/>
                  <a:gd name="T5" fmla="*/ 181 h 68"/>
                  <a:gd name="T6" fmla="*/ 18 w 18"/>
                  <a:gd name="T7" fmla="*/ 83 h 68"/>
                  <a:gd name="T8" fmla="*/ 5 w 18"/>
                  <a:gd name="T9" fmla="*/ 5 h 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8">
                    <a:moveTo>
                      <a:pt x="0" y="0"/>
                    </a:moveTo>
                    <a:cubicBezTo>
                      <a:pt x="5" y="10"/>
                      <a:pt x="1" y="24"/>
                      <a:pt x="2" y="34"/>
                    </a:cubicBezTo>
                    <a:cubicBezTo>
                      <a:pt x="3" y="47"/>
                      <a:pt x="9" y="59"/>
                      <a:pt x="18" y="68"/>
                    </a:cubicBezTo>
                    <a:cubicBezTo>
                      <a:pt x="12" y="56"/>
                      <a:pt x="7" y="45"/>
                      <a:pt x="7" y="31"/>
                    </a:cubicBezTo>
                    <a:cubicBezTo>
                      <a:pt x="6" y="22"/>
                      <a:pt x="7" y="10"/>
                      <a:pt x="2" y="2"/>
                    </a:cubicBezTo>
                  </a:path>
                </a:pathLst>
              </a:custGeom>
              <a:solidFill>
                <a:srgbClr val="FFFFFF"/>
              </a:solidFill>
              <a:ln w="9525" cap="flat">
                <a:solidFill>
                  <a:srgbClr val="000000"/>
                </a:solidFill>
                <a:prstDash val="lgDash"/>
                <a:round/>
                <a:headEnd/>
                <a:tailEnd/>
              </a:ln>
            </p:spPr>
            <p:txBody>
              <a:bodyPr/>
              <a:lstStyle/>
              <a:p>
                <a:endParaRPr lang="hu-HU"/>
              </a:p>
            </p:txBody>
          </p:sp>
          <p:sp>
            <p:nvSpPr>
              <p:cNvPr id="16769" name="Freeform 21"/>
              <p:cNvSpPr>
                <a:spLocks/>
              </p:cNvSpPr>
              <p:nvPr/>
            </p:nvSpPr>
            <p:spPr bwMode="auto">
              <a:xfrm>
                <a:off x="626" y="1468"/>
                <a:ext cx="438" cy="264"/>
              </a:xfrm>
              <a:custGeom>
                <a:avLst/>
                <a:gdLst>
                  <a:gd name="T0" fmla="*/ 0 w 175"/>
                  <a:gd name="T1" fmla="*/ 264 h 99"/>
                  <a:gd name="T2" fmla="*/ 158 w 175"/>
                  <a:gd name="T3" fmla="*/ 133 h 99"/>
                  <a:gd name="T4" fmla="*/ 438 w 175"/>
                  <a:gd name="T5" fmla="*/ 11 h 99"/>
                  <a:gd name="T6" fmla="*/ 183 w 175"/>
                  <a:gd name="T7" fmla="*/ 136 h 99"/>
                  <a:gd name="T8" fmla="*/ 0 w 175"/>
                  <a:gd name="T9" fmla="*/ 264 h 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5" h="99">
                    <a:moveTo>
                      <a:pt x="0" y="99"/>
                    </a:moveTo>
                    <a:cubicBezTo>
                      <a:pt x="22" y="76"/>
                      <a:pt x="44" y="60"/>
                      <a:pt x="63" y="50"/>
                    </a:cubicBezTo>
                    <a:cubicBezTo>
                      <a:pt x="82" y="40"/>
                      <a:pt x="155" y="0"/>
                      <a:pt x="175" y="4"/>
                    </a:cubicBezTo>
                    <a:cubicBezTo>
                      <a:pt x="158" y="7"/>
                      <a:pt x="91" y="40"/>
                      <a:pt x="73" y="51"/>
                    </a:cubicBezTo>
                    <a:cubicBezTo>
                      <a:pt x="55" y="62"/>
                      <a:pt x="7" y="87"/>
                      <a:pt x="0" y="99"/>
                    </a:cubicBezTo>
                    <a:close/>
                  </a:path>
                </a:pathLst>
              </a:custGeom>
              <a:solidFill>
                <a:srgbClr val="FFFFFF"/>
              </a:solidFill>
              <a:ln w="9525" cap="flat">
                <a:solidFill>
                  <a:srgbClr val="000000"/>
                </a:solidFill>
                <a:prstDash val="lgDash"/>
                <a:round/>
                <a:headEnd/>
                <a:tailEnd/>
              </a:ln>
            </p:spPr>
            <p:txBody>
              <a:bodyPr/>
              <a:lstStyle/>
              <a:p>
                <a:endParaRPr lang="hu-HU"/>
              </a:p>
            </p:txBody>
          </p:sp>
          <p:sp>
            <p:nvSpPr>
              <p:cNvPr id="16770" name="Freeform 22"/>
              <p:cNvSpPr>
                <a:spLocks/>
              </p:cNvSpPr>
              <p:nvPr/>
            </p:nvSpPr>
            <p:spPr bwMode="auto">
              <a:xfrm>
                <a:off x="414" y="1831"/>
                <a:ext cx="165" cy="288"/>
              </a:xfrm>
              <a:custGeom>
                <a:avLst/>
                <a:gdLst>
                  <a:gd name="T0" fmla="*/ 165 w 66"/>
                  <a:gd name="T1" fmla="*/ 0 h 108"/>
                  <a:gd name="T2" fmla="*/ 120 w 66"/>
                  <a:gd name="T3" fmla="*/ 45 h 108"/>
                  <a:gd name="T4" fmla="*/ 45 w 66"/>
                  <a:gd name="T5" fmla="*/ 173 h 108"/>
                  <a:gd name="T6" fmla="*/ 0 w 66"/>
                  <a:gd name="T7" fmla="*/ 288 h 108"/>
                  <a:gd name="T8" fmla="*/ 58 w 66"/>
                  <a:gd name="T9" fmla="*/ 195 h 108"/>
                  <a:gd name="T10" fmla="*/ 133 w 66"/>
                  <a:gd name="T11" fmla="*/ 75 h 108"/>
                  <a:gd name="T12" fmla="*/ 165 w 66"/>
                  <a:gd name="T13" fmla="*/ 0 h 1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6" h="108">
                    <a:moveTo>
                      <a:pt x="66" y="0"/>
                    </a:moveTo>
                    <a:cubicBezTo>
                      <a:pt x="54" y="4"/>
                      <a:pt x="54" y="7"/>
                      <a:pt x="48" y="17"/>
                    </a:cubicBezTo>
                    <a:cubicBezTo>
                      <a:pt x="42" y="27"/>
                      <a:pt x="28" y="54"/>
                      <a:pt x="18" y="65"/>
                    </a:cubicBezTo>
                    <a:cubicBezTo>
                      <a:pt x="8" y="76"/>
                      <a:pt x="1" y="94"/>
                      <a:pt x="0" y="108"/>
                    </a:cubicBezTo>
                    <a:cubicBezTo>
                      <a:pt x="5" y="95"/>
                      <a:pt x="15" y="84"/>
                      <a:pt x="23" y="73"/>
                    </a:cubicBezTo>
                    <a:cubicBezTo>
                      <a:pt x="31" y="62"/>
                      <a:pt x="48" y="39"/>
                      <a:pt x="53" y="28"/>
                    </a:cubicBezTo>
                    <a:cubicBezTo>
                      <a:pt x="58" y="17"/>
                      <a:pt x="59" y="4"/>
                      <a:pt x="66" y="0"/>
                    </a:cubicBezTo>
                    <a:close/>
                  </a:path>
                </a:pathLst>
              </a:custGeom>
              <a:solidFill>
                <a:srgbClr val="FFFFFF"/>
              </a:solidFill>
              <a:ln w="9525" cap="flat">
                <a:solidFill>
                  <a:srgbClr val="000000"/>
                </a:solidFill>
                <a:prstDash val="lgDash"/>
                <a:round/>
                <a:headEnd/>
                <a:tailEnd/>
              </a:ln>
            </p:spPr>
            <p:txBody>
              <a:bodyPr/>
              <a:lstStyle/>
              <a:p>
                <a:endParaRPr lang="hu-HU"/>
              </a:p>
            </p:txBody>
          </p:sp>
          <p:sp>
            <p:nvSpPr>
              <p:cNvPr id="16771" name="Freeform 23"/>
              <p:cNvSpPr>
                <a:spLocks/>
              </p:cNvSpPr>
              <p:nvPr/>
            </p:nvSpPr>
            <p:spPr bwMode="auto">
              <a:xfrm>
                <a:off x="2111" y="1788"/>
                <a:ext cx="100" cy="192"/>
              </a:xfrm>
              <a:custGeom>
                <a:avLst/>
                <a:gdLst>
                  <a:gd name="T0" fmla="*/ 0 w 40"/>
                  <a:gd name="T1" fmla="*/ 16 h 72"/>
                  <a:gd name="T2" fmla="*/ 65 w 40"/>
                  <a:gd name="T3" fmla="*/ 96 h 72"/>
                  <a:gd name="T4" fmla="*/ 83 w 40"/>
                  <a:gd name="T5" fmla="*/ 192 h 72"/>
                  <a:gd name="T6" fmla="*/ 90 w 40"/>
                  <a:gd name="T7" fmla="*/ 104 h 72"/>
                  <a:gd name="T8" fmla="*/ 58 w 40"/>
                  <a:gd name="T9" fmla="*/ 51 h 72"/>
                  <a:gd name="T10" fmla="*/ 8 w 40"/>
                  <a:gd name="T11" fmla="*/ 0 h 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 h="72">
                    <a:moveTo>
                      <a:pt x="0" y="6"/>
                    </a:moveTo>
                    <a:cubicBezTo>
                      <a:pt x="3" y="16"/>
                      <a:pt x="19" y="26"/>
                      <a:pt x="26" y="36"/>
                    </a:cubicBezTo>
                    <a:cubicBezTo>
                      <a:pt x="34" y="49"/>
                      <a:pt x="34" y="57"/>
                      <a:pt x="33" y="72"/>
                    </a:cubicBezTo>
                    <a:cubicBezTo>
                      <a:pt x="40" y="62"/>
                      <a:pt x="39" y="51"/>
                      <a:pt x="36" y="39"/>
                    </a:cubicBezTo>
                    <a:cubicBezTo>
                      <a:pt x="33" y="31"/>
                      <a:pt x="30" y="25"/>
                      <a:pt x="23" y="19"/>
                    </a:cubicBezTo>
                    <a:cubicBezTo>
                      <a:pt x="18" y="14"/>
                      <a:pt x="4" y="7"/>
                      <a:pt x="3" y="0"/>
                    </a:cubicBezTo>
                  </a:path>
                </a:pathLst>
              </a:custGeom>
              <a:solidFill>
                <a:srgbClr val="FFFFFF"/>
              </a:solidFill>
              <a:ln w="9525" cap="flat">
                <a:solidFill>
                  <a:srgbClr val="000000"/>
                </a:solidFill>
                <a:prstDash val="lgDash"/>
                <a:round/>
                <a:headEnd/>
                <a:tailEnd/>
              </a:ln>
            </p:spPr>
            <p:txBody>
              <a:bodyPr/>
              <a:lstStyle/>
              <a:p>
                <a:endParaRPr lang="hu-HU"/>
              </a:p>
            </p:txBody>
          </p:sp>
          <p:sp>
            <p:nvSpPr>
              <p:cNvPr id="16772" name="Freeform 24"/>
              <p:cNvSpPr>
                <a:spLocks/>
              </p:cNvSpPr>
              <p:nvPr/>
            </p:nvSpPr>
            <p:spPr bwMode="auto">
              <a:xfrm>
                <a:off x="1579" y="1847"/>
                <a:ext cx="75" cy="442"/>
              </a:xfrm>
              <a:custGeom>
                <a:avLst/>
                <a:gdLst>
                  <a:gd name="T0" fmla="*/ 5 w 30"/>
                  <a:gd name="T1" fmla="*/ 8 h 166"/>
                  <a:gd name="T2" fmla="*/ 25 w 30"/>
                  <a:gd name="T3" fmla="*/ 133 h 166"/>
                  <a:gd name="T4" fmla="*/ 18 w 30"/>
                  <a:gd name="T5" fmla="*/ 170 h 166"/>
                  <a:gd name="T6" fmla="*/ 33 w 30"/>
                  <a:gd name="T7" fmla="*/ 213 h 166"/>
                  <a:gd name="T8" fmla="*/ 58 w 30"/>
                  <a:gd name="T9" fmla="*/ 325 h 166"/>
                  <a:gd name="T10" fmla="*/ 53 w 30"/>
                  <a:gd name="T11" fmla="*/ 442 h 166"/>
                  <a:gd name="T12" fmla="*/ 75 w 30"/>
                  <a:gd name="T13" fmla="*/ 312 h 166"/>
                  <a:gd name="T14" fmla="*/ 43 w 30"/>
                  <a:gd name="T15" fmla="*/ 192 h 166"/>
                  <a:gd name="T16" fmla="*/ 30 w 30"/>
                  <a:gd name="T17" fmla="*/ 85 h 166"/>
                  <a:gd name="T18" fmla="*/ 3 w 30"/>
                  <a:gd name="T19" fmla="*/ 0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 h="166">
                    <a:moveTo>
                      <a:pt x="2" y="3"/>
                    </a:moveTo>
                    <a:cubicBezTo>
                      <a:pt x="0" y="18"/>
                      <a:pt x="9" y="35"/>
                      <a:pt x="10" y="50"/>
                    </a:cubicBezTo>
                    <a:cubicBezTo>
                      <a:pt x="10" y="56"/>
                      <a:pt x="8" y="59"/>
                      <a:pt x="7" y="64"/>
                    </a:cubicBezTo>
                    <a:cubicBezTo>
                      <a:pt x="7" y="71"/>
                      <a:pt x="10" y="73"/>
                      <a:pt x="13" y="80"/>
                    </a:cubicBezTo>
                    <a:cubicBezTo>
                      <a:pt x="18" y="93"/>
                      <a:pt x="22" y="108"/>
                      <a:pt x="23" y="122"/>
                    </a:cubicBezTo>
                    <a:cubicBezTo>
                      <a:pt x="25" y="137"/>
                      <a:pt x="21" y="151"/>
                      <a:pt x="21" y="166"/>
                    </a:cubicBezTo>
                    <a:cubicBezTo>
                      <a:pt x="29" y="152"/>
                      <a:pt x="30" y="133"/>
                      <a:pt x="30" y="117"/>
                    </a:cubicBezTo>
                    <a:cubicBezTo>
                      <a:pt x="29" y="100"/>
                      <a:pt x="21" y="88"/>
                      <a:pt x="17" y="72"/>
                    </a:cubicBezTo>
                    <a:cubicBezTo>
                      <a:pt x="14" y="59"/>
                      <a:pt x="14" y="45"/>
                      <a:pt x="12" y="32"/>
                    </a:cubicBezTo>
                    <a:cubicBezTo>
                      <a:pt x="10" y="21"/>
                      <a:pt x="5" y="11"/>
                      <a:pt x="1" y="0"/>
                    </a:cubicBezTo>
                  </a:path>
                </a:pathLst>
              </a:custGeom>
              <a:solidFill>
                <a:srgbClr val="DAD3DE"/>
              </a:solidFill>
              <a:ln w="9525" cap="flat">
                <a:solidFill>
                  <a:srgbClr val="000000"/>
                </a:solidFill>
                <a:prstDash val="lgDash"/>
                <a:round/>
                <a:headEnd/>
                <a:tailEnd/>
              </a:ln>
            </p:spPr>
            <p:txBody>
              <a:bodyPr/>
              <a:lstStyle/>
              <a:p>
                <a:endParaRPr lang="hu-HU"/>
              </a:p>
            </p:txBody>
          </p:sp>
          <p:sp>
            <p:nvSpPr>
              <p:cNvPr id="16773" name="Freeform 25"/>
              <p:cNvSpPr>
                <a:spLocks/>
              </p:cNvSpPr>
              <p:nvPr/>
            </p:nvSpPr>
            <p:spPr bwMode="auto">
              <a:xfrm>
                <a:off x="1844" y="1935"/>
                <a:ext cx="82" cy="413"/>
              </a:xfrm>
              <a:custGeom>
                <a:avLst/>
                <a:gdLst>
                  <a:gd name="T0" fmla="*/ 27 w 33"/>
                  <a:gd name="T1" fmla="*/ 56 h 155"/>
                  <a:gd name="T2" fmla="*/ 67 w 33"/>
                  <a:gd name="T3" fmla="*/ 144 h 155"/>
                  <a:gd name="T4" fmla="*/ 80 w 33"/>
                  <a:gd name="T5" fmla="*/ 226 h 155"/>
                  <a:gd name="T6" fmla="*/ 22 w 33"/>
                  <a:gd name="T7" fmla="*/ 413 h 155"/>
                  <a:gd name="T8" fmla="*/ 57 w 33"/>
                  <a:gd name="T9" fmla="*/ 205 h 155"/>
                  <a:gd name="T10" fmla="*/ 32 w 33"/>
                  <a:gd name="T11" fmla="*/ 91 h 155"/>
                  <a:gd name="T12" fmla="*/ 0 w 33"/>
                  <a:gd name="T13" fmla="*/ 0 h 1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155">
                    <a:moveTo>
                      <a:pt x="11" y="21"/>
                    </a:moveTo>
                    <a:cubicBezTo>
                      <a:pt x="17" y="33"/>
                      <a:pt x="24" y="41"/>
                      <a:pt x="27" y="54"/>
                    </a:cubicBezTo>
                    <a:cubicBezTo>
                      <a:pt x="29" y="64"/>
                      <a:pt x="31" y="74"/>
                      <a:pt x="32" y="85"/>
                    </a:cubicBezTo>
                    <a:cubicBezTo>
                      <a:pt x="33" y="110"/>
                      <a:pt x="23" y="135"/>
                      <a:pt x="9" y="155"/>
                    </a:cubicBezTo>
                    <a:cubicBezTo>
                      <a:pt x="20" y="134"/>
                      <a:pt x="26" y="101"/>
                      <a:pt x="23" y="77"/>
                    </a:cubicBezTo>
                    <a:cubicBezTo>
                      <a:pt x="20" y="63"/>
                      <a:pt x="19" y="47"/>
                      <a:pt x="13" y="34"/>
                    </a:cubicBezTo>
                    <a:cubicBezTo>
                      <a:pt x="8" y="22"/>
                      <a:pt x="2" y="13"/>
                      <a:pt x="0" y="0"/>
                    </a:cubicBezTo>
                  </a:path>
                </a:pathLst>
              </a:custGeom>
              <a:solidFill>
                <a:srgbClr val="DAD3DE"/>
              </a:solidFill>
              <a:ln w="9525" cap="flat">
                <a:solidFill>
                  <a:srgbClr val="000000"/>
                </a:solidFill>
                <a:prstDash val="lgDash"/>
                <a:round/>
                <a:headEnd/>
                <a:tailEnd/>
              </a:ln>
            </p:spPr>
            <p:txBody>
              <a:bodyPr/>
              <a:lstStyle/>
              <a:p>
                <a:endParaRPr lang="hu-HU"/>
              </a:p>
            </p:txBody>
          </p:sp>
          <p:sp>
            <p:nvSpPr>
              <p:cNvPr id="16774" name="Freeform 26"/>
              <p:cNvSpPr>
                <a:spLocks/>
              </p:cNvSpPr>
              <p:nvPr/>
            </p:nvSpPr>
            <p:spPr bwMode="auto">
              <a:xfrm>
                <a:off x="1929" y="2145"/>
                <a:ext cx="67" cy="62"/>
              </a:xfrm>
              <a:custGeom>
                <a:avLst/>
                <a:gdLst>
                  <a:gd name="T0" fmla="*/ 2 w 27"/>
                  <a:gd name="T1" fmla="*/ 0 h 23"/>
                  <a:gd name="T2" fmla="*/ 67 w 27"/>
                  <a:gd name="T3" fmla="*/ 13 h 23"/>
                  <a:gd name="T4" fmla="*/ 0 w 27"/>
                  <a:gd name="T5" fmla="*/ 62 h 23"/>
                  <a:gd name="T6" fmla="*/ 10 w 27"/>
                  <a:gd name="T7" fmla="*/ 22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3">
                    <a:moveTo>
                      <a:pt x="1" y="0"/>
                    </a:moveTo>
                    <a:cubicBezTo>
                      <a:pt x="3" y="12"/>
                      <a:pt x="19" y="5"/>
                      <a:pt x="27" y="5"/>
                    </a:cubicBezTo>
                    <a:cubicBezTo>
                      <a:pt x="19" y="9"/>
                      <a:pt x="4" y="14"/>
                      <a:pt x="0" y="23"/>
                    </a:cubicBezTo>
                    <a:cubicBezTo>
                      <a:pt x="1" y="18"/>
                      <a:pt x="3" y="13"/>
                      <a:pt x="4" y="8"/>
                    </a:cubicBezTo>
                  </a:path>
                </a:pathLst>
              </a:custGeom>
              <a:solidFill>
                <a:srgbClr val="DAD3DE"/>
              </a:solidFill>
              <a:ln w="9525" cap="flat">
                <a:solidFill>
                  <a:srgbClr val="000000"/>
                </a:solidFill>
                <a:prstDash val="lgDash"/>
                <a:round/>
                <a:headEnd/>
                <a:tailEnd/>
              </a:ln>
            </p:spPr>
            <p:txBody>
              <a:bodyPr/>
              <a:lstStyle/>
              <a:p>
                <a:endParaRPr lang="hu-HU"/>
              </a:p>
            </p:txBody>
          </p:sp>
          <p:sp>
            <p:nvSpPr>
              <p:cNvPr id="16775" name="Freeform 27"/>
              <p:cNvSpPr>
                <a:spLocks/>
              </p:cNvSpPr>
              <p:nvPr/>
            </p:nvSpPr>
            <p:spPr bwMode="auto">
              <a:xfrm>
                <a:off x="2021" y="2263"/>
                <a:ext cx="63" cy="96"/>
              </a:xfrm>
              <a:custGeom>
                <a:avLst/>
                <a:gdLst>
                  <a:gd name="T0" fmla="*/ 60 w 25"/>
                  <a:gd name="T1" fmla="*/ 0 h 36"/>
                  <a:gd name="T2" fmla="*/ 0 w 25"/>
                  <a:gd name="T3" fmla="*/ 83 h 36"/>
                  <a:gd name="T4" fmla="*/ 63 w 25"/>
                  <a:gd name="T5" fmla="*/ 96 h 36"/>
                  <a:gd name="T6" fmla="*/ 63 w 25"/>
                  <a:gd name="T7" fmla="*/ 8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36">
                    <a:moveTo>
                      <a:pt x="24" y="0"/>
                    </a:moveTo>
                    <a:cubicBezTo>
                      <a:pt x="16" y="11"/>
                      <a:pt x="5" y="18"/>
                      <a:pt x="0" y="31"/>
                    </a:cubicBezTo>
                    <a:cubicBezTo>
                      <a:pt x="8" y="28"/>
                      <a:pt x="18" y="33"/>
                      <a:pt x="25" y="36"/>
                    </a:cubicBezTo>
                    <a:cubicBezTo>
                      <a:pt x="4" y="30"/>
                      <a:pt x="23" y="14"/>
                      <a:pt x="25" y="3"/>
                    </a:cubicBezTo>
                  </a:path>
                </a:pathLst>
              </a:custGeom>
              <a:solidFill>
                <a:srgbClr val="DAD3DE"/>
              </a:solidFill>
              <a:ln w="9525" cap="flat">
                <a:solidFill>
                  <a:srgbClr val="000000"/>
                </a:solidFill>
                <a:prstDash val="lgDash"/>
                <a:round/>
                <a:headEnd/>
                <a:tailEnd/>
              </a:ln>
            </p:spPr>
            <p:txBody>
              <a:bodyPr/>
              <a:lstStyle/>
              <a:p>
                <a:endParaRPr lang="hu-HU"/>
              </a:p>
            </p:txBody>
          </p:sp>
          <p:sp>
            <p:nvSpPr>
              <p:cNvPr id="16776" name="Freeform 28"/>
              <p:cNvSpPr>
                <a:spLocks/>
              </p:cNvSpPr>
              <p:nvPr/>
            </p:nvSpPr>
            <p:spPr bwMode="auto">
              <a:xfrm>
                <a:off x="2049" y="2297"/>
                <a:ext cx="212" cy="248"/>
              </a:xfrm>
              <a:custGeom>
                <a:avLst/>
                <a:gdLst>
                  <a:gd name="T0" fmla="*/ 207 w 85"/>
                  <a:gd name="T1" fmla="*/ 11 h 93"/>
                  <a:gd name="T2" fmla="*/ 185 w 85"/>
                  <a:gd name="T3" fmla="*/ 101 h 93"/>
                  <a:gd name="T4" fmla="*/ 162 w 85"/>
                  <a:gd name="T5" fmla="*/ 168 h 93"/>
                  <a:gd name="T6" fmla="*/ 0 w 85"/>
                  <a:gd name="T7" fmla="*/ 235 h 93"/>
                  <a:gd name="T8" fmla="*/ 142 w 85"/>
                  <a:gd name="T9" fmla="*/ 152 h 93"/>
                  <a:gd name="T10" fmla="*/ 172 w 85"/>
                  <a:gd name="T11" fmla="*/ 69 h 93"/>
                  <a:gd name="T12" fmla="*/ 212 w 85"/>
                  <a:gd name="T13" fmla="*/ 0 h 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 h="93">
                    <a:moveTo>
                      <a:pt x="83" y="4"/>
                    </a:moveTo>
                    <a:cubicBezTo>
                      <a:pt x="83" y="16"/>
                      <a:pt x="78" y="28"/>
                      <a:pt x="74" y="38"/>
                    </a:cubicBezTo>
                    <a:cubicBezTo>
                      <a:pt x="70" y="47"/>
                      <a:pt x="69" y="55"/>
                      <a:pt x="65" y="63"/>
                    </a:cubicBezTo>
                    <a:cubicBezTo>
                      <a:pt x="55" y="83"/>
                      <a:pt x="19" y="93"/>
                      <a:pt x="0" y="88"/>
                    </a:cubicBezTo>
                    <a:cubicBezTo>
                      <a:pt x="20" y="86"/>
                      <a:pt x="49" y="78"/>
                      <a:pt x="57" y="57"/>
                    </a:cubicBezTo>
                    <a:cubicBezTo>
                      <a:pt x="61" y="45"/>
                      <a:pt x="61" y="37"/>
                      <a:pt x="69" y="26"/>
                    </a:cubicBezTo>
                    <a:cubicBezTo>
                      <a:pt x="76" y="18"/>
                      <a:pt x="85" y="12"/>
                      <a:pt x="85" y="0"/>
                    </a:cubicBezTo>
                  </a:path>
                </a:pathLst>
              </a:custGeom>
              <a:solidFill>
                <a:srgbClr val="DAD3DE"/>
              </a:solidFill>
              <a:ln w="9525" cap="flat">
                <a:solidFill>
                  <a:srgbClr val="000000"/>
                </a:solidFill>
                <a:prstDash val="lgDash"/>
                <a:round/>
                <a:headEnd/>
                <a:tailEnd/>
              </a:ln>
            </p:spPr>
            <p:txBody>
              <a:bodyPr/>
              <a:lstStyle/>
              <a:p>
                <a:endParaRPr lang="hu-HU"/>
              </a:p>
            </p:txBody>
          </p:sp>
          <p:sp>
            <p:nvSpPr>
              <p:cNvPr id="16777" name="Freeform 29"/>
              <p:cNvSpPr>
                <a:spLocks/>
              </p:cNvSpPr>
              <p:nvPr/>
            </p:nvSpPr>
            <p:spPr bwMode="auto">
              <a:xfrm>
                <a:off x="1659" y="2263"/>
                <a:ext cx="390" cy="261"/>
              </a:xfrm>
              <a:custGeom>
                <a:avLst/>
                <a:gdLst>
                  <a:gd name="T0" fmla="*/ 115 w 156"/>
                  <a:gd name="T1" fmla="*/ 253 h 98"/>
                  <a:gd name="T2" fmla="*/ 260 w 156"/>
                  <a:gd name="T3" fmla="*/ 186 h 98"/>
                  <a:gd name="T4" fmla="*/ 318 w 156"/>
                  <a:gd name="T5" fmla="*/ 104 h 98"/>
                  <a:gd name="T6" fmla="*/ 390 w 156"/>
                  <a:gd name="T7" fmla="*/ 0 h 98"/>
                  <a:gd name="T8" fmla="*/ 250 w 156"/>
                  <a:gd name="T9" fmla="*/ 146 h 98"/>
                  <a:gd name="T10" fmla="*/ 98 w 156"/>
                  <a:gd name="T11" fmla="*/ 202 h 98"/>
                  <a:gd name="T12" fmla="*/ 40 w 156"/>
                  <a:gd name="T13" fmla="*/ 160 h 98"/>
                  <a:gd name="T14" fmla="*/ 8 w 156"/>
                  <a:gd name="T15" fmla="*/ 170 h 98"/>
                  <a:gd name="T16" fmla="*/ 60 w 156"/>
                  <a:gd name="T17" fmla="*/ 205 h 98"/>
                  <a:gd name="T18" fmla="*/ 113 w 156"/>
                  <a:gd name="T19" fmla="*/ 261 h 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6" h="98">
                    <a:moveTo>
                      <a:pt x="46" y="95"/>
                    </a:moveTo>
                    <a:cubicBezTo>
                      <a:pt x="69" y="95"/>
                      <a:pt x="87" y="85"/>
                      <a:pt x="104" y="70"/>
                    </a:cubicBezTo>
                    <a:cubicBezTo>
                      <a:pt x="114" y="61"/>
                      <a:pt x="120" y="51"/>
                      <a:pt x="127" y="39"/>
                    </a:cubicBezTo>
                    <a:cubicBezTo>
                      <a:pt x="134" y="27"/>
                      <a:pt x="143" y="6"/>
                      <a:pt x="156" y="0"/>
                    </a:cubicBezTo>
                    <a:cubicBezTo>
                      <a:pt x="129" y="5"/>
                      <a:pt x="118" y="38"/>
                      <a:pt x="100" y="55"/>
                    </a:cubicBezTo>
                    <a:cubicBezTo>
                      <a:pt x="84" y="72"/>
                      <a:pt x="63" y="84"/>
                      <a:pt x="39" y="76"/>
                    </a:cubicBezTo>
                    <a:cubicBezTo>
                      <a:pt x="28" y="73"/>
                      <a:pt x="24" y="65"/>
                      <a:pt x="16" y="60"/>
                    </a:cubicBezTo>
                    <a:cubicBezTo>
                      <a:pt x="14" y="59"/>
                      <a:pt x="0" y="54"/>
                      <a:pt x="3" y="64"/>
                    </a:cubicBezTo>
                    <a:cubicBezTo>
                      <a:pt x="4" y="68"/>
                      <a:pt x="21" y="74"/>
                      <a:pt x="24" y="77"/>
                    </a:cubicBezTo>
                    <a:cubicBezTo>
                      <a:pt x="31" y="84"/>
                      <a:pt x="36" y="94"/>
                      <a:pt x="45" y="98"/>
                    </a:cubicBezTo>
                  </a:path>
                </a:pathLst>
              </a:custGeom>
              <a:solidFill>
                <a:srgbClr val="DAD3DE"/>
              </a:solidFill>
              <a:ln w="9525" cap="flat">
                <a:solidFill>
                  <a:srgbClr val="000000"/>
                </a:solidFill>
                <a:prstDash val="lgDash"/>
                <a:round/>
                <a:headEnd/>
                <a:tailEnd/>
              </a:ln>
            </p:spPr>
            <p:txBody>
              <a:bodyPr/>
              <a:lstStyle/>
              <a:p>
                <a:endParaRPr lang="hu-HU"/>
              </a:p>
            </p:txBody>
          </p:sp>
          <p:sp>
            <p:nvSpPr>
              <p:cNvPr id="16778" name="Freeform 30"/>
              <p:cNvSpPr>
                <a:spLocks/>
              </p:cNvSpPr>
              <p:nvPr/>
            </p:nvSpPr>
            <p:spPr bwMode="auto">
              <a:xfrm>
                <a:off x="1101" y="2113"/>
                <a:ext cx="618" cy="310"/>
              </a:xfrm>
              <a:custGeom>
                <a:avLst/>
                <a:gdLst>
                  <a:gd name="T0" fmla="*/ 608 w 247"/>
                  <a:gd name="T1" fmla="*/ 8 h 116"/>
                  <a:gd name="T2" fmla="*/ 553 w 247"/>
                  <a:gd name="T3" fmla="*/ 246 h 116"/>
                  <a:gd name="T4" fmla="*/ 523 w 247"/>
                  <a:gd name="T5" fmla="*/ 307 h 116"/>
                  <a:gd name="T6" fmla="*/ 428 w 247"/>
                  <a:gd name="T7" fmla="*/ 251 h 116"/>
                  <a:gd name="T8" fmla="*/ 270 w 247"/>
                  <a:gd name="T9" fmla="*/ 195 h 116"/>
                  <a:gd name="T10" fmla="*/ 150 w 247"/>
                  <a:gd name="T11" fmla="*/ 142 h 116"/>
                  <a:gd name="T12" fmla="*/ 63 w 247"/>
                  <a:gd name="T13" fmla="*/ 64 h 116"/>
                  <a:gd name="T14" fmla="*/ 0 w 247"/>
                  <a:gd name="T15" fmla="*/ 43 h 116"/>
                  <a:gd name="T16" fmla="*/ 135 w 247"/>
                  <a:gd name="T17" fmla="*/ 78 h 116"/>
                  <a:gd name="T18" fmla="*/ 238 w 247"/>
                  <a:gd name="T19" fmla="*/ 139 h 116"/>
                  <a:gd name="T20" fmla="*/ 395 w 247"/>
                  <a:gd name="T21" fmla="*/ 200 h 116"/>
                  <a:gd name="T22" fmla="*/ 553 w 247"/>
                  <a:gd name="T23" fmla="*/ 184 h 116"/>
                  <a:gd name="T24" fmla="*/ 560 w 247"/>
                  <a:gd name="T25" fmla="*/ 147 h 116"/>
                  <a:gd name="T26" fmla="*/ 583 w 247"/>
                  <a:gd name="T27" fmla="*/ 102 h 116"/>
                  <a:gd name="T28" fmla="*/ 608 w 247"/>
                  <a:gd name="T29" fmla="*/ 0 h 1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7" h="116">
                    <a:moveTo>
                      <a:pt x="243" y="3"/>
                    </a:moveTo>
                    <a:cubicBezTo>
                      <a:pt x="247" y="32"/>
                      <a:pt x="235" y="67"/>
                      <a:pt x="221" y="92"/>
                    </a:cubicBezTo>
                    <a:cubicBezTo>
                      <a:pt x="215" y="102"/>
                      <a:pt x="220" y="116"/>
                      <a:pt x="209" y="115"/>
                    </a:cubicBezTo>
                    <a:cubicBezTo>
                      <a:pt x="198" y="114"/>
                      <a:pt x="181" y="99"/>
                      <a:pt x="171" y="94"/>
                    </a:cubicBezTo>
                    <a:cubicBezTo>
                      <a:pt x="149" y="84"/>
                      <a:pt x="130" y="81"/>
                      <a:pt x="108" y="73"/>
                    </a:cubicBezTo>
                    <a:cubicBezTo>
                      <a:pt x="92" y="68"/>
                      <a:pt x="73" y="63"/>
                      <a:pt x="60" y="53"/>
                    </a:cubicBezTo>
                    <a:cubicBezTo>
                      <a:pt x="48" y="44"/>
                      <a:pt x="39" y="31"/>
                      <a:pt x="25" y="24"/>
                    </a:cubicBezTo>
                    <a:cubicBezTo>
                      <a:pt x="17" y="21"/>
                      <a:pt x="7" y="19"/>
                      <a:pt x="0" y="16"/>
                    </a:cubicBezTo>
                    <a:cubicBezTo>
                      <a:pt x="18" y="19"/>
                      <a:pt x="38" y="20"/>
                      <a:pt x="54" y="29"/>
                    </a:cubicBezTo>
                    <a:cubicBezTo>
                      <a:pt x="67" y="38"/>
                      <a:pt x="80" y="46"/>
                      <a:pt x="95" y="52"/>
                    </a:cubicBezTo>
                    <a:cubicBezTo>
                      <a:pt x="116" y="61"/>
                      <a:pt x="137" y="66"/>
                      <a:pt x="158" y="75"/>
                    </a:cubicBezTo>
                    <a:cubicBezTo>
                      <a:pt x="175" y="83"/>
                      <a:pt x="209" y="91"/>
                      <a:pt x="221" y="69"/>
                    </a:cubicBezTo>
                    <a:cubicBezTo>
                      <a:pt x="224" y="64"/>
                      <a:pt x="223" y="60"/>
                      <a:pt x="224" y="55"/>
                    </a:cubicBezTo>
                    <a:cubicBezTo>
                      <a:pt x="226" y="48"/>
                      <a:pt x="229" y="44"/>
                      <a:pt x="233" y="38"/>
                    </a:cubicBezTo>
                    <a:cubicBezTo>
                      <a:pt x="238" y="28"/>
                      <a:pt x="247" y="11"/>
                      <a:pt x="243" y="0"/>
                    </a:cubicBezTo>
                  </a:path>
                </a:pathLst>
              </a:custGeom>
              <a:solidFill>
                <a:srgbClr val="DAD3DE"/>
              </a:solidFill>
              <a:ln w="9525" cap="flat">
                <a:solidFill>
                  <a:srgbClr val="000000"/>
                </a:solidFill>
                <a:prstDash val="lgDash"/>
                <a:round/>
                <a:headEnd/>
                <a:tailEnd/>
              </a:ln>
            </p:spPr>
            <p:txBody>
              <a:bodyPr/>
              <a:lstStyle/>
              <a:p>
                <a:endParaRPr lang="hu-HU"/>
              </a:p>
            </p:txBody>
          </p:sp>
          <p:sp>
            <p:nvSpPr>
              <p:cNvPr id="16779" name="Freeform 31"/>
              <p:cNvSpPr>
                <a:spLocks/>
              </p:cNvSpPr>
              <p:nvPr/>
            </p:nvSpPr>
            <p:spPr bwMode="auto">
              <a:xfrm>
                <a:off x="1036" y="1937"/>
                <a:ext cx="53" cy="96"/>
              </a:xfrm>
              <a:custGeom>
                <a:avLst/>
                <a:gdLst>
                  <a:gd name="T0" fmla="*/ 0 w 21"/>
                  <a:gd name="T1" fmla="*/ 37 h 36"/>
                  <a:gd name="T2" fmla="*/ 35 w 21"/>
                  <a:gd name="T3" fmla="*/ 0 h 36"/>
                  <a:gd name="T4" fmla="*/ 53 w 21"/>
                  <a:gd name="T5" fmla="*/ 96 h 36"/>
                  <a:gd name="T6" fmla="*/ 8 w 21"/>
                  <a:gd name="T7" fmla="*/ 45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36">
                    <a:moveTo>
                      <a:pt x="0" y="14"/>
                    </a:moveTo>
                    <a:cubicBezTo>
                      <a:pt x="7" y="12"/>
                      <a:pt x="11" y="7"/>
                      <a:pt x="14" y="0"/>
                    </a:cubicBezTo>
                    <a:cubicBezTo>
                      <a:pt x="13" y="13"/>
                      <a:pt x="19" y="24"/>
                      <a:pt x="21" y="36"/>
                    </a:cubicBezTo>
                    <a:cubicBezTo>
                      <a:pt x="18" y="26"/>
                      <a:pt x="13" y="20"/>
                      <a:pt x="3" y="17"/>
                    </a:cubicBezTo>
                  </a:path>
                </a:pathLst>
              </a:custGeom>
              <a:solidFill>
                <a:srgbClr val="DAD3DE"/>
              </a:solidFill>
              <a:ln w="9525" cap="flat">
                <a:solidFill>
                  <a:srgbClr val="000000"/>
                </a:solidFill>
                <a:prstDash val="lgDash"/>
                <a:round/>
                <a:headEnd/>
                <a:tailEnd/>
              </a:ln>
            </p:spPr>
            <p:txBody>
              <a:bodyPr/>
              <a:lstStyle/>
              <a:p>
                <a:endParaRPr lang="hu-HU"/>
              </a:p>
            </p:txBody>
          </p:sp>
          <p:sp>
            <p:nvSpPr>
              <p:cNvPr id="16780" name="Freeform 32"/>
              <p:cNvSpPr>
                <a:spLocks/>
              </p:cNvSpPr>
              <p:nvPr/>
            </p:nvSpPr>
            <p:spPr bwMode="auto">
              <a:xfrm>
                <a:off x="1251" y="1444"/>
                <a:ext cx="90" cy="741"/>
              </a:xfrm>
              <a:custGeom>
                <a:avLst/>
                <a:gdLst>
                  <a:gd name="T0" fmla="*/ 18 w 36"/>
                  <a:gd name="T1" fmla="*/ 0 h 278"/>
                  <a:gd name="T2" fmla="*/ 50 w 36"/>
                  <a:gd name="T3" fmla="*/ 96 h 278"/>
                  <a:gd name="T4" fmla="*/ 65 w 36"/>
                  <a:gd name="T5" fmla="*/ 197 h 278"/>
                  <a:gd name="T6" fmla="*/ 80 w 36"/>
                  <a:gd name="T7" fmla="*/ 376 h 278"/>
                  <a:gd name="T8" fmla="*/ 78 w 36"/>
                  <a:gd name="T9" fmla="*/ 509 h 278"/>
                  <a:gd name="T10" fmla="*/ 88 w 36"/>
                  <a:gd name="T11" fmla="*/ 690 h 278"/>
                  <a:gd name="T12" fmla="*/ 85 w 36"/>
                  <a:gd name="T13" fmla="*/ 741 h 278"/>
                  <a:gd name="T14" fmla="*/ 35 w 36"/>
                  <a:gd name="T15" fmla="*/ 530 h 278"/>
                  <a:gd name="T16" fmla="*/ 23 w 36"/>
                  <a:gd name="T17" fmla="*/ 347 h 278"/>
                  <a:gd name="T18" fmla="*/ 38 w 36"/>
                  <a:gd name="T19" fmla="*/ 227 h 278"/>
                  <a:gd name="T20" fmla="*/ 5 w 36"/>
                  <a:gd name="T21" fmla="*/ 131 h 278"/>
                  <a:gd name="T22" fmla="*/ 0 w 36"/>
                  <a:gd name="T23" fmla="*/ 8 h 2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6" h="278">
                    <a:moveTo>
                      <a:pt x="7" y="0"/>
                    </a:moveTo>
                    <a:cubicBezTo>
                      <a:pt x="12" y="10"/>
                      <a:pt x="16" y="25"/>
                      <a:pt x="20" y="36"/>
                    </a:cubicBezTo>
                    <a:cubicBezTo>
                      <a:pt x="24" y="48"/>
                      <a:pt x="24" y="61"/>
                      <a:pt x="26" y="74"/>
                    </a:cubicBezTo>
                    <a:cubicBezTo>
                      <a:pt x="28" y="97"/>
                      <a:pt x="29" y="119"/>
                      <a:pt x="32" y="141"/>
                    </a:cubicBezTo>
                    <a:cubicBezTo>
                      <a:pt x="35" y="159"/>
                      <a:pt x="33" y="174"/>
                      <a:pt x="31" y="191"/>
                    </a:cubicBezTo>
                    <a:cubicBezTo>
                      <a:pt x="28" y="215"/>
                      <a:pt x="36" y="236"/>
                      <a:pt x="35" y="259"/>
                    </a:cubicBezTo>
                    <a:cubicBezTo>
                      <a:pt x="35" y="265"/>
                      <a:pt x="34" y="274"/>
                      <a:pt x="34" y="278"/>
                    </a:cubicBezTo>
                    <a:cubicBezTo>
                      <a:pt x="34" y="250"/>
                      <a:pt x="15" y="227"/>
                      <a:pt x="14" y="199"/>
                    </a:cubicBezTo>
                    <a:cubicBezTo>
                      <a:pt x="13" y="181"/>
                      <a:pt x="32" y="139"/>
                      <a:pt x="9" y="130"/>
                    </a:cubicBezTo>
                    <a:cubicBezTo>
                      <a:pt x="20" y="118"/>
                      <a:pt x="16" y="100"/>
                      <a:pt x="15" y="85"/>
                    </a:cubicBezTo>
                    <a:cubicBezTo>
                      <a:pt x="14" y="75"/>
                      <a:pt x="16" y="52"/>
                      <a:pt x="2" y="49"/>
                    </a:cubicBezTo>
                    <a:cubicBezTo>
                      <a:pt x="6" y="42"/>
                      <a:pt x="11" y="4"/>
                      <a:pt x="0" y="3"/>
                    </a:cubicBezTo>
                  </a:path>
                </a:pathLst>
              </a:custGeom>
              <a:solidFill>
                <a:srgbClr val="DAD3DE"/>
              </a:solidFill>
              <a:ln w="9525" cap="flat">
                <a:solidFill>
                  <a:srgbClr val="000000"/>
                </a:solidFill>
                <a:prstDash val="lgDash"/>
                <a:round/>
                <a:headEnd/>
                <a:tailEnd/>
              </a:ln>
            </p:spPr>
            <p:txBody>
              <a:bodyPr/>
              <a:lstStyle/>
              <a:p>
                <a:endParaRPr lang="hu-HU"/>
              </a:p>
            </p:txBody>
          </p:sp>
          <p:sp>
            <p:nvSpPr>
              <p:cNvPr id="16781" name="Freeform 33"/>
              <p:cNvSpPr>
                <a:spLocks/>
              </p:cNvSpPr>
              <p:nvPr/>
            </p:nvSpPr>
            <p:spPr bwMode="auto">
              <a:xfrm>
                <a:off x="1381" y="1473"/>
                <a:ext cx="95" cy="504"/>
              </a:xfrm>
              <a:custGeom>
                <a:avLst/>
                <a:gdLst>
                  <a:gd name="T0" fmla="*/ 53 w 38"/>
                  <a:gd name="T1" fmla="*/ 0 h 189"/>
                  <a:gd name="T2" fmla="*/ 33 w 38"/>
                  <a:gd name="T3" fmla="*/ 139 h 189"/>
                  <a:gd name="T4" fmla="*/ 63 w 38"/>
                  <a:gd name="T5" fmla="*/ 253 h 189"/>
                  <a:gd name="T6" fmla="*/ 68 w 38"/>
                  <a:gd name="T7" fmla="*/ 320 h 189"/>
                  <a:gd name="T8" fmla="*/ 80 w 38"/>
                  <a:gd name="T9" fmla="*/ 379 h 189"/>
                  <a:gd name="T10" fmla="*/ 88 w 38"/>
                  <a:gd name="T11" fmla="*/ 504 h 189"/>
                  <a:gd name="T12" fmla="*/ 73 w 38"/>
                  <a:gd name="T13" fmla="*/ 405 h 189"/>
                  <a:gd name="T14" fmla="*/ 50 w 38"/>
                  <a:gd name="T15" fmla="*/ 355 h 189"/>
                  <a:gd name="T16" fmla="*/ 58 w 38"/>
                  <a:gd name="T17" fmla="*/ 307 h 189"/>
                  <a:gd name="T18" fmla="*/ 48 w 38"/>
                  <a:gd name="T19" fmla="*/ 269 h 189"/>
                  <a:gd name="T20" fmla="*/ 23 w 38"/>
                  <a:gd name="T21" fmla="*/ 224 h 189"/>
                  <a:gd name="T22" fmla="*/ 18 w 38"/>
                  <a:gd name="T23" fmla="*/ 171 h 189"/>
                  <a:gd name="T24" fmla="*/ 10 w 38"/>
                  <a:gd name="T25" fmla="*/ 117 h 189"/>
                  <a:gd name="T26" fmla="*/ 53 w 38"/>
                  <a:gd name="T27" fmla="*/ 0 h 1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8" h="189">
                    <a:moveTo>
                      <a:pt x="21" y="0"/>
                    </a:moveTo>
                    <a:cubicBezTo>
                      <a:pt x="27" y="19"/>
                      <a:pt x="14" y="35"/>
                      <a:pt x="13" y="52"/>
                    </a:cubicBezTo>
                    <a:cubicBezTo>
                      <a:pt x="11" y="67"/>
                      <a:pt x="22" y="81"/>
                      <a:pt x="25" y="95"/>
                    </a:cubicBezTo>
                    <a:cubicBezTo>
                      <a:pt x="27" y="103"/>
                      <a:pt x="26" y="112"/>
                      <a:pt x="27" y="120"/>
                    </a:cubicBezTo>
                    <a:cubicBezTo>
                      <a:pt x="27" y="128"/>
                      <a:pt x="30" y="135"/>
                      <a:pt x="32" y="142"/>
                    </a:cubicBezTo>
                    <a:cubicBezTo>
                      <a:pt x="34" y="154"/>
                      <a:pt x="38" y="177"/>
                      <a:pt x="35" y="189"/>
                    </a:cubicBezTo>
                    <a:cubicBezTo>
                      <a:pt x="38" y="177"/>
                      <a:pt x="33" y="164"/>
                      <a:pt x="29" y="152"/>
                    </a:cubicBezTo>
                    <a:cubicBezTo>
                      <a:pt x="27" y="144"/>
                      <a:pt x="21" y="140"/>
                      <a:pt x="20" y="133"/>
                    </a:cubicBezTo>
                    <a:cubicBezTo>
                      <a:pt x="19" y="128"/>
                      <a:pt x="23" y="121"/>
                      <a:pt x="23" y="115"/>
                    </a:cubicBezTo>
                    <a:cubicBezTo>
                      <a:pt x="22" y="110"/>
                      <a:pt x="21" y="106"/>
                      <a:pt x="19" y="101"/>
                    </a:cubicBezTo>
                    <a:cubicBezTo>
                      <a:pt x="18" y="95"/>
                      <a:pt x="16" y="86"/>
                      <a:pt x="9" y="84"/>
                    </a:cubicBezTo>
                    <a:cubicBezTo>
                      <a:pt x="15" y="77"/>
                      <a:pt x="12" y="71"/>
                      <a:pt x="7" y="64"/>
                    </a:cubicBezTo>
                    <a:cubicBezTo>
                      <a:pt x="2" y="55"/>
                      <a:pt x="0" y="54"/>
                      <a:pt x="4" y="44"/>
                    </a:cubicBezTo>
                    <a:cubicBezTo>
                      <a:pt x="10" y="29"/>
                      <a:pt x="18" y="17"/>
                      <a:pt x="21" y="0"/>
                    </a:cubicBezTo>
                  </a:path>
                </a:pathLst>
              </a:custGeom>
              <a:solidFill>
                <a:srgbClr val="DAD3DE"/>
              </a:solidFill>
              <a:ln w="9525" cap="flat">
                <a:solidFill>
                  <a:srgbClr val="000000"/>
                </a:solidFill>
                <a:prstDash val="lgDash"/>
                <a:round/>
                <a:headEnd/>
                <a:tailEnd/>
              </a:ln>
            </p:spPr>
            <p:txBody>
              <a:bodyPr/>
              <a:lstStyle/>
              <a:p>
                <a:endParaRPr lang="hu-HU"/>
              </a:p>
            </p:txBody>
          </p:sp>
          <p:sp>
            <p:nvSpPr>
              <p:cNvPr id="16782" name="Freeform 34"/>
              <p:cNvSpPr>
                <a:spLocks/>
              </p:cNvSpPr>
              <p:nvPr/>
            </p:nvSpPr>
            <p:spPr bwMode="auto">
              <a:xfrm>
                <a:off x="1589" y="1455"/>
                <a:ext cx="57" cy="130"/>
              </a:xfrm>
              <a:custGeom>
                <a:avLst/>
                <a:gdLst>
                  <a:gd name="T0" fmla="*/ 0 w 23"/>
                  <a:gd name="T1" fmla="*/ 0 h 49"/>
                  <a:gd name="T2" fmla="*/ 32 w 23"/>
                  <a:gd name="T3" fmla="*/ 130 h 49"/>
                  <a:gd name="T4" fmla="*/ 5 w 23"/>
                  <a:gd name="T5" fmla="*/ 11 h 49"/>
                  <a:gd name="T6" fmla="*/ 0 60000 65536"/>
                  <a:gd name="T7" fmla="*/ 0 60000 65536"/>
                  <a:gd name="T8" fmla="*/ 0 60000 65536"/>
                </a:gdLst>
                <a:ahLst/>
                <a:cxnLst>
                  <a:cxn ang="T6">
                    <a:pos x="T0" y="T1"/>
                  </a:cxn>
                  <a:cxn ang="T7">
                    <a:pos x="T2" y="T3"/>
                  </a:cxn>
                  <a:cxn ang="T8">
                    <a:pos x="T4" y="T5"/>
                  </a:cxn>
                </a:cxnLst>
                <a:rect l="0" t="0" r="r" b="b"/>
                <a:pathLst>
                  <a:path w="23" h="49">
                    <a:moveTo>
                      <a:pt x="0" y="0"/>
                    </a:moveTo>
                    <a:cubicBezTo>
                      <a:pt x="23" y="2"/>
                      <a:pt x="11" y="36"/>
                      <a:pt x="13" y="49"/>
                    </a:cubicBezTo>
                    <a:cubicBezTo>
                      <a:pt x="17" y="36"/>
                      <a:pt x="12" y="12"/>
                      <a:pt x="2" y="4"/>
                    </a:cubicBezTo>
                  </a:path>
                </a:pathLst>
              </a:custGeom>
              <a:solidFill>
                <a:srgbClr val="DAD3DE"/>
              </a:solidFill>
              <a:ln w="9525" cap="flat">
                <a:solidFill>
                  <a:srgbClr val="000000"/>
                </a:solidFill>
                <a:prstDash val="lgDash"/>
                <a:round/>
                <a:headEnd/>
                <a:tailEnd/>
              </a:ln>
            </p:spPr>
            <p:txBody>
              <a:bodyPr/>
              <a:lstStyle/>
              <a:p>
                <a:endParaRPr lang="hu-HU"/>
              </a:p>
            </p:txBody>
          </p:sp>
          <p:sp>
            <p:nvSpPr>
              <p:cNvPr id="16783" name="Freeform 35"/>
              <p:cNvSpPr>
                <a:spLocks/>
              </p:cNvSpPr>
              <p:nvPr/>
            </p:nvSpPr>
            <p:spPr bwMode="auto">
              <a:xfrm>
                <a:off x="681" y="2249"/>
                <a:ext cx="310" cy="112"/>
              </a:xfrm>
              <a:custGeom>
                <a:avLst/>
                <a:gdLst>
                  <a:gd name="T0" fmla="*/ 58 w 124"/>
                  <a:gd name="T1" fmla="*/ 29 h 42"/>
                  <a:gd name="T2" fmla="*/ 190 w 124"/>
                  <a:gd name="T3" fmla="*/ 75 h 42"/>
                  <a:gd name="T4" fmla="*/ 310 w 124"/>
                  <a:gd name="T5" fmla="*/ 104 h 42"/>
                  <a:gd name="T6" fmla="*/ 293 w 124"/>
                  <a:gd name="T7" fmla="*/ 35 h 42"/>
                  <a:gd name="T8" fmla="*/ 0 w 124"/>
                  <a:gd name="T9" fmla="*/ 11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4" h="42">
                    <a:moveTo>
                      <a:pt x="23" y="11"/>
                    </a:moveTo>
                    <a:cubicBezTo>
                      <a:pt x="40" y="25"/>
                      <a:pt x="54" y="27"/>
                      <a:pt x="76" y="28"/>
                    </a:cubicBezTo>
                    <a:cubicBezTo>
                      <a:pt x="91" y="29"/>
                      <a:pt x="111" y="29"/>
                      <a:pt x="124" y="39"/>
                    </a:cubicBezTo>
                    <a:cubicBezTo>
                      <a:pt x="119" y="32"/>
                      <a:pt x="116" y="22"/>
                      <a:pt x="117" y="13"/>
                    </a:cubicBezTo>
                    <a:cubicBezTo>
                      <a:pt x="119" y="42"/>
                      <a:pt x="13" y="0"/>
                      <a:pt x="0" y="4"/>
                    </a:cubicBezTo>
                  </a:path>
                </a:pathLst>
              </a:custGeom>
              <a:solidFill>
                <a:srgbClr val="DAD3DE"/>
              </a:solidFill>
              <a:ln w="9525" cap="flat">
                <a:solidFill>
                  <a:srgbClr val="000000"/>
                </a:solidFill>
                <a:prstDash val="lgDash"/>
                <a:round/>
                <a:headEnd/>
                <a:tailEnd/>
              </a:ln>
            </p:spPr>
            <p:txBody>
              <a:bodyPr/>
              <a:lstStyle/>
              <a:p>
                <a:endParaRPr lang="hu-HU"/>
              </a:p>
            </p:txBody>
          </p:sp>
          <p:sp>
            <p:nvSpPr>
              <p:cNvPr id="16784" name="Freeform 36"/>
              <p:cNvSpPr>
                <a:spLocks/>
              </p:cNvSpPr>
              <p:nvPr/>
            </p:nvSpPr>
            <p:spPr bwMode="auto">
              <a:xfrm>
                <a:off x="1016" y="2364"/>
                <a:ext cx="470" cy="221"/>
              </a:xfrm>
              <a:custGeom>
                <a:avLst/>
                <a:gdLst>
                  <a:gd name="T0" fmla="*/ 0 w 188"/>
                  <a:gd name="T1" fmla="*/ 0 h 83"/>
                  <a:gd name="T2" fmla="*/ 95 w 188"/>
                  <a:gd name="T3" fmla="*/ 64 h 83"/>
                  <a:gd name="T4" fmla="*/ 173 w 188"/>
                  <a:gd name="T5" fmla="*/ 117 h 83"/>
                  <a:gd name="T6" fmla="*/ 313 w 188"/>
                  <a:gd name="T7" fmla="*/ 168 h 83"/>
                  <a:gd name="T8" fmla="*/ 470 w 188"/>
                  <a:gd name="T9" fmla="*/ 221 h 83"/>
                  <a:gd name="T10" fmla="*/ 353 w 188"/>
                  <a:gd name="T11" fmla="*/ 141 h 83"/>
                  <a:gd name="T12" fmla="*/ 233 w 188"/>
                  <a:gd name="T13" fmla="*/ 120 h 83"/>
                  <a:gd name="T14" fmla="*/ 125 w 188"/>
                  <a:gd name="T15" fmla="*/ 56 h 83"/>
                  <a:gd name="T16" fmla="*/ 0 w 188"/>
                  <a:gd name="T17" fmla="*/ 0 h 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8" h="83">
                    <a:moveTo>
                      <a:pt x="0" y="0"/>
                    </a:moveTo>
                    <a:cubicBezTo>
                      <a:pt x="11" y="20"/>
                      <a:pt x="22" y="22"/>
                      <a:pt x="38" y="24"/>
                    </a:cubicBezTo>
                    <a:cubicBezTo>
                      <a:pt x="54" y="26"/>
                      <a:pt x="54" y="32"/>
                      <a:pt x="69" y="44"/>
                    </a:cubicBezTo>
                    <a:cubicBezTo>
                      <a:pt x="84" y="56"/>
                      <a:pt x="98" y="61"/>
                      <a:pt x="125" y="63"/>
                    </a:cubicBezTo>
                    <a:cubicBezTo>
                      <a:pt x="152" y="65"/>
                      <a:pt x="158" y="59"/>
                      <a:pt x="188" y="83"/>
                    </a:cubicBezTo>
                    <a:cubicBezTo>
                      <a:pt x="181" y="73"/>
                      <a:pt x="157" y="55"/>
                      <a:pt x="141" y="53"/>
                    </a:cubicBezTo>
                    <a:cubicBezTo>
                      <a:pt x="125" y="51"/>
                      <a:pt x="105" y="53"/>
                      <a:pt x="93" y="45"/>
                    </a:cubicBezTo>
                    <a:cubicBezTo>
                      <a:pt x="81" y="37"/>
                      <a:pt x="64" y="25"/>
                      <a:pt x="50" y="21"/>
                    </a:cubicBezTo>
                    <a:cubicBezTo>
                      <a:pt x="36" y="17"/>
                      <a:pt x="8" y="11"/>
                      <a:pt x="0" y="0"/>
                    </a:cubicBezTo>
                    <a:close/>
                  </a:path>
                </a:pathLst>
              </a:custGeom>
              <a:solidFill>
                <a:srgbClr val="DAD3DE"/>
              </a:solidFill>
              <a:ln w="9525" cap="flat">
                <a:solidFill>
                  <a:srgbClr val="000000"/>
                </a:solidFill>
                <a:prstDash val="lgDash"/>
                <a:round/>
                <a:headEnd/>
                <a:tailEnd/>
              </a:ln>
            </p:spPr>
            <p:txBody>
              <a:bodyPr/>
              <a:lstStyle/>
              <a:p>
                <a:endParaRPr lang="hu-HU"/>
              </a:p>
            </p:txBody>
          </p:sp>
          <p:sp>
            <p:nvSpPr>
              <p:cNvPr id="16785" name="Freeform 37"/>
              <p:cNvSpPr>
                <a:spLocks/>
              </p:cNvSpPr>
              <p:nvPr/>
            </p:nvSpPr>
            <p:spPr bwMode="auto">
              <a:xfrm>
                <a:off x="586" y="2428"/>
                <a:ext cx="380" cy="123"/>
              </a:xfrm>
              <a:custGeom>
                <a:avLst/>
                <a:gdLst>
                  <a:gd name="T0" fmla="*/ 0 w 152"/>
                  <a:gd name="T1" fmla="*/ 0 h 46"/>
                  <a:gd name="T2" fmla="*/ 200 w 152"/>
                  <a:gd name="T3" fmla="*/ 104 h 46"/>
                  <a:gd name="T4" fmla="*/ 380 w 152"/>
                  <a:gd name="T5" fmla="*/ 115 h 46"/>
                  <a:gd name="T6" fmla="*/ 183 w 152"/>
                  <a:gd name="T7" fmla="*/ 78 h 46"/>
                  <a:gd name="T8" fmla="*/ 0 w 152"/>
                  <a:gd name="T9" fmla="*/ 0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 h="46">
                    <a:moveTo>
                      <a:pt x="0" y="0"/>
                    </a:moveTo>
                    <a:cubicBezTo>
                      <a:pt x="15" y="14"/>
                      <a:pt x="35" y="32"/>
                      <a:pt x="80" y="39"/>
                    </a:cubicBezTo>
                    <a:cubicBezTo>
                      <a:pt x="125" y="46"/>
                      <a:pt x="140" y="40"/>
                      <a:pt x="152" y="43"/>
                    </a:cubicBezTo>
                    <a:cubicBezTo>
                      <a:pt x="126" y="38"/>
                      <a:pt x="92" y="36"/>
                      <a:pt x="73" y="29"/>
                    </a:cubicBezTo>
                    <a:cubicBezTo>
                      <a:pt x="54" y="22"/>
                      <a:pt x="8" y="6"/>
                      <a:pt x="0" y="0"/>
                    </a:cubicBezTo>
                    <a:close/>
                  </a:path>
                </a:pathLst>
              </a:custGeom>
              <a:solidFill>
                <a:srgbClr val="DAD3DE"/>
              </a:solidFill>
              <a:ln w="9525" cap="flat">
                <a:solidFill>
                  <a:srgbClr val="000000"/>
                </a:solidFill>
                <a:prstDash val="lgDash"/>
                <a:round/>
                <a:headEnd/>
                <a:tailEnd/>
              </a:ln>
            </p:spPr>
            <p:txBody>
              <a:bodyPr/>
              <a:lstStyle/>
              <a:p>
                <a:endParaRPr lang="hu-HU"/>
              </a:p>
            </p:txBody>
          </p:sp>
          <p:sp>
            <p:nvSpPr>
              <p:cNvPr id="16786" name="Freeform 38"/>
              <p:cNvSpPr>
                <a:spLocks/>
              </p:cNvSpPr>
              <p:nvPr/>
            </p:nvSpPr>
            <p:spPr bwMode="auto">
              <a:xfrm>
                <a:off x="994" y="2551"/>
                <a:ext cx="417" cy="181"/>
              </a:xfrm>
              <a:custGeom>
                <a:avLst/>
                <a:gdLst>
                  <a:gd name="T0" fmla="*/ 0 w 167"/>
                  <a:gd name="T1" fmla="*/ 0 h 68"/>
                  <a:gd name="T2" fmla="*/ 250 w 167"/>
                  <a:gd name="T3" fmla="*/ 136 h 68"/>
                  <a:gd name="T4" fmla="*/ 417 w 167"/>
                  <a:gd name="T5" fmla="*/ 149 h 68"/>
                  <a:gd name="T6" fmla="*/ 187 w 167"/>
                  <a:gd name="T7" fmla="*/ 98 h 68"/>
                  <a:gd name="T8" fmla="*/ 0 w 167"/>
                  <a:gd name="T9" fmla="*/ 0 h 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7" h="68">
                    <a:moveTo>
                      <a:pt x="0" y="0"/>
                    </a:moveTo>
                    <a:cubicBezTo>
                      <a:pt x="13" y="7"/>
                      <a:pt x="42" y="34"/>
                      <a:pt x="100" y="51"/>
                    </a:cubicBezTo>
                    <a:cubicBezTo>
                      <a:pt x="158" y="68"/>
                      <a:pt x="154" y="52"/>
                      <a:pt x="167" y="56"/>
                    </a:cubicBezTo>
                    <a:cubicBezTo>
                      <a:pt x="152" y="53"/>
                      <a:pt x="109" y="52"/>
                      <a:pt x="75" y="37"/>
                    </a:cubicBezTo>
                    <a:cubicBezTo>
                      <a:pt x="41" y="22"/>
                      <a:pt x="9" y="3"/>
                      <a:pt x="0" y="0"/>
                    </a:cubicBezTo>
                    <a:close/>
                  </a:path>
                </a:pathLst>
              </a:custGeom>
              <a:solidFill>
                <a:srgbClr val="DAD3DE"/>
              </a:solidFill>
              <a:ln w="9525" cap="flat">
                <a:solidFill>
                  <a:srgbClr val="000000"/>
                </a:solidFill>
                <a:prstDash val="lgDash"/>
                <a:round/>
                <a:headEnd/>
                <a:tailEnd/>
              </a:ln>
            </p:spPr>
            <p:txBody>
              <a:bodyPr/>
              <a:lstStyle/>
              <a:p>
                <a:endParaRPr lang="hu-HU"/>
              </a:p>
            </p:txBody>
          </p:sp>
          <p:sp>
            <p:nvSpPr>
              <p:cNvPr id="16787" name="Freeform 39"/>
              <p:cNvSpPr>
                <a:spLocks/>
              </p:cNvSpPr>
              <p:nvPr/>
            </p:nvSpPr>
            <p:spPr bwMode="auto">
              <a:xfrm>
                <a:off x="1531" y="2575"/>
                <a:ext cx="70" cy="45"/>
              </a:xfrm>
              <a:custGeom>
                <a:avLst/>
                <a:gdLst>
                  <a:gd name="T0" fmla="*/ 70 w 28"/>
                  <a:gd name="T1" fmla="*/ 0 h 17"/>
                  <a:gd name="T2" fmla="*/ 0 w 28"/>
                  <a:gd name="T3" fmla="*/ 32 h 17"/>
                  <a:gd name="T4" fmla="*/ 65 w 28"/>
                  <a:gd name="T5" fmla="*/ 45 h 17"/>
                  <a:gd name="T6" fmla="*/ 70 w 28"/>
                  <a:gd name="T7" fmla="*/ 11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7">
                    <a:moveTo>
                      <a:pt x="28" y="0"/>
                    </a:moveTo>
                    <a:cubicBezTo>
                      <a:pt x="18" y="9"/>
                      <a:pt x="13" y="10"/>
                      <a:pt x="0" y="12"/>
                    </a:cubicBezTo>
                    <a:cubicBezTo>
                      <a:pt x="7" y="11"/>
                      <a:pt x="18" y="16"/>
                      <a:pt x="26" y="17"/>
                    </a:cubicBezTo>
                    <a:cubicBezTo>
                      <a:pt x="21" y="14"/>
                      <a:pt x="22" y="6"/>
                      <a:pt x="28" y="4"/>
                    </a:cubicBezTo>
                  </a:path>
                </a:pathLst>
              </a:custGeom>
              <a:solidFill>
                <a:srgbClr val="DAD3DE"/>
              </a:solidFill>
              <a:ln w="9525" cap="flat">
                <a:solidFill>
                  <a:srgbClr val="000000"/>
                </a:solidFill>
                <a:prstDash val="lgDash"/>
                <a:round/>
                <a:headEnd/>
                <a:tailEnd/>
              </a:ln>
            </p:spPr>
            <p:txBody>
              <a:bodyPr/>
              <a:lstStyle/>
              <a:p>
                <a:endParaRPr lang="hu-HU"/>
              </a:p>
            </p:txBody>
          </p:sp>
          <p:sp>
            <p:nvSpPr>
              <p:cNvPr id="16788" name="Freeform 40"/>
              <p:cNvSpPr>
                <a:spLocks/>
              </p:cNvSpPr>
              <p:nvPr/>
            </p:nvSpPr>
            <p:spPr bwMode="auto">
              <a:xfrm>
                <a:off x="1386" y="2705"/>
                <a:ext cx="90" cy="46"/>
              </a:xfrm>
              <a:custGeom>
                <a:avLst/>
                <a:gdLst>
                  <a:gd name="T0" fmla="*/ 90 w 36"/>
                  <a:gd name="T1" fmla="*/ 22 h 17"/>
                  <a:gd name="T2" fmla="*/ 0 w 36"/>
                  <a:gd name="T3" fmla="*/ 8 h 17"/>
                  <a:gd name="T4" fmla="*/ 53 w 36"/>
                  <a:gd name="T5" fmla="*/ 46 h 17"/>
                  <a:gd name="T6" fmla="*/ 45 w 36"/>
                  <a:gd name="T7" fmla="*/ 27 h 17"/>
                  <a:gd name="T8" fmla="*/ 68 w 36"/>
                  <a:gd name="T9" fmla="*/ 22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17">
                    <a:moveTo>
                      <a:pt x="36" y="8"/>
                    </a:moveTo>
                    <a:cubicBezTo>
                      <a:pt x="25" y="5"/>
                      <a:pt x="11" y="0"/>
                      <a:pt x="0" y="3"/>
                    </a:cubicBezTo>
                    <a:cubicBezTo>
                      <a:pt x="10" y="6"/>
                      <a:pt x="13" y="13"/>
                      <a:pt x="21" y="17"/>
                    </a:cubicBezTo>
                    <a:cubicBezTo>
                      <a:pt x="19" y="15"/>
                      <a:pt x="19" y="12"/>
                      <a:pt x="18" y="10"/>
                    </a:cubicBezTo>
                    <a:cubicBezTo>
                      <a:pt x="20" y="8"/>
                      <a:pt x="24" y="7"/>
                      <a:pt x="27" y="8"/>
                    </a:cubicBezTo>
                  </a:path>
                </a:pathLst>
              </a:custGeom>
              <a:solidFill>
                <a:srgbClr val="DAD3DE"/>
              </a:solidFill>
              <a:ln w="9525" cap="flat">
                <a:solidFill>
                  <a:srgbClr val="000000"/>
                </a:solidFill>
                <a:prstDash val="lgDash"/>
                <a:round/>
                <a:headEnd/>
                <a:tailEnd/>
              </a:ln>
            </p:spPr>
            <p:txBody>
              <a:bodyPr/>
              <a:lstStyle/>
              <a:p>
                <a:endParaRPr lang="hu-HU"/>
              </a:p>
            </p:txBody>
          </p:sp>
          <p:sp>
            <p:nvSpPr>
              <p:cNvPr id="16789" name="Freeform 41"/>
              <p:cNvSpPr>
                <a:spLocks/>
              </p:cNvSpPr>
              <p:nvPr/>
            </p:nvSpPr>
            <p:spPr bwMode="auto">
              <a:xfrm>
                <a:off x="549" y="2409"/>
                <a:ext cx="50" cy="70"/>
              </a:xfrm>
              <a:custGeom>
                <a:avLst/>
                <a:gdLst>
                  <a:gd name="T0" fmla="*/ 3 w 20"/>
                  <a:gd name="T1" fmla="*/ 0 h 26"/>
                  <a:gd name="T2" fmla="*/ 50 w 20"/>
                  <a:gd name="T3" fmla="*/ 48 h 26"/>
                  <a:gd name="T4" fmla="*/ 0 w 20"/>
                  <a:gd name="T5" fmla="*/ 70 h 26"/>
                  <a:gd name="T6" fmla="*/ 5 w 20"/>
                  <a:gd name="T7" fmla="*/ 30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6">
                    <a:moveTo>
                      <a:pt x="1" y="0"/>
                    </a:moveTo>
                    <a:cubicBezTo>
                      <a:pt x="4" y="8"/>
                      <a:pt x="14" y="13"/>
                      <a:pt x="20" y="18"/>
                    </a:cubicBezTo>
                    <a:cubicBezTo>
                      <a:pt x="13" y="18"/>
                      <a:pt x="5" y="21"/>
                      <a:pt x="0" y="26"/>
                    </a:cubicBezTo>
                    <a:cubicBezTo>
                      <a:pt x="5" y="22"/>
                      <a:pt x="3" y="17"/>
                      <a:pt x="2" y="11"/>
                    </a:cubicBezTo>
                  </a:path>
                </a:pathLst>
              </a:custGeom>
              <a:solidFill>
                <a:srgbClr val="DAD3DE"/>
              </a:solidFill>
              <a:ln w="9525" cap="flat">
                <a:solidFill>
                  <a:srgbClr val="000000"/>
                </a:solidFill>
                <a:prstDash val="lgDash"/>
                <a:round/>
                <a:headEnd/>
                <a:tailEnd/>
              </a:ln>
            </p:spPr>
            <p:txBody>
              <a:bodyPr/>
              <a:lstStyle/>
              <a:p>
                <a:endParaRPr lang="hu-HU"/>
              </a:p>
            </p:txBody>
          </p:sp>
          <p:sp>
            <p:nvSpPr>
              <p:cNvPr id="16790" name="Freeform 42"/>
              <p:cNvSpPr>
                <a:spLocks/>
              </p:cNvSpPr>
              <p:nvPr/>
            </p:nvSpPr>
            <p:spPr bwMode="auto">
              <a:xfrm>
                <a:off x="419" y="2143"/>
                <a:ext cx="55" cy="90"/>
              </a:xfrm>
              <a:custGeom>
                <a:avLst/>
                <a:gdLst>
                  <a:gd name="T0" fmla="*/ 0 w 22"/>
                  <a:gd name="T1" fmla="*/ 74 h 34"/>
                  <a:gd name="T2" fmla="*/ 50 w 22"/>
                  <a:gd name="T3" fmla="*/ 90 h 34"/>
                  <a:gd name="T4" fmla="*/ 45 w 22"/>
                  <a:gd name="T5" fmla="*/ 0 h 34"/>
                  <a:gd name="T6" fmla="*/ 10 w 22"/>
                  <a:gd name="T7" fmla="*/ 66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34">
                    <a:moveTo>
                      <a:pt x="0" y="28"/>
                    </a:moveTo>
                    <a:cubicBezTo>
                      <a:pt x="7" y="26"/>
                      <a:pt x="14" y="30"/>
                      <a:pt x="20" y="34"/>
                    </a:cubicBezTo>
                    <a:cubicBezTo>
                      <a:pt x="16" y="23"/>
                      <a:pt x="22" y="11"/>
                      <a:pt x="18" y="0"/>
                    </a:cubicBezTo>
                    <a:cubicBezTo>
                      <a:pt x="19" y="11"/>
                      <a:pt x="14" y="23"/>
                      <a:pt x="4" y="25"/>
                    </a:cubicBezTo>
                  </a:path>
                </a:pathLst>
              </a:custGeom>
              <a:solidFill>
                <a:srgbClr val="DAD3DE"/>
              </a:solidFill>
              <a:ln w="9525" cap="flat">
                <a:solidFill>
                  <a:srgbClr val="000000"/>
                </a:solidFill>
                <a:prstDash val="lgDash"/>
                <a:round/>
                <a:headEnd/>
                <a:tailEnd/>
              </a:ln>
            </p:spPr>
            <p:txBody>
              <a:bodyPr/>
              <a:lstStyle/>
              <a:p>
                <a:endParaRPr lang="hu-HU"/>
              </a:p>
            </p:txBody>
          </p:sp>
          <p:sp>
            <p:nvSpPr>
              <p:cNvPr id="16791" name="Freeform 43"/>
              <p:cNvSpPr>
                <a:spLocks/>
              </p:cNvSpPr>
              <p:nvPr/>
            </p:nvSpPr>
            <p:spPr bwMode="auto">
              <a:xfrm>
                <a:off x="644" y="1788"/>
                <a:ext cx="110" cy="301"/>
              </a:xfrm>
              <a:custGeom>
                <a:avLst/>
                <a:gdLst>
                  <a:gd name="T0" fmla="*/ 95 w 44"/>
                  <a:gd name="T1" fmla="*/ 29 h 113"/>
                  <a:gd name="T2" fmla="*/ 33 w 44"/>
                  <a:gd name="T3" fmla="*/ 165 h 113"/>
                  <a:gd name="T4" fmla="*/ 30 w 44"/>
                  <a:gd name="T5" fmla="*/ 301 h 113"/>
                  <a:gd name="T6" fmla="*/ 20 w 44"/>
                  <a:gd name="T7" fmla="*/ 218 h 113"/>
                  <a:gd name="T8" fmla="*/ 15 w 44"/>
                  <a:gd name="T9" fmla="*/ 112 h 113"/>
                  <a:gd name="T10" fmla="*/ 110 w 44"/>
                  <a:gd name="T11" fmla="*/ 0 h 1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 h="113">
                    <a:moveTo>
                      <a:pt x="38" y="11"/>
                    </a:moveTo>
                    <a:cubicBezTo>
                      <a:pt x="30" y="28"/>
                      <a:pt x="16" y="44"/>
                      <a:pt x="13" y="62"/>
                    </a:cubicBezTo>
                    <a:cubicBezTo>
                      <a:pt x="10" y="79"/>
                      <a:pt x="31" y="97"/>
                      <a:pt x="12" y="113"/>
                    </a:cubicBezTo>
                    <a:cubicBezTo>
                      <a:pt x="16" y="101"/>
                      <a:pt x="13" y="93"/>
                      <a:pt x="8" y="82"/>
                    </a:cubicBezTo>
                    <a:cubicBezTo>
                      <a:pt x="0" y="67"/>
                      <a:pt x="0" y="58"/>
                      <a:pt x="6" y="42"/>
                    </a:cubicBezTo>
                    <a:cubicBezTo>
                      <a:pt x="14" y="24"/>
                      <a:pt x="36" y="17"/>
                      <a:pt x="44" y="0"/>
                    </a:cubicBezTo>
                  </a:path>
                </a:pathLst>
              </a:custGeom>
              <a:solidFill>
                <a:srgbClr val="DAD3DE"/>
              </a:solidFill>
              <a:ln w="9525" cap="flat">
                <a:solidFill>
                  <a:srgbClr val="000000"/>
                </a:solidFill>
                <a:prstDash val="lgDash"/>
                <a:round/>
                <a:headEnd/>
                <a:tailEnd/>
              </a:ln>
            </p:spPr>
            <p:txBody>
              <a:bodyPr/>
              <a:lstStyle/>
              <a:p>
                <a:endParaRPr lang="hu-HU"/>
              </a:p>
            </p:txBody>
          </p:sp>
          <p:sp>
            <p:nvSpPr>
              <p:cNvPr id="16792" name="Freeform 44"/>
              <p:cNvSpPr>
                <a:spLocks/>
              </p:cNvSpPr>
              <p:nvPr/>
            </p:nvSpPr>
            <p:spPr bwMode="auto">
              <a:xfrm>
                <a:off x="816" y="1655"/>
                <a:ext cx="83" cy="416"/>
              </a:xfrm>
              <a:custGeom>
                <a:avLst/>
                <a:gdLst>
                  <a:gd name="T0" fmla="*/ 50 w 33"/>
                  <a:gd name="T1" fmla="*/ 5 h 156"/>
                  <a:gd name="T2" fmla="*/ 73 w 33"/>
                  <a:gd name="T3" fmla="*/ 101 h 156"/>
                  <a:gd name="T4" fmla="*/ 38 w 33"/>
                  <a:gd name="T5" fmla="*/ 216 h 156"/>
                  <a:gd name="T6" fmla="*/ 28 w 33"/>
                  <a:gd name="T7" fmla="*/ 416 h 156"/>
                  <a:gd name="T8" fmla="*/ 3 w 33"/>
                  <a:gd name="T9" fmla="*/ 277 h 156"/>
                  <a:gd name="T10" fmla="*/ 35 w 33"/>
                  <a:gd name="T11" fmla="*/ 176 h 156"/>
                  <a:gd name="T12" fmla="*/ 40 w 33"/>
                  <a:gd name="T13" fmla="*/ 101 h 156"/>
                  <a:gd name="T14" fmla="*/ 48 w 33"/>
                  <a:gd name="T15" fmla="*/ 0 h 1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156">
                    <a:moveTo>
                      <a:pt x="20" y="2"/>
                    </a:moveTo>
                    <a:cubicBezTo>
                      <a:pt x="15" y="18"/>
                      <a:pt x="24" y="26"/>
                      <a:pt x="29" y="38"/>
                    </a:cubicBezTo>
                    <a:cubicBezTo>
                      <a:pt x="33" y="49"/>
                      <a:pt x="20" y="71"/>
                      <a:pt x="15" y="81"/>
                    </a:cubicBezTo>
                    <a:cubicBezTo>
                      <a:pt x="1" y="110"/>
                      <a:pt x="0" y="124"/>
                      <a:pt x="11" y="156"/>
                    </a:cubicBezTo>
                    <a:cubicBezTo>
                      <a:pt x="2" y="141"/>
                      <a:pt x="0" y="121"/>
                      <a:pt x="1" y="104"/>
                    </a:cubicBezTo>
                    <a:cubicBezTo>
                      <a:pt x="2" y="89"/>
                      <a:pt x="10" y="80"/>
                      <a:pt x="14" y="66"/>
                    </a:cubicBezTo>
                    <a:cubicBezTo>
                      <a:pt x="17" y="54"/>
                      <a:pt x="18" y="51"/>
                      <a:pt x="16" y="38"/>
                    </a:cubicBezTo>
                    <a:cubicBezTo>
                      <a:pt x="14" y="27"/>
                      <a:pt x="17" y="11"/>
                      <a:pt x="19" y="0"/>
                    </a:cubicBezTo>
                  </a:path>
                </a:pathLst>
              </a:custGeom>
              <a:solidFill>
                <a:srgbClr val="DAD3DE"/>
              </a:solidFill>
              <a:ln w="9525" cap="flat">
                <a:solidFill>
                  <a:srgbClr val="000000"/>
                </a:solidFill>
                <a:prstDash val="lgDash"/>
                <a:round/>
                <a:headEnd/>
                <a:tailEnd/>
              </a:ln>
            </p:spPr>
            <p:txBody>
              <a:bodyPr/>
              <a:lstStyle/>
              <a:p>
                <a:endParaRPr lang="hu-HU"/>
              </a:p>
            </p:txBody>
          </p:sp>
          <p:sp>
            <p:nvSpPr>
              <p:cNvPr id="16793" name="Freeform 45"/>
              <p:cNvSpPr>
                <a:spLocks/>
              </p:cNvSpPr>
              <p:nvPr/>
            </p:nvSpPr>
            <p:spPr bwMode="auto">
              <a:xfrm>
                <a:off x="876" y="1657"/>
                <a:ext cx="58" cy="88"/>
              </a:xfrm>
              <a:custGeom>
                <a:avLst/>
                <a:gdLst>
                  <a:gd name="T0" fmla="*/ 3 w 23"/>
                  <a:gd name="T1" fmla="*/ 0 h 33"/>
                  <a:gd name="T2" fmla="*/ 58 w 23"/>
                  <a:gd name="T3" fmla="*/ 75 h 33"/>
                  <a:gd name="T4" fmla="*/ 8 w 23"/>
                  <a:gd name="T5" fmla="*/ 3 h 33"/>
                  <a:gd name="T6" fmla="*/ 0 60000 65536"/>
                  <a:gd name="T7" fmla="*/ 0 60000 65536"/>
                  <a:gd name="T8" fmla="*/ 0 60000 65536"/>
                </a:gdLst>
                <a:ahLst/>
                <a:cxnLst>
                  <a:cxn ang="T6">
                    <a:pos x="T0" y="T1"/>
                  </a:cxn>
                  <a:cxn ang="T7">
                    <a:pos x="T2" y="T3"/>
                  </a:cxn>
                  <a:cxn ang="T8">
                    <a:pos x="T4" y="T5"/>
                  </a:cxn>
                </a:cxnLst>
                <a:rect l="0" t="0" r="r" b="b"/>
                <a:pathLst>
                  <a:path w="23" h="33">
                    <a:moveTo>
                      <a:pt x="1" y="0"/>
                    </a:moveTo>
                    <a:cubicBezTo>
                      <a:pt x="0" y="14"/>
                      <a:pt x="7" y="33"/>
                      <a:pt x="23" y="28"/>
                    </a:cubicBezTo>
                    <a:cubicBezTo>
                      <a:pt x="13" y="27"/>
                      <a:pt x="0" y="11"/>
                      <a:pt x="3" y="1"/>
                    </a:cubicBezTo>
                  </a:path>
                </a:pathLst>
              </a:custGeom>
              <a:solidFill>
                <a:srgbClr val="FFFFFF"/>
              </a:solidFill>
              <a:ln w="9525" cap="flat">
                <a:solidFill>
                  <a:srgbClr val="000000"/>
                </a:solidFill>
                <a:prstDash val="lgDash"/>
                <a:round/>
                <a:headEnd/>
                <a:tailEnd/>
              </a:ln>
            </p:spPr>
            <p:txBody>
              <a:bodyPr/>
              <a:lstStyle/>
              <a:p>
                <a:endParaRPr lang="hu-HU"/>
              </a:p>
            </p:txBody>
          </p:sp>
          <p:sp>
            <p:nvSpPr>
              <p:cNvPr id="16794" name="Freeform 46"/>
              <p:cNvSpPr>
                <a:spLocks/>
              </p:cNvSpPr>
              <p:nvPr/>
            </p:nvSpPr>
            <p:spPr bwMode="auto">
              <a:xfrm>
                <a:off x="1031" y="1623"/>
                <a:ext cx="78" cy="320"/>
              </a:xfrm>
              <a:custGeom>
                <a:avLst/>
                <a:gdLst>
                  <a:gd name="T0" fmla="*/ 35 w 31"/>
                  <a:gd name="T1" fmla="*/ 3 h 120"/>
                  <a:gd name="T2" fmla="*/ 60 w 31"/>
                  <a:gd name="T3" fmla="*/ 77 h 120"/>
                  <a:gd name="T4" fmla="*/ 75 w 31"/>
                  <a:gd name="T5" fmla="*/ 149 h 120"/>
                  <a:gd name="T6" fmla="*/ 0 w 31"/>
                  <a:gd name="T7" fmla="*/ 320 h 120"/>
                  <a:gd name="T8" fmla="*/ 35 w 31"/>
                  <a:gd name="T9" fmla="*/ 240 h 120"/>
                  <a:gd name="T10" fmla="*/ 60 w 31"/>
                  <a:gd name="T11" fmla="*/ 147 h 120"/>
                  <a:gd name="T12" fmla="*/ 48 w 31"/>
                  <a:gd name="T13" fmla="*/ 67 h 120"/>
                  <a:gd name="T14" fmla="*/ 38 w 31"/>
                  <a:gd name="T15" fmla="*/ 0 h 1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 h="120">
                    <a:moveTo>
                      <a:pt x="14" y="1"/>
                    </a:moveTo>
                    <a:cubicBezTo>
                      <a:pt x="19" y="9"/>
                      <a:pt x="22" y="20"/>
                      <a:pt x="24" y="29"/>
                    </a:cubicBezTo>
                    <a:cubicBezTo>
                      <a:pt x="26" y="38"/>
                      <a:pt x="31" y="47"/>
                      <a:pt x="30" y="56"/>
                    </a:cubicBezTo>
                    <a:cubicBezTo>
                      <a:pt x="29" y="81"/>
                      <a:pt x="13" y="102"/>
                      <a:pt x="0" y="120"/>
                    </a:cubicBezTo>
                    <a:cubicBezTo>
                      <a:pt x="1" y="111"/>
                      <a:pt x="10" y="99"/>
                      <a:pt x="14" y="90"/>
                    </a:cubicBezTo>
                    <a:cubicBezTo>
                      <a:pt x="18" y="79"/>
                      <a:pt x="23" y="66"/>
                      <a:pt x="24" y="55"/>
                    </a:cubicBezTo>
                    <a:cubicBezTo>
                      <a:pt x="24" y="45"/>
                      <a:pt x="20" y="35"/>
                      <a:pt x="19" y="25"/>
                    </a:cubicBezTo>
                    <a:cubicBezTo>
                      <a:pt x="18" y="17"/>
                      <a:pt x="15" y="8"/>
                      <a:pt x="15" y="0"/>
                    </a:cubicBezTo>
                  </a:path>
                </a:pathLst>
              </a:custGeom>
              <a:solidFill>
                <a:srgbClr val="DAD3DE"/>
              </a:solidFill>
              <a:ln w="9525" cap="flat">
                <a:solidFill>
                  <a:srgbClr val="000000"/>
                </a:solidFill>
                <a:prstDash val="lgDash"/>
                <a:round/>
                <a:headEnd/>
                <a:tailEnd/>
              </a:ln>
            </p:spPr>
            <p:txBody>
              <a:bodyPr/>
              <a:lstStyle/>
              <a:p>
                <a:endParaRPr lang="hu-HU"/>
              </a:p>
            </p:txBody>
          </p:sp>
          <p:sp>
            <p:nvSpPr>
              <p:cNvPr id="16795" name="Freeform 47"/>
              <p:cNvSpPr>
                <a:spLocks/>
              </p:cNvSpPr>
              <p:nvPr/>
            </p:nvSpPr>
            <p:spPr bwMode="auto">
              <a:xfrm>
                <a:off x="1054" y="1556"/>
                <a:ext cx="57" cy="85"/>
              </a:xfrm>
              <a:custGeom>
                <a:avLst/>
                <a:gdLst>
                  <a:gd name="T0" fmla="*/ 0 w 23"/>
                  <a:gd name="T1" fmla="*/ 13 h 32"/>
                  <a:gd name="T2" fmla="*/ 45 w 23"/>
                  <a:gd name="T3" fmla="*/ 85 h 32"/>
                  <a:gd name="T4" fmla="*/ 50 w 23"/>
                  <a:gd name="T5" fmla="*/ 43 h 32"/>
                  <a:gd name="T6" fmla="*/ 57 w 23"/>
                  <a:gd name="T7" fmla="*/ 0 h 32"/>
                  <a:gd name="T8" fmla="*/ 30 w 23"/>
                  <a:gd name="T9" fmla="*/ 27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32">
                    <a:moveTo>
                      <a:pt x="0" y="5"/>
                    </a:moveTo>
                    <a:cubicBezTo>
                      <a:pt x="11" y="9"/>
                      <a:pt x="16" y="22"/>
                      <a:pt x="18" y="32"/>
                    </a:cubicBezTo>
                    <a:cubicBezTo>
                      <a:pt x="20" y="27"/>
                      <a:pt x="19" y="21"/>
                      <a:pt x="20" y="16"/>
                    </a:cubicBezTo>
                    <a:cubicBezTo>
                      <a:pt x="21" y="11"/>
                      <a:pt x="23" y="5"/>
                      <a:pt x="23" y="0"/>
                    </a:cubicBezTo>
                    <a:cubicBezTo>
                      <a:pt x="20" y="7"/>
                      <a:pt x="20" y="14"/>
                      <a:pt x="12" y="10"/>
                    </a:cubicBezTo>
                  </a:path>
                </a:pathLst>
              </a:custGeom>
              <a:solidFill>
                <a:srgbClr val="DAD3DE"/>
              </a:solidFill>
              <a:ln w="9525" cap="flat">
                <a:solidFill>
                  <a:srgbClr val="000000"/>
                </a:solidFill>
                <a:prstDash val="lgDash"/>
                <a:round/>
                <a:headEnd/>
                <a:tailEnd/>
              </a:ln>
            </p:spPr>
            <p:txBody>
              <a:bodyPr/>
              <a:lstStyle/>
              <a:p>
                <a:endParaRPr lang="hu-HU"/>
              </a:p>
            </p:txBody>
          </p:sp>
          <p:sp>
            <p:nvSpPr>
              <p:cNvPr id="16796" name="Freeform 48"/>
              <p:cNvSpPr>
                <a:spLocks/>
              </p:cNvSpPr>
              <p:nvPr/>
            </p:nvSpPr>
            <p:spPr bwMode="auto">
              <a:xfrm>
                <a:off x="1491" y="1617"/>
                <a:ext cx="218" cy="203"/>
              </a:xfrm>
              <a:custGeom>
                <a:avLst/>
                <a:gdLst>
                  <a:gd name="T0" fmla="*/ 8 w 87"/>
                  <a:gd name="T1" fmla="*/ 56 h 76"/>
                  <a:gd name="T2" fmla="*/ 78 w 87"/>
                  <a:gd name="T3" fmla="*/ 32 h 76"/>
                  <a:gd name="T4" fmla="*/ 133 w 87"/>
                  <a:gd name="T5" fmla="*/ 75 h 76"/>
                  <a:gd name="T6" fmla="*/ 175 w 87"/>
                  <a:gd name="T7" fmla="*/ 150 h 76"/>
                  <a:gd name="T8" fmla="*/ 218 w 87"/>
                  <a:gd name="T9" fmla="*/ 203 h 76"/>
                  <a:gd name="T10" fmla="*/ 170 w 87"/>
                  <a:gd name="T11" fmla="*/ 134 h 76"/>
                  <a:gd name="T12" fmla="*/ 135 w 87"/>
                  <a:gd name="T13" fmla="*/ 48 h 76"/>
                  <a:gd name="T14" fmla="*/ 0 w 87"/>
                  <a:gd name="T15" fmla="*/ 64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7" h="76">
                    <a:moveTo>
                      <a:pt x="3" y="21"/>
                    </a:moveTo>
                    <a:cubicBezTo>
                      <a:pt x="9" y="14"/>
                      <a:pt x="22" y="12"/>
                      <a:pt x="31" y="12"/>
                    </a:cubicBezTo>
                    <a:cubicBezTo>
                      <a:pt x="42" y="13"/>
                      <a:pt x="48" y="19"/>
                      <a:pt x="53" y="28"/>
                    </a:cubicBezTo>
                    <a:cubicBezTo>
                      <a:pt x="58" y="38"/>
                      <a:pt x="63" y="48"/>
                      <a:pt x="70" y="56"/>
                    </a:cubicBezTo>
                    <a:cubicBezTo>
                      <a:pt x="75" y="63"/>
                      <a:pt x="81" y="70"/>
                      <a:pt x="87" y="76"/>
                    </a:cubicBezTo>
                    <a:cubicBezTo>
                      <a:pt x="80" y="73"/>
                      <a:pt x="71" y="58"/>
                      <a:pt x="68" y="50"/>
                    </a:cubicBezTo>
                    <a:cubicBezTo>
                      <a:pt x="62" y="40"/>
                      <a:pt x="63" y="27"/>
                      <a:pt x="54" y="18"/>
                    </a:cubicBezTo>
                    <a:cubicBezTo>
                      <a:pt x="36" y="0"/>
                      <a:pt x="13" y="4"/>
                      <a:pt x="0" y="24"/>
                    </a:cubicBezTo>
                  </a:path>
                </a:pathLst>
              </a:custGeom>
              <a:solidFill>
                <a:srgbClr val="DAD3DE"/>
              </a:solidFill>
              <a:ln w="9525" cap="flat">
                <a:solidFill>
                  <a:srgbClr val="000000"/>
                </a:solidFill>
                <a:prstDash val="lgDash"/>
                <a:round/>
                <a:headEnd/>
                <a:tailEnd/>
              </a:ln>
            </p:spPr>
            <p:txBody>
              <a:bodyPr/>
              <a:lstStyle/>
              <a:p>
                <a:endParaRPr lang="hu-HU"/>
              </a:p>
            </p:txBody>
          </p:sp>
          <p:sp>
            <p:nvSpPr>
              <p:cNvPr id="16797" name="Freeform 49"/>
              <p:cNvSpPr>
                <a:spLocks/>
              </p:cNvSpPr>
              <p:nvPr/>
            </p:nvSpPr>
            <p:spPr bwMode="auto">
              <a:xfrm>
                <a:off x="1686" y="1641"/>
                <a:ext cx="128" cy="187"/>
              </a:xfrm>
              <a:custGeom>
                <a:avLst/>
                <a:gdLst>
                  <a:gd name="T0" fmla="*/ 0 w 51"/>
                  <a:gd name="T1" fmla="*/ 0 h 70"/>
                  <a:gd name="T2" fmla="*/ 28 w 51"/>
                  <a:gd name="T3" fmla="*/ 11 h 70"/>
                  <a:gd name="T4" fmla="*/ 38 w 51"/>
                  <a:gd name="T5" fmla="*/ 40 h 70"/>
                  <a:gd name="T6" fmla="*/ 70 w 51"/>
                  <a:gd name="T7" fmla="*/ 83 h 70"/>
                  <a:gd name="T8" fmla="*/ 115 w 51"/>
                  <a:gd name="T9" fmla="*/ 126 h 70"/>
                  <a:gd name="T10" fmla="*/ 123 w 51"/>
                  <a:gd name="T11" fmla="*/ 187 h 70"/>
                  <a:gd name="T12" fmla="*/ 105 w 51"/>
                  <a:gd name="T13" fmla="*/ 150 h 70"/>
                  <a:gd name="T14" fmla="*/ 68 w 51"/>
                  <a:gd name="T15" fmla="*/ 104 h 70"/>
                  <a:gd name="T16" fmla="*/ 23 w 51"/>
                  <a:gd name="T17" fmla="*/ 53 h 70"/>
                  <a:gd name="T18" fmla="*/ 13 w 51"/>
                  <a:gd name="T19" fmla="*/ 13 h 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1" h="70">
                    <a:moveTo>
                      <a:pt x="0" y="0"/>
                    </a:moveTo>
                    <a:cubicBezTo>
                      <a:pt x="3" y="2"/>
                      <a:pt x="8" y="2"/>
                      <a:pt x="11" y="4"/>
                    </a:cubicBezTo>
                    <a:cubicBezTo>
                      <a:pt x="13" y="6"/>
                      <a:pt x="14" y="13"/>
                      <a:pt x="15" y="15"/>
                    </a:cubicBezTo>
                    <a:cubicBezTo>
                      <a:pt x="18" y="23"/>
                      <a:pt x="22" y="27"/>
                      <a:pt x="28" y="31"/>
                    </a:cubicBezTo>
                    <a:cubicBezTo>
                      <a:pt x="34" y="36"/>
                      <a:pt x="42" y="41"/>
                      <a:pt x="46" y="47"/>
                    </a:cubicBezTo>
                    <a:cubicBezTo>
                      <a:pt x="51" y="55"/>
                      <a:pt x="48" y="62"/>
                      <a:pt x="49" y="70"/>
                    </a:cubicBezTo>
                    <a:cubicBezTo>
                      <a:pt x="49" y="65"/>
                      <a:pt x="45" y="60"/>
                      <a:pt x="42" y="56"/>
                    </a:cubicBezTo>
                    <a:cubicBezTo>
                      <a:pt x="37" y="50"/>
                      <a:pt x="32" y="46"/>
                      <a:pt x="27" y="39"/>
                    </a:cubicBezTo>
                    <a:cubicBezTo>
                      <a:pt x="22" y="31"/>
                      <a:pt x="14" y="27"/>
                      <a:pt x="9" y="20"/>
                    </a:cubicBezTo>
                    <a:cubicBezTo>
                      <a:pt x="6" y="15"/>
                      <a:pt x="8" y="9"/>
                      <a:pt x="5" y="5"/>
                    </a:cubicBezTo>
                  </a:path>
                </a:pathLst>
              </a:custGeom>
              <a:solidFill>
                <a:srgbClr val="DAD3DE"/>
              </a:solidFill>
              <a:ln w="9525" cap="flat">
                <a:solidFill>
                  <a:srgbClr val="000000"/>
                </a:solidFill>
                <a:prstDash val="lgDash"/>
                <a:round/>
                <a:headEnd/>
                <a:tailEnd/>
              </a:ln>
            </p:spPr>
            <p:txBody>
              <a:bodyPr/>
              <a:lstStyle/>
              <a:p>
                <a:endParaRPr lang="hu-HU"/>
              </a:p>
            </p:txBody>
          </p:sp>
          <p:sp>
            <p:nvSpPr>
              <p:cNvPr id="16798" name="Freeform 50"/>
              <p:cNvSpPr>
                <a:spLocks/>
              </p:cNvSpPr>
              <p:nvPr/>
            </p:nvSpPr>
            <p:spPr bwMode="auto">
              <a:xfrm>
                <a:off x="1601" y="1873"/>
                <a:ext cx="50" cy="224"/>
              </a:xfrm>
              <a:custGeom>
                <a:avLst/>
                <a:gdLst>
                  <a:gd name="T0" fmla="*/ 0 w 20"/>
                  <a:gd name="T1" fmla="*/ 0 h 84"/>
                  <a:gd name="T2" fmla="*/ 25 w 20"/>
                  <a:gd name="T3" fmla="*/ 128 h 84"/>
                  <a:gd name="T4" fmla="*/ 50 w 20"/>
                  <a:gd name="T5" fmla="*/ 224 h 84"/>
                  <a:gd name="T6" fmla="*/ 38 w 20"/>
                  <a:gd name="T7" fmla="*/ 117 h 84"/>
                  <a:gd name="T8" fmla="*/ 25 w 20"/>
                  <a:gd name="T9" fmla="*/ 48 h 84"/>
                  <a:gd name="T10" fmla="*/ 8 w 20"/>
                  <a:gd name="T11" fmla="*/ 0 h 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 h="84">
                    <a:moveTo>
                      <a:pt x="0" y="0"/>
                    </a:moveTo>
                    <a:cubicBezTo>
                      <a:pt x="8" y="15"/>
                      <a:pt x="8" y="32"/>
                      <a:pt x="10" y="48"/>
                    </a:cubicBezTo>
                    <a:cubicBezTo>
                      <a:pt x="11" y="59"/>
                      <a:pt x="15" y="75"/>
                      <a:pt x="20" y="84"/>
                    </a:cubicBezTo>
                    <a:cubicBezTo>
                      <a:pt x="16" y="73"/>
                      <a:pt x="17" y="57"/>
                      <a:pt x="15" y="44"/>
                    </a:cubicBezTo>
                    <a:cubicBezTo>
                      <a:pt x="14" y="36"/>
                      <a:pt x="12" y="27"/>
                      <a:pt x="10" y="18"/>
                    </a:cubicBezTo>
                    <a:cubicBezTo>
                      <a:pt x="8" y="12"/>
                      <a:pt x="3" y="6"/>
                      <a:pt x="3" y="0"/>
                    </a:cubicBezTo>
                  </a:path>
                </a:pathLst>
              </a:custGeom>
              <a:solidFill>
                <a:srgbClr val="FFFFFF"/>
              </a:solidFill>
              <a:ln w="9525" cap="flat">
                <a:solidFill>
                  <a:srgbClr val="000000"/>
                </a:solidFill>
                <a:prstDash val="lgDash"/>
                <a:round/>
                <a:headEnd/>
                <a:tailEnd/>
              </a:ln>
            </p:spPr>
            <p:txBody>
              <a:bodyPr/>
              <a:lstStyle/>
              <a:p>
                <a:endParaRPr lang="hu-HU"/>
              </a:p>
            </p:txBody>
          </p:sp>
          <p:sp>
            <p:nvSpPr>
              <p:cNvPr id="16799" name="Freeform 51"/>
              <p:cNvSpPr>
                <a:spLocks/>
              </p:cNvSpPr>
              <p:nvPr/>
            </p:nvSpPr>
            <p:spPr bwMode="auto">
              <a:xfrm>
                <a:off x="1734" y="1671"/>
                <a:ext cx="105" cy="90"/>
              </a:xfrm>
              <a:custGeom>
                <a:avLst/>
                <a:gdLst>
                  <a:gd name="T0" fmla="*/ 0 w 42"/>
                  <a:gd name="T1" fmla="*/ 0 h 34"/>
                  <a:gd name="T2" fmla="*/ 105 w 42"/>
                  <a:gd name="T3" fmla="*/ 90 h 34"/>
                  <a:gd name="T4" fmla="*/ 0 60000 65536"/>
                  <a:gd name="T5" fmla="*/ 0 60000 65536"/>
                </a:gdLst>
                <a:ahLst/>
                <a:cxnLst>
                  <a:cxn ang="T4">
                    <a:pos x="T0" y="T1"/>
                  </a:cxn>
                  <a:cxn ang="T5">
                    <a:pos x="T2" y="T3"/>
                  </a:cxn>
                </a:cxnLst>
                <a:rect l="0" t="0" r="r" b="b"/>
                <a:pathLst>
                  <a:path w="42" h="34">
                    <a:moveTo>
                      <a:pt x="0" y="0"/>
                    </a:moveTo>
                    <a:cubicBezTo>
                      <a:pt x="6" y="15"/>
                      <a:pt x="28" y="28"/>
                      <a:pt x="42" y="34"/>
                    </a:cubicBezTo>
                  </a:path>
                </a:pathLst>
              </a:custGeom>
              <a:solidFill>
                <a:srgbClr val="FFFFFF"/>
              </a:solidFill>
              <a:ln w="9525" cap="flat">
                <a:solidFill>
                  <a:srgbClr val="000000"/>
                </a:solidFill>
                <a:prstDash val="lgDash"/>
                <a:round/>
                <a:headEnd/>
                <a:tailEnd/>
              </a:ln>
            </p:spPr>
            <p:txBody>
              <a:bodyPr/>
              <a:lstStyle/>
              <a:p>
                <a:endParaRPr lang="hu-HU"/>
              </a:p>
            </p:txBody>
          </p:sp>
          <p:sp>
            <p:nvSpPr>
              <p:cNvPr id="16800" name="Freeform 52"/>
              <p:cNvSpPr>
                <a:spLocks/>
              </p:cNvSpPr>
              <p:nvPr/>
            </p:nvSpPr>
            <p:spPr bwMode="auto">
              <a:xfrm>
                <a:off x="1504" y="1657"/>
                <a:ext cx="130" cy="99"/>
              </a:xfrm>
              <a:custGeom>
                <a:avLst/>
                <a:gdLst>
                  <a:gd name="T0" fmla="*/ 0 w 52"/>
                  <a:gd name="T1" fmla="*/ 29 h 37"/>
                  <a:gd name="T2" fmla="*/ 75 w 52"/>
                  <a:gd name="T3" fmla="*/ 13 h 37"/>
                  <a:gd name="T4" fmla="*/ 130 w 52"/>
                  <a:gd name="T5" fmla="*/ 99 h 37"/>
                  <a:gd name="T6" fmla="*/ 70 w 52"/>
                  <a:gd name="T7" fmla="*/ 24 h 37"/>
                  <a:gd name="T8" fmla="*/ 5 w 52"/>
                  <a:gd name="T9" fmla="*/ 29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37">
                    <a:moveTo>
                      <a:pt x="0" y="11"/>
                    </a:moveTo>
                    <a:cubicBezTo>
                      <a:pt x="8" y="6"/>
                      <a:pt x="20" y="0"/>
                      <a:pt x="30" y="5"/>
                    </a:cubicBezTo>
                    <a:cubicBezTo>
                      <a:pt x="41" y="9"/>
                      <a:pt x="49" y="26"/>
                      <a:pt x="52" y="37"/>
                    </a:cubicBezTo>
                    <a:cubicBezTo>
                      <a:pt x="44" y="28"/>
                      <a:pt x="41" y="11"/>
                      <a:pt x="28" y="9"/>
                    </a:cubicBezTo>
                    <a:cubicBezTo>
                      <a:pt x="19" y="7"/>
                      <a:pt x="10" y="10"/>
                      <a:pt x="2" y="11"/>
                    </a:cubicBezTo>
                  </a:path>
                </a:pathLst>
              </a:custGeom>
              <a:solidFill>
                <a:srgbClr val="FFFFFF"/>
              </a:solidFill>
              <a:ln w="9525" cap="flat">
                <a:solidFill>
                  <a:srgbClr val="000000"/>
                </a:solidFill>
                <a:prstDash val="lgDash"/>
                <a:round/>
                <a:headEnd/>
                <a:tailEnd/>
              </a:ln>
            </p:spPr>
            <p:txBody>
              <a:bodyPr/>
              <a:lstStyle/>
              <a:p>
                <a:endParaRPr lang="hu-HU"/>
              </a:p>
            </p:txBody>
          </p:sp>
          <p:sp>
            <p:nvSpPr>
              <p:cNvPr id="16801" name="Freeform 53"/>
              <p:cNvSpPr>
                <a:spLocks/>
              </p:cNvSpPr>
              <p:nvPr/>
            </p:nvSpPr>
            <p:spPr bwMode="auto">
              <a:xfrm>
                <a:off x="2136" y="2081"/>
                <a:ext cx="28" cy="35"/>
              </a:xfrm>
              <a:custGeom>
                <a:avLst/>
                <a:gdLst>
                  <a:gd name="T0" fmla="*/ 18 w 11"/>
                  <a:gd name="T1" fmla="*/ 0 h 13"/>
                  <a:gd name="T2" fmla="*/ 0 w 11"/>
                  <a:gd name="T3" fmla="*/ 32 h 13"/>
                  <a:gd name="T4" fmla="*/ 28 w 11"/>
                  <a:gd name="T5" fmla="*/ 35 h 13"/>
                  <a:gd name="T6" fmla="*/ 18 w 11"/>
                  <a:gd name="T7" fmla="*/ 11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3">
                    <a:moveTo>
                      <a:pt x="7" y="0"/>
                    </a:moveTo>
                    <a:cubicBezTo>
                      <a:pt x="6" y="5"/>
                      <a:pt x="2" y="9"/>
                      <a:pt x="0" y="12"/>
                    </a:cubicBezTo>
                    <a:cubicBezTo>
                      <a:pt x="4" y="11"/>
                      <a:pt x="7" y="11"/>
                      <a:pt x="11" y="13"/>
                    </a:cubicBezTo>
                    <a:cubicBezTo>
                      <a:pt x="9" y="11"/>
                      <a:pt x="7" y="8"/>
                      <a:pt x="7" y="4"/>
                    </a:cubicBezTo>
                  </a:path>
                </a:pathLst>
              </a:custGeom>
              <a:solidFill>
                <a:srgbClr val="DAD3DE"/>
              </a:solidFill>
              <a:ln w="9525" cap="flat">
                <a:solidFill>
                  <a:srgbClr val="000000"/>
                </a:solidFill>
                <a:prstDash val="lgDash"/>
                <a:round/>
                <a:headEnd/>
                <a:tailEnd/>
              </a:ln>
            </p:spPr>
            <p:txBody>
              <a:bodyPr/>
              <a:lstStyle/>
              <a:p>
                <a:endParaRPr lang="hu-HU"/>
              </a:p>
            </p:txBody>
          </p:sp>
          <p:sp>
            <p:nvSpPr>
              <p:cNvPr id="16802" name="Freeform 54"/>
              <p:cNvSpPr>
                <a:spLocks/>
              </p:cNvSpPr>
              <p:nvPr/>
            </p:nvSpPr>
            <p:spPr bwMode="auto">
              <a:xfrm>
                <a:off x="1789" y="2439"/>
                <a:ext cx="575" cy="232"/>
              </a:xfrm>
              <a:custGeom>
                <a:avLst/>
                <a:gdLst>
                  <a:gd name="T0" fmla="*/ 0 w 230"/>
                  <a:gd name="T1" fmla="*/ 107 h 87"/>
                  <a:gd name="T2" fmla="*/ 260 w 230"/>
                  <a:gd name="T3" fmla="*/ 229 h 87"/>
                  <a:gd name="T4" fmla="*/ 490 w 230"/>
                  <a:gd name="T5" fmla="*/ 155 h 87"/>
                  <a:gd name="T6" fmla="*/ 575 w 230"/>
                  <a:gd name="T7" fmla="*/ 0 h 87"/>
                  <a:gd name="T8" fmla="*/ 498 w 230"/>
                  <a:gd name="T9" fmla="*/ 107 h 87"/>
                  <a:gd name="T10" fmla="*/ 353 w 230"/>
                  <a:gd name="T11" fmla="*/ 181 h 87"/>
                  <a:gd name="T12" fmla="*/ 135 w 230"/>
                  <a:gd name="T13" fmla="*/ 160 h 87"/>
                  <a:gd name="T14" fmla="*/ 93 w 230"/>
                  <a:gd name="T15" fmla="*/ 80 h 87"/>
                  <a:gd name="T16" fmla="*/ 0 w 230"/>
                  <a:gd name="T17" fmla="*/ 107 h 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0" h="87">
                    <a:moveTo>
                      <a:pt x="0" y="40"/>
                    </a:moveTo>
                    <a:cubicBezTo>
                      <a:pt x="8" y="53"/>
                      <a:pt x="64" y="86"/>
                      <a:pt x="104" y="86"/>
                    </a:cubicBezTo>
                    <a:cubicBezTo>
                      <a:pt x="144" y="87"/>
                      <a:pt x="182" y="72"/>
                      <a:pt x="196" y="58"/>
                    </a:cubicBezTo>
                    <a:cubicBezTo>
                      <a:pt x="210" y="45"/>
                      <a:pt x="218" y="17"/>
                      <a:pt x="230" y="0"/>
                    </a:cubicBezTo>
                    <a:cubicBezTo>
                      <a:pt x="220" y="9"/>
                      <a:pt x="205" y="30"/>
                      <a:pt x="199" y="40"/>
                    </a:cubicBezTo>
                    <a:cubicBezTo>
                      <a:pt x="193" y="50"/>
                      <a:pt x="159" y="65"/>
                      <a:pt x="141" y="68"/>
                    </a:cubicBezTo>
                    <a:cubicBezTo>
                      <a:pt x="123" y="72"/>
                      <a:pt x="80" y="76"/>
                      <a:pt x="54" y="60"/>
                    </a:cubicBezTo>
                    <a:cubicBezTo>
                      <a:pt x="29" y="45"/>
                      <a:pt x="35" y="34"/>
                      <a:pt x="37" y="30"/>
                    </a:cubicBezTo>
                    <a:cubicBezTo>
                      <a:pt x="39" y="27"/>
                      <a:pt x="21" y="46"/>
                      <a:pt x="0" y="40"/>
                    </a:cubicBezTo>
                    <a:close/>
                  </a:path>
                </a:pathLst>
              </a:custGeom>
              <a:solidFill>
                <a:srgbClr val="DAD3DE"/>
              </a:solidFill>
              <a:ln w="9525" cap="flat">
                <a:solidFill>
                  <a:srgbClr val="000000"/>
                </a:solidFill>
                <a:prstDash val="lgDash"/>
                <a:round/>
                <a:headEnd/>
                <a:tailEnd/>
              </a:ln>
            </p:spPr>
            <p:txBody>
              <a:bodyPr/>
              <a:lstStyle/>
              <a:p>
                <a:endParaRPr lang="hu-HU"/>
              </a:p>
            </p:txBody>
          </p:sp>
          <p:sp>
            <p:nvSpPr>
              <p:cNvPr id="16803" name="Freeform 55"/>
              <p:cNvSpPr>
                <a:spLocks/>
              </p:cNvSpPr>
              <p:nvPr/>
            </p:nvSpPr>
            <p:spPr bwMode="auto">
              <a:xfrm>
                <a:off x="1929" y="2396"/>
                <a:ext cx="70" cy="91"/>
              </a:xfrm>
              <a:custGeom>
                <a:avLst/>
                <a:gdLst>
                  <a:gd name="T0" fmla="*/ 0 w 28"/>
                  <a:gd name="T1" fmla="*/ 91 h 34"/>
                  <a:gd name="T2" fmla="*/ 70 w 28"/>
                  <a:gd name="T3" fmla="*/ 0 h 34"/>
                  <a:gd name="T4" fmla="*/ 0 60000 65536"/>
                  <a:gd name="T5" fmla="*/ 0 60000 65536"/>
                </a:gdLst>
                <a:ahLst/>
                <a:cxnLst>
                  <a:cxn ang="T4">
                    <a:pos x="T0" y="T1"/>
                  </a:cxn>
                  <a:cxn ang="T5">
                    <a:pos x="T2" y="T3"/>
                  </a:cxn>
                </a:cxnLst>
                <a:rect l="0" t="0" r="r" b="b"/>
                <a:pathLst>
                  <a:path w="28" h="34">
                    <a:moveTo>
                      <a:pt x="0" y="34"/>
                    </a:moveTo>
                    <a:cubicBezTo>
                      <a:pt x="16" y="22"/>
                      <a:pt x="23" y="15"/>
                      <a:pt x="28" y="0"/>
                    </a:cubicBezTo>
                  </a:path>
                </a:pathLst>
              </a:custGeom>
              <a:solidFill>
                <a:srgbClr val="FFFFFF"/>
              </a:solidFill>
              <a:ln w="9525" cap="flat">
                <a:solidFill>
                  <a:srgbClr val="000000"/>
                </a:solidFill>
                <a:prstDash val="lgDash"/>
                <a:round/>
                <a:headEnd/>
                <a:tailEnd/>
              </a:ln>
            </p:spPr>
            <p:txBody>
              <a:bodyPr/>
              <a:lstStyle/>
              <a:p>
                <a:endParaRPr lang="hu-HU"/>
              </a:p>
            </p:txBody>
          </p:sp>
          <p:sp>
            <p:nvSpPr>
              <p:cNvPr id="16804" name="Freeform 56"/>
              <p:cNvSpPr>
                <a:spLocks/>
              </p:cNvSpPr>
              <p:nvPr/>
            </p:nvSpPr>
            <p:spPr bwMode="auto">
              <a:xfrm>
                <a:off x="1316" y="2556"/>
                <a:ext cx="518" cy="328"/>
              </a:xfrm>
              <a:custGeom>
                <a:avLst/>
                <a:gdLst>
                  <a:gd name="T0" fmla="*/ 458 w 207"/>
                  <a:gd name="T1" fmla="*/ 0 h 123"/>
                  <a:gd name="T2" fmla="*/ 493 w 207"/>
                  <a:gd name="T3" fmla="*/ 141 h 123"/>
                  <a:gd name="T4" fmla="*/ 373 w 207"/>
                  <a:gd name="T5" fmla="*/ 296 h 123"/>
                  <a:gd name="T6" fmla="*/ 113 w 207"/>
                  <a:gd name="T7" fmla="*/ 304 h 123"/>
                  <a:gd name="T8" fmla="*/ 0 w 207"/>
                  <a:gd name="T9" fmla="*/ 304 h 123"/>
                  <a:gd name="T10" fmla="*/ 130 w 207"/>
                  <a:gd name="T11" fmla="*/ 277 h 123"/>
                  <a:gd name="T12" fmla="*/ 365 w 207"/>
                  <a:gd name="T13" fmla="*/ 213 h 123"/>
                  <a:gd name="T14" fmla="*/ 458 w 207"/>
                  <a:gd name="T15" fmla="*/ 0 h 1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 h="123">
                    <a:moveTo>
                      <a:pt x="183" y="0"/>
                    </a:moveTo>
                    <a:cubicBezTo>
                      <a:pt x="195" y="12"/>
                      <a:pt x="207" y="22"/>
                      <a:pt x="197" y="53"/>
                    </a:cubicBezTo>
                    <a:cubicBezTo>
                      <a:pt x="187" y="84"/>
                      <a:pt x="170" y="104"/>
                      <a:pt x="149" y="111"/>
                    </a:cubicBezTo>
                    <a:cubicBezTo>
                      <a:pt x="127" y="118"/>
                      <a:pt x="73" y="123"/>
                      <a:pt x="45" y="114"/>
                    </a:cubicBezTo>
                    <a:cubicBezTo>
                      <a:pt x="35" y="110"/>
                      <a:pt x="26" y="120"/>
                      <a:pt x="0" y="114"/>
                    </a:cubicBezTo>
                    <a:cubicBezTo>
                      <a:pt x="11" y="111"/>
                      <a:pt x="35" y="104"/>
                      <a:pt x="52" y="104"/>
                    </a:cubicBezTo>
                    <a:cubicBezTo>
                      <a:pt x="69" y="104"/>
                      <a:pt x="108" y="107"/>
                      <a:pt x="146" y="80"/>
                    </a:cubicBezTo>
                    <a:cubicBezTo>
                      <a:pt x="184" y="52"/>
                      <a:pt x="203" y="32"/>
                      <a:pt x="183" y="0"/>
                    </a:cubicBezTo>
                    <a:close/>
                  </a:path>
                </a:pathLst>
              </a:custGeom>
              <a:solidFill>
                <a:srgbClr val="DAD3DE"/>
              </a:solidFill>
              <a:ln w="9525" cap="flat">
                <a:solidFill>
                  <a:srgbClr val="000000"/>
                </a:solidFill>
                <a:prstDash val="lgDash"/>
                <a:round/>
                <a:headEnd/>
                <a:tailEnd/>
              </a:ln>
            </p:spPr>
            <p:txBody>
              <a:bodyPr/>
              <a:lstStyle/>
              <a:p>
                <a:endParaRPr lang="hu-HU"/>
              </a:p>
            </p:txBody>
          </p:sp>
          <p:sp>
            <p:nvSpPr>
              <p:cNvPr id="16805" name="Freeform 57"/>
              <p:cNvSpPr>
                <a:spLocks/>
              </p:cNvSpPr>
              <p:nvPr/>
            </p:nvSpPr>
            <p:spPr bwMode="auto">
              <a:xfrm>
                <a:off x="579" y="2705"/>
                <a:ext cx="525" cy="96"/>
              </a:xfrm>
              <a:custGeom>
                <a:avLst/>
                <a:gdLst>
                  <a:gd name="T0" fmla="*/ 0 w 210"/>
                  <a:gd name="T1" fmla="*/ 11 h 36"/>
                  <a:gd name="T2" fmla="*/ 228 w 210"/>
                  <a:gd name="T3" fmla="*/ 32 h 36"/>
                  <a:gd name="T4" fmla="*/ 385 w 210"/>
                  <a:gd name="T5" fmla="*/ 64 h 36"/>
                  <a:gd name="T6" fmla="*/ 525 w 210"/>
                  <a:gd name="T7" fmla="*/ 96 h 36"/>
                  <a:gd name="T8" fmla="*/ 340 w 210"/>
                  <a:gd name="T9" fmla="*/ 24 h 36"/>
                  <a:gd name="T10" fmla="*/ 178 w 210"/>
                  <a:gd name="T11" fmla="*/ 3 h 36"/>
                  <a:gd name="T12" fmla="*/ 0 w 210"/>
                  <a:gd name="T13" fmla="*/ 11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0" h="36">
                    <a:moveTo>
                      <a:pt x="0" y="4"/>
                    </a:moveTo>
                    <a:cubicBezTo>
                      <a:pt x="22" y="10"/>
                      <a:pt x="65" y="12"/>
                      <a:pt x="91" y="12"/>
                    </a:cubicBezTo>
                    <a:cubicBezTo>
                      <a:pt x="117" y="12"/>
                      <a:pt x="137" y="18"/>
                      <a:pt x="154" y="24"/>
                    </a:cubicBezTo>
                    <a:cubicBezTo>
                      <a:pt x="172" y="30"/>
                      <a:pt x="199" y="36"/>
                      <a:pt x="210" y="36"/>
                    </a:cubicBezTo>
                    <a:cubicBezTo>
                      <a:pt x="195" y="32"/>
                      <a:pt x="150" y="15"/>
                      <a:pt x="136" y="9"/>
                    </a:cubicBezTo>
                    <a:cubicBezTo>
                      <a:pt x="122" y="3"/>
                      <a:pt x="88" y="0"/>
                      <a:pt x="71" y="1"/>
                    </a:cubicBezTo>
                    <a:cubicBezTo>
                      <a:pt x="54" y="2"/>
                      <a:pt x="15" y="8"/>
                      <a:pt x="0" y="4"/>
                    </a:cubicBezTo>
                    <a:close/>
                  </a:path>
                </a:pathLst>
              </a:custGeom>
              <a:solidFill>
                <a:srgbClr val="DAD3DE"/>
              </a:solidFill>
              <a:ln w="9525" cap="flat">
                <a:solidFill>
                  <a:srgbClr val="000000"/>
                </a:solidFill>
                <a:prstDash val="lgDash"/>
                <a:round/>
                <a:headEnd/>
                <a:tailEnd/>
              </a:ln>
            </p:spPr>
            <p:txBody>
              <a:bodyPr/>
              <a:lstStyle/>
              <a:p>
                <a:endParaRPr lang="hu-HU"/>
              </a:p>
            </p:txBody>
          </p:sp>
          <p:sp>
            <p:nvSpPr>
              <p:cNvPr id="16806" name="Freeform 58"/>
              <p:cNvSpPr>
                <a:spLocks/>
              </p:cNvSpPr>
              <p:nvPr/>
            </p:nvSpPr>
            <p:spPr bwMode="auto">
              <a:xfrm>
                <a:off x="1144" y="2807"/>
                <a:ext cx="262" cy="58"/>
              </a:xfrm>
              <a:custGeom>
                <a:avLst/>
                <a:gdLst>
                  <a:gd name="T0" fmla="*/ 0 w 105"/>
                  <a:gd name="T1" fmla="*/ 0 h 22"/>
                  <a:gd name="T2" fmla="*/ 215 w 105"/>
                  <a:gd name="T3" fmla="*/ 58 h 22"/>
                  <a:gd name="T4" fmla="*/ 250 w 105"/>
                  <a:gd name="T5" fmla="*/ 32 h 22"/>
                  <a:gd name="T6" fmla="*/ 0 w 105"/>
                  <a:gd name="T7" fmla="*/ 0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5" h="22">
                    <a:moveTo>
                      <a:pt x="0" y="0"/>
                    </a:moveTo>
                    <a:cubicBezTo>
                      <a:pt x="14" y="8"/>
                      <a:pt x="66" y="22"/>
                      <a:pt x="86" y="22"/>
                    </a:cubicBezTo>
                    <a:cubicBezTo>
                      <a:pt x="105" y="21"/>
                      <a:pt x="100" y="12"/>
                      <a:pt x="100" y="12"/>
                    </a:cubicBezTo>
                    <a:cubicBezTo>
                      <a:pt x="86" y="11"/>
                      <a:pt x="22" y="13"/>
                      <a:pt x="0" y="0"/>
                    </a:cubicBezTo>
                    <a:close/>
                  </a:path>
                </a:pathLst>
              </a:custGeom>
              <a:solidFill>
                <a:srgbClr val="DAD3DE"/>
              </a:solidFill>
              <a:ln w="9525" cap="flat">
                <a:solidFill>
                  <a:srgbClr val="000000"/>
                </a:solidFill>
                <a:prstDash val="lgDash"/>
                <a:round/>
                <a:headEnd/>
                <a:tailEnd/>
              </a:ln>
            </p:spPr>
            <p:txBody>
              <a:bodyPr/>
              <a:lstStyle/>
              <a:p>
                <a:endParaRPr lang="hu-HU"/>
              </a:p>
            </p:txBody>
          </p:sp>
          <p:sp>
            <p:nvSpPr>
              <p:cNvPr id="16807" name="Freeform 59"/>
              <p:cNvSpPr>
                <a:spLocks/>
              </p:cNvSpPr>
              <p:nvPr/>
            </p:nvSpPr>
            <p:spPr bwMode="auto">
              <a:xfrm>
                <a:off x="1154" y="2204"/>
                <a:ext cx="387" cy="203"/>
              </a:xfrm>
              <a:custGeom>
                <a:avLst/>
                <a:gdLst>
                  <a:gd name="T0" fmla="*/ 0 w 155"/>
                  <a:gd name="T1" fmla="*/ 0 h 76"/>
                  <a:gd name="T2" fmla="*/ 152 w 155"/>
                  <a:gd name="T3" fmla="*/ 99 h 76"/>
                  <a:gd name="T4" fmla="*/ 262 w 155"/>
                  <a:gd name="T5" fmla="*/ 136 h 76"/>
                  <a:gd name="T6" fmla="*/ 387 w 155"/>
                  <a:gd name="T7" fmla="*/ 203 h 76"/>
                  <a:gd name="T8" fmla="*/ 270 w 155"/>
                  <a:gd name="T9" fmla="*/ 158 h 76"/>
                  <a:gd name="T10" fmla="*/ 147 w 155"/>
                  <a:gd name="T11" fmla="*/ 120 h 76"/>
                  <a:gd name="T12" fmla="*/ 60 w 155"/>
                  <a:gd name="T13" fmla="*/ 45 h 76"/>
                  <a:gd name="T14" fmla="*/ 2 w 155"/>
                  <a:gd name="T15" fmla="*/ 5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5" h="76">
                    <a:moveTo>
                      <a:pt x="0" y="0"/>
                    </a:moveTo>
                    <a:cubicBezTo>
                      <a:pt x="24" y="1"/>
                      <a:pt x="40" y="28"/>
                      <a:pt x="61" y="37"/>
                    </a:cubicBezTo>
                    <a:cubicBezTo>
                      <a:pt x="75" y="44"/>
                      <a:pt x="90" y="46"/>
                      <a:pt x="105" y="51"/>
                    </a:cubicBezTo>
                    <a:cubicBezTo>
                      <a:pt x="122" y="58"/>
                      <a:pt x="139" y="67"/>
                      <a:pt x="155" y="76"/>
                    </a:cubicBezTo>
                    <a:cubicBezTo>
                      <a:pt x="147" y="64"/>
                      <a:pt x="120" y="63"/>
                      <a:pt x="108" y="59"/>
                    </a:cubicBezTo>
                    <a:cubicBezTo>
                      <a:pt x="92" y="54"/>
                      <a:pt x="75" y="52"/>
                      <a:pt x="59" y="45"/>
                    </a:cubicBezTo>
                    <a:cubicBezTo>
                      <a:pt x="44" y="39"/>
                      <a:pt x="36" y="27"/>
                      <a:pt x="24" y="17"/>
                    </a:cubicBezTo>
                    <a:cubicBezTo>
                      <a:pt x="18" y="12"/>
                      <a:pt x="9" y="2"/>
                      <a:pt x="1" y="2"/>
                    </a:cubicBezTo>
                  </a:path>
                </a:pathLst>
              </a:custGeom>
              <a:solidFill>
                <a:srgbClr val="FFFFFF"/>
              </a:solidFill>
              <a:ln w="9525" cap="flat">
                <a:solidFill>
                  <a:srgbClr val="000000"/>
                </a:solidFill>
                <a:prstDash val="lgDash"/>
                <a:round/>
                <a:headEnd/>
                <a:tailEnd/>
              </a:ln>
            </p:spPr>
            <p:txBody>
              <a:bodyPr/>
              <a:lstStyle/>
              <a:p>
                <a:endParaRPr lang="hu-HU"/>
              </a:p>
            </p:txBody>
          </p:sp>
          <p:sp>
            <p:nvSpPr>
              <p:cNvPr id="16808" name="Freeform 60"/>
              <p:cNvSpPr>
                <a:spLocks/>
              </p:cNvSpPr>
              <p:nvPr/>
            </p:nvSpPr>
            <p:spPr bwMode="auto">
              <a:xfrm>
                <a:off x="2089" y="1815"/>
                <a:ext cx="77" cy="200"/>
              </a:xfrm>
              <a:custGeom>
                <a:avLst/>
                <a:gdLst>
                  <a:gd name="T0" fmla="*/ 5 w 31"/>
                  <a:gd name="T1" fmla="*/ 19 h 75"/>
                  <a:gd name="T2" fmla="*/ 62 w 31"/>
                  <a:gd name="T3" fmla="*/ 104 h 75"/>
                  <a:gd name="T4" fmla="*/ 50 w 31"/>
                  <a:gd name="T5" fmla="*/ 200 h 75"/>
                  <a:gd name="T6" fmla="*/ 0 w 31"/>
                  <a:gd name="T7" fmla="*/ 0 h 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75">
                    <a:moveTo>
                      <a:pt x="2" y="7"/>
                    </a:moveTo>
                    <a:cubicBezTo>
                      <a:pt x="11" y="13"/>
                      <a:pt x="21" y="28"/>
                      <a:pt x="25" y="39"/>
                    </a:cubicBezTo>
                    <a:cubicBezTo>
                      <a:pt x="31" y="54"/>
                      <a:pt x="27" y="61"/>
                      <a:pt x="20" y="75"/>
                    </a:cubicBezTo>
                    <a:cubicBezTo>
                      <a:pt x="29" y="53"/>
                      <a:pt x="16" y="16"/>
                      <a:pt x="0" y="0"/>
                    </a:cubicBezTo>
                  </a:path>
                </a:pathLst>
              </a:custGeom>
              <a:solidFill>
                <a:srgbClr val="DAD3DE"/>
              </a:solidFill>
              <a:ln w="9525" cap="flat">
                <a:solidFill>
                  <a:srgbClr val="000000"/>
                </a:solidFill>
                <a:prstDash val="lgDash"/>
                <a:round/>
                <a:headEnd/>
                <a:tailEnd/>
              </a:ln>
            </p:spPr>
            <p:txBody>
              <a:bodyPr/>
              <a:lstStyle/>
              <a:p>
                <a:endParaRPr lang="hu-HU"/>
              </a:p>
            </p:txBody>
          </p:sp>
          <p:sp>
            <p:nvSpPr>
              <p:cNvPr id="16809" name="Freeform 61"/>
              <p:cNvSpPr>
                <a:spLocks/>
              </p:cNvSpPr>
              <p:nvPr/>
            </p:nvSpPr>
            <p:spPr bwMode="auto">
              <a:xfrm>
                <a:off x="2166" y="1953"/>
                <a:ext cx="110" cy="224"/>
              </a:xfrm>
              <a:custGeom>
                <a:avLst/>
                <a:gdLst>
                  <a:gd name="T0" fmla="*/ 20 w 44"/>
                  <a:gd name="T1" fmla="*/ 56 h 84"/>
                  <a:gd name="T2" fmla="*/ 78 w 44"/>
                  <a:gd name="T3" fmla="*/ 133 h 84"/>
                  <a:gd name="T4" fmla="*/ 95 w 44"/>
                  <a:gd name="T5" fmla="*/ 224 h 84"/>
                  <a:gd name="T6" fmla="*/ 68 w 44"/>
                  <a:gd name="T7" fmla="*/ 72 h 84"/>
                  <a:gd name="T8" fmla="*/ 5 w 44"/>
                  <a:gd name="T9" fmla="*/ 0 h 84"/>
                  <a:gd name="T10" fmla="*/ 0 w 44"/>
                  <a:gd name="T11" fmla="*/ 51 h 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 h="84">
                    <a:moveTo>
                      <a:pt x="8" y="21"/>
                    </a:moveTo>
                    <a:cubicBezTo>
                      <a:pt x="21" y="26"/>
                      <a:pt x="25" y="38"/>
                      <a:pt x="31" y="50"/>
                    </a:cubicBezTo>
                    <a:cubicBezTo>
                      <a:pt x="36" y="61"/>
                      <a:pt x="41" y="71"/>
                      <a:pt x="38" y="84"/>
                    </a:cubicBezTo>
                    <a:cubicBezTo>
                      <a:pt x="44" y="69"/>
                      <a:pt x="36" y="40"/>
                      <a:pt x="27" y="27"/>
                    </a:cubicBezTo>
                    <a:cubicBezTo>
                      <a:pt x="18" y="15"/>
                      <a:pt x="6" y="17"/>
                      <a:pt x="2" y="0"/>
                    </a:cubicBezTo>
                    <a:cubicBezTo>
                      <a:pt x="2" y="6"/>
                      <a:pt x="1" y="15"/>
                      <a:pt x="0" y="19"/>
                    </a:cubicBezTo>
                  </a:path>
                </a:pathLst>
              </a:custGeom>
              <a:solidFill>
                <a:srgbClr val="DAD3DE"/>
              </a:solidFill>
              <a:ln w="9525" cap="flat">
                <a:solidFill>
                  <a:srgbClr val="000000"/>
                </a:solidFill>
                <a:prstDash val="lgDash"/>
                <a:round/>
                <a:headEnd/>
                <a:tailEnd/>
              </a:ln>
            </p:spPr>
            <p:txBody>
              <a:bodyPr/>
              <a:lstStyle/>
              <a:p>
                <a:endParaRPr lang="hu-HU"/>
              </a:p>
            </p:txBody>
          </p:sp>
          <p:sp>
            <p:nvSpPr>
              <p:cNvPr id="16810" name="Freeform 62"/>
              <p:cNvSpPr>
                <a:spLocks/>
              </p:cNvSpPr>
              <p:nvPr/>
            </p:nvSpPr>
            <p:spPr bwMode="auto">
              <a:xfrm>
                <a:off x="1221" y="2215"/>
                <a:ext cx="435" cy="216"/>
              </a:xfrm>
              <a:custGeom>
                <a:avLst/>
                <a:gdLst>
                  <a:gd name="T0" fmla="*/ 15 w 174"/>
                  <a:gd name="T1" fmla="*/ 13 h 81"/>
                  <a:gd name="T2" fmla="*/ 100 w 174"/>
                  <a:gd name="T3" fmla="*/ 77 h 81"/>
                  <a:gd name="T4" fmla="*/ 213 w 174"/>
                  <a:gd name="T5" fmla="*/ 112 h 81"/>
                  <a:gd name="T6" fmla="*/ 420 w 174"/>
                  <a:gd name="T7" fmla="*/ 216 h 81"/>
                  <a:gd name="T8" fmla="*/ 435 w 174"/>
                  <a:gd name="T9" fmla="*/ 184 h 81"/>
                  <a:gd name="T10" fmla="*/ 388 w 174"/>
                  <a:gd name="T11" fmla="*/ 184 h 81"/>
                  <a:gd name="T12" fmla="*/ 365 w 174"/>
                  <a:gd name="T13" fmla="*/ 171 h 81"/>
                  <a:gd name="T14" fmla="*/ 348 w 174"/>
                  <a:gd name="T15" fmla="*/ 144 h 81"/>
                  <a:gd name="T16" fmla="*/ 325 w 174"/>
                  <a:gd name="T17" fmla="*/ 141 h 81"/>
                  <a:gd name="T18" fmla="*/ 293 w 174"/>
                  <a:gd name="T19" fmla="*/ 131 h 81"/>
                  <a:gd name="T20" fmla="*/ 238 w 174"/>
                  <a:gd name="T21" fmla="*/ 99 h 81"/>
                  <a:gd name="T22" fmla="*/ 170 w 174"/>
                  <a:gd name="T23" fmla="*/ 80 h 81"/>
                  <a:gd name="T24" fmla="*/ 108 w 174"/>
                  <a:gd name="T25" fmla="*/ 61 h 81"/>
                  <a:gd name="T26" fmla="*/ 0 w 174"/>
                  <a:gd name="T27" fmla="*/ 0 h 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4" h="81">
                    <a:moveTo>
                      <a:pt x="6" y="5"/>
                    </a:moveTo>
                    <a:cubicBezTo>
                      <a:pt x="11" y="16"/>
                      <a:pt x="29" y="25"/>
                      <a:pt x="40" y="29"/>
                    </a:cubicBezTo>
                    <a:cubicBezTo>
                      <a:pt x="55" y="36"/>
                      <a:pt x="70" y="39"/>
                      <a:pt x="85" y="42"/>
                    </a:cubicBezTo>
                    <a:cubicBezTo>
                      <a:pt x="116" y="49"/>
                      <a:pt x="139" y="71"/>
                      <a:pt x="168" y="81"/>
                    </a:cubicBezTo>
                    <a:cubicBezTo>
                      <a:pt x="170" y="77"/>
                      <a:pt x="172" y="73"/>
                      <a:pt x="174" y="69"/>
                    </a:cubicBezTo>
                    <a:cubicBezTo>
                      <a:pt x="168" y="75"/>
                      <a:pt x="163" y="73"/>
                      <a:pt x="155" y="69"/>
                    </a:cubicBezTo>
                    <a:cubicBezTo>
                      <a:pt x="152" y="68"/>
                      <a:pt x="149" y="66"/>
                      <a:pt x="146" y="64"/>
                    </a:cubicBezTo>
                    <a:cubicBezTo>
                      <a:pt x="143" y="61"/>
                      <a:pt x="142" y="56"/>
                      <a:pt x="139" y="54"/>
                    </a:cubicBezTo>
                    <a:cubicBezTo>
                      <a:pt x="136" y="52"/>
                      <a:pt x="133" y="54"/>
                      <a:pt x="130" y="53"/>
                    </a:cubicBezTo>
                    <a:cubicBezTo>
                      <a:pt x="126" y="53"/>
                      <a:pt x="121" y="51"/>
                      <a:pt x="117" y="49"/>
                    </a:cubicBezTo>
                    <a:cubicBezTo>
                      <a:pt x="108" y="47"/>
                      <a:pt x="103" y="40"/>
                      <a:pt x="95" y="37"/>
                    </a:cubicBezTo>
                    <a:cubicBezTo>
                      <a:pt x="88" y="33"/>
                      <a:pt x="75" y="32"/>
                      <a:pt x="68" y="30"/>
                    </a:cubicBezTo>
                    <a:cubicBezTo>
                      <a:pt x="59" y="28"/>
                      <a:pt x="52" y="25"/>
                      <a:pt x="43" y="23"/>
                    </a:cubicBezTo>
                    <a:cubicBezTo>
                      <a:pt x="26" y="19"/>
                      <a:pt x="15" y="8"/>
                      <a:pt x="0" y="0"/>
                    </a:cubicBezTo>
                  </a:path>
                </a:pathLst>
              </a:custGeom>
              <a:solidFill>
                <a:srgbClr val="BBB0C2"/>
              </a:solidFill>
              <a:ln w="9525" cap="flat">
                <a:solidFill>
                  <a:srgbClr val="000000"/>
                </a:solidFill>
                <a:prstDash val="lgDash"/>
                <a:round/>
                <a:headEnd/>
                <a:tailEnd/>
              </a:ln>
            </p:spPr>
            <p:txBody>
              <a:bodyPr/>
              <a:lstStyle/>
              <a:p>
                <a:endParaRPr lang="hu-HU"/>
              </a:p>
            </p:txBody>
          </p:sp>
          <p:sp>
            <p:nvSpPr>
              <p:cNvPr id="16811" name="Freeform 63"/>
              <p:cNvSpPr>
                <a:spLocks/>
              </p:cNvSpPr>
              <p:nvPr/>
            </p:nvSpPr>
            <p:spPr bwMode="auto">
              <a:xfrm>
                <a:off x="1561" y="2727"/>
                <a:ext cx="243" cy="149"/>
              </a:xfrm>
              <a:custGeom>
                <a:avLst/>
                <a:gdLst>
                  <a:gd name="T0" fmla="*/ 0 w 97"/>
                  <a:gd name="T1" fmla="*/ 149 h 56"/>
                  <a:gd name="T2" fmla="*/ 243 w 97"/>
                  <a:gd name="T3" fmla="*/ 0 h 56"/>
                  <a:gd name="T4" fmla="*/ 0 w 97"/>
                  <a:gd name="T5" fmla="*/ 149 h 56"/>
                  <a:gd name="T6" fmla="*/ 0 60000 65536"/>
                  <a:gd name="T7" fmla="*/ 0 60000 65536"/>
                  <a:gd name="T8" fmla="*/ 0 60000 65536"/>
                </a:gdLst>
                <a:ahLst/>
                <a:cxnLst>
                  <a:cxn ang="T6">
                    <a:pos x="T0" y="T1"/>
                  </a:cxn>
                  <a:cxn ang="T7">
                    <a:pos x="T2" y="T3"/>
                  </a:cxn>
                  <a:cxn ang="T8">
                    <a:pos x="T4" y="T5"/>
                  </a:cxn>
                </a:cxnLst>
                <a:rect l="0" t="0" r="r" b="b"/>
                <a:pathLst>
                  <a:path w="97" h="56">
                    <a:moveTo>
                      <a:pt x="0" y="56"/>
                    </a:moveTo>
                    <a:cubicBezTo>
                      <a:pt x="27" y="54"/>
                      <a:pt x="75" y="55"/>
                      <a:pt x="97" y="0"/>
                    </a:cubicBezTo>
                    <a:cubicBezTo>
                      <a:pt x="94" y="10"/>
                      <a:pt x="51" y="54"/>
                      <a:pt x="0" y="56"/>
                    </a:cubicBezTo>
                    <a:close/>
                  </a:path>
                </a:pathLst>
              </a:custGeom>
              <a:solidFill>
                <a:srgbClr val="BBB0C2"/>
              </a:solidFill>
              <a:ln w="9525" cap="flat">
                <a:solidFill>
                  <a:srgbClr val="000000"/>
                </a:solidFill>
                <a:prstDash val="lgDash"/>
                <a:round/>
                <a:headEnd/>
                <a:tailEnd/>
              </a:ln>
            </p:spPr>
            <p:txBody>
              <a:bodyPr/>
              <a:lstStyle/>
              <a:p>
                <a:endParaRPr lang="hu-HU"/>
              </a:p>
            </p:txBody>
          </p:sp>
          <p:sp>
            <p:nvSpPr>
              <p:cNvPr id="16812" name="Freeform 64"/>
              <p:cNvSpPr>
                <a:spLocks/>
              </p:cNvSpPr>
              <p:nvPr/>
            </p:nvSpPr>
            <p:spPr bwMode="auto">
              <a:xfrm>
                <a:off x="1801" y="2540"/>
                <a:ext cx="90" cy="80"/>
              </a:xfrm>
              <a:custGeom>
                <a:avLst/>
                <a:gdLst>
                  <a:gd name="T0" fmla="*/ 48 w 36"/>
                  <a:gd name="T1" fmla="*/ 0 h 30"/>
                  <a:gd name="T2" fmla="*/ 0 w 36"/>
                  <a:gd name="T3" fmla="*/ 11 h 30"/>
                  <a:gd name="T4" fmla="*/ 90 w 36"/>
                  <a:gd name="T5" fmla="*/ 80 h 30"/>
                  <a:gd name="T6" fmla="*/ 38 w 36"/>
                  <a:gd name="T7" fmla="*/ 43 h 30"/>
                  <a:gd name="T8" fmla="*/ 43 w 36"/>
                  <a:gd name="T9" fmla="*/ 8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0">
                    <a:moveTo>
                      <a:pt x="19" y="0"/>
                    </a:moveTo>
                    <a:cubicBezTo>
                      <a:pt x="13" y="4"/>
                      <a:pt x="6" y="3"/>
                      <a:pt x="0" y="4"/>
                    </a:cubicBezTo>
                    <a:cubicBezTo>
                      <a:pt x="6" y="19"/>
                      <a:pt x="25" y="22"/>
                      <a:pt x="36" y="30"/>
                    </a:cubicBezTo>
                    <a:cubicBezTo>
                      <a:pt x="29" y="28"/>
                      <a:pt x="21" y="21"/>
                      <a:pt x="15" y="16"/>
                    </a:cubicBezTo>
                    <a:cubicBezTo>
                      <a:pt x="9" y="12"/>
                      <a:pt x="4" y="2"/>
                      <a:pt x="17" y="3"/>
                    </a:cubicBezTo>
                  </a:path>
                </a:pathLst>
              </a:custGeom>
              <a:solidFill>
                <a:srgbClr val="BBB0C2"/>
              </a:solidFill>
              <a:ln w="9525" cap="flat">
                <a:solidFill>
                  <a:srgbClr val="000000"/>
                </a:solidFill>
                <a:prstDash val="lgDash"/>
                <a:round/>
                <a:headEnd/>
                <a:tailEnd/>
              </a:ln>
            </p:spPr>
            <p:txBody>
              <a:bodyPr/>
              <a:lstStyle/>
              <a:p>
                <a:endParaRPr lang="hu-HU"/>
              </a:p>
            </p:txBody>
          </p:sp>
          <p:sp>
            <p:nvSpPr>
              <p:cNvPr id="16813" name="Freeform 65"/>
              <p:cNvSpPr>
                <a:spLocks/>
              </p:cNvSpPr>
              <p:nvPr/>
            </p:nvSpPr>
            <p:spPr bwMode="auto">
              <a:xfrm>
                <a:off x="1674" y="2441"/>
                <a:ext cx="185" cy="83"/>
              </a:xfrm>
              <a:custGeom>
                <a:avLst/>
                <a:gdLst>
                  <a:gd name="T0" fmla="*/ 3 w 74"/>
                  <a:gd name="T1" fmla="*/ 0 h 31"/>
                  <a:gd name="T2" fmla="*/ 88 w 74"/>
                  <a:gd name="T3" fmla="*/ 62 h 31"/>
                  <a:gd name="T4" fmla="*/ 185 w 74"/>
                  <a:gd name="T5" fmla="*/ 48 h 31"/>
                  <a:gd name="T6" fmla="*/ 83 w 74"/>
                  <a:gd name="T7" fmla="*/ 48 h 31"/>
                  <a:gd name="T8" fmla="*/ 0 w 74"/>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4" h="31">
                    <a:moveTo>
                      <a:pt x="1" y="0"/>
                    </a:moveTo>
                    <a:cubicBezTo>
                      <a:pt x="14" y="7"/>
                      <a:pt x="23" y="14"/>
                      <a:pt x="35" y="23"/>
                    </a:cubicBezTo>
                    <a:cubicBezTo>
                      <a:pt x="45" y="31"/>
                      <a:pt x="64" y="26"/>
                      <a:pt x="74" y="18"/>
                    </a:cubicBezTo>
                    <a:cubicBezTo>
                      <a:pt x="60" y="22"/>
                      <a:pt x="46" y="26"/>
                      <a:pt x="33" y="18"/>
                    </a:cubicBezTo>
                    <a:cubicBezTo>
                      <a:pt x="22" y="11"/>
                      <a:pt x="14" y="0"/>
                      <a:pt x="0" y="0"/>
                    </a:cubicBezTo>
                  </a:path>
                </a:pathLst>
              </a:custGeom>
              <a:solidFill>
                <a:srgbClr val="BBB0C2"/>
              </a:solidFill>
              <a:ln w="9525" cap="flat">
                <a:solidFill>
                  <a:srgbClr val="000000"/>
                </a:solidFill>
                <a:prstDash val="lgDash"/>
                <a:round/>
                <a:headEnd/>
                <a:tailEnd/>
              </a:ln>
            </p:spPr>
            <p:txBody>
              <a:bodyPr/>
              <a:lstStyle/>
              <a:p>
                <a:endParaRPr lang="hu-HU"/>
              </a:p>
            </p:txBody>
          </p:sp>
          <p:sp>
            <p:nvSpPr>
              <p:cNvPr id="16814" name="Freeform 66"/>
              <p:cNvSpPr>
                <a:spLocks/>
              </p:cNvSpPr>
              <p:nvPr/>
            </p:nvSpPr>
            <p:spPr bwMode="auto">
              <a:xfrm>
                <a:off x="311" y="1415"/>
                <a:ext cx="2093" cy="1493"/>
              </a:xfrm>
              <a:custGeom>
                <a:avLst/>
                <a:gdLst>
                  <a:gd name="T0" fmla="*/ 1498 w 837"/>
                  <a:gd name="T1" fmla="*/ 1160 h 560"/>
                  <a:gd name="T2" fmla="*/ 1748 w 837"/>
                  <a:gd name="T3" fmla="*/ 1264 h 560"/>
                  <a:gd name="T4" fmla="*/ 1968 w 837"/>
                  <a:gd name="T5" fmla="*/ 1189 h 560"/>
                  <a:gd name="T6" fmla="*/ 2045 w 837"/>
                  <a:gd name="T7" fmla="*/ 1058 h 560"/>
                  <a:gd name="T8" fmla="*/ 2080 w 837"/>
                  <a:gd name="T9" fmla="*/ 941 h 560"/>
                  <a:gd name="T10" fmla="*/ 2085 w 837"/>
                  <a:gd name="T11" fmla="*/ 834 h 560"/>
                  <a:gd name="T12" fmla="*/ 2090 w 837"/>
                  <a:gd name="T13" fmla="*/ 757 h 560"/>
                  <a:gd name="T14" fmla="*/ 2050 w 837"/>
                  <a:gd name="T15" fmla="*/ 587 h 560"/>
                  <a:gd name="T16" fmla="*/ 2005 w 837"/>
                  <a:gd name="T17" fmla="*/ 483 h 560"/>
                  <a:gd name="T18" fmla="*/ 1933 w 837"/>
                  <a:gd name="T19" fmla="*/ 347 h 560"/>
                  <a:gd name="T20" fmla="*/ 1840 w 837"/>
                  <a:gd name="T21" fmla="*/ 261 h 560"/>
                  <a:gd name="T22" fmla="*/ 1550 w 837"/>
                  <a:gd name="T23" fmla="*/ 115 h 560"/>
                  <a:gd name="T24" fmla="*/ 1315 w 837"/>
                  <a:gd name="T25" fmla="*/ 53 h 560"/>
                  <a:gd name="T26" fmla="*/ 1220 w 837"/>
                  <a:gd name="T27" fmla="*/ 16 h 560"/>
                  <a:gd name="T28" fmla="*/ 1118 w 837"/>
                  <a:gd name="T29" fmla="*/ 29 h 560"/>
                  <a:gd name="T30" fmla="*/ 963 w 837"/>
                  <a:gd name="T31" fmla="*/ 29 h 560"/>
                  <a:gd name="T32" fmla="*/ 818 w 837"/>
                  <a:gd name="T33" fmla="*/ 67 h 560"/>
                  <a:gd name="T34" fmla="*/ 595 w 837"/>
                  <a:gd name="T35" fmla="*/ 96 h 560"/>
                  <a:gd name="T36" fmla="*/ 378 w 837"/>
                  <a:gd name="T37" fmla="*/ 227 h 560"/>
                  <a:gd name="T38" fmla="*/ 275 w 837"/>
                  <a:gd name="T39" fmla="*/ 395 h 560"/>
                  <a:gd name="T40" fmla="*/ 180 w 837"/>
                  <a:gd name="T41" fmla="*/ 499 h 560"/>
                  <a:gd name="T42" fmla="*/ 133 w 837"/>
                  <a:gd name="T43" fmla="*/ 573 h 560"/>
                  <a:gd name="T44" fmla="*/ 55 w 837"/>
                  <a:gd name="T45" fmla="*/ 842 h 560"/>
                  <a:gd name="T46" fmla="*/ 58 w 837"/>
                  <a:gd name="T47" fmla="*/ 1069 h 560"/>
                  <a:gd name="T48" fmla="*/ 255 w 837"/>
                  <a:gd name="T49" fmla="*/ 1317 h 560"/>
                  <a:gd name="T50" fmla="*/ 563 w 837"/>
                  <a:gd name="T51" fmla="*/ 1346 h 560"/>
                  <a:gd name="T52" fmla="*/ 813 w 837"/>
                  <a:gd name="T53" fmla="*/ 1392 h 560"/>
                  <a:gd name="T54" fmla="*/ 1100 w 837"/>
                  <a:gd name="T55" fmla="*/ 1456 h 560"/>
                  <a:gd name="T56" fmla="*/ 1463 w 837"/>
                  <a:gd name="T57" fmla="*/ 1392 h 560"/>
                  <a:gd name="T58" fmla="*/ 1498 w 837"/>
                  <a:gd name="T59" fmla="*/ 1160 h 5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37" h="560">
                    <a:moveTo>
                      <a:pt x="599" y="435"/>
                    </a:moveTo>
                    <a:cubicBezTo>
                      <a:pt x="624" y="457"/>
                      <a:pt x="672" y="475"/>
                      <a:pt x="699" y="474"/>
                    </a:cubicBezTo>
                    <a:cubicBezTo>
                      <a:pt x="728" y="473"/>
                      <a:pt x="766" y="467"/>
                      <a:pt x="787" y="446"/>
                    </a:cubicBezTo>
                    <a:cubicBezTo>
                      <a:pt x="801" y="434"/>
                      <a:pt x="808" y="412"/>
                      <a:pt x="818" y="397"/>
                    </a:cubicBezTo>
                    <a:cubicBezTo>
                      <a:pt x="826" y="383"/>
                      <a:pt x="829" y="369"/>
                      <a:pt x="832" y="353"/>
                    </a:cubicBezTo>
                    <a:cubicBezTo>
                      <a:pt x="834" y="340"/>
                      <a:pt x="836" y="327"/>
                      <a:pt x="834" y="313"/>
                    </a:cubicBezTo>
                    <a:cubicBezTo>
                      <a:pt x="833" y="303"/>
                      <a:pt x="837" y="294"/>
                      <a:pt x="836" y="284"/>
                    </a:cubicBezTo>
                    <a:cubicBezTo>
                      <a:pt x="834" y="264"/>
                      <a:pt x="829" y="239"/>
                      <a:pt x="820" y="220"/>
                    </a:cubicBezTo>
                    <a:cubicBezTo>
                      <a:pt x="813" y="206"/>
                      <a:pt x="805" y="197"/>
                      <a:pt x="802" y="181"/>
                    </a:cubicBezTo>
                    <a:cubicBezTo>
                      <a:pt x="797" y="160"/>
                      <a:pt x="787" y="146"/>
                      <a:pt x="773" y="130"/>
                    </a:cubicBezTo>
                    <a:cubicBezTo>
                      <a:pt x="765" y="120"/>
                      <a:pt x="744" y="101"/>
                      <a:pt x="736" y="98"/>
                    </a:cubicBezTo>
                    <a:cubicBezTo>
                      <a:pt x="718" y="77"/>
                      <a:pt x="650" y="31"/>
                      <a:pt x="620" y="43"/>
                    </a:cubicBezTo>
                    <a:cubicBezTo>
                      <a:pt x="612" y="20"/>
                      <a:pt x="545" y="8"/>
                      <a:pt x="526" y="20"/>
                    </a:cubicBezTo>
                    <a:cubicBezTo>
                      <a:pt x="524" y="14"/>
                      <a:pt x="511" y="8"/>
                      <a:pt x="488" y="6"/>
                    </a:cubicBezTo>
                    <a:cubicBezTo>
                      <a:pt x="473" y="5"/>
                      <a:pt x="455" y="5"/>
                      <a:pt x="447" y="11"/>
                    </a:cubicBezTo>
                    <a:cubicBezTo>
                      <a:pt x="435" y="8"/>
                      <a:pt x="400" y="0"/>
                      <a:pt x="385" y="11"/>
                    </a:cubicBezTo>
                    <a:cubicBezTo>
                      <a:pt x="369" y="0"/>
                      <a:pt x="334" y="12"/>
                      <a:pt x="327" y="25"/>
                    </a:cubicBezTo>
                    <a:cubicBezTo>
                      <a:pt x="314" y="9"/>
                      <a:pt x="273" y="17"/>
                      <a:pt x="238" y="36"/>
                    </a:cubicBezTo>
                    <a:cubicBezTo>
                      <a:pt x="210" y="52"/>
                      <a:pt x="180" y="64"/>
                      <a:pt x="151" y="85"/>
                    </a:cubicBezTo>
                    <a:cubicBezTo>
                      <a:pt x="122" y="107"/>
                      <a:pt x="94" y="137"/>
                      <a:pt x="110" y="148"/>
                    </a:cubicBezTo>
                    <a:cubicBezTo>
                      <a:pt x="87" y="155"/>
                      <a:pt x="85" y="164"/>
                      <a:pt x="72" y="187"/>
                    </a:cubicBezTo>
                    <a:cubicBezTo>
                      <a:pt x="59" y="210"/>
                      <a:pt x="53" y="215"/>
                      <a:pt x="53" y="215"/>
                    </a:cubicBezTo>
                    <a:cubicBezTo>
                      <a:pt x="38" y="229"/>
                      <a:pt x="16" y="298"/>
                      <a:pt x="22" y="316"/>
                    </a:cubicBezTo>
                    <a:cubicBezTo>
                      <a:pt x="12" y="328"/>
                      <a:pt x="0" y="391"/>
                      <a:pt x="23" y="401"/>
                    </a:cubicBezTo>
                    <a:cubicBezTo>
                      <a:pt x="22" y="426"/>
                      <a:pt x="52" y="485"/>
                      <a:pt x="102" y="494"/>
                    </a:cubicBezTo>
                    <a:cubicBezTo>
                      <a:pt x="157" y="503"/>
                      <a:pt x="192" y="499"/>
                      <a:pt x="225" y="505"/>
                    </a:cubicBezTo>
                    <a:cubicBezTo>
                      <a:pt x="259" y="511"/>
                      <a:pt x="317" y="531"/>
                      <a:pt x="325" y="522"/>
                    </a:cubicBezTo>
                    <a:cubicBezTo>
                      <a:pt x="340" y="536"/>
                      <a:pt x="425" y="556"/>
                      <a:pt x="440" y="546"/>
                    </a:cubicBezTo>
                    <a:cubicBezTo>
                      <a:pt x="470" y="554"/>
                      <a:pt x="554" y="560"/>
                      <a:pt x="585" y="522"/>
                    </a:cubicBezTo>
                    <a:cubicBezTo>
                      <a:pt x="603" y="499"/>
                      <a:pt x="619" y="457"/>
                      <a:pt x="599" y="435"/>
                    </a:cubicBezTo>
                    <a:close/>
                  </a:path>
                </a:pathLst>
              </a:custGeom>
              <a:noFill/>
              <a:ln w="7938" cap="flat">
                <a:solidFill>
                  <a:srgbClr val="333333"/>
                </a:solidFill>
                <a:prstDash val="lgDash"/>
                <a:round/>
                <a:headEnd/>
                <a:tailEnd/>
              </a:ln>
            </p:spPr>
            <p:txBody>
              <a:bodyPr/>
              <a:lstStyle/>
              <a:p>
                <a:endParaRPr lang="hu-HU"/>
              </a:p>
            </p:txBody>
          </p:sp>
          <p:sp>
            <p:nvSpPr>
              <p:cNvPr id="16815" name="Freeform 67"/>
              <p:cNvSpPr>
                <a:spLocks/>
              </p:cNvSpPr>
              <p:nvPr/>
            </p:nvSpPr>
            <p:spPr bwMode="auto">
              <a:xfrm>
                <a:off x="1076" y="2148"/>
                <a:ext cx="733" cy="429"/>
              </a:xfrm>
              <a:custGeom>
                <a:avLst/>
                <a:gdLst>
                  <a:gd name="T0" fmla="*/ 0 w 293"/>
                  <a:gd name="T1" fmla="*/ 0 h 161"/>
                  <a:gd name="T2" fmla="*/ 108 w 293"/>
                  <a:gd name="T3" fmla="*/ 43 h 161"/>
                  <a:gd name="T4" fmla="*/ 205 w 293"/>
                  <a:gd name="T5" fmla="*/ 123 h 161"/>
                  <a:gd name="T6" fmla="*/ 463 w 293"/>
                  <a:gd name="T7" fmla="*/ 226 h 161"/>
                  <a:gd name="T8" fmla="*/ 658 w 293"/>
                  <a:gd name="T9" fmla="*/ 354 h 161"/>
                  <a:gd name="T10" fmla="*/ 733 w 293"/>
                  <a:gd name="T11" fmla="*/ 429 h 1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3" h="161">
                    <a:moveTo>
                      <a:pt x="0" y="0"/>
                    </a:moveTo>
                    <a:cubicBezTo>
                      <a:pt x="14" y="6"/>
                      <a:pt x="30" y="7"/>
                      <a:pt x="43" y="16"/>
                    </a:cubicBezTo>
                    <a:cubicBezTo>
                      <a:pt x="57" y="26"/>
                      <a:pt x="67" y="38"/>
                      <a:pt x="82" y="46"/>
                    </a:cubicBezTo>
                    <a:cubicBezTo>
                      <a:pt x="114" y="64"/>
                      <a:pt x="154" y="65"/>
                      <a:pt x="185" y="85"/>
                    </a:cubicBezTo>
                    <a:cubicBezTo>
                      <a:pt x="210" y="102"/>
                      <a:pt x="240" y="113"/>
                      <a:pt x="263" y="133"/>
                    </a:cubicBezTo>
                    <a:cubicBezTo>
                      <a:pt x="271" y="140"/>
                      <a:pt x="283" y="153"/>
                      <a:pt x="293" y="161"/>
                    </a:cubicBezTo>
                  </a:path>
                </a:pathLst>
              </a:custGeom>
              <a:noFill/>
              <a:ln w="7938" cap="flat">
                <a:solidFill>
                  <a:srgbClr val="333333"/>
                </a:solidFill>
                <a:prstDash val="lgDash"/>
                <a:round/>
                <a:headEnd/>
                <a:tailEnd/>
              </a:ln>
            </p:spPr>
            <p:txBody>
              <a:bodyPr/>
              <a:lstStyle/>
              <a:p>
                <a:endParaRPr lang="hu-HU"/>
              </a:p>
            </p:txBody>
          </p:sp>
          <p:sp>
            <p:nvSpPr>
              <p:cNvPr id="16816" name="Freeform 68"/>
              <p:cNvSpPr>
                <a:spLocks/>
              </p:cNvSpPr>
              <p:nvPr/>
            </p:nvSpPr>
            <p:spPr bwMode="auto">
              <a:xfrm>
                <a:off x="1274" y="1444"/>
                <a:ext cx="95" cy="755"/>
              </a:xfrm>
              <a:custGeom>
                <a:avLst/>
                <a:gdLst>
                  <a:gd name="T0" fmla="*/ 0 w 38"/>
                  <a:gd name="T1" fmla="*/ 0 h 283"/>
                  <a:gd name="T2" fmla="*/ 43 w 38"/>
                  <a:gd name="T3" fmla="*/ 179 h 283"/>
                  <a:gd name="T4" fmla="*/ 55 w 38"/>
                  <a:gd name="T5" fmla="*/ 344 h 283"/>
                  <a:gd name="T6" fmla="*/ 63 w 38"/>
                  <a:gd name="T7" fmla="*/ 475 h 283"/>
                  <a:gd name="T8" fmla="*/ 95 w 38"/>
                  <a:gd name="T9" fmla="*/ 755 h 2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283">
                    <a:moveTo>
                      <a:pt x="0" y="0"/>
                    </a:moveTo>
                    <a:cubicBezTo>
                      <a:pt x="6" y="16"/>
                      <a:pt x="17" y="38"/>
                      <a:pt x="17" y="67"/>
                    </a:cubicBezTo>
                    <a:cubicBezTo>
                      <a:pt x="17" y="96"/>
                      <a:pt x="20" y="110"/>
                      <a:pt x="22" y="129"/>
                    </a:cubicBezTo>
                    <a:cubicBezTo>
                      <a:pt x="23" y="147"/>
                      <a:pt x="29" y="162"/>
                      <a:pt x="25" y="178"/>
                    </a:cubicBezTo>
                    <a:cubicBezTo>
                      <a:pt x="20" y="194"/>
                      <a:pt x="23" y="251"/>
                      <a:pt x="38" y="283"/>
                    </a:cubicBezTo>
                  </a:path>
                </a:pathLst>
              </a:custGeom>
              <a:noFill/>
              <a:ln w="7938" cap="flat">
                <a:solidFill>
                  <a:srgbClr val="333333"/>
                </a:solidFill>
                <a:prstDash val="lgDash"/>
                <a:round/>
                <a:headEnd/>
                <a:tailEnd/>
              </a:ln>
            </p:spPr>
            <p:txBody>
              <a:bodyPr/>
              <a:lstStyle/>
              <a:p>
                <a:endParaRPr lang="hu-HU"/>
              </a:p>
            </p:txBody>
          </p:sp>
          <p:sp>
            <p:nvSpPr>
              <p:cNvPr id="16817" name="Freeform 69"/>
              <p:cNvSpPr>
                <a:spLocks/>
              </p:cNvSpPr>
              <p:nvPr/>
            </p:nvSpPr>
            <p:spPr bwMode="auto">
              <a:xfrm>
                <a:off x="1404" y="1444"/>
                <a:ext cx="85" cy="555"/>
              </a:xfrm>
              <a:custGeom>
                <a:avLst/>
                <a:gdLst>
                  <a:gd name="T0" fmla="*/ 28 w 34"/>
                  <a:gd name="T1" fmla="*/ 0 h 208"/>
                  <a:gd name="T2" fmla="*/ 13 w 34"/>
                  <a:gd name="T3" fmla="*/ 141 h 208"/>
                  <a:gd name="T4" fmla="*/ 33 w 34"/>
                  <a:gd name="T5" fmla="*/ 251 h 208"/>
                  <a:gd name="T6" fmla="*/ 48 w 34"/>
                  <a:gd name="T7" fmla="*/ 344 h 208"/>
                  <a:gd name="T8" fmla="*/ 68 w 34"/>
                  <a:gd name="T9" fmla="*/ 451 h 208"/>
                  <a:gd name="T10" fmla="*/ 43 w 34"/>
                  <a:gd name="T11" fmla="*/ 555 h 2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208">
                    <a:moveTo>
                      <a:pt x="11" y="0"/>
                    </a:moveTo>
                    <a:cubicBezTo>
                      <a:pt x="19" y="16"/>
                      <a:pt x="10" y="38"/>
                      <a:pt x="5" y="53"/>
                    </a:cubicBezTo>
                    <a:cubicBezTo>
                      <a:pt x="0" y="71"/>
                      <a:pt x="6" y="79"/>
                      <a:pt x="13" y="94"/>
                    </a:cubicBezTo>
                    <a:cubicBezTo>
                      <a:pt x="20" y="107"/>
                      <a:pt x="18" y="114"/>
                      <a:pt x="19" y="129"/>
                    </a:cubicBezTo>
                    <a:cubicBezTo>
                      <a:pt x="20" y="143"/>
                      <a:pt x="26" y="156"/>
                      <a:pt x="27" y="169"/>
                    </a:cubicBezTo>
                    <a:cubicBezTo>
                      <a:pt x="29" y="188"/>
                      <a:pt x="34" y="197"/>
                      <a:pt x="17" y="208"/>
                    </a:cubicBezTo>
                  </a:path>
                </a:pathLst>
              </a:custGeom>
              <a:noFill/>
              <a:ln w="7938" cap="flat">
                <a:solidFill>
                  <a:srgbClr val="333333"/>
                </a:solidFill>
                <a:prstDash val="lgDash"/>
                <a:round/>
                <a:headEnd/>
                <a:tailEnd/>
              </a:ln>
            </p:spPr>
            <p:txBody>
              <a:bodyPr/>
              <a:lstStyle/>
              <a:p>
                <a:endParaRPr lang="hu-HU"/>
              </a:p>
            </p:txBody>
          </p:sp>
          <p:sp>
            <p:nvSpPr>
              <p:cNvPr id="16818" name="Freeform 70"/>
              <p:cNvSpPr>
                <a:spLocks/>
              </p:cNvSpPr>
              <p:nvPr/>
            </p:nvSpPr>
            <p:spPr bwMode="auto">
              <a:xfrm>
                <a:off x="1476" y="1961"/>
                <a:ext cx="25" cy="32"/>
              </a:xfrm>
              <a:custGeom>
                <a:avLst/>
                <a:gdLst>
                  <a:gd name="T0" fmla="*/ 0 w 10"/>
                  <a:gd name="T1" fmla="*/ 0 h 12"/>
                  <a:gd name="T2" fmla="*/ 25 w 10"/>
                  <a:gd name="T3" fmla="*/ 32 h 12"/>
                  <a:gd name="T4" fmla="*/ 0 60000 65536"/>
                  <a:gd name="T5" fmla="*/ 0 60000 65536"/>
                </a:gdLst>
                <a:ahLst/>
                <a:cxnLst>
                  <a:cxn ang="T4">
                    <a:pos x="T0" y="T1"/>
                  </a:cxn>
                  <a:cxn ang="T5">
                    <a:pos x="T2" y="T3"/>
                  </a:cxn>
                </a:cxnLst>
                <a:rect l="0" t="0" r="r" b="b"/>
                <a:pathLst>
                  <a:path w="10" h="12">
                    <a:moveTo>
                      <a:pt x="0" y="0"/>
                    </a:moveTo>
                    <a:cubicBezTo>
                      <a:pt x="2" y="5"/>
                      <a:pt x="6" y="9"/>
                      <a:pt x="10" y="12"/>
                    </a:cubicBezTo>
                  </a:path>
                </a:pathLst>
              </a:custGeom>
              <a:noFill/>
              <a:ln w="7938" cap="flat">
                <a:solidFill>
                  <a:srgbClr val="333333"/>
                </a:solidFill>
                <a:prstDash val="lgDash"/>
                <a:round/>
                <a:headEnd/>
                <a:tailEnd/>
              </a:ln>
            </p:spPr>
            <p:txBody>
              <a:bodyPr/>
              <a:lstStyle/>
              <a:p>
                <a:endParaRPr lang="hu-HU"/>
              </a:p>
            </p:txBody>
          </p:sp>
          <p:sp>
            <p:nvSpPr>
              <p:cNvPr id="16819" name="Freeform 71"/>
              <p:cNvSpPr>
                <a:spLocks/>
              </p:cNvSpPr>
              <p:nvPr/>
            </p:nvSpPr>
            <p:spPr bwMode="auto">
              <a:xfrm>
                <a:off x="1479" y="1628"/>
                <a:ext cx="240" cy="205"/>
              </a:xfrm>
              <a:custGeom>
                <a:avLst/>
                <a:gdLst>
                  <a:gd name="T0" fmla="*/ 0 w 96"/>
                  <a:gd name="T1" fmla="*/ 67 h 77"/>
                  <a:gd name="T2" fmla="*/ 123 w 96"/>
                  <a:gd name="T3" fmla="*/ 40 h 77"/>
                  <a:gd name="T4" fmla="*/ 175 w 96"/>
                  <a:gd name="T5" fmla="*/ 122 h 77"/>
                  <a:gd name="T6" fmla="*/ 240 w 96"/>
                  <a:gd name="T7" fmla="*/ 205 h 7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77">
                    <a:moveTo>
                      <a:pt x="0" y="25"/>
                    </a:moveTo>
                    <a:cubicBezTo>
                      <a:pt x="14" y="11"/>
                      <a:pt x="33" y="0"/>
                      <a:pt x="49" y="15"/>
                    </a:cubicBezTo>
                    <a:cubicBezTo>
                      <a:pt x="58" y="22"/>
                      <a:pt x="64" y="36"/>
                      <a:pt x="70" y="46"/>
                    </a:cubicBezTo>
                    <a:cubicBezTo>
                      <a:pt x="77" y="58"/>
                      <a:pt x="88" y="66"/>
                      <a:pt x="96" y="77"/>
                    </a:cubicBezTo>
                  </a:path>
                </a:pathLst>
              </a:custGeom>
              <a:noFill/>
              <a:ln w="7938" cap="flat">
                <a:solidFill>
                  <a:srgbClr val="333333"/>
                </a:solidFill>
                <a:prstDash val="lgDash"/>
                <a:round/>
                <a:headEnd/>
                <a:tailEnd/>
              </a:ln>
            </p:spPr>
            <p:txBody>
              <a:bodyPr/>
              <a:lstStyle/>
              <a:p>
                <a:endParaRPr lang="hu-HU"/>
              </a:p>
            </p:txBody>
          </p:sp>
          <p:sp>
            <p:nvSpPr>
              <p:cNvPr id="16820" name="Freeform 72"/>
              <p:cNvSpPr>
                <a:spLocks/>
              </p:cNvSpPr>
              <p:nvPr/>
            </p:nvSpPr>
            <p:spPr bwMode="auto">
              <a:xfrm>
                <a:off x="1684" y="1633"/>
                <a:ext cx="57" cy="24"/>
              </a:xfrm>
              <a:custGeom>
                <a:avLst/>
                <a:gdLst>
                  <a:gd name="T0" fmla="*/ 0 w 23"/>
                  <a:gd name="T1" fmla="*/ 3 h 9"/>
                  <a:gd name="T2" fmla="*/ 57 w 23"/>
                  <a:gd name="T3" fmla="*/ 0 h 9"/>
                  <a:gd name="T4" fmla="*/ 0 60000 65536"/>
                  <a:gd name="T5" fmla="*/ 0 60000 65536"/>
                </a:gdLst>
                <a:ahLst/>
                <a:cxnLst>
                  <a:cxn ang="T4">
                    <a:pos x="T0" y="T1"/>
                  </a:cxn>
                  <a:cxn ang="T5">
                    <a:pos x="T2" y="T3"/>
                  </a:cxn>
                </a:cxnLst>
                <a:rect l="0" t="0" r="r" b="b"/>
                <a:pathLst>
                  <a:path w="23" h="9">
                    <a:moveTo>
                      <a:pt x="0" y="1"/>
                    </a:moveTo>
                    <a:cubicBezTo>
                      <a:pt x="6" y="8"/>
                      <a:pt x="18" y="9"/>
                      <a:pt x="23" y="0"/>
                    </a:cubicBezTo>
                  </a:path>
                </a:pathLst>
              </a:custGeom>
              <a:noFill/>
              <a:ln w="7938" cap="flat">
                <a:solidFill>
                  <a:srgbClr val="333333"/>
                </a:solidFill>
                <a:prstDash val="lgDash"/>
                <a:round/>
                <a:headEnd/>
                <a:tailEnd/>
              </a:ln>
            </p:spPr>
            <p:txBody>
              <a:bodyPr/>
              <a:lstStyle/>
              <a:p>
                <a:endParaRPr lang="hu-HU"/>
              </a:p>
            </p:txBody>
          </p:sp>
          <p:sp>
            <p:nvSpPr>
              <p:cNvPr id="16821" name="Freeform 73"/>
              <p:cNvSpPr>
                <a:spLocks/>
              </p:cNvSpPr>
              <p:nvPr/>
            </p:nvSpPr>
            <p:spPr bwMode="auto">
              <a:xfrm>
                <a:off x="1811" y="1775"/>
                <a:ext cx="68" cy="61"/>
              </a:xfrm>
              <a:custGeom>
                <a:avLst/>
                <a:gdLst>
                  <a:gd name="T0" fmla="*/ 0 w 27"/>
                  <a:gd name="T1" fmla="*/ 61 h 23"/>
                  <a:gd name="T2" fmla="*/ 0 w 27"/>
                  <a:gd name="T3" fmla="*/ 0 h 23"/>
                  <a:gd name="T4" fmla="*/ 68 w 27"/>
                  <a:gd name="T5" fmla="*/ 11 h 23"/>
                  <a:gd name="T6" fmla="*/ 0 60000 65536"/>
                  <a:gd name="T7" fmla="*/ 0 60000 65536"/>
                  <a:gd name="T8" fmla="*/ 0 60000 65536"/>
                </a:gdLst>
                <a:ahLst/>
                <a:cxnLst>
                  <a:cxn ang="T6">
                    <a:pos x="T0" y="T1"/>
                  </a:cxn>
                  <a:cxn ang="T7">
                    <a:pos x="T2" y="T3"/>
                  </a:cxn>
                  <a:cxn ang="T8">
                    <a:pos x="T4" y="T5"/>
                  </a:cxn>
                </a:cxnLst>
                <a:rect l="0" t="0" r="r" b="b"/>
                <a:pathLst>
                  <a:path w="27" h="23">
                    <a:moveTo>
                      <a:pt x="0" y="23"/>
                    </a:moveTo>
                    <a:cubicBezTo>
                      <a:pt x="1" y="15"/>
                      <a:pt x="1" y="7"/>
                      <a:pt x="0" y="0"/>
                    </a:cubicBezTo>
                    <a:cubicBezTo>
                      <a:pt x="8" y="3"/>
                      <a:pt x="19" y="9"/>
                      <a:pt x="27" y="4"/>
                    </a:cubicBezTo>
                  </a:path>
                </a:pathLst>
              </a:custGeom>
              <a:noFill/>
              <a:ln w="7938" cap="flat">
                <a:solidFill>
                  <a:srgbClr val="333333"/>
                </a:solidFill>
                <a:prstDash val="lgDash"/>
                <a:round/>
                <a:headEnd/>
                <a:tailEnd/>
              </a:ln>
            </p:spPr>
            <p:txBody>
              <a:bodyPr/>
              <a:lstStyle/>
              <a:p>
                <a:endParaRPr lang="hu-HU"/>
              </a:p>
            </p:txBody>
          </p:sp>
          <p:sp>
            <p:nvSpPr>
              <p:cNvPr id="16822" name="Freeform 74"/>
              <p:cNvSpPr>
                <a:spLocks/>
              </p:cNvSpPr>
              <p:nvPr/>
            </p:nvSpPr>
            <p:spPr bwMode="auto">
              <a:xfrm>
                <a:off x="1714" y="1652"/>
                <a:ext cx="97" cy="123"/>
              </a:xfrm>
              <a:custGeom>
                <a:avLst/>
                <a:gdLst>
                  <a:gd name="T0" fmla="*/ 0 w 39"/>
                  <a:gd name="T1" fmla="*/ 0 h 46"/>
                  <a:gd name="T2" fmla="*/ 97 w 39"/>
                  <a:gd name="T3" fmla="*/ 123 h 46"/>
                  <a:gd name="T4" fmla="*/ 0 60000 65536"/>
                  <a:gd name="T5" fmla="*/ 0 60000 65536"/>
                </a:gdLst>
                <a:ahLst/>
                <a:cxnLst>
                  <a:cxn ang="T4">
                    <a:pos x="T0" y="T1"/>
                  </a:cxn>
                  <a:cxn ang="T5">
                    <a:pos x="T2" y="T3"/>
                  </a:cxn>
                </a:cxnLst>
                <a:rect l="0" t="0" r="r" b="b"/>
                <a:pathLst>
                  <a:path w="39" h="46">
                    <a:moveTo>
                      <a:pt x="0" y="0"/>
                    </a:moveTo>
                    <a:cubicBezTo>
                      <a:pt x="6" y="23"/>
                      <a:pt x="25" y="31"/>
                      <a:pt x="39" y="46"/>
                    </a:cubicBezTo>
                  </a:path>
                </a:pathLst>
              </a:custGeom>
              <a:noFill/>
              <a:ln w="7938" cap="flat">
                <a:solidFill>
                  <a:srgbClr val="333333"/>
                </a:solidFill>
                <a:prstDash val="lgDash"/>
                <a:round/>
                <a:headEnd/>
                <a:tailEnd/>
              </a:ln>
            </p:spPr>
            <p:txBody>
              <a:bodyPr/>
              <a:lstStyle/>
              <a:p>
                <a:endParaRPr lang="hu-HU"/>
              </a:p>
            </p:txBody>
          </p:sp>
          <p:sp>
            <p:nvSpPr>
              <p:cNvPr id="16823" name="Freeform 75"/>
              <p:cNvSpPr>
                <a:spLocks/>
              </p:cNvSpPr>
              <p:nvPr/>
            </p:nvSpPr>
            <p:spPr bwMode="auto">
              <a:xfrm>
                <a:off x="1644" y="2057"/>
                <a:ext cx="107" cy="376"/>
              </a:xfrm>
              <a:custGeom>
                <a:avLst/>
                <a:gdLst>
                  <a:gd name="T0" fmla="*/ 62 w 43"/>
                  <a:gd name="T1" fmla="*/ 0 h 141"/>
                  <a:gd name="T2" fmla="*/ 60 w 43"/>
                  <a:gd name="T3" fmla="*/ 253 h 141"/>
                  <a:gd name="T4" fmla="*/ 2 w 43"/>
                  <a:gd name="T5" fmla="*/ 376 h 141"/>
                  <a:gd name="T6" fmla="*/ 0 60000 65536"/>
                  <a:gd name="T7" fmla="*/ 0 60000 65536"/>
                  <a:gd name="T8" fmla="*/ 0 60000 65536"/>
                </a:gdLst>
                <a:ahLst/>
                <a:cxnLst>
                  <a:cxn ang="T6">
                    <a:pos x="T0" y="T1"/>
                  </a:cxn>
                  <a:cxn ang="T7">
                    <a:pos x="T2" y="T3"/>
                  </a:cxn>
                  <a:cxn ang="T8">
                    <a:pos x="T4" y="T5"/>
                  </a:cxn>
                </a:cxnLst>
                <a:rect l="0" t="0" r="r" b="b"/>
                <a:pathLst>
                  <a:path w="43" h="141">
                    <a:moveTo>
                      <a:pt x="25" y="0"/>
                    </a:moveTo>
                    <a:cubicBezTo>
                      <a:pt x="43" y="19"/>
                      <a:pt x="31" y="72"/>
                      <a:pt x="24" y="95"/>
                    </a:cubicBezTo>
                    <a:cubicBezTo>
                      <a:pt x="20" y="108"/>
                      <a:pt x="0" y="131"/>
                      <a:pt x="1" y="141"/>
                    </a:cubicBezTo>
                  </a:path>
                </a:pathLst>
              </a:custGeom>
              <a:noFill/>
              <a:ln w="7938" cap="flat">
                <a:solidFill>
                  <a:srgbClr val="333333"/>
                </a:solidFill>
                <a:prstDash val="lgDash"/>
                <a:round/>
                <a:headEnd/>
                <a:tailEnd/>
              </a:ln>
            </p:spPr>
            <p:txBody>
              <a:bodyPr/>
              <a:lstStyle/>
              <a:p>
                <a:endParaRPr lang="hu-HU"/>
              </a:p>
            </p:txBody>
          </p:sp>
          <p:sp>
            <p:nvSpPr>
              <p:cNvPr id="16824" name="Freeform 76"/>
              <p:cNvSpPr>
                <a:spLocks/>
              </p:cNvSpPr>
              <p:nvPr/>
            </p:nvSpPr>
            <p:spPr bwMode="auto">
              <a:xfrm>
                <a:off x="1759" y="2244"/>
                <a:ext cx="345" cy="315"/>
              </a:xfrm>
              <a:custGeom>
                <a:avLst/>
                <a:gdLst>
                  <a:gd name="T0" fmla="*/ 0 w 138"/>
                  <a:gd name="T1" fmla="*/ 286 h 118"/>
                  <a:gd name="T2" fmla="*/ 208 w 138"/>
                  <a:gd name="T3" fmla="*/ 174 h 118"/>
                  <a:gd name="T4" fmla="*/ 345 w 138"/>
                  <a:gd name="T5" fmla="*/ 0 h 118"/>
                  <a:gd name="T6" fmla="*/ 0 60000 65536"/>
                  <a:gd name="T7" fmla="*/ 0 60000 65536"/>
                  <a:gd name="T8" fmla="*/ 0 60000 65536"/>
                </a:gdLst>
                <a:ahLst/>
                <a:cxnLst>
                  <a:cxn ang="T6">
                    <a:pos x="T0" y="T1"/>
                  </a:cxn>
                  <a:cxn ang="T7">
                    <a:pos x="T2" y="T3"/>
                  </a:cxn>
                  <a:cxn ang="T8">
                    <a:pos x="T4" y="T5"/>
                  </a:cxn>
                </a:cxnLst>
                <a:rect l="0" t="0" r="r" b="b"/>
                <a:pathLst>
                  <a:path w="138" h="118">
                    <a:moveTo>
                      <a:pt x="0" y="107"/>
                    </a:moveTo>
                    <a:cubicBezTo>
                      <a:pt x="30" y="118"/>
                      <a:pt x="68" y="86"/>
                      <a:pt x="83" y="65"/>
                    </a:cubicBezTo>
                    <a:cubicBezTo>
                      <a:pt x="96" y="48"/>
                      <a:pt x="114" y="2"/>
                      <a:pt x="138" y="0"/>
                    </a:cubicBezTo>
                  </a:path>
                </a:pathLst>
              </a:custGeom>
              <a:noFill/>
              <a:ln w="7938" cap="flat">
                <a:solidFill>
                  <a:srgbClr val="333333"/>
                </a:solidFill>
                <a:prstDash val="lgDash"/>
                <a:round/>
                <a:headEnd/>
                <a:tailEnd/>
              </a:ln>
            </p:spPr>
            <p:txBody>
              <a:bodyPr/>
              <a:lstStyle/>
              <a:p>
                <a:endParaRPr lang="hu-HU"/>
              </a:p>
            </p:txBody>
          </p:sp>
          <p:sp>
            <p:nvSpPr>
              <p:cNvPr id="16825" name="Freeform 77"/>
              <p:cNvSpPr>
                <a:spLocks/>
              </p:cNvSpPr>
              <p:nvPr/>
            </p:nvSpPr>
            <p:spPr bwMode="auto">
              <a:xfrm>
                <a:off x="1999" y="2329"/>
                <a:ext cx="145" cy="88"/>
              </a:xfrm>
              <a:custGeom>
                <a:avLst/>
                <a:gdLst>
                  <a:gd name="T0" fmla="*/ 0 w 58"/>
                  <a:gd name="T1" fmla="*/ 32 h 33"/>
                  <a:gd name="T2" fmla="*/ 145 w 58"/>
                  <a:gd name="T3" fmla="*/ 43 h 33"/>
                  <a:gd name="T4" fmla="*/ 0 60000 65536"/>
                  <a:gd name="T5" fmla="*/ 0 60000 65536"/>
                </a:gdLst>
                <a:ahLst/>
                <a:cxnLst>
                  <a:cxn ang="T4">
                    <a:pos x="T0" y="T1"/>
                  </a:cxn>
                  <a:cxn ang="T5">
                    <a:pos x="T2" y="T3"/>
                  </a:cxn>
                </a:cxnLst>
                <a:rect l="0" t="0" r="r" b="b"/>
                <a:pathLst>
                  <a:path w="58" h="33">
                    <a:moveTo>
                      <a:pt x="0" y="12"/>
                    </a:moveTo>
                    <a:cubicBezTo>
                      <a:pt x="20" y="0"/>
                      <a:pt x="43" y="33"/>
                      <a:pt x="58" y="16"/>
                    </a:cubicBezTo>
                  </a:path>
                </a:pathLst>
              </a:custGeom>
              <a:noFill/>
              <a:ln w="7938" cap="flat">
                <a:solidFill>
                  <a:srgbClr val="333333"/>
                </a:solidFill>
                <a:prstDash val="lgDash"/>
                <a:round/>
                <a:headEnd/>
                <a:tailEnd/>
              </a:ln>
            </p:spPr>
            <p:txBody>
              <a:bodyPr/>
              <a:lstStyle/>
              <a:p>
                <a:endParaRPr lang="hu-HU"/>
              </a:p>
            </p:txBody>
          </p:sp>
          <p:sp>
            <p:nvSpPr>
              <p:cNvPr id="16826" name="Freeform 78"/>
              <p:cNvSpPr>
                <a:spLocks/>
              </p:cNvSpPr>
              <p:nvPr/>
            </p:nvSpPr>
            <p:spPr bwMode="auto">
              <a:xfrm>
                <a:off x="2101" y="2385"/>
                <a:ext cx="40" cy="54"/>
              </a:xfrm>
              <a:custGeom>
                <a:avLst/>
                <a:gdLst>
                  <a:gd name="T0" fmla="*/ 0 w 16"/>
                  <a:gd name="T1" fmla="*/ 0 h 20"/>
                  <a:gd name="T2" fmla="*/ 28 w 16"/>
                  <a:gd name="T3" fmla="*/ 54 h 20"/>
                  <a:gd name="T4" fmla="*/ 0 60000 65536"/>
                  <a:gd name="T5" fmla="*/ 0 60000 65536"/>
                </a:gdLst>
                <a:ahLst/>
                <a:cxnLst>
                  <a:cxn ang="T4">
                    <a:pos x="T0" y="T1"/>
                  </a:cxn>
                  <a:cxn ang="T5">
                    <a:pos x="T2" y="T3"/>
                  </a:cxn>
                </a:cxnLst>
                <a:rect l="0" t="0" r="r" b="b"/>
                <a:pathLst>
                  <a:path w="16" h="20">
                    <a:moveTo>
                      <a:pt x="0" y="0"/>
                    </a:moveTo>
                    <a:cubicBezTo>
                      <a:pt x="9" y="3"/>
                      <a:pt x="16" y="11"/>
                      <a:pt x="11" y="20"/>
                    </a:cubicBezTo>
                  </a:path>
                </a:pathLst>
              </a:custGeom>
              <a:noFill/>
              <a:ln w="7938" cap="flat">
                <a:solidFill>
                  <a:srgbClr val="333333"/>
                </a:solidFill>
                <a:prstDash val="lgDash"/>
                <a:round/>
                <a:headEnd/>
                <a:tailEnd/>
              </a:ln>
            </p:spPr>
            <p:txBody>
              <a:bodyPr/>
              <a:lstStyle/>
              <a:p>
                <a:endParaRPr lang="hu-HU"/>
              </a:p>
            </p:txBody>
          </p:sp>
          <p:sp>
            <p:nvSpPr>
              <p:cNvPr id="16827" name="Freeform 79"/>
              <p:cNvSpPr>
                <a:spLocks/>
              </p:cNvSpPr>
              <p:nvPr/>
            </p:nvSpPr>
            <p:spPr bwMode="auto">
              <a:xfrm>
                <a:off x="1561" y="1817"/>
                <a:ext cx="75" cy="230"/>
              </a:xfrm>
              <a:custGeom>
                <a:avLst/>
                <a:gdLst>
                  <a:gd name="T0" fmla="*/ 10 w 30"/>
                  <a:gd name="T1" fmla="*/ 0 h 86"/>
                  <a:gd name="T2" fmla="*/ 0 w 30"/>
                  <a:gd name="T3" fmla="*/ 230 h 86"/>
                  <a:gd name="T4" fmla="*/ 0 60000 65536"/>
                  <a:gd name="T5" fmla="*/ 0 60000 65536"/>
                </a:gdLst>
                <a:ahLst/>
                <a:cxnLst>
                  <a:cxn ang="T4">
                    <a:pos x="T0" y="T1"/>
                  </a:cxn>
                  <a:cxn ang="T5">
                    <a:pos x="T2" y="T3"/>
                  </a:cxn>
                </a:cxnLst>
                <a:rect l="0" t="0" r="r" b="b"/>
                <a:pathLst>
                  <a:path w="30" h="86">
                    <a:moveTo>
                      <a:pt x="4" y="0"/>
                    </a:moveTo>
                    <a:cubicBezTo>
                      <a:pt x="5" y="22"/>
                      <a:pt x="30" y="73"/>
                      <a:pt x="0" y="86"/>
                    </a:cubicBezTo>
                  </a:path>
                </a:pathLst>
              </a:custGeom>
              <a:noFill/>
              <a:ln w="7938" cap="flat">
                <a:solidFill>
                  <a:srgbClr val="333333"/>
                </a:solidFill>
                <a:prstDash val="lgDash"/>
                <a:round/>
                <a:headEnd/>
                <a:tailEnd/>
              </a:ln>
            </p:spPr>
            <p:txBody>
              <a:bodyPr/>
              <a:lstStyle/>
              <a:p>
                <a:endParaRPr lang="hu-HU"/>
              </a:p>
            </p:txBody>
          </p:sp>
          <p:sp>
            <p:nvSpPr>
              <p:cNvPr id="16828" name="Freeform 80"/>
              <p:cNvSpPr>
                <a:spLocks/>
              </p:cNvSpPr>
              <p:nvPr/>
            </p:nvSpPr>
            <p:spPr bwMode="auto">
              <a:xfrm>
                <a:off x="1591" y="2017"/>
                <a:ext cx="83" cy="278"/>
              </a:xfrm>
              <a:custGeom>
                <a:avLst/>
                <a:gdLst>
                  <a:gd name="T0" fmla="*/ 0 w 33"/>
                  <a:gd name="T1" fmla="*/ 0 h 104"/>
                  <a:gd name="T2" fmla="*/ 15 w 33"/>
                  <a:gd name="T3" fmla="*/ 278 h 104"/>
                  <a:gd name="T4" fmla="*/ 0 60000 65536"/>
                  <a:gd name="T5" fmla="*/ 0 60000 65536"/>
                </a:gdLst>
                <a:ahLst/>
                <a:cxnLst>
                  <a:cxn ang="T4">
                    <a:pos x="T0" y="T1"/>
                  </a:cxn>
                  <a:cxn ang="T5">
                    <a:pos x="T2" y="T3"/>
                  </a:cxn>
                </a:cxnLst>
                <a:rect l="0" t="0" r="r" b="b"/>
                <a:pathLst>
                  <a:path w="33" h="104">
                    <a:moveTo>
                      <a:pt x="0" y="0"/>
                    </a:moveTo>
                    <a:cubicBezTo>
                      <a:pt x="9" y="26"/>
                      <a:pt x="33" y="80"/>
                      <a:pt x="6" y="104"/>
                    </a:cubicBezTo>
                  </a:path>
                </a:pathLst>
              </a:custGeom>
              <a:noFill/>
              <a:ln w="7938" cap="flat">
                <a:solidFill>
                  <a:srgbClr val="333333"/>
                </a:solidFill>
                <a:prstDash val="lgDash"/>
                <a:round/>
                <a:headEnd/>
                <a:tailEnd/>
              </a:ln>
            </p:spPr>
            <p:txBody>
              <a:bodyPr/>
              <a:lstStyle/>
              <a:p>
                <a:endParaRPr lang="hu-HU"/>
              </a:p>
            </p:txBody>
          </p:sp>
          <p:sp>
            <p:nvSpPr>
              <p:cNvPr id="16829" name="Freeform 81"/>
              <p:cNvSpPr>
                <a:spLocks/>
              </p:cNvSpPr>
              <p:nvPr/>
            </p:nvSpPr>
            <p:spPr bwMode="auto">
              <a:xfrm>
                <a:off x="1631" y="2252"/>
                <a:ext cx="18" cy="40"/>
              </a:xfrm>
              <a:custGeom>
                <a:avLst/>
                <a:gdLst>
                  <a:gd name="T0" fmla="*/ 0 w 7"/>
                  <a:gd name="T1" fmla="*/ 0 h 15"/>
                  <a:gd name="T2" fmla="*/ 18 w 7"/>
                  <a:gd name="T3" fmla="*/ 40 h 15"/>
                  <a:gd name="T4" fmla="*/ 0 60000 65536"/>
                  <a:gd name="T5" fmla="*/ 0 60000 65536"/>
                </a:gdLst>
                <a:ahLst/>
                <a:cxnLst>
                  <a:cxn ang="T4">
                    <a:pos x="T0" y="T1"/>
                  </a:cxn>
                  <a:cxn ang="T5">
                    <a:pos x="T2" y="T3"/>
                  </a:cxn>
                </a:cxnLst>
                <a:rect l="0" t="0" r="r" b="b"/>
                <a:pathLst>
                  <a:path w="7" h="15">
                    <a:moveTo>
                      <a:pt x="0" y="0"/>
                    </a:moveTo>
                    <a:cubicBezTo>
                      <a:pt x="0" y="6"/>
                      <a:pt x="2" y="11"/>
                      <a:pt x="7" y="15"/>
                    </a:cubicBezTo>
                  </a:path>
                </a:pathLst>
              </a:custGeom>
              <a:noFill/>
              <a:ln w="7938" cap="flat">
                <a:solidFill>
                  <a:srgbClr val="333333"/>
                </a:solidFill>
                <a:prstDash val="lgDash"/>
                <a:round/>
                <a:headEnd/>
                <a:tailEnd/>
              </a:ln>
            </p:spPr>
            <p:txBody>
              <a:bodyPr/>
              <a:lstStyle/>
              <a:p>
                <a:endParaRPr lang="hu-HU"/>
              </a:p>
            </p:txBody>
          </p:sp>
          <p:sp>
            <p:nvSpPr>
              <p:cNvPr id="16830" name="Freeform 82"/>
              <p:cNvSpPr>
                <a:spLocks/>
              </p:cNvSpPr>
              <p:nvPr/>
            </p:nvSpPr>
            <p:spPr bwMode="auto">
              <a:xfrm>
                <a:off x="1841" y="1900"/>
                <a:ext cx="95" cy="456"/>
              </a:xfrm>
              <a:custGeom>
                <a:avLst/>
                <a:gdLst>
                  <a:gd name="T0" fmla="*/ 0 w 38"/>
                  <a:gd name="T1" fmla="*/ 0 h 171"/>
                  <a:gd name="T2" fmla="*/ 83 w 38"/>
                  <a:gd name="T3" fmla="*/ 237 h 171"/>
                  <a:gd name="T4" fmla="*/ 28 w 38"/>
                  <a:gd name="T5" fmla="*/ 456 h 171"/>
                  <a:gd name="T6" fmla="*/ 0 60000 65536"/>
                  <a:gd name="T7" fmla="*/ 0 60000 65536"/>
                  <a:gd name="T8" fmla="*/ 0 60000 65536"/>
                </a:gdLst>
                <a:ahLst/>
                <a:cxnLst>
                  <a:cxn ang="T6">
                    <a:pos x="T0" y="T1"/>
                  </a:cxn>
                  <a:cxn ang="T7">
                    <a:pos x="T2" y="T3"/>
                  </a:cxn>
                  <a:cxn ang="T8">
                    <a:pos x="T4" y="T5"/>
                  </a:cxn>
                </a:cxnLst>
                <a:rect l="0" t="0" r="r" b="b"/>
                <a:pathLst>
                  <a:path w="38" h="171">
                    <a:moveTo>
                      <a:pt x="0" y="0"/>
                    </a:moveTo>
                    <a:cubicBezTo>
                      <a:pt x="8" y="30"/>
                      <a:pt x="28" y="57"/>
                      <a:pt x="33" y="89"/>
                    </a:cubicBezTo>
                    <a:cubicBezTo>
                      <a:pt x="38" y="119"/>
                      <a:pt x="28" y="147"/>
                      <a:pt x="11" y="171"/>
                    </a:cubicBezTo>
                  </a:path>
                </a:pathLst>
              </a:custGeom>
              <a:noFill/>
              <a:ln w="7938" cap="flat">
                <a:solidFill>
                  <a:srgbClr val="333333"/>
                </a:solidFill>
                <a:prstDash val="lgDash"/>
                <a:round/>
                <a:headEnd/>
                <a:tailEnd/>
              </a:ln>
            </p:spPr>
            <p:txBody>
              <a:bodyPr/>
              <a:lstStyle/>
              <a:p>
                <a:endParaRPr lang="hu-HU"/>
              </a:p>
            </p:txBody>
          </p:sp>
          <p:sp>
            <p:nvSpPr>
              <p:cNvPr id="16831" name="Freeform 83"/>
              <p:cNvSpPr>
                <a:spLocks/>
              </p:cNvSpPr>
              <p:nvPr/>
            </p:nvSpPr>
            <p:spPr bwMode="auto">
              <a:xfrm>
                <a:off x="1919" y="2076"/>
                <a:ext cx="227" cy="160"/>
              </a:xfrm>
              <a:custGeom>
                <a:avLst/>
                <a:gdLst>
                  <a:gd name="T0" fmla="*/ 0 w 91"/>
                  <a:gd name="T1" fmla="*/ 160 h 60"/>
                  <a:gd name="T2" fmla="*/ 62 w 91"/>
                  <a:gd name="T3" fmla="*/ 104 h 60"/>
                  <a:gd name="T4" fmla="*/ 152 w 91"/>
                  <a:gd name="T5" fmla="*/ 77 h 60"/>
                  <a:gd name="T6" fmla="*/ 227 w 91"/>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1" h="60">
                    <a:moveTo>
                      <a:pt x="0" y="60"/>
                    </a:moveTo>
                    <a:cubicBezTo>
                      <a:pt x="8" y="50"/>
                      <a:pt x="14" y="45"/>
                      <a:pt x="25" y="39"/>
                    </a:cubicBezTo>
                    <a:cubicBezTo>
                      <a:pt x="36" y="33"/>
                      <a:pt x="49" y="33"/>
                      <a:pt x="61" y="29"/>
                    </a:cubicBezTo>
                    <a:cubicBezTo>
                      <a:pt x="77" y="23"/>
                      <a:pt x="86" y="14"/>
                      <a:pt x="91" y="0"/>
                    </a:cubicBezTo>
                  </a:path>
                </a:pathLst>
              </a:custGeom>
              <a:noFill/>
              <a:ln w="7938" cap="flat">
                <a:solidFill>
                  <a:srgbClr val="333333"/>
                </a:solidFill>
                <a:prstDash val="lgDash"/>
                <a:round/>
                <a:headEnd/>
                <a:tailEnd/>
              </a:ln>
            </p:spPr>
            <p:txBody>
              <a:bodyPr/>
              <a:lstStyle/>
              <a:p>
                <a:endParaRPr lang="hu-HU"/>
              </a:p>
            </p:txBody>
          </p:sp>
          <p:sp>
            <p:nvSpPr>
              <p:cNvPr id="16832" name="Freeform 84"/>
              <p:cNvSpPr>
                <a:spLocks/>
              </p:cNvSpPr>
              <p:nvPr/>
            </p:nvSpPr>
            <p:spPr bwMode="auto">
              <a:xfrm>
                <a:off x="2119" y="2116"/>
                <a:ext cx="50" cy="11"/>
              </a:xfrm>
              <a:custGeom>
                <a:avLst/>
                <a:gdLst>
                  <a:gd name="T0" fmla="*/ 0 w 20"/>
                  <a:gd name="T1" fmla="*/ 6 h 4"/>
                  <a:gd name="T2" fmla="*/ 50 w 20"/>
                  <a:gd name="T3" fmla="*/ 11 h 4"/>
                  <a:gd name="T4" fmla="*/ 0 60000 65536"/>
                  <a:gd name="T5" fmla="*/ 0 60000 65536"/>
                </a:gdLst>
                <a:ahLst/>
                <a:cxnLst>
                  <a:cxn ang="T4">
                    <a:pos x="T0" y="T1"/>
                  </a:cxn>
                  <a:cxn ang="T5">
                    <a:pos x="T2" y="T3"/>
                  </a:cxn>
                </a:cxnLst>
                <a:rect l="0" t="0" r="r" b="b"/>
                <a:pathLst>
                  <a:path w="20" h="4">
                    <a:moveTo>
                      <a:pt x="0" y="2"/>
                    </a:moveTo>
                    <a:cubicBezTo>
                      <a:pt x="6" y="0"/>
                      <a:pt x="14" y="0"/>
                      <a:pt x="20" y="4"/>
                    </a:cubicBezTo>
                  </a:path>
                </a:pathLst>
              </a:custGeom>
              <a:noFill/>
              <a:ln w="7938" cap="flat">
                <a:solidFill>
                  <a:srgbClr val="333333"/>
                </a:solidFill>
                <a:prstDash val="lgDash"/>
                <a:round/>
                <a:headEnd/>
                <a:tailEnd/>
              </a:ln>
            </p:spPr>
            <p:txBody>
              <a:bodyPr/>
              <a:lstStyle/>
              <a:p>
                <a:endParaRPr lang="hu-HU"/>
              </a:p>
            </p:txBody>
          </p:sp>
          <p:sp>
            <p:nvSpPr>
              <p:cNvPr id="16833" name="Freeform 85"/>
              <p:cNvSpPr>
                <a:spLocks/>
              </p:cNvSpPr>
              <p:nvPr/>
            </p:nvSpPr>
            <p:spPr bwMode="auto">
              <a:xfrm>
                <a:off x="854" y="1639"/>
                <a:ext cx="122" cy="138"/>
              </a:xfrm>
              <a:custGeom>
                <a:avLst/>
                <a:gdLst>
                  <a:gd name="T0" fmla="*/ 22 w 49"/>
                  <a:gd name="T1" fmla="*/ 0 h 52"/>
                  <a:gd name="T2" fmla="*/ 32 w 49"/>
                  <a:gd name="T3" fmla="*/ 117 h 52"/>
                  <a:gd name="T4" fmla="*/ 120 w 49"/>
                  <a:gd name="T5" fmla="*/ 138 h 52"/>
                  <a:gd name="T6" fmla="*/ 0 60000 65536"/>
                  <a:gd name="T7" fmla="*/ 0 60000 65536"/>
                  <a:gd name="T8" fmla="*/ 0 60000 65536"/>
                </a:gdLst>
                <a:ahLst/>
                <a:cxnLst>
                  <a:cxn ang="T6">
                    <a:pos x="T0" y="T1"/>
                  </a:cxn>
                  <a:cxn ang="T7">
                    <a:pos x="T2" y="T3"/>
                  </a:cxn>
                  <a:cxn ang="T8">
                    <a:pos x="T4" y="T5"/>
                  </a:cxn>
                </a:cxnLst>
                <a:rect l="0" t="0" r="r" b="b"/>
                <a:pathLst>
                  <a:path w="49" h="52">
                    <a:moveTo>
                      <a:pt x="9" y="0"/>
                    </a:moveTo>
                    <a:cubicBezTo>
                      <a:pt x="0" y="7"/>
                      <a:pt x="4" y="38"/>
                      <a:pt x="13" y="44"/>
                    </a:cubicBezTo>
                    <a:cubicBezTo>
                      <a:pt x="22" y="50"/>
                      <a:pt x="49" y="34"/>
                      <a:pt x="48" y="52"/>
                    </a:cubicBezTo>
                  </a:path>
                </a:pathLst>
              </a:custGeom>
              <a:noFill/>
              <a:ln w="7938" cap="flat">
                <a:solidFill>
                  <a:srgbClr val="333333"/>
                </a:solidFill>
                <a:prstDash val="lgDash"/>
                <a:round/>
                <a:headEnd/>
                <a:tailEnd/>
              </a:ln>
            </p:spPr>
            <p:txBody>
              <a:bodyPr/>
              <a:lstStyle/>
              <a:p>
                <a:endParaRPr lang="hu-HU"/>
              </a:p>
            </p:txBody>
          </p:sp>
          <p:sp>
            <p:nvSpPr>
              <p:cNvPr id="16834" name="Freeform 86"/>
              <p:cNvSpPr>
                <a:spLocks/>
              </p:cNvSpPr>
              <p:nvPr/>
            </p:nvSpPr>
            <p:spPr bwMode="auto">
              <a:xfrm>
                <a:off x="821" y="1761"/>
                <a:ext cx="225" cy="400"/>
              </a:xfrm>
              <a:custGeom>
                <a:avLst/>
                <a:gdLst>
                  <a:gd name="T0" fmla="*/ 70 w 90"/>
                  <a:gd name="T1" fmla="*/ 0 h 150"/>
                  <a:gd name="T2" fmla="*/ 18 w 90"/>
                  <a:gd name="T3" fmla="*/ 141 h 150"/>
                  <a:gd name="T4" fmla="*/ 20 w 90"/>
                  <a:gd name="T5" fmla="*/ 307 h 150"/>
                  <a:gd name="T6" fmla="*/ 225 w 90"/>
                  <a:gd name="T7" fmla="*/ 400 h 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0" h="150">
                    <a:moveTo>
                      <a:pt x="28" y="0"/>
                    </a:moveTo>
                    <a:cubicBezTo>
                      <a:pt x="29" y="19"/>
                      <a:pt x="13" y="35"/>
                      <a:pt x="7" y="53"/>
                    </a:cubicBezTo>
                    <a:cubicBezTo>
                      <a:pt x="0" y="71"/>
                      <a:pt x="1" y="97"/>
                      <a:pt x="8" y="115"/>
                    </a:cubicBezTo>
                    <a:cubicBezTo>
                      <a:pt x="21" y="146"/>
                      <a:pt x="68" y="132"/>
                      <a:pt x="90" y="150"/>
                    </a:cubicBezTo>
                  </a:path>
                </a:pathLst>
              </a:custGeom>
              <a:noFill/>
              <a:ln w="7938" cap="flat">
                <a:solidFill>
                  <a:srgbClr val="333333"/>
                </a:solidFill>
                <a:prstDash val="lgDash"/>
                <a:round/>
                <a:headEnd/>
                <a:tailEnd/>
              </a:ln>
            </p:spPr>
            <p:txBody>
              <a:bodyPr/>
              <a:lstStyle/>
              <a:p>
                <a:endParaRPr lang="hu-HU"/>
              </a:p>
            </p:txBody>
          </p:sp>
          <p:sp>
            <p:nvSpPr>
              <p:cNvPr id="16835" name="Freeform 87"/>
              <p:cNvSpPr>
                <a:spLocks/>
              </p:cNvSpPr>
              <p:nvPr/>
            </p:nvSpPr>
            <p:spPr bwMode="auto">
              <a:xfrm>
                <a:off x="1079" y="1540"/>
                <a:ext cx="52" cy="509"/>
              </a:xfrm>
              <a:custGeom>
                <a:avLst/>
                <a:gdLst>
                  <a:gd name="T0" fmla="*/ 45 w 21"/>
                  <a:gd name="T1" fmla="*/ 0 h 191"/>
                  <a:gd name="T2" fmla="*/ 27 w 21"/>
                  <a:gd name="T3" fmla="*/ 117 h 191"/>
                  <a:gd name="T4" fmla="*/ 42 w 21"/>
                  <a:gd name="T5" fmla="*/ 258 h 191"/>
                  <a:gd name="T6" fmla="*/ 5 w 21"/>
                  <a:gd name="T7" fmla="*/ 368 h 191"/>
                  <a:gd name="T8" fmla="*/ 17 w 21"/>
                  <a:gd name="T9" fmla="*/ 509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91">
                    <a:moveTo>
                      <a:pt x="18" y="0"/>
                    </a:moveTo>
                    <a:cubicBezTo>
                      <a:pt x="18" y="16"/>
                      <a:pt x="13" y="29"/>
                      <a:pt x="11" y="44"/>
                    </a:cubicBezTo>
                    <a:cubicBezTo>
                      <a:pt x="9" y="61"/>
                      <a:pt x="21" y="78"/>
                      <a:pt x="17" y="97"/>
                    </a:cubicBezTo>
                    <a:cubicBezTo>
                      <a:pt x="15" y="112"/>
                      <a:pt x="3" y="123"/>
                      <a:pt x="2" y="138"/>
                    </a:cubicBezTo>
                    <a:cubicBezTo>
                      <a:pt x="0" y="155"/>
                      <a:pt x="6" y="173"/>
                      <a:pt x="7" y="191"/>
                    </a:cubicBezTo>
                  </a:path>
                </a:pathLst>
              </a:custGeom>
              <a:noFill/>
              <a:ln w="7938" cap="flat">
                <a:solidFill>
                  <a:srgbClr val="333333"/>
                </a:solidFill>
                <a:prstDash val="lgDash"/>
                <a:round/>
                <a:headEnd/>
                <a:tailEnd/>
              </a:ln>
            </p:spPr>
            <p:txBody>
              <a:bodyPr/>
              <a:lstStyle/>
              <a:p>
                <a:endParaRPr lang="hu-HU"/>
              </a:p>
            </p:txBody>
          </p:sp>
          <p:sp>
            <p:nvSpPr>
              <p:cNvPr id="16836" name="Freeform 88"/>
              <p:cNvSpPr>
                <a:spLocks/>
              </p:cNvSpPr>
              <p:nvPr/>
            </p:nvSpPr>
            <p:spPr bwMode="auto">
              <a:xfrm>
                <a:off x="1019" y="1876"/>
                <a:ext cx="72" cy="96"/>
              </a:xfrm>
              <a:custGeom>
                <a:avLst/>
                <a:gdLst>
                  <a:gd name="T0" fmla="*/ 0 w 29"/>
                  <a:gd name="T1" fmla="*/ 96 h 36"/>
                  <a:gd name="T2" fmla="*/ 72 w 29"/>
                  <a:gd name="T3" fmla="*/ 0 h 36"/>
                  <a:gd name="T4" fmla="*/ 0 60000 65536"/>
                  <a:gd name="T5" fmla="*/ 0 60000 65536"/>
                </a:gdLst>
                <a:ahLst/>
                <a:cxnLst>
                  <a:cxn ang="T4">
                    <a:pos x="T0" y="T1"/>
                  </a:cxn>
                  <a:cxn ang="T5">
                    <a:pos x="T2" y="T3"/>
                  </a:cxn>
                </a:cxnLst>
                <a:rect l="0" t="0" r="r" b="b"/>
                <a:pathLst>
                  <a:path w="29" h="36">
                    <a:moveTo>
                      <a:pt x="0" y="36"/>
                    </a:moveTo>
                    <a:cubicBezTo>
                      <a:pt x="9" y="32"/>
                      <a:pt x="27" y="11"/>
                      <a:pt x="29" y="0"/>
                    </a:cubicBezTo>
                  </a:path>
                </a:pathLst>
              </a:custGeom>
              <a:noFill/>
              <a:ln w="7938" cap="flat">
                <a:solidFill>
                  <a:srgbClr val="333333"/>
                </a:solidFill>
                <a:prstDash val="lgDash"/>
                <a:round/>
                <a:headEnd/>
                <a:tailEnd/>
              </a:ln>
            </p:spPr>
            <p:txBody>
              <a:bodyPr/>
              <a:lstStyle/>
              <a:p>
                <a:endParaRPr lang="hu-HU"/>
              </a:p>
            </p:txBody>
          </p:sp>
          <p:sp>
            <p:nvSpPr>
              <p:cNvPr id="16837" name="Freeform 89"/>
              <p:cNvSpPr>
                <a:spLocks/>
              </p:cNvSpPr>
              <p:nvPr/>
            </p:nvSpPr>
            <p:spPr bwMode="auto">
              <a:xfrm>
                <a:off x="1039" y="1583"/>
                <a:ext cx="67" cy="96"/>
              </a:xfrm>
              <a:custGeom>
                <a:avLst/>
                <a:gdLst>
                  <a:gd name="T0" fmla="*/ 0 w 27"/>
                  <a:gd name="T1" fmla="*/ 0 h 36"/>
                  <a:gd name="T2" fmla="*/ 67 w 27"/>
                  <a:gd name="T3" fmla="*/ 96 h 36"/>
                  <a:gd name="T4" fmla="*/ 0 60000 65536"/>
                  <a:gd name="T5" fmla="*/ 0 60000 65536"/>
                </a:gdLst>
                <a:ahLst/>
                <a:cxnLst>
                  <a:cxn ang="T4">
                    <a:pos x="T0" y="T1"/>
                  </a:cxn>
                  <a:cxn ang="T5">
                    <a:pos x="T2" y="T3"/>
                  </a:cxn>
                </a:cxnLst>
                <a:rect l="0" t="0" r="r" b="b"/>
                <a:pathLst>
                  <a:path w="27" h="36">
                    <a:moveTo>
                      <a:pt x="0" y="0"/>
                    </a:moveTo>
                    <a:cubicBezTo>
                      <a:pt x="13" y="1"/>
                      <a:pt x="25" y="24"/>
                      <a:pt x="27" y="36"/>
                    </a:cubicBezTo>
                  </a:path>
                </a:pathLst>
              </a:custGeom>
              <a:noFill/>
              <a:ln w="7938" cap="flat">
                <a:solidFill>
                  <a:srgbClr val="333333"/>
                </a:solidFill>
                <a:prstDash val="lgDash"/>
                <a:round/>
                <a:headEnd/>
                <a:tailEnd/>
              </a:ln>
            </p:spPr>
            <p:txBody>
              <a:bodyPr/>
              <a:lstStyle/>
              <a:p>
                <a:endParaRPr lang="hu-HU"/>
              </a:p>
            </p:txBody>
          </p:sp>
          <p:sp>
            <p:nvSpPr>
              <p:cNvPr id="16838" name="Freeform 90"/>
              <p:cNvSpPr>
                <a:spLocks/>
              </p:cNvSpPr>
              <p:nvPr/>
            </p:nvSpPr>
            <p:spPr bwMode="auto">
              <a:xfrm>
                <a:off x="669" y="2260"/>
                <a:ext cx="965" cy="381"/>
              </a:xfrm>
              <a:custGeom>
                <a:avLst/>
                <a:gdLst>
                  <a:gd name="T0" fmla="*/ 0 w 386"/>
                  <a:gd name="T1" fmla="*/ 0 h 143"/>
                  <a:gd name="T2" fmla="*/ 148 w 386"/>
                  <a:gd name="T3" fmla="*/ 69 h 143"/>
                  <a:gd name="T4" fmla="*/ 320 w 386"/>
                  <a:gd name="T5" fmla="*/ 88 h 143"/>
                  <a:gd name="T6" fmla="*/ 378 w 386"/>
                  <a:gd name="T7" fmla="*/ 147 h 143"/>
                  <a:gd name="T8" fmla="*/ 480 w 386"/>
                  <a:gd name="T9" fmla="*/ 192 h 143"/>
                  <a:gd name="T10" fmla="*/ 593 w 386"/>
                  <a:gd name="T11" fmla="*/ 261 h 143"/>
                  <a:gd name="T12" fmla="*/ 753 w 386"/>
                  <a:gd name="T13" fmla="*/ 285 h 143"/>
                  <a:gd name="T14" fmla="*/ 840 w 386"/>
                  <a:gd name="T15" fmla="*/ 344 h 143"/>
                  <a:gd name="T16" fmla="*/ 965 w 386"/>
                  <a:gd name="T17" fmla="*/ 381 h 1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6" h="143">
                    <a:moveTo>
                      <a:pt x="0" y="0"/>
                    </a:moveTo>
                    <a:cubicBezTo>
                      <a:pt x="21" y="5"/>
                      <a:pt x="37" y="21"/>
                      <a:pt x="59" y="26"/>
                    </a:cubicBezTo>
                    <a:cubicBezTo>
                      <a:pt x="81" y="31"/>
                      <a:pt x="108" y="23"/>
                      <a:pt x="128" y="33"/>
                    </a:cubicBezTo>
                    <a:cubicBezTo>
                      <a:pt x="138" y="39"/>
                      <a:pt x="143" y="48"/>
                      <a:pt x="151" y="55"/>
                    </a:cubicBezTo>
                    <a:cubicBezTo>
                      <a:pt x="164" y="65"/>
                      <a:pt x="180" y="63"/>
                      <a:pt x="192" y="72"/>
                    </a:cubicBezTo>
                    <a:cubicBezTo>
                      <a:pt x="207" y="84"/>
                      <a:pt x="217" y="94"/>
                      <a:pt x="237" y="98"/>
                    </a:cubicBezTo>
                    <a:cubicBezTo>
                      <a:pt x="257" y="103"/>
                      <a:pt x="281" y="99"/>
                      <a:pt x="301" y="107"/>
                    </a:cubicBezTo>
                    <a:cubicBezTo>
                      <a:pt x="314" y="111"/>
                      <a:pt x="324" y="122"/>
                      <a:pt x="336" y="129"/>
                    </a:cubicBezTo>
                    <a:cubicBezTo>
                      <a:pt x="351" y="138"/>
                      <a:pt x="373" y="134"/>
                      <a:pt x="386" y="143"/>
                    </a:cubicBezTo>
                  </a:path>
                </a:pathLst>
              </a:custGeom>
              <a:noFill/>
              <a:ln w="7938" cap="flat">
                <a:solidFill>
                  <a:srgbClr val="333333"/>
                </a:solidFill>
                <a:prstDash val="lgDash"/>
                <a:round/>
                <a:headEnd/>
                <a:tailEnd/>
              </a:ln>
            </p:spPr>
            <p:txBody>
              <a:bodyPr/>
              <a:lstStyle/>
              <a:p>
                <a:endParaRPr lang="hu-HU"/>
              </a:p>
            </p:txBody>
          </p:sp>
          <p:sp>
            <p:nvSpPr>
              <p:cNvPr id="16839" name="Freeform 91"/>
              <p:cNvSpPr>
                <a:spLocks/>
              </p:cNvSpPr>
              <p:nvPr/>
            </p:nvSpPr>
            <p:spPr bwMode="auto">
              <a:xfrm>
                <a:off x="559" y="2407"/>
                <a:ext cx="967" cy="320"/>
              </a:xfrm>
              <a:custGeom>
                <a:avLst/>
                <a:gdLst>
                  <a:gd name="T0" fmla="*/ 0 w 387"/>
                  <a:gd name="T1" fmla="*/ 0 h 120"/>
                  <a:gd name="T2" fmla="*/ 150 w 387"/>
                  <a:gd name="T3" fmla="*/ 107 h 120"/>
                  <a:gd name="T4" fmla="*/ 265 w 387"/>
                  <a:gd name="T5" fmla="*/ 136 h 120"/>
                  <a:gd name="T6" fmla="*/ 387 w 387"/>
                  <a:gd name="T7" fmla="*/ 133 h 120"/>
                  <a:gd name="T8" fmla="*/ 510 w 387"/>
                  <a:gd name="T9" fmla="*/ 203 h 120"/>
                  <a:gd name="T10" fmla="*/ 690 w 387"/>
                  <a:gd name="T11" fmla="*/ 280 h 120"/>
                  <a:gd name="T12" fmla="*/ 782 w 387"/>
                  <a:gd name="T13" fmla="*/ 304 h 120"/>
                  <a:gd name="T14" fmla="*/ 862 w 387"/>
                  <a:gd name="T15" fmla="*/ 301 h 120"/>
                  <a:gd name="T16" fmla="*/ 967 w 387"/>
                  <a:gd name="T17" fmla="*/ 320 h 1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7" h="120">
                    <a:moveTo>
                      <a:pt x="0" y="0"/>
                    </a:moveTo>
                    <a:cubicBezTo>
                      <a:pt x="13" y="17"/>
                      <a:pt x="40" y="35"/>
                      <a:pt x="60" y="40"/>
                    </a:cubicBezTo>
                    <a:cubicBezTo>
                      <a:pt x="74" y="45"/>
                      <a:pt x="91" y="48"/>
                      <a:pt x="106" y="51"/>
                    </a:cubicBezTo>
                    <a:cubicBezTo>
                      <a:pt x="123" y="53"/>
                      <a:pt x="139" y="49"/>
                      <a:pt x="155" y="50"/>
                    </a:cubicBezTo>
                    <a:cubicBezTo>
                      <a:pt x="175" y="52"/>
                      <a:pt x="188" y="67"/>
                      <a:pt x="204" y="76"/>
                    </a:cubicBezTo>
                    <a:cubicBezTo>
                      <a:pt x="228" y="90"/>
                      <a:pt x="249" y="99"/>
                      <a:pt x="276" y="105"/>
                    </a:cubicBezTo>
                    <a:cubicBezTo>
                      <a:pt x="287" y="108"/>
                      <a:pt x="302" y="115"/>
                      <a:pt x="313" y="114"/>
                    </a:cubicBezTo>
                    <a:cubicBezTo>
                      <a:pt x="326" y="113"/>
                      <a:pt x="332" y="109"/>
                      <a:pt x="345" y="113"/>
                    </a:cubicBezTo>
                    <a:cubicBezTo>
                      <a:pt x="360" y="117"/>
                      <a:pt x="371" y="120"/>
                      <a:pt x="387" y="120"/>
                    </a:cubicBezTo>
                  </a:path>
                </a:pathLst>
              </a:custGeom>
              <a:noFill/>
              <a:ln w="7938" cap="flat">
                <a:solidFill>
                  <a:srgbClr val="333333"/>
                </a:solidFill>
                <a:prstDash val="lgDash"/>
                <a:round/>
                <a:headEnd/>
                <a:tailEnd/>
              </a:ln>
            </p:spPr>
            <p:txBody>
              <a:bodyPr/>
              <a:lstStyle/>
              <a:p>
                <a:endParaRPr lang="hu-HU"/>
              </a:p>
            </p:txBody>
          </p:sp>
          <p:sp>
            <p:nvSpPr>
              <p:cNvPr id="16840" name="Freeform 92"/>
              <p:cNvSpPr>
                <a:spLocks/>
              </p:cNvSpPr>
              <p:nvPr/>
            </p:nvSpPr>
            <p:spPr bwMode="auto">
              <a:xfrm>
                <a:off x="1486" y="2561"/>
                <a:ext cx="120" cy="35"/>
              </a:xfrm>
              <a:custGeom>
                <a:avLst/>
                <a:gdLst>
                  <a:gd name="T0" fmla="*/ 0 w 48"/>
                  <a:gd name="T1" fmla="*/ 27 h 13"/>
                  <a:gd name="T2" fmla="*/ 80 w 48"/>
                  <a:gd name="T3" fmla="*/ 27 h 13"/>
                  <a:gd name="T4" fmla="*/ 120 w 48"/>
                  <a:gd name="T5" fmla="*/ 0 h 13"/>
                  <a:gd name="T6" fmla="*/ 0 60000 65536"/>
                  <a:gd name="T7" fmla="*/ 0 60000 65536"/>
                  <a:gd name="T8" fmla="*/ 0 60000 65536"/>
                </a:gdLst>
                <a:ahLst/>
                <a:cxnLst>
                  <a:cxn ang="T6">
                    <a:pos x="T0" y="T1"/>
                  </a:cxn>
                  <a:cxn ang="T7">
                    <a:pos x="T2" y="T3"/>
                  </a:cxn>
                  <a:cxn ang="T8">
                    <a:pos x="T4" y="T5"/>
                  </a:cxn>
                </a:cxnLst>
                <a:rect l="0" t="0" r="r" b="b"/>
                <a:pathLst>
                  <a:path w="48" h="13">
                    <a:moveTo>
                      <a:pt x="0" y="10"/>
                    </a:moveTo>
                    <a:cubicBezTo>
                      <a:pt x="9" y="12"/>
                      <a:pt x="24" y="13"/>
                      <a:pt x="32" y="10"/>
                    </a:cubicBezTo>
                    <a:cubicBezTo>
                      <a:pt x="39" y="7"/>
                      <a:pt x="40" y="0"/>
                      <a:pt x="48" y="0"/>
                    </a:cubicBezTo>
                  </a:path>
                </a:pathLst>
              </a:custGeom>
              <a:noFill/>
              <a:ln w="7938" cap="flat">
                <a:solidFill>
                  <a:srgbClr val="333333"/>
                </a:solidFill>
                <a:prstDash val="lgDash"/>
                <a:round/>
                <a:headEnd/>
                <a:tailEnd/>
              </a:ln>
            </p:spPr>
            <p:txBody>
              <a:bodyPr/>
              <a:lstStyle/>
              <a:p>
                <a:endParaRPr lang="hu-HU"/>
              </a:p>
            </p:txBody>
          </p:sp>
          <p:sp>
            <p:nvSpPr>
              <p:cNvPr id="16841" name="Freeform 93"/>
              <p:cNvSpPr>
                <a:spLocks/>
              </p:cNvSpPr>
              <p:nvPr/>
            </p:nvSpPr>
            <p:spPr bwMode="auto">
              <a:xfrm>
                <a:off x="979" y="2279"/>
                <a:ext cx="32" cy="88"/>
              </a:xfrm>
              <a:custGeom>
                <a:avLst/>
                <a:gdLst>
                  <a:gd name="T0" fmla="*/ 0 w 13"/>
                  <a:gd name="T1" fmla="*/ 0 h 33"/>
                  <a:gd name="T2" fmla="*/ 32 w 13"/>
                  <a:gd name="T3" fmla="*/ 88 h 33"/>
                  <a:gd name="T4" fmla="*/ 0 60000 65536"/>
                  <a:gd name="T5" fmla="*/ 0 60000 65536"/>
                </a:gdLst>
                <a:ahLst/>
                <a:cxnLst>
                  <a:cxn ang="T4">
                    <a:pos x="T0" y="T1"/>
                  </a:cxn>
                  <a:cxn ang="T5">
                    <a:pos x="T2" y="T3"/>
                  </a:cxn>
                </a:cxnLst>
                <a:rect l="0" t="0" r="r" b="b"/>
                <a:pathLst>
                  <a:path w="13" h="33">
                    <a:moveTo>
                      <a:pt x="0" y="0"/>
                    </a:moveTo>
                    <a:cubicBezTo>
                      <a:pt x="3" y="11"/>
                      <a:pt x="5" y="24"/>
                      <a:pt x="13" y="33"/>
                    </a:cubicBezTo>
                  </a:path>
                </a:pathLst>
              </a:custGeom>
              <a:noFill/>
              <a:ln w="7938" cap="flat">
                <a:solidFill>
                  <a:srgbClr val="333333"/>
                </a:solidFill>
                <a:prstDash val="lgDash"/>
                <a:round/>
                <a:headEnd/>
                <a:tailEnd/>
              </a:ln>
            </p:spPr>
            <p:txBody>
              <a:bodyPr/>
              <a:lstStyle/>
              <a:p>
                <a:endParaRPr lang="hu-HU"/>
              </a:p>
            </p:txBody>
          </p:sp>
          <p:sp>
            <p:nvSpPr>
              <p:cNvPr id="16842" name="Freeform 94"/>
              <p:cNvSpPr>
                <a:spLocks/>
              </p:cNvSpPr>
              <p:nvPr/>
            </p:nvSpPr>
            <p:spPr bwMode="auto">
              <a:xfrm>
                <a:off x="546" y="2457"/>
                <a:ext cx="70" cy="38"/>
              </a:xfrm>
              <a:custGeom>
                <a:avLst/>
                <a:gdLst>
                  <a:gd name="T0" fmla="*/ 0 w 28"/>
                  <a:gd name="T1" fmla="*/ 38 h 14"/>
                  <a:gd name="T2" fmla="*/ 70 w 28"/>
                  <a:gd name="T3" fmla="*/ 3 h 14"/>
                  <a:gd name="T4" fmla="*/ 0 60000 65536"/>
                  <a:gd name="T5" fmla="*/ 0 60000 65536"/>
                </a:gdLst>
                <a:ahLst/>
                <a:cxnLst>
                  <a:cxn ang="T4">
                    <a:pos x="T0" y="T1"/>
                  </a:cxn>
                  <a:cxn ang="T5">
                    <a:pos x="T2" y="T3"/>
                  </a:cxn>
                </a:cxnLst>
                <a:rect l="0" t="0" r="r" b="b"/>
                <a:pathLst>
                  <a:path w="28" h="14">
                    <a:moveTo>
                      <a:pt x="0" y="14"/>
                    </a:moveTo>
                    <a:cubicBezTo>
                      <a:pt x="4" y="0"/>
                      <a:pt x="16" y="1"/>
                      <a:pt x="28" y="1"/>
                    </a:cubicBezTo>
                  </a:path>
                </a:pathLst>
              </a:custGeom>
              <a:noFill/>
              <a:ln w="7938" cap="flat">
                <a:solidFill>
                  <a:srgbClr val="333333"/>
                </a:solidFill>
                <a:prstDash val="lgDash"/>
                <a:round/>
                <a:headEnd/>
                <a:tailEnd/>
              </a:ln>
            </p:spPr>
            <p:txBody>
              <a:bodyPr/>
              <a:lstStyle/>
              <a:p>
                <a:endParaRPr lang="hu-HU"/>
              </a:p>
            </p:txBody>
          </p:sp>
          <p:sp>
            <p:nvSpPr>
              <p:cNvPr id="16843" name="Freeform 95"/>
              <p:cNvSpPr>
                <a:spLocks/>
              </p:cNvSpPr>
              <p:nvPr/>
            </p:nvSpPr>
            <p:spPr bwMode="auto">
              <a:xfrm>
                <a:off x="464" y="2127"/>
                <a:ext cx="45" cy="173"/>
              </a:xfrm>
              <a:custGeom>
                <a:avLst/>
                <a:gdLst>
                  <a:gd name="T0" fmla="*/ 3 w 18"/>
                  <a:gd name="T1" fmla="*/ 0 h 65"/>
                  <a:gd name="T2" fmla="*/ 8 w 18"/>
                  <a:gd name="T3" fmla="*/ 93 h 65"/>
                  <a:gd name="T4" fmla="*/ 45 w 18"/>
                  <a:gd name="T5" fmla="*/ 173 h 65"/>
                  <a:gd name="T6" fmla="*/ 0 60000 65536"/>
                  <a:gd name="T7" fmla="*/ 0 60000 65536"/>
                  <a:gd name="T8" fmla="*/ 0 60000 65536"/>
                </a:gdLst>
                <a:ahLst/>
                <a:cxnLst>
                  <a:cxn ang="T6">
                    <a:pos x="T0" y="T1"/>
                  </a:cxn>
                  <a:cxn ang="T7">
                    <a:pos x="T2" y="T3"/>
                  </a:cxn>
                  <a:cxn ang="T8">
                    <a:pos x="T4" y="T5"/>
                  </a:cxn>
                </a:cxnLst>
                <a:rect l="0" t="0" r="r" b="b"/>
                <a:pathLst>
                  <a:path w="18" h="65">
                    <a:moveTo>
                      <a:pt x="1" y="0"/>
                    </a:moveTo>
                    <a:cubicBezTo>
                      <a:pt x="5" y="11"/>
                      <a:pt x="0" y="23"/>
                      <a:pt x="3" y="35"/>
                    </a:cubicBezTo>
                    <a:cubicBezTo>
                      <a:pt x="5" y="46"/>
                      <a:pt x="12" y="55"/>
                      <a:pt x="18" y="65"/>
                    </a:cubicBezTo>
                  </a:path>
                </a:pathLst>
              </a:custGeom>
              <a:noFill/>
              <a:ln w="7938" cap="flat">
                <a:solidFill>
                  <a:srgbClr val="333333"/>
                </a:solidFill>
                <a:prstDash val="lgDash"/>
                <a:round/>
                <a:headEnd/>
                <a:tailEnd/>
              </a:ln>
            </p:spPr>
            <p:txBody>
              <a:bodyPr/>
              <a:lstStyle/>
              <a:p>
                <a:endParaRPr lang="hu-HU"/>
              </a:p>
            </p:txBody>
          </p:sp>
          <p:sp>
            <p:nvSpPr>
              <p:cNvPr id="16844" name="Freeform 96"/>
              <p:cNvSpPr>
                <a:spLocks/>
              </p:cNvSpPr>
              <p:nvPr/>
            </p:nvSpPr>
            <p:spPr bwMode="auto">
              <a:xfrm>
                <a:off x="426" y="2217"/>
                <a:ext cx="58" cy="35"/>
              </a:xfrm>
              <a:custGeom>
                <a:avLst/>
                <a:gdLst>
                  <a:gd name="T0" fmla="*/ 58 w 23"/>
                  <a:gd name="T1" fmla="*/ 35 h 13"/>
                  <a:gd name="T2" fmla="*/ 0 w 23"/>
                  <a:gd name="T3" fmla="*/ 0 h 13"/>
                  <a:gd name="T4" fmla="*/ 0 60000 65536"/>
                  <a:gd name="T5" fmla="*/ 0 60000 65536"/>
                </a:gdLst>
                <a:ahLst/>
                <a:cxnLst>
                  <a:cxn ang="T4">
                    <a:pos x="T0" y="T1"/>
                  </a:cxn>
                  <a:cxn ang="T5">
                    <a:pos x="T2" y="T3"/>
                  </a:cxn>
                </a:cxnLst>
                <a:rect l="0" t="0" r="r" b="b"/>
                <a:pathLst>
                  <a:path w="23" h="13">
                    <a:moveTo>
                      <a:pt x="23" y="13"/>
                    </a:moveTo>
                    <a:cubicBezTo>
                      <a:pt x="17" y="6"/>
                      <a:pt x="10" y="1"/>
                      <a:pt x="0" y="0"/>
                    </a:cubicBezTo>
                  </a:path>
                </a:pathLst>
              </a:custGeom>
              <a:noFill/>
              <a:ln w="7938" cap="flat">
                <a:solidFill>
                  <a:srgbClr val="333333"/>
                </a:solidFill>
                <a:prstDash val="lgDash"/>
                <a:round/>
                <a:headEnd/>
                <a:tailEnd/>
              </a:ln>
            </p:spPr>
            <p:txBody>
              <a:bodyPr/>
              <a:lstStyle/>
              <a:p>
                <a:endParaRPr lang="hu-HU"/>
              </a:p>
            </p:txBody>
          </p:sp>
          <p:sp>
            <p:nvSpPr>
              <p:cNvPr id="16845" name="Freeform 97"/>
              <p:cNvSpPr>
                <a:spLocks/>
              </p:cNvSpPr>
              <p:nvPr/>
            </p:nvSpPr>
            <p:spPr bwMode="auto">
              <a:xfrm>
                <a:off x="674" y="1796"/>
                <a:ext cx="77" cy="269"/>
              </a:xfrm>
              <a:custGeom>
                <a:avLst/>
                <a:gdLst>
                  <a:gd name="T0" fmla="*/ 77 w 31"/>
                  <a:gd name="T1" fmla="*/ 0 h 101"/>
                  <a:gd name="T2" fmla="*/ 5 w 31"/>
                  <a:gd name="T3" fmla="*/ 157 h 101"/>
                  <a:gd name="T4" fmla="*/ 47 w 31"/>
                  <a:gd name="T5" fmla="*/ 269 h 101"/>
                  <a:gd name="T6" fmla="*/ 0 60000 65536"/>
                  <a:gd name="T7" fmla="*/ 0 60000 65536"/>
                  <a:gd name="T8" fmla="*/ 0 60000 65536"/>
                </a:gdLst>
                <a:ahLst/>
                <a:cxnLst>
                  <a:cxn ang="T6">
                    <a:pos x="T0" y="T1"/>
                  </a:cxn>
                  <a:cxn ang="T7">
                    <a:pos x="T2" y="T3"/>
                  </a:cxn>
                  <a:cxn ang="T8">
                    <a:pos x="T4" y="T5"/>
                  </a:cxn>
                </a:cxnLst>
                <a:rect l="0" t="0" r="r" b="b"/>
                <a:pathLst>
                  <a:path w="31" h="101">
                    <a:moveTo>
                      <a:pt x="31" y="0"/>
                    </a:moveTo>
                    <a:cubicBezTo>
                      <a:pt x="22" y="19"/>
                      <a:pt x="5" y="38"/>
                      <a:pt x="2" y="59"/>
                    </a:cubicBezTo>
                    <a:cubicBezTo>
                      <a:pt x="0" y="76"/>
                      <a:pt x="13" y="90"/>
                      <a:pt x="19" y="101"/>
                    </a:cubicBezTo>
                  </a:path>
                </a:pathLst>
              </a:custGeom>
              <a:noFill/>
              <a:ln w="7938" cap="flat">
                <a:solidFill>
                  <a:srgbClr val="333333"/>
                </a:solidFill>
                <a:prstDash val="lgDash"/>
                <a:round/>
                <a:headEnd/>
                <a:tailEnd/>
              </a:ln>
            </p:spPr>
            <p:txBody>
              <a:bodyPr/>
              <a:lstStyle/>
              <a:p>
                <a:endParaRPr lang="hu-HU"/>
              </a:p>
            </p:txBody>
          </p:sp>
          <p:sp>
            <p:nvSpPr>
              <p:cNvPr id="16846" name="Freeform 98"/>
              <p:cNvSpPr>
                <a:spLocks/>
              </p:cNvSpPr>
              <p:nvPr/>
            </p:nvSpPr>
            <p:spPr bwMode="auto">
              <a:xfrm>
                <a:off x="671" y="2015"/>
                <a:ext cx="30" cy="72"/>
              </a:xfrm>
              <a:custGeom>
                <a:avLst/>
                <a:gdLst>
                  <a:gd name="T0" fmla="*/ 20 w 12"/>
                  <a:gd name="T1" fmla="*/ 0 h 27"/>
                  <a:gd name="T2" fmla="*/ 0 w 12"/>
                  <a:gd name="T3" fmla="*/ 72 h 27"/>
                  <a:gd name="T4" fmla="*/ 0 60000 65536"/>
                  <a:gd name="T5" fmla="*/ 0 60000 65536"/>
                </a:gdLst>
                <a:ahLst/>
                <a:cxnLst>
                  <a:cxn ang="T4">
                    <a:pos x="T0" y="T1"/>
                  </a:cxn>
                  <a:cxn ang="T5">
                    <a:pos x="T2" y="T3"/>
                  </a:cxn>
                </a:cxnLst>
                <a:rect l="0" t="0" r="r" b="b"/>
                <a:pathLst>
                  <a:path w="12" h="27">
                    <a:moveTo>
                      <a:pt x="8" y="0"/>
                    </a:moveTo>
                    <a:cubicBezTo>
                      <a:pt x="12" y="12"/>
                      <a:pt x="10" y="21"/>
                      <a:pt x="0" y="27"/>
                    </a:cubicBezTo>
                  </a:path>
                </a:pathLst>
              </a:custGeom>
              <a:noFill/>
              <a:ln w="7938" cap="flat">
                <a:solidFill>
                  <a:srgbClr val="333333"/>
                </a:solidFill>
                <a:prstDash val="lgDash"/>
                <a:round/>
                <a:headEnd/>
                <a:tailEnd/>
              </a:ln>
            </p:spPr>
            <p:txBody>
              <a:bodyPr/>
              <a:lstStyle/>
              <a:p>
                <a:endParaRPr lang="hu-HU"/>
              </a:p>
            </p:txBody>
          </p:sp>
          <p:sp>
            <p:nvSpPr>
              <p:cNvPr id="16847" name="Freeform 99"/>
              <p:cNvSpPr>
                <a:spLocks/>
              </p:cNvSpPr>
              <p:nvPr/>
            </p:nvSpPr>
            <p:spPr bwMode="auto">
              <a:xfrm>
                <a:off x="2029" y="1761"/>
                <a:ext cx="237" cy="454"/>
              </a:xfrm>
              <a:custGeom>
                <a:avLst/>
                <a:gdLst>
                  <a:gd name="T0" fmla="*/ 0 w 95"/>
                  <a:gd name="T1" fmla="*/ 0 h 170"/>
                  <a:gd name="T2" fmla="*/ 120 w 95"/>
                  <a:gd name="T3" fmla="*/ 254 h 170"/>
                  <a:gd name="T4" fmla="*/ 215 w 95"/>
                  <a:gd name="T5" fmla="*/ 323 h 170"/>
                  <a:gd name="T6" fmla="*/ 237 w 95"/>
                  <a:gd name="T7" fmla="*/ 393 h 170"/>
                  <a:gd name="T8" fmla="*/ 212 w 95"/>
                  <a:gd name="T9" fmla="*/ 454 h 1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5" h="170">
                    <a:moveTo>
                      <a:pt x="0" y="0"/>
                    </a:moveTo>
                    <a:cubicBezTo>
                      <a:pt x="21" y="13"/>
                      <a:pt x="78" y="69"/>
                      <a:pt x="48" y="95"/>
                    </a:cubicBezTo>
                    <a:cubicBezTo>
                      <a:pt x="64" y="81"/>
                      <a:pt x="81" y="108"/>
                      <a:pt x="86" y="121"/>
                    </a:cubicBezTo>
                    <a:cubicBezTo>
                      <a:pt x="89" y="128"/>
                      <a:pt x="95" y="140"/>
                      <a:pt x="95" y="147"/>
                    </a:cubicBezTo>
                    <a:cubicBezTo>
                      <a:pt x="95" y="155"/>
                      <a:pt x="85" y="168"/>
                      <a:pt x="85" y="170"/>
                    </a:cubicBezTo>
                  </a:path>
                </a:pathLst>
              </a:custGeom>
              <a:noFill/>
              <a:ln w="7938" cap="flat">
                <a:solidFill>
                  <a:srgbClr val="333333"/>
                </a:solidFill>
                <a:prstDash val="lgDash"/>
                <a:round/>
                <a:headEnd/>
                <a:tailEnd/>
              </a:ln>
            </p:spPr>
            <p:txBody>
              <a:bodyPr/>
              <a:lstStyle/>
              <a:p>
                <a:endParaRPr lang="hu-HU"/>
              </a:p>
            </p:txBody>
          </p:sp>
          <p:sp>
            <p:nvSpPr>
              <p:cNvPr id="16848" name="Freeform 100"/>
              <p:cNvSpPr>
                <a:spLocks/>
              </p:cNvSpPr>
              <p:nvPr/>
            </p:nvSpPr>
            <p:spPr bwMode="auto">
              <a:xfrm>
                <a:off x="2261" y="2169"/>
                <a:ext cx="23" cy="35"/>
              </a:xfrm>
              <a:custGeom>
                <a:avLst/>
                <a:gdLst>
                  <a:gd name="T0" fmla="*/ 0 w 9"/>
                  <a:gd name="T1" fmla="*/ 0 h 13"/>
                  <a:gd name="T2" fmla="*/ 23 w 9"/>
                  <a:gd name="T3" fmla="*/ 35 h 13"/>
                  <a:gd name="T4" fmla="*/ 0 60000 65536"/>
                  <a:gd name="T5" fmla="*/ 0 60000 65536"/>
                </a:gdLst>
                <a:ahLst/>
                <a:cxnLst>
                  <a:cxn ang="T4">
                    <a:pos x="T0" y="T1"/>
                  </a:cxn>
                  <a:cxn ang="T5">
                    <a:pos x="T2" y="T3"/>
                  </a:cxn>
                </a:cxnLst>
                <a:rect l="0" t="0" r="r" b="b"/>
                <a:pathLst>
                  <a:path w="9" h="13">
                    <a:moveTo>
                      <a:pt x="0" y="0"/>
                    </a:moveTo>
                    <a:cubicBezTo>
                      <a:pt x="1" y="5"/>
                      <a:pt x="4" y="9"/>
                      <a:pt x="9" y="13"/>
                    </a:cubicBezTo>
                  </a:path>
                </a:pathLst>
              </a:custGeom>
              <a:noFill/>
              <a:ln w="7938" cap="flat">
                <a:solidFill>
                  <a:srgbClr val="333333"/>
                </a:solidFill>
                <a:prstDash val="lgDash"/>
                <a:round/>
                <a:headEnd/>
                <a:tailEnd/>
              </a:ln>
            </p:spPr>
            <p:txBody>
              <a:bodyPr/>
              <a:lstStyle/>
              <a:p>
                <a:endParaRPr lang="hu-HU"/>
              </a:p>
            </p:txBody>
          </p:sp>
          <p:sp>
            <p:nvSpPr>
              <p:cNvPr id="16849" name="Freeform 101"/>
              <p:cNvSpPr>
                <a:spLocks/>
              </p:cNvSpPr>
              <p:nvPr/>
            </p:nvSpPr>
            <p:spPr bwMode="auto">
              <a:xfrm>
                <a:off x="586" y="1809"/>
                <a:ext cx="45" cy="51"/>
              </a:xfrm>
              <a:custGeom>
                <a:avLst/>
                <a:gdLst>
                  <a:gd name="T0" fmla="*/ 0 w 18"/>
                  <a:gd name="T1" fmla="*/ 0 h 19"/>
                  <a:gd name="T2" fmla="*/ 45 w 18"/>
                  <a:gd name="T3" fmla="*/ 51 h 19"/>
                  <a:gd name="T4" fmla="*/ 0 60000 65536"/>
                  <a:gd name="T5" fmla="*/ 0 60000 65536"/>
                </a:gdLst>
                <a:ahLst/>
                <a:cxnLst>
                  <a:cxn ang="T4">
                    <a:pos x="T0" y="T1"/>
                  </a:cxn>
                  <a:cxn ang="T5">
                    <a:pos x="T2" y="T3"/>
                  </a:cxn>
                </a:cxnLst>
                <a:rect l="0" t="0" r="r" b="b"/>
                <a:pathLst>
                  <a:path w="18" h="19">
                    <a:moveTo>
                      <a:pt x="0" y="0"/>
                    </a:moveTo>
                    <a:cubicBezTo>
                      <a:pt x="14" y="7"/>
                      <a:pt x="14" y="8"/>
                      <a:pt x="18" y="19"/>
                    </a:cubicBezTo>
                  </a:path>
                </a:pathLst>
              </a:custGeom>
              <a:noFill/>
              <a:ln w="7938" cap="flat">
                <a:solidFill>
                  <a:srgbClr val="333333"/>
                </a:solidFill>
                <a:prstDash val="lgDash"/>
                <a:round/>
                <a:headEnd/>
                <a:tailEnd/>
              </a:ln>
            </p:spPr>
            <p:txBody>
              <a:bodyPr/>
              <a:lstStyle/>
              <a:p>
                <a:endParaRPr lang="hu-HU"/>
              </a:p>
            </p:txBody>
          </p:sp>
          <p:sp>
            <p:nvSpPr>
              <p:cNvPr id="16850" name="Freeform 102"/>
              <p:cNvSpPr>
                <a:spLocks/>
              </p:cNvSpPr>
              <p:nvPr/>
            </p:nvSpPr>
            <p:spPr bwMode="auto">
              <a:xfrm>
                <a:off x="1121" y="1476"/>
                <a:ext cx="13" cy="32"/>
              </a:xfrm>
              <a:custGeom>
                <a:avLst/>
                <a:gdLst>
                  <a:gd name="T0" fmla="*/ 13 w 5"/>
                  <a:gd name="T1" fmla="*/ 0 h 12"/>
                  <a:gd name="T2" fmla="*/ 3 w 5"/>
                  <a:gd name="T3" fmla="*/ 32 h 12"/>
                  <a:gd name="T4" fmla="*/ 0 60000 65536"/>
                  <a:gd name="T5" fmla="*/ 0 60000 65536"/>
                </a:gdLst>
                <a:ahLst/>
                <a:cxnLst>
                  <a:cxn ang="T4">
                    <a:pos x="T0" y="T1"/>
                  </a:cxn>
                  <a:cxn ang="T5">
                    <a:pos x="T2" y="T3"/>
                  </a:cxn>
                </a:cxnLst>
                <a:rect l="0" t="0" r="r" b="b"/>
                <a:pathLst>
                  <a:path w="5" h="12">
                    <a:moveTo>
                      <a:pt x="5" y="0"/>
                    </a:moveTo>
                    <a:cubicBezTo>
                      <a:pt x="0" y="6"/>
                      <a:pt x="1" y="8"/>
                      <a:pt x="1" y="12"/>
                    </a:cubicBezTo>
                  </a:path>
                </a:pathLst>
              </a:custGeom>
              <a:noFill/>
              <a:ln w="7938" cap="flat">
                <a:solidFill>
                  <a:srgbClr val="333333"/>
                </a:solidFill>
                <a:prstDash val="lgDash"/>
                <a:round/>
                <a:headEnd/>
                <a:tailEnd/>
              </a:ln>
            </p:spPr>
            <p:txBody>
              <a:bodyPr/>
              <a:lstStyle/>
              <a:p>
                <a:endParaRPr lang="hu-HU"/>
              </a:p>
            </p:txBody>
          </p:sp>
          <p:sp>
            <p:nvSpPr>
              <p:cNvPr id="16851" name="Freeform 103"/>
              <p:cNvSpPr>
                <a:spLocks/>
              </p:cNvSpPr>
              <p:nvPr/>
            </p:nvSpPr>
            <p:spPr bwMode="auto">
              <a:xfrm>
                <a:off x="1626" y="1468"/>
                <a:ext cx="15" cy="125"/>
              </a:xfrm>
              <a:custGeom>
                <a:avLst/>
                <a:gdLst>
                  <a:gd name="T0" fmla="*/ 0 w 6"/>
                  <a:gd name="T1" fmla="*/ 0 h 47"/>
                  <a:gd name="T2" fmla="*/ 5 w 6"/>
                  <a:gd name="T3" fmla="*/ 125 h 47"/>
                  <a:gd name="T4" fmla="*/ 0 60000 65536"/>
                  <a:gd name="T5" fmla="*/ 0 60000 65536"/>
                </a:gdLst>
                <a:ahLst/>
                <a:cxnLst>
                  <a:cxn ang="T4">
                    <a:pos x="T0" y="T1"/>
                  </a:cxn>
                  <a:cxn ang="T5">
                    <a:pos x="T2" y="T3"/>
                  </a:cxn>
                </a:cxnLst>
                <a:rect l="0" t="0" r="r" b="b"/>
                <a:pathLst>
                  <a:path w="6" h="47">
                    <a:moveTo>
                      <a:pt x="0" y="0"/>
                    </a:moveTo>
                    <a:cubicBezTo>
                      <a:pt x="5" y="11"/>
                      <a:pt x="6" y="29"/>
                      <a:pt x="2" y="47"/>
                    </a:cubicBezTo>
                  </a:path>
                </a:pathLst>
              </a:custGeom>
              <a:noFill/>
              <a:ln w="7938" cap="flat">
                <a:solidFill>
                  <a:srgbClr val="333333"/>
                </a:solidFill>
                <a:prstDash val="lgDash"/>
                <a:round/>
                <a:headEnd/>
                <a:tailEnd/>
              </a:ln>
            </p:spPr>
            <p:txBody>
              <a:bodyPr/>
              <a:lstStyle/>
              <a:p>
                <a:endParaRPr lang="hu-HU"/>
              </a:p>
            </p:txBody>
          </p:sp>
          <p:sp>
            <p:nvSpPr>
              <p:cNvPr id="16852" name="Freeform 104"/>
              <p:cNvSpPr>
                <a:spLocks/>
              </p:cNvSpPr>
              <p:nvPr/>
            </p:nvSpPr>
            <p:spPr bwMode="auto">
              <a:xfrm>
                <a:off x="1846" y="1529"/>
                <a:ext cx="18" cy="78"/>
              </a:xfrm>
              <a:custGeom>
                <a:avLst/>
                <a:gdLst>
                  <a:gd name="T0" fmla="*/ 15 w 7"/>
                  <a:gd name="T1" fmla="*/ 0 h 29"/>
                  <a:gd name="T2" fmla="*/ 3 w 7"/>
                  <a:gd name="T3" fmla="*/ 78 h 29"/>
                  <a:gd name="T4" fmla="*/ 0 60000 65536"/>
                  <a:gd name="T5" fmla="*/ 0 60000 65536"/>
                </a:gdLst>
                <a:ahLst/>
                <a:cxnLst>
                  <a:cxn ang="T4">
                    <a:pos x="T0" y="T1"/>
                  </a:cxn>
                  <a:cxn ang="T5">
                    <a:pos x="T2" y="T3"/>
                  </a:cxn>
                </a:cxnLst>
                <a:rect l="0" t="0" r="r" b="b"/>
                <a:pathLst>
                  <a:path w="7" h="29">
                    <a:moveTo>
                      <a:pt x="6" y="0"/>
                    </a:moveTo>
                    <a:cubicBezTo>
                      <a:pt x="7" y="13"/>
                      <a:pt x="0" y="15"/>
                      <a:pt x="1" y="29"/>
                    </a:cubicBezTo>
                  </a:path>
                </a:pathLst>
              </a:custGeom>
              <a:noFill/>
              <a:ln w="7938" cap="flat">
                <a:solidFill>
                  <a:srgbClr val="333333"/>
                </a:solidFill>
                <a:prstDash val="lgDash"/>
                <a:round/>
                <a:headEnd/>
                <a:tailEnd/>
              </a:ln>
            </p:spPr>
            <p:txBody>
              <a:bodyPr/>
              <a:lstStyle/>
              <a:p>
                <a:endParaRPr lang="hu-HU"/>
              </a:p>
            </p:txBody>
          </p:sp>
          <p:sp>
            <p:nvSpPr>
              <p:cNvPr id="16853" name="Freeform 105"/>
              <p:cNvSpPr>
                <a:spLocks/>
              </p:cNvSpPr>
              <p:nvPr/>
            </p:nvSpPr>
            <p:spPr bwMode="auto">
              <a:xfrm>
                <a:off x="2139" y="1673"/>
                <a:ext cx="22" cy="99"/>
              </a:xfrm>
              <a:custGeom>
                <a:avLst/>
                <a:gdLst>
                  <a:gd name="T0" fmla="*/ 12 w 9"/>
                  <a:gd name="T1" fmla="*/ 0 h 37"/>
                  <a:gd name="T2" fmla="*/ 12 w 9"/>
                  <a:gd name="T3" fmla="*/ 99 h 37"/>
                  <a:gd name="T4" fmla="*/ 0 60000 65536"/>
                  <a:gd name="T5" fmla="*/ 0 60000 65536"/>
                </a:gdLst>
                <a:ahLst/>
                <a:cxnLst>
                  <a:cxn ang="T4">
                    <a:pos x="T0" y="T1"/>
                  </a:cxn>
                  <a:cxn ang="T5">
                    <a:pos x="T2" y="T3"/>
                  </a:cxn>
                </a:cxnLst>
                <a:rect l="0" t="0" r="r" b="b"/>
                <a:pathLst>
                  <a:path w="9" h="37">
                    <a:moveTo>
                      <a:pt x="5" y="0"/>
                    </a:moveTo>
                    <a:cubicBezTo>
                      <a:pt x="9" y="13"/>
                      <a:pt x="0" y="26"/>
                      <a:pt x="5" y="37"/>
                    </a:cubicBezTo>
                  </a:path>
                </a:pathLst>
              </a:custGeom>
              <a:noFill/>
              <a:ln w="7938" cap="flat">
                <a:solidFill>
                  <a:srgbClr val="333333"/>
                </a:solidFill>
                <a:prstDash val="lgDash"/>
                <a:round/>
                <a:headEnd/>
                <a:tailEnd/>
              </a:ln>
            </p:spPr>
            <p:txBody>
              <a:bodyPr/>
              <a:lstStyle/>
              <a:p>
                <a:endParaRPr lang="hu-HU"/>
              </a:p>
            </p:txBody>
          </p:sp>
          <p:sp>
            <p:nvSpPr>
              <p:cNvPr id="16854" name="Freeform 106"/>
              <p:cNvSpPr>
                <a:spLocks/>
              </p:cNvSpPr>
              <p:nvPr/>
            </p:nvSpPr>
            <p:spPr bwMode="auto">
              <a:xfrm>
                <a:off x="2051" y="1740"/>
                <a:ext cx="33" cy="67"/>
              </a:xfrm>
              <a:custGeom>
                <a:avLst/>
                <a:gdLst>
                  <a:gd name="T0" fmla="*/ 0 w 13"/>
                  <a:gd name="T1" fmla="*/ 0 h 25"/>
                  <a:gd name="T2" fmla="*/ 33 w 13"/>
                  <a:gd name="T3" fmla="*/ 67 h 25"/>
                  <a:gd name="T4" fmla="*/ 0 60000 65536"/>
                  <a:gd name="T5" fmla="*/ 0 60000 65536"/>
                </a:gdLst>
                <a:ahLst/>
                <a:cxnLst>
                  <a:cxn ang="T4">
                    <a:pos x="T0" y="T1"/>
                  </a:cxn>
                  <a:cxn ang="T5">
                    <a:pos x="T2" y="T3"/>
                  </a:cxn>
                </a:cxnLst>
                <a:rect l="0" t="0" r="r" b="b"/>
                <a:pathLst>
                  <a:path w="13" h="25">
                    <a:moveTo>
                      <a:pt x="0" y="0"/>
                    </a:moveTo>
                    <a:cubicBezTo>
                      <a:pt x="1" y="9"/>
                      <a:pt x="6" y="19"/>
                      <a:pt x="13" y="25"/>
                    </a:cubicBezTo>
                  </a:path>
                </a:pathLst>
              </a:custGeom>
              <a:noFill/>
              <a:ln w="7938" cap="flat">
                <a:solidFill>
                  <a:srgbClr val="333333"/>
                </a:solidFill>
                <a:prstDash val="lgDash"/>
                <a:round/>
                <a:headEnd/>
                <a:tailEnd/>
              </a:ln>
            </p:spPr>
            <p:txBody>
              <a:bodyPr/>
              <a:lstStyle/>
              <a:p>
                <a:endParaRPr lang="hu-HU"/>
              </a:p>
            </p:txBody>
          </p:sp>
          <p:sp>
            <p:nvSpPr>
              <p:cNvPr id="16855" name="Freeform 107"/>
              <p:cNvSpPr>
                <a:spLocks/>
              </p:cNvSpPr>
              <p:nvPr/>
            </p:nvSpPr>
            <p:spPr bwMode="auto">
              <a:xfrm>
                <a:off x="2036" y="2276"/>
                <a:ext cx="233" cy="291"/>
              </a:xfrm>
              <a:custGeom>
                <a:avLst/>
                <a:gdLst>
                  <a:gd name="T0" fmla="*/ 0 w 93"/>
                  <a:gd name="T1" fmla="*/ 278 h 109"/>
                  <a:gd name="T2" fmla="*/ 98 w 93"/>
                  <a:gd name="T3" fmla="*/ 262 h 109"/>
                  <a:gd name="T4" fmla="*/ 190 w 93"/>
                  <a:gd name="T5" fmla="*/ 168 h 109"/>
                  <a:gd name="T6" fmla="*/ 220 w 93"/>
                  <a:gd name="T7" fmla="*/ 85 h 109"/>
                  <a:gd name="T8" fmla="*/ 233 w 93"/>
                  <a:gd name="T9" fmla="*/ 0 h 1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3" h="109">
                    <a:moveTo>
                      <a:pt x="0" y="104"/>
                    </a:moveTo>
                    <a:cubicBezTo>
                      <a:pt x="9" y="109"/>
                      <a:pt x="30" y="102"/>
                      <a:pt x="39" y="98"/>
                    </a:cubicBezTo>
                    <a:cubicBezTo>
                      <a:pt x="57" y="91"/>
                      <a:pt x="71" y="83"/>
                      <a:pt x="76" y="63"/>
                    </a:cubicBezTo>
                    <a:cubicBezTo>
                      <a:pt x="79" y="52"/>
                      <a:pt x="84" y="42"/>
                      <a:pt x="88" y="32"/>
                    </a:cubicBezTo>
                    <a:cubicBezTo>
                      <a:pt x="92" y="22"/>
                      <a:pt x="92" y="10"/>
                      <a:pt x="93" y="0"/>
                    </a:cubicBezTo>
                  </a:path>
                </a:pathLst>
              </a:custGeom>
              <a:noFill/>
              <a:ln w="7938" cap="flat">
                <a:solidFill>
                  <a:srgbClr val="333333"/>
                </a:solidFill>
                <a:prstDash val="lgDash"/>
                <a:round/>
                <a:headEnd/>
                <a:tailEnd/>
              </a:ln>
            </p:spPr>
            <p:txBody>
              <a:bodyPr/>
              <a:lstStyle/>
              <a:p>
                <a:endParaRPr lang="hu-HU"/>
              </a:p>
            </p:txBody>
          </p:sp>
          <p:sp>
            <p:nvSpPr>
              <p:cNvPr id="16856" name="Freeform 108"/>
              <p:cNvSpPr>
                <a:spLocks/>
              </p:cNvSpPr>
              <p:nvPr/>
            </p:nvSpPr>
            <p:spPr bwMode="auto">
              <a:xfrm>
                <a:off x="2199" y="2460"/>
                <a:ext cx="22" cy="99"/>
              </a:xfrm>
              <a:custGeom>
                <a:avLst/>
                <a:gdLst>
                  <a:gd name="T0" fmla="*/ 22 w 9"/>
                  <a:gd name="T1" fmla="*/ 0 h 37"/>
                  <a:gd name="T2" fmla="*/ 20 w 9"/>
                  <a:gd name="T3" fmla="*/ 99 h 37"/>
                  <a:gd name="T4" fmla="*/ 0 60000 65536"/>
                  <a:gd name="T5" fmla="*/ 0 60000 65536"/>
                </a:gdLst>
                <a:ahLst/>
                <a:cxnLst>
                  <a:cxn ang="T4">
                    <a:pos x="T0" y="T1"/>
                  </a:cxn>
                  <a:cxn ang="T5">
                    <a:pos x="T2" y="T3"/>
                  </a:cxn>
                </a:cxnLst>
                <a:rect l="0" t="0" r="r" b="b"/>
                <a:pathLst>
                  <a:path w="9" h="37">
                    <a:moveTo>
                      <a:pt x="9" y="0"/>
                    </a:moveTo>
                    <a:cubicBezTo>
                      <a:pt x="5" y="11"/>
                      <a:pt x="0" y="28"/>
                      <a:pt x="8" y="37"/>
                    </a:cubicBezTo>
                  </a:path>
                </a:pathLst>
              </a:custGeom>
              <a:noFill/>
              <a:ln w="7938" cap="flat">
                <a:solidFill>
                  <a:srgbClr val="333333"/>
                </a:solidFill>
                <a:prstDash val="lgDash"/>
                <a:round/>
                <a:headEnd/>
                <a:tailEnd/>
              </a:ln>
            </p:spPr>
            <p:txBody>
              <a:bodyPr/>
              <a:lstStyle/>
              <a:p>
                <a:endParaRPr lang="hu-HU"/>
              </a:p>
            </p:txBody>
          </p:sp>
          <p:sp>
            <p:nvSpPr>
              <p:cNvPr id="16857" name="Freeform 109"/>
              <p:cNvSpPr>
                <a:spLocks/>
              </p:cNvSpPr>
              <p:nvPr/>
            </p:nvSpPr>
            <p:spPr bwMode="auto">
              <a:xfrm>
                <a:off x="2259" y="2287"/>
                <a:ext cx="55" cy="64"/>
              </a:xfrm>
              <a:custGeom>
                <a:avLst/>
                <a:gdLst>
                  <a:gd name="T0" fmla="*/ 0 w 22"/>
                  <a:gd name="T1" fmla="*/ 64 h 24"/>
                  <a:gd name="T2" fmla="*/ 18 w 22"/>
                  <a:gd name="T3" fmla="*/ 32 h 24"/>
                  <a:gd name="T4" fmla="*/ 55 w 22"/>
                  <a:gd name="T5" fmla="*/ 0 h 24"/>
                  <a:gd name="T6" fmla="*/ 0 60000 65536"/>
                  <a:gd name="T7" fmla="*/ 0 60000 65536"/>
                  <a:gd name="T8" fmla="*/ 0 60000 65536"/>
                </a:gdLst>
                <a:ahLst/>
                <a:cxnLst>
                  <a:cxn ang="T6">
                    <a:pos x="T0" y="T1"/>
                  </a:cxn>
                  <a:cxn ang="T7">
                    <a:pos x="T2" y="T3"/>
                  </a:cxn>
                  <a:cxn ang="T8">
                    <a:pos x="T4" y="T5"/>
                  </a:cxn>
                </a:cxnLst>
                <a:rect l="0" t="0" r="r" b="b"/>
                <a:pathLst>
                  <a:path w="22" h="24">
                    <a:moveTo>
                      <a:pt x="0" y="24"/>
                    </a:moveTo>
                    <a:cubicBezTo>
                      <a:pt x="3" y="20"/>
                      <a:pt x="4" y="16"/>
                      <a:pt x="7" y="12"/>
                    </a:cubicBezTo>
                    <a:cubicBezTo>
                      <a:pt x="11" y="7"/>
                      <a:pt x="17" y="4"/>
                      <a:pt x="22" y="0"/>
                    </a:cubicBezTo>
                  </a:path>
                </a:pathLst>
              </a:custGeom>
              <a:noFill/>
              <a:ln w="7938" cap="flat">
                <a:solidFill>
                  <a:srgbClr val="333333"/>
                </a:solidFill>
                <a:prstDash val="lgDash"/>
                <a:round/>
                <a:headEnd/>
                <a:tailEnd/>
              </a:ln>
            </p:spPr>
            <p:txBody>
              <a:bodyPr/>
              <a:lstStyle/>
              <a:p>
                <a:endParaRPr lang="hu-HU"/>
              </a:p>
            </p:txBody>
          </p:sp>
          <p:sp>
            <p:nvSpPr>
              <p:cNvPr id="16858" name="Freeform 110"/>
              <p:cNvSpPr>
                <a:spLocks/>
              </p:cNvSpPr>
              <p:nvPr/>
            </p:nvSpPr>
            <p:spPr bwMode="auto">
              <a:xfrm>
                <a:off x="1334" y="2087"/>
                <a:ext cx="17" cy="109"/>
              </a:xfrm>
              <a:custGeom>
                <a:avLst/>
                <a:gdLst>
                  <a:gd name="T0" fmla="*/ 5 w 7"/>
                  <a:gd name="T1" fmla="*/ 0 h 41"/>
                  <a:gd name="T2" fmla="*/ 0 w 7"/>
                  <a:gd name="T3" fmla="*/ 109 h 41"/>
                  <a:gd name="T4" fmla="*/ 0 60000 65536"/>
                  <a:gd name="T5" fmla="*/ 0 60000 65536"/>
                </a:gdLst>
                <a:ahLst/>
                <a:cxnLst>
                  <a:cxn ang="T4">
                    <a:pos x="T0" y="T1"/>
                  </a:cxn>
                  <a:cxn ang="T5">
                    <a:pos x="T2" y="T3"/>
                  </a:cxn>
                </a:cxnLst>
                <a:rect l="0" t="0" r="r" b="b"/>
                <a:pathLst>
                  <a:path w="7" h="41">
                    <a:moveTo>
                      <a:pt x="2" y="0"/>
                    </a:moveTo>
                    <a:cubicBezTo>
                      <a:pt x="2" y="14"/>
                      <a:pt x="7" y="28"/>
                      <a:pt x="0" y="41"/>
                    </a:cubicBezTo>
                  </a:path>
                </a:pathLst>
              </a:custGeom>
              <a:noFill/>
              <a:ln w="7938" cap="flat">
                <a:solidFill>
                  <a:srgbClr val="333333"/>
                </a:solidFill>
                <a:prstDash val="lgDash"/>
                <a:round/>
                <a:headEnd/>
                <a:tailEnd/>
              </a:ln>
            </p:spPr>
            <p:txBody>
              <a:bodyPr/>
              <a:lstStyle/>
              <a:p>
                <a:endParaRPr lang="hu-HU"/>
              </a:p>
            </p:txBody>
          </p:sp>
          <p:sp>
            <p:nvSpPr>
              <p:cNvPr id="16859" name="Freeform 111"/>
              <p:cNvSpPr>
                <a:spLocks/>
              </p:cNvSpPr>
              <p:nvPr/>
            </p:nvSpPr>
            <p:spPr bwMode="auto">
              <a:xfrm>
                <a:off x="994" y="2625"/>
                <a:ext cx="145" cy="24"/>
              </a:xfrm>
              <a:custGeom>
                <a:avLst/>
                <a:gdLst>
                  <a:gd name="T0" fmla="*/ 0 w 58"/>
                  <a:gd name="T1" fmla="*/ 24 h 9"/>
                  <a:gd name="T2" fmla="*/ 100 w 58"/>
                  <a:gd name="T3" fmla="*/ 11 h 9"/>
                  <a:gd name="T4" fmla="*/ 145 w 58"/>
                  <a:gd name="T5" fmla="*/ 24 h 9"/>
                  <a:gd name="T6" fmla="*/ 0 60000 65536"/>
                  <a:gd name="T7" fmla="*/ 0 60000 65536"/>
                  <a:gd name="T8" fmla="*/ 0 60000 65536"/>
                </a:gdLst>
                <a:ahLst/>
                <a:cxnLst>
                  <a:cxn ang="T6">
                    <a:pos x="T0" y="T1"/>
                  </a:cxn>
                  <a:cxn ang="T7">
                    <a:pos x="T2" y="T3"/>
                  </a:cxn>
                  <a:cxn ang="T8">
                    <a:pos x="T4" y="T5"/>
                  </a:cxn>
                </a:cxnLst>
                <a:rect l="0" t="0" r="r" b="b"/>
                <a:pathLst>
                  <a:path w="58" h="9">
                    <a:moveTo>
                      <a:pt x="0" y="9"/>
                    </a:moveTo>
                    <a:cubicBezTo>
                      <a:pt x="9" y="0"/>
                      <a:pt x="29" y="2"/>
                      <a:pt x="40" y="4"/>
                    </a:cubicBezTo>
                    <a:cubicBezTo>
                      <a:pt x="46" y="6"/>
                      <a:pt x="52" y="7"/>
                      <a:pt x="58" y="9"/>
                    </a:cubicBezTo>
                  </a:path>
                </a:pathLst>
              </a:custGeom>
              <a:noFill/>
              <a:ln w="7938" cap="flat">
                <a:solidFill>
                  <a:srgbClr val="333333"/>
                </a:solidFill>
                <a:prstDash val="lgDash"/>
                <a:round/>
                <a:headEnd/>
                <a:tailEnd/>
              </a:ln>
            </p:spPr>
            <p:txBody>
              <a:bodyPr/>
              <a:lstStyle/>
              <a:p>
                <a:endParaRPr lang="hu-HU"/>
              </a:p>
            </p:txBody>
          </p:sp>
          <p:sp>
            <p:nvSpPr>
              <p:cNvPr id="16860" name="Freeform 112"/>
              <p:cNvSpPr>
                <a:spLocks/>
              </p:cNvSpPr>
              <p:nvPr/>
            </p:nvSpPr>
            <p:spPr bwMode="auto">
              <a:xfrm>
                <a:off x="1331" y="2711"/>
                <a:ext cx="90" cy="40"/>
              </a:xfrm>
              <a:custGeom>
                <a:avLst/>
                <a:gdLst>
                  <a:gd name="T0" fmla="*/ 0 w 36"/>
                  <a:gd name="T1" fmla="*/ 0 h 15"/>
                  <a:gd name="T2" fmla="*/ 90 w 36"/>
                  <a:gd name="T3" fmla="*/ 40 h 15"/>
                  <a:gd name="T4" fmla="*/ 0 60000 65536"/>
                  <a:gd name="T5" fmla="*/ 0 60000 65536"/>
                </a:gdLst>
                <a:ahLst/>
                <a:cxnLst>
                  <a:cxn ang="T4">
                    <a:pos x="T0" y="T1"/>
                  </a:cxn>
                  <a:cxn ang="T5">
                    <a:pos x="T2" y="T3"/>
                  </a:cxn>
                </a:cxnLst>
                <a:rect l="0" t="0" r="r" b="b"/>
                <a:pathLst>
                  <a:path w="36" h="15">
                    <a:moveTo>
                      <a:pt x="0" y="0"/>
                    </a:moveTo>
                    <a:cubicBezTo>
                      <a:pt x="14" y="3"/>
                      <a:pt x="25" y="7"/>
                      <a:pt x="36" y="15"/>
                    </a:cubicBezTo>
                  </a:path>
                </a:pathLst>
              </a:custGeom>
              <a:noFill/>
              <a:ln w="7938" cap="flat">
                <a:solidFill>
                  <a:srgbClr val="333333"/>
                </a:solidFill>
                <a:prstDash val="lgDash"/>
                <a:round/>
                <a:headEnd/>
                <a:tailEnd/>
              </a:ln>
            </p:spPr>
            <p:txBody>
              <a:bodyPr/>
              <a:lstStyle/>
              <a:p>
                <a:endParaRPr lang="hu-HU"/>
              </a:p>
            </p:txBody>
          </p:sp>
          <p:sp>
            <p:nvSpPr>
              <p:cNvPr id="16861" name="Freeform 113"/>
              <p:cNvSpPr>
                <a:spLocks/>
              </p:cNvSpPr>
              <p:nvPr/>
            </p:nvSpPr>
            <p:spPr bwMode="auto">
              <a:xfrm>
                <a:off x="1604" y="2268"/>
                <a:ext cx="27" cy="32"/>
              </a:xfrm>
              <a:custGeom>
                <a:avLst/>
                <a:gdLst>
                  <a:gd name="T0" fmla="*/ 7 w 11"/>
                  <a:gd name="T1" fmla="*/ 32 h 12"/>
                  <a:gd name="T2" fmla="*/ 0 w 11"/>
                  <a:gd name="T3" fmla="*/ 16 h 12"/>
                  <a:gd name="T4" fmla="*/ 20 w 11"/>
                  <a:gd name="T5" fmla="*/ 19 h 12"/>
                  <a:gd name="T6" fmla="*/ 7 w 11"/>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2">
                    <a:moveTo>
                      <a:pt x="3" y="12"/>
                    </a:moveTo>
                    <a:cubicBezTo>
                      <a:pt x="2" y="10"/>
                      <a:pt x="1" y="8"/>
                      <a:pt x="0" y="6"/>
                    </a:cubicBezTo>
                    <a:cubicBezTo>
                      <a:pt x="3" y="5"/>
                      <a:pt x="6" y="8"/>
                      <a:pt x="8" y="7"/>
                    </a:cubicBezTo>
                    <a:cubicBezTo>
                      <a:pt x="11" y="5"/>
                      <a:pt x="5" y="0"/>
                      <a:pt x="3" y="0"/>
                    </a:cubicBezTo>
                  </a:path>
                </a:pathLst>
              </a:custGeom>
              <a:noFill/>
              <a:ln w="15875" cap="flat">
                <a:solidFill>
                  <a:srgbClr val="E8E4EB"/>
                </a:solidFill>
                <a:prstDash val="lgDash"/>
                <a:miter lim="800000"/>
                <a:headEnd/>
                <a:tailEnd/>
              </a:ln>
            </p:spPr>
            <p:txBody>
              <a:bodyPr/>
              <a:lstStyle/>
              <a:p>
                <a:endParaRPr lang="hu-HU"/>
              </a:p>
            </p:txBody>
          </p:sp>
          <p:sp>
            <p:nvSpPr>
              <p:cNvPr id="16862" name="Freeform 114"/>
              <p:cNvSpPr>
                <a:spLocks/>
              </p:cNvSpPr>
              <p:nvPr/>
            </p:nvSpPr>
            <p:spPr bwMode="auto">
              <a:xfrm>
                <a:off x="1351" y="2161"/>
                <a:ext cx="30" cy="40"/>
              </a:xfrm>
              <a:custGeom>
                <a:avLst/>
                <a:gdLst>
                  <a:gd name="T0" fmla="*/ 15 w 12"/>
                  <a:gd name="T1" fmla="*/ 40 h 15"/>
                  <a:gd name="T2" fmla="*/ 28 w 12"/>
                  <a:gd name="T3" fmla="*/ 27 h 15"/>
                  <a:gd name="T4" fmla="*/ 10 w 12"/>
                  <a:gd name="T5" fmla="*/ 27 h 15"/>
                  <a:gd name="T6" fmla="*/ 18 w 12"/>
                  <a:gd name="T7" fmla="*/ 3 h 15"/>
                  <a:gd name="T8" fmla="*/ 0 w 12"/>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5">
                    <a:moveTo>
                      <a:pt x="6" y="15"/>
                    </a:moveTo>
                    <a:cubicBezTo>
                      <a:pt x="7" y="13"/>
                      <a:pt x="9" y="12"/>
                      <a:pt x="11" y="10"/>
                    </a:cubicBezTo>
                    <a:cubicBezTo>
                      <a:pt x="9" y="9"/>
                      <a:pt x="6" y="9"/>
                      <a:pt x="4" y="10"/>
                    </a:cubicBezTo>
                    <a:cubicBezTo>
                      <a:pt x="7" y="7"/>
                      <a:pt x="12" y="3"/>
                      <a:pt x="7" y="1"/>
                    </a:cubicBezTo>
                    <a:cubicBezTo>
                      <a:pt x="4" y="0"/>
                      <a:pt x="2" y="1"/>
                      <a:pt x="0" y="0"/>
                    </a:cubicBezTo>
                  </a:path>
                </a:pathLst>
              </a:custGeom>
              <a:noFill/>
              <a:ln w="15875" cap="flat">
                <a:solidFill>
                  <a:srgbClr val="E8E4EB"/>
                </a:solidFill>
                <a:prstDash val="lgDash"/>
                <a:miter lim="800000"/>
                <a:headEnd/>
                <a:tailEnd/>
              </a:ln>
            </p:spPr>
            <p:txBody>
              <a:bodyPr/>
              <a:lstStyle/>
              <a:p>
                <a:endParaRPr lang="hu-HU"/>
              </a:p>
            </p:txBody>
          </p:sp>
          <p:sp>
            <p:nvSpPr>
              <p:cNvPr id="16863" name="Freeform 115"/>
              <p:cNvSpPr>
                <a:spLocks/>
              </p:cNvSpPr>
              <p:nvPr/>
            </p:nvSpPr>
            <p:spPr bwMode="auto">
              <a:xfrm>
                <a:off x="1321" y="2180"/>
                <a:ext cx="25" cy="21"/>
              </a:xfrm>
              <a:custGeom>
                <a:avLst/>
                <a:gdLst>
                  <a:gd name="T0" fmla="*/ 20 w 10"/>
                  <a:gd name="T1" fmla="*/ 21 h 8"/>
                  <a:gd name="T2" fmla="*/ 25 w 10"/>
                  <a:gd name="T3" fmla="*/ 3 h 8"/>
                  <a:gd name="T4" fmla="*/ 0 60000 65536"/>
                  <a:gd name="T5" fmla="*/ 0 60000 65536"/>
                </a:gdLst>
                <a:ahLst/>
                <a:cxnLst>
                  <a:cxn ang="T4">
                    <a:pos x="T0" y="T1"/>
                  </a:cxn>
                  <a:cxn ang="T5">
                    <a:pos x="T2" y="T3"/>
                  </a:cxn>
                </a:cxnLst>
                <a:rect l="0" t="0" r="r" b="b"/>
                <a:pathLst>
                  <a:path w="10" h="8">
                    <a:moveTo>
                      <a:pt x="8" y="8"/>
                    </a:moveTo>
                    <a:cubicBezTo>
                      <a:pt x="0" y="3"/>
                      <a:pt x="2" y="0"/>
                      <a:pt x="10" y="1"/>
                    </a:cubicBezTo>
                  </a:path>
                </a:pathLst>
              </a:custGeom>
              <a:noFill/>
              <a:ln w="15875" cap="flat">
                <a:solidFill>
                  <a:srgbClr val="E8E4EB"/>
                </a:solidFill>
                <a:prstDash val="lgDash"/>
                <a:miter lim="800000"/>
                <a:headEnd/>
                <a:tailEnd/>
              </a:ln>
            </p:spPr>
            <p:txBody>
              <a:bodyPr/>
              <a:lstStyle/>
              <a:p>
                <a:endParaRPr lang="hu-HU"/>
              </a:p>
            </p:txBody>
          </p:sp>
          <p:sp>
            <p:nvSpPr>
              <p:cNvPr id="16864" name="Freeform 116"/>
              <p:cNvSpPr>
                <a:spLocks/>
              </p:cNvSpPr>
              <p:nvPr/>
            </p:nvSpPr>
            <p:spPr bwMode="auto">
              <a:xfrm>
                <a:off x="1444" y="1975"/>
                <a:ext cx="20" cy="34"/>
              </a:xfrm>
              <a:custGeom>
                <a:avLst/>
                <a:gdLst>
                  <a:gd name="T0" fmla="*/ 5 w 8"/>
                  <a:gd name="T1" fmla="*/ 34 h 13"/>
                  <a:gd name="T2" fmla="*/ 0 w 8"/>
                  <a:gd name="T3" fmla="*/ 10 h 13"/>
                  <a:gd name="T4" fmla="*/ 18 w 8"/>
                  <a:gd name="T5" fmla="*/ 24 h 13"/>
                  <a:gd name="T6" fmla="*/ 10 w 8"/>
                  <a:gd name="T7" fmla="*/ 0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3">
                    <a:moveTo>
                      <a:pt x="2" y="13"/>
                    </a:moveTo>
                    <a:cubicBezTo>
                      <a:pt x="2" y="10"/>
                      <a:pt x="0" y="7"/>
                      <a:pt x="0" y="4"/>
                    </a:cubicBezTo>
                    <a:cubicBezTo>
                      <a:pt x="2" y="5"/>
                      <a:pt x="4" y="8"/>
                      <a:pt x="7" y="9"/>
                    </a:cubicBezTo>
                    <a:cubicBezTo>
                      <a:pt x="8" y="5"/>
                      <a:pt x="5" y="3"/>
                      <a:pt x="4" y="0"/>
                    </a:cubicBezTo>
                  </a:path>
                </a:pathLst>
              </a:custGeom>
              <a:noFill/>
              <a:ln w="15875" cap="flat">
                <a:solidFill>
                  <a:srgbClr val="E8E4EB"/>
                </a:solidFill>
                <a:prstDash val="lgDash"/>
                <a:miter lim="800000"/>
                <a:headEnd/>
                <a:tailEnd/>
              </a:ln>
            </p:spPr>
            <p:txBody>
              <a:bodyPr/>
              <a:lstStyle/>
              <a:p>
                <a:endParaRPr lang="hu-HU"/>
              </a:p>
            </p:txBody>
          </p:sp>
          <p:sp>
            <p:nvSpPr>
              <p:cNvPr id="16865" name="Freeform 117"/>
              <p:cNvSpPr>
                <a:spLocks/>
              </p:cNvSpPr>
              <p:nvPr/>
            </p:nvSpPr>
            <p:spPr bwMode="auto">
              <a:xfrm>
                <a:off x="1479" y="1961"/>
                <a:ext cx="27" cy="32"/>
              </a:xfrm>
              <a:custGeom>
                <a:avLst/>
                <a:gdLst>
                  <a:gd name="T0" fmla="*/ 15 w 11"/>
                  <a:gd name="T1" fmla="*/ 29 h 12"/>
                  <a:gd name="T2" fmla="*/ 22 w 11"/>
                  <a:gd name="T3" fmla="*/ 5 h 12"/>
                  <a:gd name="T4" fmla="*/ 0 w 11"/>
                  <a:gd name="T5" fmla="*/ 32 h 12"/>
                  <a:gd name="T6" fmla="*/ 0 60000 65536"/>
                  <a:gd name="T7" fmla="*/ 0 60000 65536"/>
                  <a:gd name="T8" fmla="*/ 0 60000 65536"/>
                </a:gdLst>
                <a:ahLst/>
                <a:cxnLst>
                  <a:cxn ang="T6">
                    <a:pos x="T0" y="T1"/>
                  </a:cxn>
                  <a:cxn ang="T7">
                    <a:pos x="T2" y="T3"/>
                  </a:cxn>
                  <a:cxn ang="T8">
                    <a:pos x="T4" y="T5"/>
                  </a:cxn>
                </a:cxnLst>
                <a:rect l="0" t="0" r="r" b="b"/>
                <a:pathLst>
                  <a:path w="11" h="12">
                    <a:moveTo>
                      <a:pt x="6" y="11"/>
                    </a:moveTo>
                    <a:cubicBezTo>
                      <a:pt x="8" y="10"/>
                      <a:pt x="11" y="5"/>
                      <a:pt x="9" y="2"/>
                    </a:cubicBezTo>
                    <a:cubicBezTo>
                      <a:pt x="6" y="0"/>
                      <a:pt x="0" y="10"/>
                      <a:pt x="0" y="12"/>
                    </a:cubicBezTo>
                  </a:path>
                </a:pathLst>
              </a:custGeom>
              <a:noFill/>
              <a:ln w="15875" cap="flat">
                <a:solidFill>
                  <a:srgbClr val="E8E4EB"/>
                </a:solidFill>
                <a:prstDash val="lgDash"/>
                <a:miter lim="800000"/>
                <a:headEnd/>
                <a:tailEnd/>
              </a:ln>
            </p:spPr>
            <p:txBody>
              <a:bodyPr/>
              <a:lstStyle/>
              <a:p>
                <a:endParaRPr lang="hu-HU"/>
              </a:p>
            </p:txBody>
          </p:sp>
          <p:sp>
            <p:nvSpPr>
              <p:cNvPr id="16866" name="Freeform 118"/>
              <p:cNvSpPr>
                <a:spLocks/>
              </p:cNvSpPr>
              <p:nvPr/>
            </p:nvSpPr>
            <p:spPr bwMode="auto">
              <a:xfrm>
                <a:off x="1016" y="1945"/>
                <a:ext cx="25" cy="32"/>
              </a:xfrm>
              <a:custGeom>
                <a:avLst/>
                <a:gdLst>
                  <a:gd name="T0" fmla="*/ 5 w 10"/>
                  <a:gd name="T1" fmla="*/ 32 h 12"/>
                  <a:gd name="T2" fmla="*/ 3 w 10"/>
                  <a:gd name="T3" fmla="*/ 16 h 12"/>
                  <a:gd name="T4" fmla="*/ 18 w 10"/>
                  <a:gd name="T5" fmla="*/ 21 h 12"/>
                  <a:gd name="T6" fmla="*/ 15 w 10"/>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2">
                    <a:moveTo>
                      <a:pt x="2" y="12"/>
                    </a:moveTo>
                    <a:cubicBezTo>
                      <a:pt x="1" y="10"/>
                      <a:pt x="0" y="8"/>
                      <a:pt x="1" y="6"/>
                    </a:cubicBezTo>
                    <a:cubicBezTo>
                      <a:pt x="3" y="6"/>
                      <a:pt x="5" y="9"/>
                      <a:pt x="7" y="8"/>
                    </a:cubicBezTo>
                    <a:cubicBezTo>
                      <a:pt x="10" y="7"/>
                      <a:pt x="8" y="1"/>
                      <a:pt x="6" y="0"/>
                    </a:cubicBezTo>
                  </a:path>
                </a:pathLst>
              </a:custGeom>
              <a:noFill/>
              <a:ln w="15875" cap="flat">
                <a:solidFill>
                  <a:srgbClr val="E8E4EB"/>
                </a:solidFill>
                <a:prstDash val="lgDash"/>
                <a:miter lim="800000"/>
                <a:headEnd/>
                <a:tailEnd/>
              </a:ln>
            </p:spPr>
            <p:txBody>
              <a:bodyPr/>
              <a:lstStyle/>
              <a:p>
                <a:endParaRPr lang="hu-HU"/>
              </a:p>
            </p:txBody>
          </p:sp>
          <p:sp>
            <p:nvSpPr>
              <p:cNvPr id="16867" name="Freeform 119"/>
              <p:cNvSpPr>
                <a:spLocks/>
              </p:cNvSpPr>
              <p:nvPr/>
            </p:nvSpPr>
            <p:spPr bwMode="auto">
              <a:xfrm>
                <a:off x="984" y="2124"/>
                <a:ext cx="62" cy="43"/>
              </a:xfrm>
              <a:custGeom>
                <a:avLst/>
                <a:gdLst>
                  <a:gd name="T0" fmla="*/ 57 w 25"/>
                  <a:gd name="T1" fmla="*/ 38 h 16"/>
                  <a:gd name="T2" fmla="*/ 57 w 25"/>
                  <a:gd name="T3" fmla="*/ 19 h 16"/>
                  <a:gd name="T4" fmla="*/ 45 w 25"/>
                  <a:gd name="T5" fmla="*/ 30 h 16"/>
                  <a:gd name="T6" fmla="*/ 15 w 25"/>
                  <a:gd name="T7" fmla="*/ 24 h 16"/>
                  <a:gd name="T8" fmla="*/ 15 w 25"/>
                  <a:gd name="T9" fmla="*/ 0 h 16"/>
                  <a:gd name="T10" fmla="*/ 0 w 25"/>
                  <a:gd name="T11" fmla="*/ 43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 h="16">
                    <a:moveTo>
                      <a:pt x="23" y="14"/>
                    </a:moveTo>
                    <a:cubicBezTo>
                      <a:pt x="24" y="11"/>
                      <a:pt x="25" y="8"/>
                      <a:pt x="23" y="7"/>
                    </a:cubicBezTo>
                    <a:cubicBezTo>
                      <a:pt x="21" y="8"/>
                      <a:pt x="20" y="10"/>
                      <a:pt x="18" y="11"/>
                    </a:cubicBezTo>
                    <a:cubicBezTo>
                      <a:pt x="20" y="0"/>
                      <a:pt x="11" y="0"/>
                      <a:pt x="6" y="9"/>
                    </a:cubicBezTo>
                    <a:cubicBezTo>
                      <a:pt x="7" y="6"/>
                      <a:pt x="7" y="3"/>
                      <a:pt x="6" y="0"/>
                    </a:cubicBezTo>
                    <a:cubicBezTo>
                      <a:pt x="2" y="3"/>
                      <a:pt x="1" y="11"/>
                      <a:pt x="0" y="16"/>
                    </a:cubicBezTo>
                  </a:path>
                </a:pathLst>
              </a:custGeom>
              <a:noFill/>
              <a:ln w="15875" cap="flat">
                <a:solidFill>
                  <a:srgbClr val="E8E4EB"/>
                </a:solidFill>
                <a:prstDash val="lgDash"/>
                <a:miter lim="800000"/>
                <a:headEnd/>
                <a:tailEnd/>
              </a:ln>
            </p:spPr>
            <p:txBody>
              <a:bodyPr/>
              <a:lstStyle/>
              <a:p>
                <a:endParaRPr lang="hu-HU"/>
              </a:p>
            </p:txBody>
          </p:sp>
          <p:sp>
            <p:nvSpPr>
              <p:cNvPr id="16868" name="Freeform 120"/>
              <p:cNvSpPr>
                <a:spLocks/>
              </p:cNvSpPr>
              <p:nvPr/>
            </p:nvSpPr>
            <p:spPr bwMode="auto">
              <a:xfrm>
                <a:off x="1076" y="2145"/>
                <a:ext cx="30" cy="38"/>
              </a:xfrm>
              <a:custGeom>
                <a:avLst/>
                <a:gdLst>
                  <a:gd name="T0" fmla="*/ 8 w 12"/>
                  <a:gd name="T1" fmla="*/ 0 h 14"/>
                  <a:gd name="T2" fmla="*/ 5 w 12"/>
                  <a:gd name="T3" fmla="*/ 22 h 14"/>
                  <a:gd name="T4" fmla="*/ 25 w 12"/>
                  <a:gd name="T5" fmla="*/ 0 h 14"/>
                  <a:gd name="T6" fmla="*/ 25 w 12"/>
                  <a:gd name="T7" fmla="*/ 38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4">
                    <a:moveTo>
                      <a:pt x="3" y="0"/>
                    </a:moveTo>
                    <a:cubicBezTo>
                      <a:pt x="1" y="2"/>
                      <a:pt x="0" y="6"/>
                      <a:pt x="2" y="8"/>
                    </a:cubicBezTo>
                    <a:cubicBezTo>
                      <a:pt x="6" y="6"/>
                      <a:pt x="7" y="1"/>
                      <a:pt x="10" y="0"/>
                    </a:cubicBezTo>
                    <a:cubicBezTo>
                      <a:pt x="12" y="3"/>
                      <a:pt x="11" y="10"/>
                      <a:pt x="10" y="14"/>
                    </a:cubicBezTo>
                  </a:path>
                </a:pathLst>
              </a:custGeom>
              <a:noFill/>
              <a:ln w="15875" cap="flat">
                <a:solidFill>
                  <a:srgbClr val="E8E4EB"/>
                </a:solidFill>
                <a:prstDash val="lgDash"/>
                <a:miter lim="800000"/>
                <a:headEnd/>
                <a:tailEnd/>
              </a:ln>
            </p:spPr>
            <p:txBody>
              <a:bodyPr/>
              <a:lstStyle/>
              <a:p>
                <a:endParaRPr lang="hu-HU"/>
              </a:p>
            </p:txBody>
          </p:sp>
          <p:sp>
            <p:nvSpPr>
              <p:cNvPr id="16869" name="Freeform 121"/>
              <p:cNvSpPr>
                <a:spLocks/>
              </p:cNvSpPr>
              <p:nvPr/>
            </p:nvSpPr>
            <p:spPr bwMode="auto">
              <a:xfrm>
                <a:off x="1086" y="2025"/>
                <a:ext cx="25" cy="27"/>
              </a:xfrm>
              <a:custGeom>
                <a:avLst/>
                <a:gdLst>
                  <a:gd name="T0" fmla="*/ 8 w 10"/>
                  <a:gd name="T1" fmla="*/ 27 h 10"/>
                  <a:gd name="T2" fmla="*/ 25 w 10"/>
                  <a:gd name="T3" fmla="*/ 14 h 10"/>
                  <a:gd name="T4" fmla="*/ 0 w 10"/>
                  <a:gd name="T5" fmla="*/ 8 h 10"/>
                  <a:gd name="T6" fmla="*/ 0 60000 65536"/>
                  <a:gd name="T7" fmla="*/ 0 60000 65536"/>
                  <a:gd name="T8" fmla="*/ 0 60000 65536"/>
                </a:gdLst>
                <a:ahLst/>
                <a:cxnLst>
                  <a:cxn ang="T6">
                    <a:pos x="T0" y="T1"/>
                  </a:cxn>
                  <a:cxn ang="T7">
                    <a:pos x="T2" y="T3"/>
                  </a:cxn>
                  <a:cxn ang="T8">
                    <a:pos x="T4" y="T5"/>
                  </a:cxn>
                </a:cxnLst>
                <a:rect l="0" t="0" r="r" b="b"/>
                <a:pathLst>
                  <a:path w="10" h="10">
                    <a:moveTo>
                      <a:pt x="3" y="10"/>
                    </a:moveTo>
                    <a:cubicBezTo>
                      <a:pt x="4" y="8"/>
                      <a:pt x="10" y="7"/>
                      <a:pt x="10" y="5"/>
                    </a:cubicBezTo>
                    <a:cubicBezTo>
                      <a:pt x="10" y="0"/>
                      <a:pt x="2" y="1"/>
                      <a:pt x="0" y="3"/>
                    </a:cubicBezTo>
                  </a:path>
                </a:pathLst>
              </a:custGeom>
              <a:noFill/>
              <a:ln w="15875" cap="flat">
                <a:solidFill>
                  <a:srgbClr val="E8E4EB"/>
                </a:solidFill>
                <a:prstDash val="lgDash"/>
                <a:miter lim="800000"/>
                <a:headEnd/>
                <a:tailEnd/>
              </a:ln>
            </p:spPr>
            <p:txBody>
              <a:bodyPr/>
              <a:lstStyle/>
              <a:p>
                <a:endParaRPr lang="hu-HU"/>
              </a:p>
            </p:txBody>
          </p:sp>
          <p:sp>
            <p:nvSpPr>
              <p:cNvPr id="16870" name="Freeform 122"/>
              <p:cNvSpPr>
                <a:spLocks/>
              </p:cNvSpPr>
              <p:nvPr/>
            </p:nvSpPr>
            <p:spPr bwMode="auto">
              <a:xfrm>
                <a:off x="951" y="1745"/>
                <a:ext cx="30" cy="35"/>
              </a:xfrm>
              <a:custGeom>
                <a:avLst/>
                <a:gdLst>
                  <a:gd name="T0" fmla="*/ 15 w 12"/>
                  <a:gd name="T1" fmla="*/ 35 h 13"/>
                  <a:gd name="T2" fmla="*/ 30 w 12"/>
                  <a:gd name="T3" fmla="*/ 24 h 13"/>
                  <a:gd name="T4" fmla="*/ 3 w 12"/>
                  <a:gd name="T5" fmla="*/ 30 h 13"/>
                  <a:gd name="T6" fmla="*/ 5 w 12"/>
                  <a:gd name="T7" fmla="*/ 0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3">
                    <a:moveTo>
                      <a:pt x="6" y="13"/>
                    </a:moveTo>
                    <a:cubicBezTo>
                      <a:pt x="8" y="12"/>
                      <a:pt x="11" y="11"/>
                      <a:pt x="12" y="9"/>
                    </a:cubicBezTo>
                    <a:cubicBezTo>
                      <a:pt x="10" y="4"/>
                      <a:pt x="4" y="9"/>
                      <a:pt x="1" y="11"/>
                    </a:cubicBezTo>
                    <a:cubicBezTo>
                      <a:pt x="0" y="7"/>
                      <a:pt x="3" y="2"/>
                      <a:pt x="2" y="0"/>
                    </a:cubicBezTo>
                  </a:path>
                </a:pathLst>
              </a:custGeom>
              <a:noFill/>
              <a:ln w="15875" cap="flat">
                <a:solidFill>
                  <a:srgbClr val="E8E4EB"/>
                </a:solidFill>
                <a:prstDash val="lgDash"/>
                <a:miter lim="800000"/>
                <a:headEnd/>
                <a:tailEnd/>
              </a:ln>
            </p:spPr>
            <p:txBody>
              <a:bodyPr/>
              <a:lstStyle/>
              <a:p>
                <a:endParaRPr lang="hu-HU"/>
              </a:p>
            </p:txBody>
          </p:sp>
          <p:sp>
            <p:nvSpPr>
              <p:cNvPr id="16871" name="Freeform 123"/>
              <p:cNvSpPr>
                <a:spLocks/>
              </p:cNvSpPr>
              <p:nvPr/>
            </p:nvSpPr>
            <p:spPr bwMode="auto">
              <a:xfrm>
                <a:off x="861" y="1633"/>
                <a:ext cx="20" cy="16"/>
              </a:xfrm>
              <a:custGeom>
                <a:avLst/>
                <a:gdLst>
                  <a:gd name="T0" fmla="*/ 18 w 8"/>
                  <a:gd name="T1" fmla="*/ 8 h 6"/>
                  <a:gd name="T2" fmla="*/ 0 w 8"/>
                  <a:gd name="T3" fmla="*/ 8 h 6"/>
                  <a:gd name="T4" fmla="*/ 20 w 8"/>
                  <a:gd name="T5" fmla="*/ 16 h 6"/>
                  <a:gd name="T6" fmla="*/ 0 60000 65536"/>
                  <a:gd name="T7" fmla="*/ 0 60000 65536"/>
                  <a:gd name="T8" fmla="*/ 0 60000 65536"/>
                </a:gdLst>
                <a:ahLst/>
                <a:cxnLst>
                  <a:cxn ang="T6">
                    <a:pos x="T0" y="T1"/>
                  </a:cxn>
                  <a:cxn ang="T7">
                    <a:pos x="T2" y="T3"/>
                  </a:cxn>
                  <a:cxn ang="T8">
                    <a:pos x="T4" y="T5"/>
                  </a:cxn>
                </a:cxnLst>
                <a:rect l="0" t="0" r="r" b="b"/>
                <a:pathLst>
                  <a:path w="8" h="6">
                    <a:moveTo>
                      <a:pt x="7" y="3"/>
                    </a:moveTo>
                    <a:cubicBezTo>
                      <a:pt x="5" y="0"/>
                      <a:pt x="2" y="1"/>
                      <a:pt x="0" y="3"/>
                    </a:cubicBezTo>
                    <a:cubicBezTo>
                      <a:pt x="1" y="5"/>
                      <a:pt x="5" y="6"/>
                      <a:pt x="8" y="6"/>
                    </a:cubicBezTo>
                  </a:path>
                </a:pathLst>
              </a:custGeom>
              <a:noFill/>
              <a:ln w="15875" cap="flat">
                <a:solidFill>
                  <a:srgbClr val="E8E4EB"/>
                </a:solidFill>
                <a:prstDash val="lgDash"/>
                <a:miter lim="800000"/>
                <a:headEnd/>
                <a:tailEnd/>
              </a:ln>
            </p:spPr>
            <p:txBody>
              <a:bodyPr/>
              <a:lstStyle/>
              <a:p>
                <a:endParaRPr lang="hu-HU"/>
              </a:p>
            </p:txBody>
          </p:sp>
          <p:sp>
            <p:nvSpPr>
              <p:cNvPr id="16872" name="Freeform 124"/>
              <p:cNvSpPr>
                <a:spLocks/>
              </p:cNvSpPr>
              <p:nvPr/>
            </p:nvSpPr>
            <p:spPr bwMode="auto">
              <a:xfrm>
                <a:off x="1039" y="1577"/>
                <a:ext cx="25" cy="24"/>
              </a:xfrm>
              <a:custGeom>
                <a:avLst/>
                <a:gdLst>
                  <a:gd name="T0" fmla="*/ 0 w 10"/>
                  <a:gd name="T1" fmla="*/ 16 h 9"/>
                  <a:gd name="T2" fmla="*/ 8 w 10"/>
                  <a:gd name="T3" fmla="*/ 0 h 9"/>
                  <a:gd name="T4" fmla="*/ 10 w 10"/>
                  <a:gd name="T5" fmla="*/ 24 h 9"/>
                  <a:gd name="T6" fmla="*/ 25 w 10"/>
                  <a:gd name="T7" fmla="*/ 5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9">
                    <a:moveTo>
                      <a:pt x="0" y="6"/>
                    </a:moveTo>
                    <a:cubicBezTo>
                      <a:pt x="1" y="3"/>
                      <a:pt x="1" y="1"/>
                      <a:pt x="3" y="0"/>
                    </a:cubicBezTo>
                    <a:cubicBezTo>
                      <a:pt x="4" y="3"/>
                      <a:pt x="1" y="7"/>
                      <a:pt x="4" y="9"/>
                    </a:cubicBezTo>
                    <a:cubicBezTo>
                      <a:pt x="7" y="8"/>
                      <a:pt x="9" y="5"/>
                      <a:pt x="10" y="2"/>
                    </a:cubicBezTo>
                  </a:path>
                </a:pathLst>
              </a:custGeom>
              <a:noFill/>
              <a:ln w="15875" cap="flat">
                <a:solidFill>
                  <a:srgbClr val="E8E4EB"/>
                </a:solidFill>
                <a:prstDash val="lgDash"/>
                <a:miter lim="800000"/>
                <a:headEnd/>
                <a:tailEnd/>
              </a:ln>
            </p:spPr>
            <p:txBody>
              <a:bodyPr/>
              <a:lstStyle/>
              <a:p>
                <a:endParaRPr lang="hu-HU"/>
              </a:p>
            </p:txBody>
          </p:sp>
          <p:sp>
            <p:nvSpPr>
              <p:cNvPr id="16873" name="Freeform 125"/>
              <p:cNvSpPr>
                <a:spLocks/>
              </p:cNvSpPr>
              <p:nvPr/>
            </p:nvSpPr>
            <p:spPr bwMode="auto">
              <a:xfrm>
                <a:off x="1109" y="1476"/>
                <a:ext cx="37" cy="43"/>
              </a:xfrm>
              <a:custGeom>
                <a:avLst/>
                <a:gdLst>
                  <a:gd name="T0" fmla="*/ 5 w 15"/>
                  <a:gd name="T1" fmla="*/ 32 h 16"/>
                  <a:gd name="T2" fmla="*/ 0 w 15"/>
                  <a:gd name="T3" fmla="*/ 22 h 16"/>
                  <a:gd name="T4" fmla="*/ 0 60000 65536"/>
                  <a:gd name="T5" fmla="*/ 0 60000 65536"/>
                </a:gdLst>
                <a:ahLst/>
                <a:cxnLst>
                  <a:cxn ang="T4">
                    <a:pos x="T0" y="T1"/>
                  </a:cxn>
                  <a:cxn ang="T5">
                    <a:pos x="T2" y="T3"/>
                  </a:cxn>
                </a:cxnLst>
                <a:rect l="0" t="0" r="r" b="b"/>
                <a:pathLst>
                  <a:path w="15" h="16">
                    <a:moveTo>
                      <a:pt x="2" y="12"/>
                    </a:moveTo>
                    <a:cubicBezTo>
                      <a:pt x="15" y="16"/>
                      <a:pt x="9" y="0"/>
                      <a:pt x="0" y="8"/>
                    </a:cubicBezTo>
                  </a:path>
                </a:pathLst>
              </a:custGeom>
              <a:noFill/>
              <a:ln w="15875" cap="flat">
                <a:solidFill>
                  <a:srgbClr val="E8E4EB"/>
                </a:solidFill>
                <a:prstDash val="lgDash"/>
                <a:miter lim="800000"/>
                <a:headEnd/>
                <a:tailEnd/>
              </a:ln>
            </p:spPr>
            <p:txBody>
              <a:bodyPr/>
              <a:lstStyle/>
              <a:p>
                <a:endParaRPr lang="hu-HU"/>
              </a:p>
            </p:txBody>
          </p:sp>
          <p:sp>
            <p:nvSpPr>
              <p:cNvPr id="16874" name="Freeform 126"/>
              <p:cNvSpPr>
                <a:spLocks/>
              </p:cNvSpPr>
              <p:nvPr/>
            </p:nvSpPr>
            <p:spPr bwMode="auto">
              <a:xfrm>
                <a:off x="1109" y="1535"/>
                <a:ext cx="25" cy="29"/>
              </a:xfrm>
              <a:custGeom>
                <a:avLst/>
                <a:gdLst>
                  <a:gd name="T0" fmla="*/ 5 w 10"/>
                  <a:gd name="T1" fmla="*/ 13 h 11"/>
                  <a:gd name="T2" fmla="*/ 0 w 10"/>
                  <a:gd name="T3" fmla="*/ 26 h 11"/>
                  <a:gd name="T4" fmla="*/ 0 60000 65536"/>
                  <a:gd name="T5" fmla="*/ 0 60000 65536"/>
                </a:gdLst>
                <a:ahLst/>
                <a:cxnLst>
                  <a:cxn ang="T4">
                    <a:pos x="T0" y="T1"/>
                  </a:cxn>
                  <a:cxn ang="T5">
                    <a:pos x="T2" y="T3"/>
                  </a:cxn>
                </a:cxnLst>
                <a:rect l="0" t="0" r="r" b="b"/>
                <a:pathLst>
                  <a:path w="10" h="11">
                    <a:moveTo>
                      <a:pt x="2" y="5"/>
                    </a:moveTo>
                    <a:cubicBezTo>
                      <a:pt x="10" y="0"/>
                      <a:pt x="10" y="11"/>
                      <a:pt x="0" y="10"/>
                    </a:cubicBezTo>
                  </a:path>
                </a:pathLst>
              </a:custGeom>
              <a:noFill/>
              <a:ln w="15875" cap="flat">
                <a:solidFill>
                  <a:srgbClr val="E8E4EB"/>
                </a:solidFill>
                <a:prstDash val="lgDash"/>
                <a:miter lim="800000"/>
                <a:headEnd/>
                <a:tailEnd/>
              </a:ln>
            </p:spPr>
            <p:txBody>
              <a:bodyPr/>
              <a:lstStyle/>
              <a:p>
                <a:endParaRPr lang="hu-HU"/>
              </a:p>
            </p:txBody>
          </p:sp>
          <p:sp>
            <p:nvSpPr>
              <p:cNvPr id="16875" name="Freeform 127"/>
              <p:cNvSpPr>
                <a:spLocks/>
              </p:cNvSpPr>
              <p:nvPr/>
            </p:nvSpPr>
            <p:spPr bwMode="auto">
              <a:xfrm>
                <a:off x="729" y="1791"/>
                <a:ext cx="35" cy="34"/>
              </a:xfrm>
              <a:custGeom>
                <a:avLst/>
                <a:gdLst>
                  <a:gd name="T0" fmla="*/ 30 w 14"/>
                  <a:gd name="T1" fmla="*/ 13 h 13"/>
                  <a:gd name="T2" fmla="*/ 13 w 14"/>
                  <a:gd name="T3" fmla="*/ 8 h 13"/>
                  <a:gd name="T4" fmla="*/ 20 w 14"/>
                  <a:gd name="T5" fmla="*/ 18 h 13"/>
                  <a:gd name="T6" fmla="*/ 0 w 14"/>
                  <a:gd name="T7" fmla="*/ 24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13">
                    <a:moveTo>
                      <a:pt x="12" y="5"/>
                    </a:moveTo>
                    <a:cubicBezTo>
                      <a:pt x="11" y="3"/>
                      <a:pt x="7" y="0"/>
                      <a:pt x="5" y="3"/>
                    </a:cubicBezTo>
                    <a:cubicBezTo>
                      <a:pt x="3" y="6"/>
                      <a:pt x="7" y="6"/>
                      <a:pt x="8" y="7"/>
                    </a:cubicBezTo>
                    <a:cubicBezTo>
                      <a:pt x="14" y="13"/>
                      <a:pt x="3" y="13"/>
                      <a:pt x="0" y="9"/>
                    </a:cubicBezTo>
                  </a:path>
                </a:pathLst>
              </a:custGeom>
              <a:noFill/>
              <a:ln w="15875" cap="flat">
                <a:solidFill>
                  <a:srgbClr val="E8E4EB"/>
                </a:solidFill>
                <a:prstDash val="lgDash"/>
                <a:miter lim="800000"/>
                <a:headEnd/>
                <a:tailEnd/>
              </a:ln>
            </p:spPr>
            <p:txBody>
              <a:bodyPr/>
              <a:lstStyle/>
              <a:p>
                <a:endParaRPr lang="hu-HU"/>
              </a:p>
            </p:txBody>
          </p:sp>
          <p:sp>
            <p:nvSpPr>
              <p:cNvPr id="16876" name="Freeform 128"/>
              <p:cNvSpPr>
                <a:spLocks/>
              </p:cNvSpPr>
              <p:nvPr/>
            </p:nvSpPr>
            <p:spPr bwMode="auto">
              <a:xfrm>
                <a:off x="604" y="1812"/>
                <a:ext cx="37" cy="51"/>
              </a:xfrm>
              <a:custGeom>
                <a:avLst/>
                <a:gdLst>
                  <a:gd name="T0" fmla="*/ 22 w 15"/>
                  <a:gd name="T1" fmla="*/ 51 h 19"/>
                  <a:gd name="T2" fmla="*/ 12 w 15"/>
                  <a:gd name="T3" fmla="*/ 38 h 19"/>
                  <a:gd name="T4" fmla="*/ 0 w 15"/>
                  <a:gd name="T5" fmla="*/ 30 h 19"/>
                  <a:gd name="T6" fmla="*/ 0 60000 65536"/>
                  <a:gd name="T7" fmla="*/ 0 60000 65536"/>
                  <a:gd name="T8" fmla="*/ 0 60000 65536"/>
                </a:gdLst>
                <a:ahLst/>
                <a:cxnLst>
                  <a:cxn ang="T6">
                    <a:pos x="T0" y="T1"/>
                  </a:cxn>
                  <a:cxn ang="T7">
                    <a:pos x="T2" y="T3"/>
                  </a:cxn>
                  <a:cxn ang="T8">
                    <a:pos x="T4" y="T5"/>
                  </a:cxn>
                </a:cxnLst>
                <a:rect l="0" t="0" r="r" b="b"/>
                <a:pathLst>
                  <a:path w="15" h="19">
                    <a:moveTo>
                      <a:pt x="9" y="19"/>
                    </a:moveTo>
                    <a:cubicBezTo>
                      <a:pt x="15" y="14"/>
                      <a:pt x="13" y="9"/>
                      <a:pt x="5" y="14"/>
                    </a:cubicBezTo>
                    <a:cubicBezTo>
                      <a:pt x="15" y="4"/>
                      <a:pt x="5" y="0"/>
                      <a:pt x="0" y="11"/>
                    </a:cubicBezTo>
                  </a:path>
                </a:pathLst>
              </a:custGeom>
              <a:noFill/>
              <a:ln w="15875" cap="flat">
                <a:solidFill>
                  <a:srgbClr val="E8E4EB"/>
                </a:solidFill>
                <a:prstDash val="lgDash"/>
                <a:miter lim="800000"/>
                <a:headEnd/>
                <a:tailEnd/>
              </a:ln>
            </p:spPr>
            <p:txBody>
              <a:bodyPr/>
              <a:lstStyle/>
              <a:p>
                <a:endParaRPr lang="hu-HU"/>
              </a:p>
            </p:txBody>
          </p:sp>
          <p:sp>
            <p:nvSpPr>
              <p:cNvPr id="16877" name="Freeform 129"/>
              <p:cNvSpPr>
                <a:spLocks/>
              </p:cNvSpPr>
              <p:nvPr/>
            </p:nvSpPr>
            <p:spPr bwMode="auto">
              <a:xfrm>
                <a:off x="669" y="2071"/>
                <a:ext cx="27" cy="29"/>
              </a:xfrm>
              <a:custGeom>
                <a:avLst/>
                <a:gdLst>
                  <a:gd name="T0" fmla="*/ 2 w 11"/>
                  <a:gd name="T1" fmla="*/ 8 h 11"/>
                  <a:gd name="T2" fmla="*/ 5 w 11"/>
                  <a:gd name="T3" fmla="*/ 0 h 11"/>
                  <a:gd name="T4" fmla="*/ 0 60000 65536"/>
                  <a:gd name="T5" fmla="*/ 0 60000 65536"/>
                </a:gdLst>
                <a:ahLst/>
                <a:cxnLst>
                  <a:cxn ang="T4">
                    <a:pos x="T0" y="T1"/>
                  </a:cxn>
                  <a:cxn ang="T5">
                    <a:pos x="T2" y="T3"/>
                  </a:cxn>
                </a:cxnLst>
                <a:rect l="0" t="0" r="r" b="b"/>
                <a:pathLst>
                  <a:path w="11" h="11">
                    <a:moveTo>
                      <a:pt x="1" y="3"/>
                    </a:moveTo>
                    <a:cubicBezTo>
                      <a:pt x="0" y="11"/>
                      <a:pt x="11" y="3"/>
                      <a:pt x="2" y="0"/>
                    </a:cubicBezTo>
                  </a:path>
                </a:pathLst>
              </a:custGeom>
              <a:noFill/>
              <a:ln w="15875" cap="flat">
                <a:solidFill>
                  <a:srgbClr val="E8E4EB"/>
                </a:solidFill>
                <a:prstDash val="lgDash"/>
                <a:miter lim="800000"/>
                <a:headEnd/>
                <a:tailEnd/>
              </a:ln>
            </p:spPr>
            <p:txBody>
              <a:bodyPr/>
              <a:lstStyle/>
              <a:p>
                <a:endParaRPr lang="hu-HU"/>
              </a:p>
            </p:txBody>
          </p:sp>
          <p:sp>
            <p:nvSpPr>
              <p:cNvPr id="16878" name="Freeform 130"/>
              <p:cNvSpPr>
                <a:spLocks/>
              </p:cNvSpPr>
              <p:nvPr/>
            </p:nvSpPr>
            <p:spPr bwMode="auto">
              <a:xfrm>
                <a:off x="701" y="2036"/>
                <a:ext cx="25" cy="32"/>
              </a:xfrm>
              <a:custGeom>
                <a:avLst/>
                <a:gdLst>
                  <a:gd name="T0" fmla="*/ 15 w 10"/>
                  <a:gd name="T1" fmla="*/ 27 h 12"/>
                  <a:gd name="T2" fmla="*/ 15 w 10"/>
                  <a:gd name="T3" fmla="*/ 29 h 12"/>
                  <a:gd name="T4" fmla="*/ 25 w 10"/>
                  <a:gd name="T5" fmla="*/ 16 h 12"/>
                  <a:gd name="T6" fmla="*/ 5 w 10"/>
                  <a:gd name="T7" fmla="*/ 21 h 12"/>
                  <a:gd name="T8" fmla="*/ 15 w 10"/>
                  <a:gd name="T9" fmla="*/ 3 h 12"/>
                  <a:gd name="T10" fmla="*/ 0 w 10"/>
                  <a:gd name="T11" fmla="*/ 13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12">
                    <a:moveTo>
                      <a:pt x="6" y="10"/>
                    </a:moveTo>
                    <a:cubicBezTo>
                      <a:pt x="5" y="11"/>
                      <a:pt x="5" y="12"/>
                      <a:pt x="6" y="11"/>
                    </a:cubicBezTo>
                    <a:cubicBezTo>
                      <a:pt x="8" y="10"/>
                      <a:pt x="10" y="8"/>
                      <a:pt x="10" y="6"/>
                    </a:cubicBezTo>
                    <a:cubicBezTo>
                      <a:pt x="8" y="4"/>
                      <a:pt x="4" y="6"/>
                      <a:pt x="2" y="8"/>
                    </a:cubicBezTo>
                    <a:cubicBezTo>
                      <a:pt x="4" y="6"/>
                      <a:pt x="6" y="4"/>
                      <a:pt x="6" y="1"/>
                    </a:cubicBezTo>
                    <a:cubicBezTo>
                      <a:pt x="3" y="0"/>
                      <a:pt x="1" y="2"/>
                      <a:pt x="0" y="5"/>
                    </a:cubicBezTo>
                  </a:path>
                </a:pathLst>
              </a:custGeom>
              <a:noFill/>
              <a:ln w="15875" cap="flat">
                <a:solidFill>
                  <a:srgbClr val="E8E4EB"/>
                </a:solidFill>
                <a:prstDash val="lgDash"/>
                <a:miter lim="800000"/>
                <a:headEnd/>
                <a:tailEnd/>
              </a:ln>
            </p:spPr>
            <p:txBody>
              <a:bodyPr/>
              <a:lstStyle/>
              <a:p>
                <a:endParaRPr lang="hu-HU"/>
              </a:p>
            </p:txBody>
          </p:sp>
          <p:sp>
            <p:nvSpPr>
              <p:cNvPr id="16879" name="Freeform 131"/>
              <p:cNvSpPr>
                <a:spLocks/>
              </p:cNvSpPr>
              <p:nvPr/>
            </p:nvSpPr>
            <p:spPr bwMode="auto">
              <a:xfrm>
                <a:off x="484" y="2265"/>
                <a:ext cx="27" cy="38"/>
              </a:xfrm>
              <a:custGeom>
                <a:avLst/>
                <a:gdLst>
                  <a:gd name="T0" fmla="*/ 17 w 11"/>
                  <a:gd name="T1" fmla="*/ 38 h 14"/>
                  <a:gd name="T2" fmla="*/ 27 w 11"/>
                  <a:gd name="T3" fmla="*/ 27 h 14"/>
                  <a:gd name="T4" fmla="*/ 20 w 11"/>
                  <a:gd name="T5" fmla="*/ 27 h 14"/>
                  <a:gd name="T6" fmla="*/ 0 w 11"/>
                  <a:gd name="T7" fmla="*/ 16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4">
                    <a:moveTo>
                      <a:pt x="7" y="14"/>
                    </a:moveTo>
                    <a:cubicBezTo>
                      <a:pt x="9" y="13"/>
                      <a:pt x="11" y="12"/>
                      <a:pt x="11" y="10"/>
                    </a:cubicBezTo>
                    <a:cubicBezTo>
                      <a:pt x="10" y="10"/>
                      <a:pt x="9" y="10"/>
                      <a:pt x="8" y="10"/>
                    </a:cubicBezTo>
                    <a:cubicBezTo>
                      <a:pt x="9" y="0"/>
                      <a:pt x="8" y="3"/>
                      <a:pt x="0" y="6"/>
                    </a:cubicBezTo>
                  </a:path>
                </a:pathLst>
              </a:custGeom>
              <a:noFill/>
              <a:ln w="15875" cap="flat">
                <a:solidFill>
                  <a:srgbClr val="E8E4EB"/>
                </a:solidFill>
                <a:prstDash val="lgDash"/>
                <a:miter lim="800000"/>
                <a:headEnd/>
                <a:tailEnd/>
              </a:ln>
            </p:spPr>
            <p:txBody>
              <a:bodyPr/>
              <a:lstStyle/>
              <a:p>
                <a:endParaRPr lang="hu-HU"/>
              </a:p>
            </p:txBody>
          </p:sp>
          <p:sp>
            <p:nvSpPr>
              <p:cNvPr id="16880" name="Freeform 132"/>
              <p:cNvSpPr>
                <a:spLocks/>
              </p:cNvSpPr>
              <p:nvPr/>
            </p:nvSpPr>
            <p:spPr bwMode="auto">
              <a:xfrm>
                <a:off x="456" y="2127"/>
                <a:ext cx="18" cy="29"/>
              </a:xfrm>
              <a:custGeom>
                <a:avLst/>
                <a:gdLst>
                  <a:gd name="T0" fmla="*/ 15 w 7"/>
                  <a:gd name="T1" fmla="*/ 3 h 11"/>
                  <a:gd name="T2" fmla="*/ 3 w 7"/>
                  <a:gd name="T3" fmla="*/ 8 h 11"/>
                  <a:gd name="T4" fmla="*/ 10 w 7"/>
                  <a:gd name="T5" fmla="*/ 16 h 11"/>
                  <a:gd name="T6" fmla="*/ 18 w 7"/>
                  <a:gd name="T7" fmla="*/ 18 h 11"/>
                  <a:gd name="T8" fmla="*/ 5 w 7"/>
                  <a:gd name="T9" fmla="*/ 29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1">
                    <a:moveTo>
                      <a:pt x="6" y="1"/>
                    </a:moveTo>
                    <a:cubicBezTo>
                      <a:pt x="5" y="0"/>
                      <a:pt x="2" y="1"/>
                      <a:pt x="1" y="3"/>
                    </a:cubicBezTo>
                    <a:cubicBezTo>
                      <a:pt x="0" y="7"/>
                      <a:pt x="2" y="4"/>
                      <a:pt x="4" y="6"/>
                    </a:cubicBezTo>
                    <a:cubicBezTo>
                      <a:pt x="5" y="7"/>
                      <a:pt x="7" y="5"/>
                      <a:pt x="7" y="7"/>
                    </a:cubicBezTo>
                    <a:cubicBezTo>
                      <a:pt x="7" y="9"/>
                      <a:pt x="4" y="11"/>
                      <a:pt x="2" y="11"/>
                    </a:cubicBezTo>
                  </a:path>
                </a:pathLst>
              </a:custGeom>
              <a:noFill/>
              <a:ln w="15875" cap="flat">
                <a:solidFill>
                  <a:srgbClr val="E8E4EB"/>
                </a:solidFill>
                <a:prstDash val="lgDash"/>
                <a:miter lim="800000"/>
                <a:headEnd/>
                <a:tailEnd/>
              </a:ln>
            </p:spPr>
            <p:txBody>
              <a:bodyPr/>
              <a:lstStyle/>
              <a:p>
                <a:endParaRPr lang="hu-HU"/>
              </a:p>
            </p:txBody>
          </p:sp>
          <p:sp>
            <p:nvSpPr>
              <p:cNvPr id="16881" name="Freeform 133"/>
              <p:cNvSpPr>
                <a:spLocks/>
              </p:cNvSpPr>
              <p:nvPr/>
            </p:nvSpPr>
            <p:spPr bwMode="auto">
              <a:xfrm>
                <a:off x="2296" y="2215"/>
                <a:ext cx="13" cy="16"/>
              </a:xfrm>
              <a:custGeom>
                <a:avLst/>
                <a:gdLst>
                  <a:gd name="T0" fmla="*/ 10 w 5"/>
                  <a:gd name="T1" fmla="*/ 3 h 6"/>
                  <a:gd name="T2" fmla="*/ 10 w 5"/>
                  <a:gd name="T3" fmla="*/ 16 h 6"/>
                  <a:gd name="T4" fmla="*/ 3 w 5"/>
                  <a:gd name="T5" fmla="*/ 0 h 6"/>
                  <a:gd name="T6" fmla="*/ 0 60000 65536"/>
                  <a:gd name="T7" fmla="*/ 0 60000 65536"/>
                  <a:gd name="T8" fmla="*/ 0 60000 65536"/>
                </a:gdLst>
                <a:ahLst/>
                <a:cxnLst>
                  <a:cxn ang="T6">
                    <a:pos x="T0" y="T1"/>
                  </a:cxn>
                  <a:cxn ang="T7">
                    <a:pos x="T2" y="T3"/>
                  </a:cxn>
                  <a:cxn ang="T8">
                    <a:pos x="T4" y="T5"/>
                  </a:cxn>
                </a:cxnLst>
                <a:rect l="0" t="0" r="r" b="b"/>
                <a:pathLst>
                  <a:path w="5" h="6">
                    <a:moveTo>
                      <a:pt x="4" y="1"/>
                    </a:moveTo>
                    <a:cubicBezTo>
                      <a:pt x="5" y="2"/>
                      <a:pt x="5" y="4"/>
                      <a:pt x="4" y="6"/>
                    </a:cubicBezTo>
                    <a:cubicBezTo>
                      <a:pt x="1" y="6"/>
                      <a:pt x="0" y="3"/>
                      <a:pt x="1" y="0"/>
                    </a:cubicBezTo>
                  </a:path>
                </a:pathLst>
              </a:custGeom>
              <a:noFill/>
              <a:ln w="15875" cap="flat">
                <a:solidFill>
                  <a:srgbClr val="E8E4EB"/>
                </a:solidFill>
                <a:prstDash val="lgDash"/>
                <a:miter lim="800000"/>
                <a:headEnd/>
                <a:tailEnd/>
              </a:ln>
            </p:spPr>
            <p:txBody>
              <a:bodyPr/>
              <a:lstStyle/>
              <a:p>
                <a:endParaRPr lang="hu-HU"/>
              </a:p>
            </p:txBody>
          </p:sp>
          <p:sp>
            <p:nvSpPr>
              <p:cNvPr id="16882" name="Freeform 134"/>
              <p:cNvSpPr>
                <a:spLocks/>
              </p:cNvSpPr>
              <p:nvPr/>
            </p:nvSpPr>
            <p:spPr bwMode="auto">
              <a:xfrm>
                <a:off x="669" y="2247"/>
                <a:ext cx="30" cy="50"/>
              </a:xfrm>
              <a:custGeom>
                <a:avLst/>
                <a:gdLst>
                  <a:gd name="T0" fmla="*/ 5 w 12"/>
                  <a:gd name="T1" fmla="*/ 3 h 19"/>
                  <a:gd name="T2" fmla="*/ 5 w 12"/>
                  <a:gd name="T3" fmla="*/ 26 h 19"/>
                  <a:gd name="T4" fmla="*/ 20 w 12"/>
                  <a:gd name="T5" fmla="*/ 0 h 19"/>
                  <a:gd name="T6" fmla="*/ 18 w 12"/>
                  <a:gd name="T7" fmla="*/ 50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9">
                    <a:moveTo>
                      <a:pt x="2" y="1"/>
                    </a:moveTo>
                    <a:cubicBezTo>
                      <a:pt x="0" y="4"/>
                      <a:pt x="0" y="7"/>
                      <a:pt x="2" y="10"/>
                    </a:cubicBezTo>
                    <a:cubicBezTo>
                      <a:pt x="6" y="8"/>
                      <a:pt x="5" y="3"/>
                      <a:pt x="8" y="0"/>
                    </a:cubicBezTo>
                    <a:cubicBezTo>
                      <a:pt x="12" y="5"/>
                      <a:pt x="8" y="13"/>
                      <a:pt x="7" y="19"/>
                    </a:cubicBezTo>
                  </a:path>
                </a:pathLst>
              </a:custGeom>
              <a:noFill/>
              <a:ln w="15875" cap="flat">
                <a:solidFill>
                  <a:srgbClr val="E8E4EB"/>
                </a:solidFill>
                <a:prstDash val="lgDash"/>
                <a:miter lim="800000"/>
                <a:headEnd/>
                <a:tailEnd/>
              </a:ln>
            </p:spPr>
            <p:txBody>
              <a:bodyPr/>
              <a:lstStyle/>
              <a:p>
                <a:endParaRPr lang="hu-HU"/>
              </a:p>
            </p:txBody>
          </p:sp>
          <p:sp>
            <p:nvSpPr>
              <p:cNvPr id="16883" name="Freeform 135"/>
              <p:cNvSpPr>
                <a:spLocks/>
              </p:cNvSpPr>
              <p:nvPr/>
            </p:nvSpPr>
            <p:spPr bwMode="auto">
              <a:xfrm>
                <a:off x="969" y="2279"/>
                <a:ext cx="25" cy="29"/>
              </a:xfrm>
              <a:custGeom>
                <a:avLst/>
                <a:gdLst>
                  <a:gd name="T0" fmla="*/ 18 w 10"/>
                  <a:gd name="T1" fmla="*/ 0 h 11"/>
                  <a:gd name="T2" fmla="*/ 5 w 10"/>
                  <a:gd name="T3" fmla="*/ 3 h 11"/>
                  <a:gd name="T4" fmla="*/ 15 w 10"/>
                  <a:gd name="T5" fmla="*/ 11 h 11"/>
                  <a:gd name="T6" fmla="*/ 25 w 10"/>
                  <a:gd name="T7" fmla="*/ 18 h 11"/>
                  <a:gd name="T8" fmla="*/ 8 w 10"/>
                  <a:gd name="T9" fmla="*/ 29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1">
                    <a:moveTo>
                      <a:pt x="7" y="0"/>
                    </a:moveTo>
                    <a:cubicBezTo>
                      <a:pt x="6" y="0"/>
                      <a:pt x="3" y="0"/>
                      <a:pt x="2" y="1"/>
                    </a:cubicBezTo>
                    <a:cubicBezTo>
                      <a:pt x="0" y="4"/>
                      <a:pt x="5" y="3"/>
                      <a:pt x="6" y="4"/>
                    </a:cubicBezTo>
                    <a:cubicBezTo>
                      <a:pt x="7" y="5"/>
                      <a:pt x="10" y="4"/>
                      <a:pt x="10" y="7"/>
                    </a:cubicBezTo>
                    <a:cubicBezTo>
                      <a:pt x="10" y="9"/>
                      <a:pt x="5" y="10"/>
                      <a:pt x="3" y="11"/>
                    </a:cubicBezTo>
                  </a:path>
                </a:pathLst>
              </a:custGeom>
              <a:noFill/>
              <a:ln w="15875" cap="flat">
                <a:solidFill>
                  <a:srgbClr val="E8E4EB"/>
                </a:solidFill>
                <a:prstDash val="lgDash"/>
                <a:miter lim="800000"/>
                <a:headEnd/>
                <a:tailEnd/>
              </a:ln>
            </p:spPr>
            <p:txBody>
              <a:bodyPr/>
              <a:lstStyle/>
              <a:p>
                <a:endParaRPr lang="hu-HU"/>
              </a:p>
            </p:txBody>
          </p:sp>
          <p:sp>
            <p:nvSpPr>
              <p:cNvPr id="16884" name="Freeform 136"/>
              <p:cNvSpPr>
                <a:spLocks/>
              </p:cNvSpPr>
              <p:nvPr/>
            </p:nvSpPr>
            <p:spPr bwMode="auto">
              <a:xfrm>
                <a:off x="539" y="2479"/>
                <a:ext cx="30" cy="26"/>
              </a:xfrm>
              <a:custGeom>
                <a:avLst/>
                <a:gdLst>
                  <a:gd name="T0" fmla="*/ 0 w 12"/>
                  <a:gd name="T1" fmla="*/ 5 h 10"/>
                  <a:gd name="T2" fmla="*/ 5 w 12"/>
                  <a:gd name="T3" fmla="*/ 0 h 10"/>
                  <a:gd name="T4" fmla="*/ 0 60000 65536"/>
                  <a:gd name="T5" fmla="*/ 0 60000 65536"/>
                </a:gdLst>
                <a:ahLst/>
                <a:cxnLst>
                  <a:cxn ang="T4">
                    <a:pos x="T0" y="T1"/>
                  </a:cxn>
                  <a:cxn ang="T5">
                    <a:pos x="T2" y="T3"/>
                  </a:cxn>
                </a:cxnLst>
                <a:rect l="0" t="0" r="r" b="b"/>
                <a:pathLst>
                  <a:path w="12" h="10">
                    <a:moveTo>
                      <a:pt x="0" y="2"/>
                    </a:moveTo>
                    <a:cubicBezTo>
                      <a:pt x="3" y="10"/>
                      <a:pt x="12" y="4"/>
                      <a:pt x="2" y="0"/>
                    </a:cubicBezTo>
                  </a:path>
                </a:pathLst>
              </a:custGeom>
              <a:noFill/>
              <a:ln w="15875" cap="flat">
                <a:solidFill>
                  <a:srgbClr val="E8E4EB"/>
                </a:solidFill>
                <a:prstDash val="lgDash"/>
                <a:miter lim="800000"/>
                <a:headEnd/>
                <a:tailEnd/>
              </a:ln>
            </p:spPr>
            <p:txBody>
              <a:bodyPr/>
              <a:lstStyle/>
              <a:p>
                <a:endParaRPr lang="hu-HU"/>
              </a:p>
            </p:txBody>
          </p:sp>
          <p:sp>
            <p:nvSpPr>
              <p:cNvPr id="16885" name="Freeform 137"/>
              <p:cNvSpPr>
                <a:spLocks/>
              </p:cNvSpPr>
              <p:nvPr/>
            </p:nvSpPr>
            <p:spPr bwMode="auto">
              <a:xfrm>
                <a:off x="559" y="2396"/>
                <a:ext cx="17" cy="27"/>
              </a:xfrm>
              <a:custGeom>
                <a:avLst/>
                <a:gdLst>
                  <a:gd name="T0" fmla="*/ 0 w 7"/>
                  <a:gd name="T1" fmla="*/ 16 h 10"/>
                  <a:gd name="T2" fmla="*/ 5 w 7"/>
                  <a:gd name="T3" fmla="*/ 27 h 10"/>
                  <a:gd name="T4" fmla="*/ 0 60000 65536"/>
                  <a:gd name="T5" fmla="*/ 0 60000 65536"/>
                </a:gdLst>
                <a:ahLst/>
                <a:cxnLst>
                  <a:cxn ang="T4">
                    <a:pos x="T0" y="T1"/>
                  </a:cxn>
                  <a:cxn ang="T5">
                    <a:pos x="T2" y="T3"/>
                  </a:cxn>
                </a:cxnLst>
                <a:rect l="0" t="0" r="r" b="b"/>
                <a:pathLst>
                  <a:path w="7" h="10">
                    <a:moveTo>
                      <a:pt x="0" y="6"/>
                    </a:moveTo>
                    <a:cubicBezTo>
                      <a:pt x="4" y="0"/>
                      <a:pt x="7" y="5"/>
                      <a:pt x="2" y="10"/>
                    </a:cubicBezTo>
                  </a:path>
                </a:pathLst>
              </a:custGeom>
              <a:noFill/>
              <a:ln w="15875" cap="flat">
                <a:solidFill>
                  <a:srgbClr val="E8E4EB"/>
                </a:solidFill>
                <a:prstDash val="lgDash"/>
                <a:miter lim="800000"/>
                <a:headEnd/>
                <a:tailEnd/>
              </a:ln>
            </p:spPr>
            <p:txBody>
              <a:bodyPr/>
              <a:lstStyle/>
              <a:p>
                <a:endParaRPr lang="hu-HU"/>
              </a:p>
            </p:txBody>
          </p:sp>
          <p:sp>
            <p:nvSpPr>
              <p:cNvPr id="16886" name="Freeform 138"/>
              <p:cNvSpPr>
                <a:spLocks/>
              </p:cNvSpPr>
              <p:nvPr/>
            </p:nvSpPr>
            <p:spPr bwMode="auto">
              <a:xfrm>
                <a:off x="994" y="2612"/>
                <a:ext cx="35" cy="45"/>
              </a:xfrm>
              <a:custGeom>
                <a:avLst/>
                <a:gdLst>
                  <a:gd name="T0" fmla="*/ 0 w 14"/>
                  <a:gd name="T1" fmla="*/ 29 h 17"/>
                  <a:gd name="T2" fmla="*/ 20 w 14"/>
                  <a:gd name="T3" fmla="*/ 37 h 17"/>
                  <a:gd name="T4" fmla="*/ 13 w 14"/>
                  <a:gd name="T5" fmla="*/ 19 h 17"/>
                  <a:gd name="T6" fmla="*/ 35 w 14"/>
                  <a:gd name="T7" fmla="*/ 29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17">
                    <a:moveTo>
                      <a:pt x="0" y="11"/>
                    </a:moveTo>
                    <a:cubicBezTo>
                      <a:pt x="1" y="13"/>
                      <a:pt x="5" y="17"/>
                      <a:pt x="8" y="14"/>
                    </a:cubicBezTo>
                    <a:cubicBezTo>
                      <a:pt x="9" y="12"/>
                      <a:pt x="5" y="8"/>
                      <a:pt x="5" y="7"/>
                    </a:cubicBezTo>
                    <a:cubicBezTo>
                      <a:pt x="11" y="0"/>
                      <a:pt x="10" y="11"/>
                      <a:pt x="14" y="11"/>
                    </a:cubicBezTo>
                  </a:path>
                </a:pathLst>
              </a:custGeom>
              <a:noFill/>
              <a:ln w="15875" cap="flat">
                <a:solidFill>
                  <a:srgbClr val="E8E4EB"/>
                </a:solidFill>
                <a:prstDash val="lgDash"/>
                <a:miter lim="800000"/>
                <a:headEnd/>
                <a:tailEnd/>
              </a:ln>
            </p:spPr>
            <p:txBody>
              <a:bodyPr/>
              <a:lstStyle/>
              <a:p>
                <a:endParaRPr lang="hu-HU"/>
              </a:p>
            </p:txBody>
          </p:sp>
          <p:sp>
            <p:nvSpPr>
              <p:cNvPr id="16887" name="Freeform 139"/>
              <p:cNvSpPr>
                <a:spLocks/>
              </p:cNvSpPr>
              <p:nvPr/>
            </p:nvSpPr>
            <p:spPr bwMode="auto">
              <a:xfrm>
                <a:off x="1399" y="2735"/>
                <a:ext cx="20" cy="21"/>
              </a:xfrm>
              <a:custGeom>
                <a:avLst/>
                <a:gdLst>
                  <a:gd name="T0" fmla="*/ 20 w 8"/>
                  <a:gd name="T1" fmla="*/ 5 h 8"/>
                  <a:gd name="T2" fmla="*/ 0 w 8"/>
                  <a:gd name="T3" fmla="*/ 18 h 8"/>
                  <a:gd name="T4" fmla="*/ 8 w 8"/>
                  <a:gd name="T5" fmla="*/ 0 h 8"/>
                  <a:gd name="T6" fmla="*/ 0 60000 65536"/>
                  <a:gd name="T7" fmla="*/ 0 60000 65536"/>
                  <a:gd name="T8" fmla="*/ 0 60000 65536"/>
                </a:gdLst>
                <a:ahLst/>
                <a:cxnLst>
                  <a:cxn ang="T6">
                    <a:pos x="T0" y="T1"/>
                  </a:cxn>
                  <a:cxn ang="T7">
                    <a:pos x="T2" y="T3"/>
                  </a:cxn>
                  <a:cxn ang="T8">
                    <a:pos x="T4" y="T5"/>
                  </a:cxn>
                </a:cxnLst>
                <a:rect l="0" t="0" r="r" b="b"/>
                <a:pathLst>
                  <a:path w="8" h="8">
                    <a:moveTo>
                      <a:pt x="8" y="2"/>
                    </a:moveTo>
                    <a:cubicBezTo>
                      <a:pt x="7" y="5"/>
                      <a:pt x="4" y="8"/>
                      <a:pt x="0" y="7"/>
                    </a:cubicBezTo>
                    <a:cubicBezTo>
                      <a:pt x="0" y="4"/>
                      <a:pt x="1" y="1"/>
                      <a:pt x="3" y="0"/>
                    </a:cubicBezTo>
                  </a:path>
                </a:pathLst>
              </a:custGeom>
              <a:noFill/>
              <a:ln w="15875" cap="flat">
                <a:solidFill>
                  <a:srgbClr val="E8E4EB"/>
                </a:solidFill>
                <a:prstDash val="lgDash"/>
                <a:miter lim="800000"/>
                <a:headEnd/>
                <a:tailEnd/>
              </a:ln>
            </p:spPr>
            <p:txBody>
              <a:bodyPr/>
              <a:lstStyle/>
              <a:p>
                <a:endParaRPr lang="hu-HU"/>
              </a:p>
            </p:txBody>
          </p:sp>
          <p:sp>
            <p:nvSpPr>
              <p:cNvPr id="16888" name="Freeform 140"/>
              <p:cNvSpPr>
                <a:spLocks/>
              </p:cNvSpPr>
              <p:nvPr/>
            </p:nvSpPr>
            <p:spPr bwMode="auto">
              <a:xfrm>
                <a:off x="1489" y="2713"/>
                <a:ext cx="35" cy="24"/>
              </a:xfrm>
              <a:custGeom>
                <a:avLst/>
                <a:gdLst>
                  <a:gd name="T0" fmla="*/ 35 w 14"/>
                  <a:gd name="T1" fmla="*/ 16 h 9"/>
                  <a:gd name="T2" fmla="*/ 35 w 14"/>
                  <a:gd name="T3" fmla="*/ 16 h 9"/>
                  <a:gd name="T4" fmla="*/ 30 w 14"/>
                  <a:gd name="T5" fmla="*/ 3 h 9"/>
                  <a:gd name="T6" fmla="*/ 18 w 14"/>
                  <a:gd name="T7" fmla="*/ 21 h 9"/>
                  <a:gd name="T8" fmla="*/ 13 w 14"/>
                  <a:gd name="T9" fmla="*/ 0 h 9"/>
                  <a:gd name="T10" fmla="*/ 3 w 14"/>
                  <a:gd name="T11" fmla="*/ 24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9">
                    <a:moveTo>
                      <a:pt x="14" y="6"/>
                    </a:moveTo>
                    <a:cubicBezTo>
                      <a:pt x="14" y="6"/>
                      <a:pt x="14" y="8"/>
                      <a:pt x="14" y="6"/>
                    </a:cubicBezTo>
                    <a:cubicBezTo>
                      <a:pt x="14" y="4"/>
                      <a:pt x="13" y="2"/>
                      <a:pt x="12" y="1"/>
                    </a:cubicBezTo>
                    <a:cubicBezTo>
                      <a:pt x="8" y="1"/>
                      <a:pt x="8" y="6"/>
                      <a:pt x="7" y="8"/>
                    </a:cubicBezTo>
                    <a:cubicBezTo>
                      <a:pt x="5" y="7"/>
                      <a:pt x="5" y="3"/>
                      <a:pt x="5" y="0"/>
                    </a:cubicBezTo>
                    <a:cubicBezTo>
                      <a:pt x="2" y="2"/>
                      <a:pt x="0" y="6"/>
                      <a:pt x="1" y="9"/>
                    </a:cubicBezTo>
                  </a:path>
                </a:pathLst>
              </a:custGeom>
              <a:noFill/>
              <a:ln w="15875" cap="flat">
                <a:solidFill>
                  <a:srgbClr val="E8E4EB"/>
                </a:solidFill>
                <a:prstDash val="lgDash"/>
                <a:miter lim="800000"/>
                <a:headEnd/>
                <a:tailEnd/>
              </a:ln>
            </p:spPr>
            <p:txBody>
              <a:bodyPr/>
              <a:lstStyle/>
              <a:p>
                <a:endParaRPr lang="hu-HU"/>
              </a:p>
            </p:txBody>
          </p:sp>
          <p:sp>
            <p:nvSpPr>
              <p:cNvPr id="16889" name="Freeform 141"/>
              <p:cNvSpPr>
                <a:spLocks/>
              </p:cNvSpPr>
              <p:nvPr/>
            </p:nvSpPr>
            <p:spPr bwMode="auto">
              <a:xfrm>
                <a:off x="1609" y="2625"/>
                <a:ext cx="22" cy="27"/>
              </a:xfrm>
              <a:custGeom>
                <a:avLst/>
                <a:gdLst>
                  <a:gd name="T0" fmla="*/ 15 w 9"/>
                  <a:gd name="T1" fmla="*/ 24 h 10"/>
                  <a:gd name="T2" fmla="*/ 15 w 9"/>
                  <a:gd name="T3" fmla="*/ 0 h 10"/>
                  <a:gd name="T4" fmla="*/ 0 w 9"/>
                  <a:gd name="T5" fmla="*/ 27 h 10"/>
                  <a:gd name="T6" fmla="*/ 0 60000 65536"/>
                  <a:gd name="T7" fmla="*/ 0 60000 65536"/>
                  <a:gd name="T8" fmla="*/ 0 60000 65536"/>
                </a:gdLst>
                <a:ahLst/>
                <a:cxnLst>
                  <a:cxn ang="T6">
                    <a:pos x="T0" y="T1"/>
                  </a:cxn>
                  <a:cxn ang="T7">
                    <a:pos x="T2" y="T3"/>
                  </a:cxn>
                  <a:cxn ang="T8">
                    <a:pos x="T4" y="T5"/>
                  </a:cxn>
                </a:cxnLst>
                <a:rect l="0" t="0" r="r" b="b"/>
                <a:pathLst>
                  <a:path w="9" h="10">
                    <a:moveTo>
                      <a:pt x="6" y="9"/>
                    </a:moveTo>
                    <a:cubicBezTo>
                      <a:pt x="9" y="7"/>
                      <a:pt x="9" y="2"/>
                      <a:pt x="6" y="0"/>
                    </a:cubicBezTo>
                    <a:cubicBezTo>
                      <a:pt x="3" y="2"/>
                      <a:pt x="2" y="7"/>
                      <a:pt x="0" y="10"/>
                    </a:cubicBezTo>
                  </a:path>
                </a:pathLst>
              </a:custGeom>
              <a:noFill/>
              <a:ln w="15875" cap="flat">
                <a:solidFill>
                  <a:srgbClr val="E8E4EB"/>
                </a:solidFill>
                <a:prstDash val="lgDash"/>
                <a:miter lim="800000"/>
                <a:headEnd/>
                <a:tailEnd/>
              </a:ln>
            </p:spPr>
            <p:txBody>
              <a:bodyPr/>
              <a:lstStyle/>
              <a:p>
                <a:endParaRPr lang="hu-HU"/>
              </a:p>
            </p:txBody>
          </p:sp>
          <p:sp>
            <p:nvSpPr>
              <p:cNvPr id="16890" name="Freeform 142"/>
              <p:cNvSpPr>
                <a:spLocks/>
              </p:cNvSpPr>
              <p:nvPr/>
            </p:nvSpPr>
            <p:spPr bwMode="auto">
              <a:xfrm>
                <a:off x="1576" y="2537"/>
                <a:ext cx="25" cy="35"/>
              </a:xfrm>
              <a:custGeom>
                <a:avLst/>
                <a:gdLst>
                  <a:gd name="T0" fmla="*/ 25 w 10"/>
                  <a:gd name="T1" fmla="*/ 24 h 13"/>
                  <a:gd name="T2" fmla="*/ 20 w 10"/>
                  <a:gd name="T3" fmla="*/ 35 h 13"/>
                  <a:gd name="T4" fmla="*/ 0 60000 65536"/>
                  <a:gd name="T5" fmla="*/ 0 60000 65536"/>
                </a:gdLst>
                <a:ahLst/>
                <a:cxnLst>
                  <a:cxn ang="T4">
                    <a:pos x="T0" y="T1"/>
                  </a:cxn>
                  <a:cxn ang="T5">
                    <a:pos x="T2" y="T3"/>
                  </a:cxn>
                </a:cxnLst>
                <a:rect l="0" t="0" r="r" b="b"/>
                <a:pathLst>
                  <a:path w="10" h="13">
                    <a:moveTo>
                      <a:pt x="10" y="9"/>
                    </a:moveTo>
                    <a:cubicBezTo>
                      <a:pt x="8" y="0"/>
                      <a:pt x="0" y="8"/>
                      <a:pt x="8" y="13"/>
                    </a:cubicBezTo>
                  </a:path>
                </a:pathLst>
              </a:custGeom>
              <a:noFill/>
              <a:ln w="15875" cap="flat">
                <a:solidFill>
                  <a:srgbClr val="E8E4EB"/>
                </a:solidFill>
                <a:prstDash val="lgDash"/>
                <a:miter lim="800000"/>
                <a:headEnd/>
                <a:tailEnd/>
              </a:ln>
            </p:spPr>
            <p:txBody>
              <a:bodyPr/>
              <a:lstStyle/>
              <a:p>
                <a:endParaRPr lang="hu-HU"/>
              </a:p>
            </p:txBody>
          </p:sp>
          <p:sp>
            <p:nvSpPr>
              <p:cNvPr id="16891" name="Freeform 143"/>
              <p:cNvSpPr>
                <a:spLocks/>
              </p:cNvSpPr>
              <p:nvPr/>
            </p:nvSpPr>
            <p:spPr bwMode="auto">
              <a:xfrm>
                <a:off x="1699" y="2055"/>
                <a:ext cx="37" cy="50"/>
              </a:xfrm>
              <a:custGeom>
                <a:avLst/>
                <a:gdLst>
                  <a:gd name="T0" fmla="*/ 5 w 15"/>
                  <a:gd name="T1" fmla="*/ 11 h 19"/>
                  <a:gd name="T2" fmla="*/ 0 w 15"/>
                  <a:gd name="T3" fmla="*/ 11 h 19"/>
                  <a:gd name="T4" fmla="*/ 15 w 15"/>
                  <a:gd name="T5" fmla="*/ 0 h 19"/>
                  <a:gd name="T6" fmla="*/ 7 w 15"/>
                  <a:gd name="T7" fmla="*/ 21 h 19"/>
                  <a:gd name="T8" fmla="*/ 25 w 15"/>
                  <a:gd name="T9" fmla="*/ 16 h 19"/>
                  <a:gd name="T10" fmla="*/ 5 w 15"/>
                  <a:gd name="T11" fmla="*/ 5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19">
                    <a:moveTo>
                      <a:pt x="2" y="4"/>
                    </a:moveTo>
                    <a:cubicBezTo>
                      <a:pt x="1" y="4"/>
                      <a:pt x="1" y="4"/>
                      <a:pt x="0" y="4"/>
                    </a:cubicBezTo>
                    <a:cubicBezTo>
                      <a:pt x="2" y="2"/>
                      <a:pt x="4" y="1"/>
                      <a:pt x="6" y="0"/>
                    </a:cubicBezTo>
                    <a:cubicBezTo>
                      <a:pt x="5" y="3"/>
                      <a:pt x="3" y="5"/>
                      <a:pt x="3" y="8"/>
                    </a:cubicBezTo>
                    <a:cubicBezTo>
                      <a:pt x="5" y="8"/>
                      <a:pt x="8" y="5"/>
                      <a:pt x="10" y="6"/>
                    </a:cubicBezTo>
                    <a:cubicBezTo>
                      <a:pt x="15" y="10"/>
                      <a:pt x="4" y="17"/>
                      <a:pt x="2" y="19"/>
                    </a:cubicBezTo>
                  </a:path>
                </a:pathLst>
              </a:custGeom>
              <a:noFill/>
              <a:ln w="15875" cap="flat">
                <a:solidFill>
                  <a:srgbClr val="E8E4EB"/>
                </a:solidFill>
                <a:prstDash val="lgDash"/>
                <a:miter lim="800000"/>
                <a:headEnd/>
                <a:tailEnd/>
              </a:ln>
            </p:spPr>
            <p:txBody>
              <a:bodyPr/>
              <a:lstStyle/>
              <a:p>
                <a:endParaRPr lang="hu-HU"/>
              </a:p>
            </p:txBody>
          </p:sp>
          <p:sp>
            <p:nvSpPr>
              <p:cNvPr id="16892" name="Freeform 144"/>
              <p:cNvSpPr>
                <a:spLocks/>
              </p:cNvSpPr>
              <p:nvPr/>
            </p:nvSpPr>
            <p:spPr bwMode="auto">
              <a:xfrm>
                <a:off x="1559" y="2015"/>
                <a:ext cx="27" cy="56"/>
              </a:xfrm>
              <a:custGeom>
                <a:avLst/>
                <a:gdLst>
                  <a:gd name="T0" fmla="*/ 15 w 11"/>
                  <a:gd name="T1" fmla="*/ 56 h 21"/>
                  <a:gd name="T2" fmla="*/ 0 w 11"/>
                  <a:gd name="T3" fmla="*/ 21 h 21"/>
                  <a:gd name="T4" fmla="*/ 22 w 11"/>
                  <a:gd name="T5" fmla="*/ 35 h 21"/>
                  <a:gd name="T6" fmla="*/ 15 w 11"/>
                  <a:gd name="T7" fmla="*/ 0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21">
                    <a:moveTo>
                      <a:pt x="6" y="21"/>
                    </a:moveTo>
                    <a:cubicBezTo>
                      <a:pt x="6" y="16"/>
                      <a:pt x="2" y="12"/>
                      <a:pt x="0" y="8"/>
                    </a:cubicBezTo>
                    <a:cubicBezTo>
                      <a:pt x="4" y="9"/>
                      <a:pt x="6" y="12"/>
                      <a:pt x="9" y="13"/>
                    </a:cubicBezTo>
                    <a:cubicBezTo>
                      <a:pt x="11" y="9"/>
                      <a:pt x="8" y="3"/>
                      <a:pt x="6" y="0"/>
                    </a:cubicBezTo>
                  </a:path>
                </a:pathLst>
              </a:custGeom>
              <a:noFill/>
              <a:ln w="15875" cap="flat">
                <a:solidFill>
                  <a:srgbClr val="E8E4EB"/>
                </a:solidFill>
                <a:prstDash val="lgDash"/>
                <a:miter lim="800000"/>
                <a:headEnd/>
                <a:tailEnd/>
              </a:ln>
            </p:spPr>
            <p:txBody>
              <a:bodyPr/>
              <a:lstStyle/>
              <a:p>
                <a:endParaRPr lang="hu-HU"/>
              </a:p>
            </p:txBody>
          </p:sp>
          <p:sp>
            <p:nvSpPr>
              <p:cNvPr id="16893" name="Freeform 145"/>
              <p:cNvSpPr>
                <a:spLocks/>
              </p:cNvSpPr>
              <p:nvPr/>
            </p:nvSpPr>
            <p:spPr bwMode="auto">
              <a:xfrm>
                <a:off x="1559" y="1815"/>
                <a:ext cx="25" cy="34"/>
              </a:xfrm>
              <a:custGeom>
                <a:avLst/>
                <a:gdLst>
                  <a:gd name="T0" fmla="*/ 18 w 10"/>
                  <a:gd name="T1" fmla="*/ 0 h 13"/>
                  <a:gd name="T2" fmla="*/ 3 w 10"/>
                  <a:gd name="T3" fmla="*/ 16 h 13"/>
                  <a:gd name="T4" fmla="*/ 25 w 10"/>
                  <a:gd name="T5" fmla="*/ 13 h 13"/>
                  <a:gd name="T6" fmla="*/ 0 w 10"/>
                  <a:gd name="T7" fmla="*/ 34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3">
                    <a:moveTo>
                      <a:pt x="7" y="0"/>
                    </a:moveTo>
                    <a:cubicBezTo>
                      <a:pt x="4" y="1"/>
                      <a:pt x="1" y="3"/>
                      <a:pt x="1" y="6"/>
                    </a:cubicBezTo>
                    <a:cubicBezTo>
                      <a:pt x="4" y="7"/>
                      <a:pt x="7" y="5"/>
                      <a:pt x="10" y="5"/>
                    </a:cubicBezTo>
                    <a:cubicBezTo>
                      <a:pt x="10" y="10"/>
                      <a:pt x="4" y="12"/>
                      <a:pt x="0" y="13"/>
                    </a:cubicBezTo>
                  </a:path>
                </a:pathLst>
              </a:custGeom>
              <a:noFill/>
              <a:ln w="15875" cap="flat">
                <a:solidFill>
                  <a:srgbClr val="E8E4EB"/>
                </a:solidFill>
                <a:prstDash val="lgDash"/>
                <a:miter lim="800000"/>
                <a:headEnd/>
                <a:tailEnd/>
              </a:ln>
            </p:spPr>
            <p:txBody>
              <a:bodyPr/>
              <a:lstStyle/>
              <a:p>
                <a:endParaRPr lang="hu-HU"/>
              </a:p>
            </p:txBody>
          </p:sp>
          <p:sp>
            <p:nvSpPr>
              <p:cNvPr id="16894" name="Freeform 146"/>
              <p:cNvSpPr>
                <a:spLocks/>
              </p:cNvSpPr>
              <p:nvPr/>
            </p:nvSpPr>
            <p:spPr bwMode="auto">
              <a:xfrm>
                <a:off x="1676" y="1788"/>
                <a:ext cx="50" cy="51"/>
              </a:xfrm>
              <a:custGeom>
                <a:avLst/>
                <a:gdLst>
                  <a:gd name="T0" fmla="*/ 30 w 20"/>
                  <a:gd name="T1" fmla="*/ 51 h 19"/>
                  <a:gd name="T2" fmla="*/ 20 w 20"/>
                  <a:gd name="T3" fmla="*/ 38 h 19"/>
                  <a:gd name="T4" fmla="*/ 33 w 20"/>
                  <a:gd name="T5" fmla="*/ 19 h 19"/>
                  <a:gd name="T6" fmla="*/ 0 w 20"/>
                  <a:gd name="T7" fmla="*/ 27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9">
                    <a:moveTo>
                      <a:pt x="12" y="19"/>
                    </a:moveTo>
                    <a:cubicBezTo>
                      <a:pt x="20" y="18"/>
                      <a:pt x="16" y="6"/>
                      <a:pt x="8" y="14"/>
                    </a:cubicBezTo>
                    <a:cubicBezTo>
                      <a:pt x="10" y="12"/>
                      <a:pt x="14" y="10"/>
                      <a:pt x="13" y="7"/>
                    </a:cubicBezTo>
                    <a:cubicBezTo>
                      <a:pt x="12" y="0"/>
                      <a:pt x="2" y="8"/>
                      <a:pt x="0" y="10"/>
                    </a:cubicBezTo>
                  </a:path>
                </a:pathLst>
              </a:custGeom>
              <a:noFill/>
              <a:ln w="15875" cap="flat">
                <a:solidFill>
                  <a:srgbClr val="E8E4EB"/>
                </a:solidFill>
                <a:prstDash val="lgDash"/>
                <a:miter lim="800000"/>
                <a:headEnd/>
                <a:tailEnd/>
              </a:ln>
            </p:spPr>
            <p:txBody>
              <a:bodyPr/>
              <a:lstStyle/>
              <a:p>
                <a:endParaRPr lang="hu-HU"/>
              </a:p>
            </p:txBody>
          </p:sp>
          <p:sp>
            <p:nvSpPr>
              <p:cNvPr id="16895" name="Freeform 147"/>
              <p:cNvSpPr>
                <a:spLocks/>
              </p:cNvSpPr>
              <p:nvPr/>
            </p:nvSpPr>
            <p:spPr bwMode="auto">
              <a:xfrm>
                <a:off x="1799" y="1817"/>
                <a:ext cx="20" cy="19"/>
              </a:xfrm>
              <a:custGeom>
                <a:avLst/>
                <a:gdLst>
                  <a:gd name="T0" fmla="*/ 5 w 8"/>
                  <a:gd name="T1" fmla="*/ 14 h 7"/>
                  <a:gd name="T2" fmla="*/ 20 w 8"/>
                  <a:gd name="T3" fmla="*/ 14 h 7"/>
                  <a:gd name="T4" fmla="*/ 0 w 8"/>
                  <a:gd name="T5" fmla="*/ 0 h 7"/>
                  <a:gd name="T6" fmla="*/ 0 60000 65536"/>
                  <a:gd name="T7" fmla="*/ 0 60000 65536"/>
                  <a:gd name="T8" fmla="*/ 0 60000 65536"/>
                </a:gdLst>
                <a:ahLst/>
                <a:cxnLst>
                  <a:cxn ang="T6">
                    <a:pos x="T0" y="T1"/>
                  </a:cxn>
                  <a:cxn ang="T7">
                    <a:pos x="T2" y="T3"/>
                  </a:cxn>
                  <a:cxn ang="T8">
                    <a:pos x="T4" y="T5"/>
                  </a:cxn>
                </a:cxnLst>
                <a:rect l="0" t="0" r="r" b="b"/>
                <a:pathLst>
                  <a:path w="8" h="7">
                    <a:moveTo>
                      <a:pt x="2" y="5"/>
                    </a:moveTo>
                    <a:cubicBezTo>
                      <a:pt x="3" y="7"/>
                      <a:pt x="6" y="6"/>
                      <a:pt x="8" y="5"/>
                    </a:cubicBezTo>
                    <a:cubicBezTo>
                      <a:pt x="7" y="2"/>
                      <a:pt x="3" y="0"/>
                      <a:pt x="0" y="0"/>
                    </a:cubicBezTo>
                  </a:path>
                </a:pathLst>
              </a:custGeom>
              <a:noFill/>
              <a:ln w="15875" cap="flat">
                <a:solidFill>
                  <a:srgbClr val="E8E4EB"/>
                </a:solidFill>
                <a:prstDash val="lgDash"/>
                <a:miter lim="800000"/>
                <a:headEnd/>
                <a:tailEnd/>
              </a:ln>
            </p:spPr>
            <p:txBody>
              <a:bodyPr/>
              <a:lstStyle/>
              <a:p>
                <a:endParaRPr lang="hu-HU"/>
              </a:p>
            </p:txBody>
          </p:sp>
          <p:sp>
            <p:nvSpPr>
              <p:cNvPr id="16896" name="Freeform 148"/>
              <p:cNvSpPr>
                <a:spLocks/>
              </p:cNvSpPr>
              <p:nvPr/>
            </p:nvSpPr>
            <p:spPr bwMode="auto">
              <a:xfrm>
                <a:off x="1844" y="1769"/>
                <a:ext cx="35" cy="38"/>
              </a:xfrm>
              <a:custGeom>
                <a:avLst/>
                <a:gdLst>
                  <a:gd name="T0" fmla="*/ 35 w 14"/>
                  <a:gd name="T1" fmla="*/ 30 h 14"/>
                  <a:gd name="T2" fmla="*/ 23 w 14"/>
                  <a:gd name="T3" fmla="*/ 5 h 14"/>
                  <a:gd name="T4" fmla="*/ 15 w 14"/>
                  <a:gd name="T5" fmla="*/ 38 h 14"/>
                  <a:gd name="T6" fmla="*/ 8 w 14"/>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14">
                    <a:moveTo>
                      <a:pt x="14" y="11"/>
                    </a:moveTo>
                    <a:cubicBezTo>
                      <a:pt x="13" y="8"/>
                      <a:pt x="12" y="3"/>
                      <a:pt x="9" y="2"/>
                    </a:cubicBezTo>
                    <a:cubicBezTo>
                      <a:pt x="6" y="5"/>
                      <a:pt x="8" y="11"/>
                      <a:pt x="6" y="14"/>
                    </a:cubicBezTo>
                    <a:cubicBezTo>
                      <a:pt x="1" y="12"/>
                      <a:pt x="0" y="4"/>
                      <a:pt x="3" y="0"/>
                    </a:cubicBezTo>
                  </a:path>
                </a:pathLst>
              </a:custGeom>
              <a:noFill/>
              <a:ln w="15875" cap="flat">
                <a:solidFill>
                  <a:srgbClr val="E8E4EB"/>
                </a:solidFill>
                <a:prstDash val="lgDash"/>
                <a:miter lim="800000"/>
                <a:headEnd/>
                <a:tailEnd/>
              </a:ln>
            </p:spPr>
            <p:txBody>
              <a:bodyPr/>
              <a:lstStyle/>
              <a:p>
                <a:endParaRPr lang="hu-HU"/>
              </a:p>
            </p:txBody>
          </p:sp>
          <p:sp>
            <p:nvSpPr>
              <p:cNvPr id="16897" name="Freeform 149"/>
              <p:cNvSpPr>
                <a:spLocks/>
              </p:cNvSpPr>
              <p:nvPr/>
            </p:nvSpPr>
            <p:spPr bwMode="auto">
              <a:xfrm>
                <a:off x="1831" y="1900"/>
                <a:ext cx="20" cy="40"/>
              </a:xfrm>
              <a:custGeom>
                <a:avLst/>
                <a:gdLst>
                  <a:gd name="T0" fmla="*/ 5 w 8"/>
                  <a:gd name="T1" fmla="*/ 8 h 15"/>
                  <a:gd name="T2" fmla="*/ 0 w 8"/>
                  <a:gd name="T3" fmla="*/ 5 h 15"/>
                  <a:gd name="T4" fmla="*/ 20 w 8"/>
                  <a:gd name="T5" fmla="*/ 3 h 15"/>
                  <a:gd name="T6" fmla="*/ 3 w 8"/>
                  <a:gd name="T7" fmla="*/ 19 h 15"/>
                  <a:gd name="T8" fmla="*/ 20 w 8"/>
                  <a:gd name="T9" fmla="*/ 24 h 15"/>
                  <a:gd name="T10" fmla="*/ 3 w 8"/>
                  <a:gd name="T11" fmla="*/ 4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15">
                    <a:moveTo>
                      <a:pt x="2" y="3"/>
                    </a:moveTo>
                    <a:cubicBezTo>
                      <a:pt x="1" y="3"/>
                      <a:pt x="0" y="3"/>
                      <a:pt x="0" y="2"/>
                    </a:cubicBezTo>
                    <a:cubicBezTo>
                      <a:pt x="2" y="0"/>
                      <a:pt x="5" y="0"/>
                      <a:pt x="8" y="1"/>
                    </a:cubicBezTo>
                    <a:cubicBezTo>
                      <a:pt x="8" y="4"/>
                      <a:pt x="3" y="5"/>
                      <a:pt x="1" y="7"/>
                    </a:cubicBezTo>
                    <a:cubicBezTo>
                      <a:pt x="3" y="7"/>
                      <a:pt x="7" y="7"/>
                      <a:pt x="8" y="9"/>
                    </a:cubicBezTo>
                    <a:cubicBezTo>
                      <a:pt x="8" y="12"/>
                      <a:pt x="4" y="14"/>
                      <a:pt x="1" y="15"/>
                    </a:cubicBezTo>
                  </a:path>
                </a:pathLst>
              </a:custGeom>
              <a:noFill/>
              <a:ln w="15875" cap="flat">
                <a:solidFill>
                  <a:srgbClr val="E8E4EB"/>
                </a:solidFill>
                <a:prstDash val="lgDash"/>
                <a:miter lim="800000"/>
                <a:headEnd/>
                <a:tailEnd/>
              </a:ln>
            </p:spPr>
            <p:txBody>
              <a:bodyPr/>
              <a:lstStyle/>
              <a:p>
                <a:endParaRPr lang="hu-HU"/>
              </a:p>
            </p:txBody>
          </p:sp>
          <p:sp>
            <p:nvSpPr>
              <p:cNvPr id="16898" name="Freeform 150"/>
              <p:cNvSpPr>
                <a:spLocks/>
              </p:cNvSpPr>
              <p:nvPr/>
            </p:nvSpPr>
            <p:spPr bwMode="auto">
              <a:xfrm>
                <a:off x="1681" y="1633"/>
                <a:ext cx="15" cy="27"/>
              </a:xfrm>
              <a:custGeom>
                <a:avLst/>
                <a:gdLst>
                  <a:gd name="T0" fmla="*/ 0 w 6"/>
                  <a:gd name="T1" fmla="*/ 19 h 10"/>
                  <a:gd name="T2" fmla="*/ 13 w 6"/>
                  <a:gd name="T3" fmla="*/ 0 h 10"/>
                  <a:gd name="T4" fmla="*/ 10 w 6"/>
                  <a:gd name="T5" fmla="*/ 27 h 10"/>
                  <a:gd name="T6" fmla="*/ 0 60000 65536"/>
                  <a:gd name="T7" fmla="*/ 0 60000 65536"/>
                  <a:gd name="T8" fmla="*/ 0 60000 65536"/>
                </a:gdLst>
                <a:ahLst/>
                <a:cxnLst>
                  <a:cxn ang="T6">
                    <a:pos x="T0" y="T1"/>
                  </a:cxn>
                  <a:cxn ang="T7">
                    <a:pos x="T2" y="T3"/>
                  </a:cxn>
                  <a:cxn ang="T8">
                    <a:pos x="T4" y="T5"/>
                  </a:cxn>
                </a:cxnLst>
                <a:rect l="0" t="0" r="r" b="b"/>
                <a:pathLst>
                  <a:path w="6" h="10">
                    <a:moveTo>
                      <a:pt x="0" y="7"/>
                    </a:moveTo>
                    <a:cubicBezTo>
                      <a:pt x="2" y="5"/>
                      <a:pt x="2" y="2"/>
                      <a:pt x="5" y="0"/>
                    </a:cubicBezTo>
                    <a:cubicBezTo>
                      <a:pt x="6" y="3"/>
                      <a:pt x="5" y="7"/>
                      <a:pt x="4" y="10"/>
                    </a:cubicBezTo>
                  </a:path>
                </a:pathLst>
              </a:custGeom>
              <a:noFill/>
              <a:ln w="15875" cap="flat">
                <a:solidFill>
                  <a:srgbClr val="E8E4EB"/>
                </a:solidFill>
                <a:prstDash val="lgDash"/>
                <a:miter lim="800000"/>
                <a:headEnd/>
                <a:tailEnd/>
              </a:ln>
            </p:spPr>
            <p:txBody>
              <a:bodyPr/>
              <a:lstStyle/>
              <a:p>
                <a:endParaRPr lang="hu-HU"/>
              </a:p>
            </p:txBody>
          </p:sp>
          <p:sp>
            <p:nvSpPr>
              <p:cNvPr id="16899" name="Freeform 151"/>
              <p:cNvSpPr>
                <a:spLocks/>
              </p:cNvSpPr>
              <p:nvPr/>
            </p:nvSpPr>
            <p:spPr bwMode="auto">
              <a:xfrm>
                <a:off x="1716" y="1625"/>
                <a:ext cx="35" cy="30"/>
              </a:xfrm>
              <a:custGeom>
                <a:avLst/>
                <a:gdLst>
                  <a:gd name="T0" fmla="*/ 35 w 14"/>
                  <a:gd name="T1" fmla="*/ 19 h 11"/>
                  <a:gd name="T2" fmla="*/ 15 w 14"/>
                  <a:gd name="T3" fmla="*/ 5 h 11"/>
                  <a:gd name="T4" fmla="*/ 33 w 14"/>
                  <a:gd name="T5" fmla="*/ 30 h 11"/>
                  <a:gd name="T6" fmla="*/ 0 60000 65536"/>
                  <a:gd name="T7" fmla="*/ 0 60000 65536"/>
                  <a:gd name="T8" fmla="*/ 0 60000 65536"/>
                </a:gdLst>
                <a:ahLst/>
                <a:cxnLst>
                  <a:cxn ang="T6">
                    <a:pos x="T0" y="T1"/>
                  </a:cxn>
                  <a:cxn ang="T7">
                    <a:pos x="T2" y="T3"/>
                  </a:cxn>
                  <a:cxn ang="T8">
                    <a:pos x="T4" y="T5"/>
                  </a:cxn>
                </a:cxnLst>
                <a:rect l="0" t="0" r="r" b="b"/>
                <a:pathLst>
                  <a:path w="14" h="11">
                    <a:moveTo>
                      <a:pt x="14" y="7"/>
                    </a:moveTo>
                    <a:cubicBezTo>
                      <a:pt x="13" y="4"/>
                      <a:pt x="9" y="0"/>
                      <a:pt x="6" y="2"/>
                    </a:cubicBezTo>
                    <a:cubicBezTo>
                      <a:pt x="0" y="6"/>
                      <a:pt x="11" y="10"/>
                      <a:pt x="13" y="11"/>
                    </a:cubicBezTo>
                  </a:path>
                </a:pathLst>
              </a:custGeom>
              <a:noFill/>
              <a:ln w="15875" cap="flat">
                <a:solidFill>
                  <a:srgbClr val="E8E4EB"/>
                </a:solidFill>
                <a:prstDash val="lgDash"/>
                <a:miter lim="800000"/>
                <a:headEnd/>
                <a:tailEnd/>
              </a:ln>
            </p:spPr>
            <p:txBody>
              <a:bodyPr/>
              <a:lstStyle/>
              <a:p>
                <a:endParaRPr lang="hu-HU"/>
              </a:p>
            </p:txBody>
          </p:sp>
          <p:sp>
            <p:nvSpPr>
              <p:cNvPr id="16900" name="Freeform 152"/>
              <p:cNvSpPr>
                <a:spLocks/>
              </p:cNvSpPr>
              <p:nvPr/>
            </p:nvSpPr>
            <p:spPr bwMode="auto">
              <a:xfrm>
                <a:off x="1624" y="1532"/>
                <a:ext cx="30" cy="61"/>
              </a:xfrm>
              <a:custGeom>
                <a:avLst/>
                <a:gdLst>
                  <a:gd name="T0" fmla="*/ 5 w 12"/>
                  <a:gd name="T1" fmla="*/ 61 h 23"/>
                  <a:gd name="T2" fmla="*/ 3 w 12"/>
                  <a:gd name="T3" fmla="*/ 61 h 23"/>
                  <a:gd name="T4" fmla="*/ 20 w 12"/>
                  <a:gd name="T5" fmla="*/ 53 h 23"/>
                  <a:gd name="T6" fmla="*/ 3 w 12"/>
                  <a:gd name="T7" fmla="*/ 42 h 23"/>
                  <a:gd name="T8" fmla="*/ 0 w 12"/>
                  <a:gd name="T9" fmla="*/ 11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23">
                    <a:moveTo>
                      <a:pt x="2" y="23"/>
                    </a:moveTo>
                    <a:cubicBezTo>
                      <a:pt x="2" y="23"/>
                      <a:pt x="1" y="23"/>
                      <a:pt x="1" y="23"/>
                    </a:cubicBezTo>
                    <a:cubicBezTo>
                      <a:pt x="3" y="23"/>
                      <a:pt x="6" y="22"/>
                      <a:pt x="8" y="20"/>
                    </a:cubicBezTo>
                    <a:cubicBezTo>
                      <a:pt x="7" y="18"/>
                      <a:pt x="4" y="17"/>
                      <a:pt x="1" y="16"/>
                    </a:cubicBezTo>
                    <a:cubicBezTo>
                      <a:pt x="6" y="13"/>
                      <a:pt x="12" y="0"/>
                      <a:pt x="0" y="4"/>
                    </a:cubicBezTo>
                  </a:path>
                </a:pathLst>
              </a:custGeom>
              <a:noFill/>
              <a:ln w="15875" cap="flat">
                <a:solidFill>
                  <a:srgbClr val="E8E4EB"/>
                </a:solidFill>
                <a:prstDash val="lgDash"/>
                <a:miter lim="800000"/>
                <a:headEnd/>
                <a:tailEnd/>
              </a:ln>
            </p:spPr>
            <p:txBody>
              <a:bodyPr/>
              <a:lstStyle/>
              <a:p>
                <a:endParaRPr lang="hu-HU"/>
              </a:p>
            </p:txBody>
          </p:sp>
          <p:sp>
            <p:nvSpPr>
              <p:cNvPr id="16901" name="Freeform 153"/>
              <p:cNvSpPr>
                <a:spLocks/>
              </p:cNvSpPr>
              <p:nvPr/>
            </p:nvSpPr>
            <p:spPr bwMode="auto">
              <a:xfrm>
                <a:off x="1479" y="1665"/>
                <a:ext cx="17" cy="35"/>
              </a:xfrm>
              <a:custGeom>
                <a:avLst/>
                <a:gdLst>
                  <a:gd name="T0" fmla="*/ 2 w 7"/>
                  <a:gd name="T1" fmla="*/ 27 h 13"/>
                  <a:gd name="T2" fmla="*/ 7 w 7"/>
                  <a:gd name="T3" fmla="*/ 35 h 13"/>
                  <a:gd name="T4" fmla="*/ 2 w 7"/>
                  <a:gd name="T5" fmla="*/ 16 h 13"/>
                  <a:gd name="T6" fmla="*/ 17 w 7"/>
                  <a:gd name="T7" fmla="*/ 24 h 13"/>
                  <a:gd name="T8" fmla="*/ 15 w 7"/>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3">
                    <a:moveTo>
                      <a:pt x="1" y="10"/>
                    </a:moveTo>
                    <a:cubicBezTo>
                      <a:pt x="2" y="11"/>
                      <a:pt x="2" y="12"/>
                      <a:pt x="3" y="13"/>
                    </a:cubicBezTo>
                    <a:cubicBezTo>
                      <a:pt x="1" y="11"/>
                      <a:pt x="0" y="8"/>
                      <a:pt x="1" y="6"/>
                    </a:cubicBezTo>
                    <a:cubicBezTo>
                      <a:pt x="3" y="7"/>
                      <a:pt x="5" y="8"/>
                      <a:pt x="7" y="9"/>
                    </a:cubicBezTo>
                    <a:cubicBezTo>
                      <a:pt x="7" y="6"/>
                      <a:pt x="6" y="3"/>
                      <a:pt x="6" y="0"/>
                    </a:cubicBezTo>
                  </a:path>
                </a:pathLst>
              </a:custGeom>
              <a:noFill/>
              <a:ln w="15875" cap="flat">
                <a:solidFill>
                  <a:srgbClr val="E8E4EB"/>
                </a:solidFill>
                <a:prstDash val="lgDash"/>
                <a:miter lim="800000"/>
                <a:headEnd/>
                <a:tailEnd/>
              </a:ln>
            </p:spPr>
            <p:txBody>
              <a:bodyPr/>
              <a:lstStyle/>
              <a:p>
                <a:endParaRPr lang="hu-HU"/>
              </a:p>
            </p:txBody>
          </p:sp>
          <p:sp>
            <p:nvSpPr>
              <p:cNvPr id="16902" name="Freeform 154"/>
              <p:cNvSpPr>
                <a:spLocks/>
              </p:cNvSpPr>
              <p:nvPr/>
            </p:nvSpPr>
            <p:spPr bwMode="auto">
              <a:xfrm>
                <a:off x="1836" y="1561"/>
                <a:ext cx="28" cy="48"/>
              </a:xfrm>
              <a:custGeom>
                <a:avLst/>
                <a:gdLst>
                  <a:gd name="T0" fmla="*/ 13 w 11"/>
                  <a:gd name="T1" fmla="*/ 48 h 18"/>
                  <a:gd name="T2" fmla="*/ 20 w 11"/>
                  <a:gd name="T3" fmla="*/ 45 h 18"/>
                  <a:gd name="T4" fmla="*/ 5 w 11"/>
                  <a:gd name="T5" fmla="*/ 37 h 18"/>
                  <a:gd name="T6" fmla="*/ 25 w 11"/>
                  <a:gd name="T7" fmla="*/ 24 h 18"/>
                  <a:gd name="T8" fmla="*/ 0 w 11"/>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8">
                    <a:moveTo>
                      <a:pt x="5" y="18"/>
                    </a:moveTo>
                    <a:cubicBezTo>
                      <a:pt x="6" y="18"/>
                      <a:pt x="7" y="18"/>
                      <a:pt x="8" y="17"/>
                    </a:cubicBezTo>
                    <a:cubicBezTo>
                      <a:pt x="7" y="15"/>
                      <a:pt x="4" y="14"/>
                      <a:pt x="2" y="14"/>
                    </a:cubicBezTo>
                    <a:cubicBezTo>
                      <a:pt x="4" y="12"/>
                      <a:pt x="9" y="10"/>
                      <a:pt x="10" y="9"/>
                    </a:cubicBezTo>
                    <a:cubicBezTo>
                      <a:pt x="11" y="4"/>
                      <a:pt x="3" y="0"/>
                      <a:pt x="0" y="0"/>
                    </a:cubicBezTo>
                  </a:path>
                </a:pathLst>
              </a:custGeom>
              <a:noFill/>
              <a:ln w="15875" cap="flat">
                <a:solidFill>
                  <a:srgbClr val="E8E4EB"/>
                </a:solidFill>
                <a:prstDash val="lgDash"/>
                <a:miter lim="800000"/>
                <a:headEnd/>
                <a:tailEnd/>
              </a:ln>
            </p:spPr>
            <p:txBody>
              <a:bodyPr/>
              <a:lstStyle/>
              <a:p>
                <a:endParaRPr lang="hu-HU"/>
              </a:p>
            </p:txBody>
          </p:sp>
          <p:sp>
            <p:nvSpPr>
              <p:cNvPr id="16903" name="Freeform 155"/>
              <p:cNvSpPr>
                <a:spLocks/>
              </p:cNvSpPr>
              <p:nvPr/>
            </p:nvSpPr>
            <p:spPr bwMode="auto">
              <a:xfrm>
                <a:off x="2134" y="1724"/>
                <a:ext cx="27" cy="51"/>
              </a:xfrm>
              <a:custGeom>
                <a:avLst/>
                <a:gdLst>
                  <a:gd name="T0" fmla="*/ 5 w 11"/>
                  <a:gd name="T1" fmla="*/ 48 h 19"/>
                  <a:gd name="T2" fmla="*/ 25 w 11"/>
                  <a:gd name="T3" fmla="*/ 46 h 19"/>
                  <a:gd name="T4" fmla="*/ 7 w 11"/>
                  <a:gd name="T5" fmla="*/ 38 h 19"/>
                  <a:gd name="T6" fmla="*/ 10 w 11"/>
                  <a:gd name="T7" fmla="*/ 19 h 19"/>
                  <a:gd name="T8" fmla="*/ 25 w 11"/>
                  <a:gd name="T9" fmla="*/ 13 h 19"/>
                  <a:gd name="T10" fmla="*/ 0 w 11"/>
                  <a:gd name="T11" fmla="*/ 3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19">
                    <a:moveTo>
                      <a:pt x="2" y="18"/>
                    </a:moveTo>
                    <a:cubicBezTo>
                      <a:pt x="4" y="18"/>
                      <a:pt x="8" y="19"/>
                      <a:pt x="10" y="17"/>
                    </a:cubicBezTo>
                    <a:cubicBezTo>
                      <a:pt x="9" y="15"/>
                      <a:pt x="5" y="14"/>
                      <a:pt x="3" y="14"/>
                    </a:cubicBezTo>
                    <a:cubicBezTo>
                      <a:pt x="9" y="14"/>
                      <a:pt x="11" y="10"/>
                      <a:pt x="4" y="7"/>
                    </a:cubicBezTo>
                    <a:cubicBezTo>
                      <a:pt x="6" y="6"/>
                      <a:pt x="8" y="6"/>
                      <a:pt x="10" y="5"/>
                    </a:cubicBezTo>
                    <a:cubicBezTo>
                      <a:pt x="10" y="0"/>
                      <a:pt x="3" y="1"/>
                      <a:pt x="0" y="1"/>
                    </a:cubicBezTo>
                  </a:path>
                </a:pathLst>
              </a:custGeom>
              <a:noFill/>
              <a:ln w="15875" cap="flat">
                <a:solidFill>
                  <a:srgbClr val="E8E4EB"/>
                </a:solidFill>
                <a:prstDash val="lgDash"/>
                <a:miter lim="800000"/>
                <a:headEnd/>
                <a:tailEnd/>
              </a:ln>
            </p:spPr>
            <p:txBody>
              <a:bodyPr/>
              <a:lstStyle/>
              <a:p>
                <a:endParaRPr lang="hu-HU"/>
              </a:p>
            </p:txBody>
          </p:sp>
          <p:sp>
            <p:nvSpPr>
              <p:cNvPr id="16904" name="Freeform 156"/>
              <p:cNvSpPr>
                <a:spLocks/>
              </p:cNvSpPr>
              <p:nvPr/>
            </p:nvSpPr>
            <p:spPr bwMode="auto">
              <a:xfrm>
                <a:off x="2039" y="1743"/>
                <a:ext cx="20" cy="16"/>
              </a:xfrm>
              <a:custGeom>
                <a:avLst/>
                <a:gdLst>
                  <a:gd name="T0" fmla="*/ 0 w 8"/>
                  <a:gd name="T1" fmla="*/ 3 h 6"/>
                  <a:gd name="T2" fmla="*/ 20 w 8"/>
                  <a:gd name="T3" fmla="*/ 5 h 6"/>
                  <a:gd name="T4" fmla="*/ 8 w 8"/>
                  <a:gd name="T5" fmla="*/ 16 h 6"/>
                  <a:gd name="T6" fmla="*/ 0 60000 65536"/>
                  <a:gd name="T7" fmla="*/ 0 60000 65536"/>
                  <a:gd name="T8" fmla="*/ 0 60000 65536"/>
                </a:gdLst>
                <a:ahLst/>
                <a:cxnLst>
                  <a:cxn ang="T6">
                    <a:pos x="T0" y="T1"/>
                  </a:cxn>
                  <a:cxn ang="T7">
                    <a:pos x="T2" y="T3"/>
                  </a:cxn>
                  <a:cxn ang="T8">
                    <a:pos x="T4" y="T5"/>
                  </a:cxn>
                </a:cxnLst>
                <a:rect l="0" t="0" r="r" b="b"/>
                <a:pathLst>
                  <a:path w="8" h="6">
                    <a:moveTo>
                      <a:pt x="0" y="1"/>
                    </a:moveTo>
                    <a:cubicBezTo>
                      <a:pt x="3" y="0"/>
                      <a:pt x="6" y="0"/>
                      <a:pt x="8" y="2"/>
                    </a:cubicBezTo>
                    <a:cubicBezTo>
                      <a:pt x="7" y="4"/>
                      <a:pt x="4" y="5"/>
                      <a:pt x="3" y="6"/>
                    </a:cubicBezTo>
                  </a:path>
                </a:pathLst>
              </a:custGeom>
              <a:noFill/>
              <a:ln w="15875" cap="flat">
                <a:solidFill>
                  <a:srgbClr val="E8E4EB"/>
                </a:solidFill>
                <a:prstDash val="lgDash"/>
                <a:miter lim="800000"/>
                <a:headEnd/>
                <a:tailEnd/>
              </a:ln>
            </p:spPr>
            <p:txBody>
              <a:bodyPr/>
              <a:lstStyle/>
              <a:p>
                <a:endParaRPr lang="hu-HU"/>
              </a:p>
            </p:txBody>
          </p:sp>
          <p:sp>
            <p:nvSpPr>
              <p:cNvPr id="16905" name="Freeform 157"/>
              <p:cNvSpPr>
                <a:spLocks/>
              </p:cNvSpPr>
              <p:nvPr/>
            </p:nvSpPr>
            <p:spPr bwMode="auto">
              <a:xfrm>
                <a:off x="2014" y="1759"/>
                <a:ext cx="30" cy="21"/>
              </a:xfrm>
              <a:custGeom>
                <a:avLst/>
                <a:gdLst>
                  <a:gd name="T0" fmla="*/ 25 w 12"/>
                  <a:gd name="T1" fmla="*/ 0 h 8"/>
                  <a:gd name="T2" fmla="*/ 30 w 12"/>
                  <a:gd name="T3" fmla="*/ 5 h 8"/>
                  <a:gd name="T4" fmla="*/ 0 60000 65536"/>
                  <a:gd name="T5" fmla="*/ 0 60000 65536"/>
                </a:gdLst>
                <a:ahLst/>
                <a:cxnLst>
                  <a:cxn ang="T4">
                    <a:pos x="T0" y="T1"/>
                  </a:cxn>
                  <a:cxn ang="T5">
                    <a:pos x="T2" y="T3"/>
                  </a:cxn>
                </a:cxnLst>
                <a:rect l="0" t="0" r="r" b="b"/>
                <a:pathLst>
                  <a:path w="12" h="8">
                    <a:moveTo>
                      <a:pt x="10" y="0"/>
                    </a:moveTo>
                    <a:cubicBezTo>
                      <a:pt x="0" y="7"/>
                      <a:pt x="12" y="8"/>
                      <a:pt x="12" y="2"/>
                    </a:cubicBezTo>
                  </a:path>
                </a:pathLst>
              </a:custGeom>
              <a:noFill/>
              <a:ln w="15875" cap="flat">
                <a:solidFill>
                  <a:srgbClr val="E8E4EB"/>
                </a:solidFill>
                <a:prstDash val="lgDash"/>
                <a:miter lim="800000"/>
                <a:headEnd/>
                <a:tailEnd/>
              </a:ln>
            </p:spPr>
            <p:txBody>
              <a:bodyPr/>
              <a:lstStyle/>
              <a:p>
                <a:endParaRPr lang="hu-HU"/>
              </a:p>
            </p:txBody>
          </p:sp>
          <p:sp>
            <p:nvSpPr>
              <p:cNvPr id="16906" name="Freeform 158"/>
              <p:cNvSpPr>
                <a:spLocks/>
              </p:cNvSpPr>
              <p:nvPr/>
            </p:nvSpPr>
            <p:spPr bwMode="auto">
              <a:xfrm>
                <a:off x="2134" y="2073"/>
                <a:ext cx="15" cy="19"/>
              </a:xfrm>
              <a:custGeom>
                <a:avLst/>
                <a:gdLst>
                  <a:gd name="T0" fmla="*/ 15 w 6"/>
                  <a:gd name="T1" fmla="*/ 8 h 7"/>
                  <a:gd name="T2" fmla="*/ 3 w 6"/>
                  <a:gd name="T3" fmla="*/ 3 h 7"/>
                  <a:gd name="T4" fmla="*/ 10 w 6"/>
                  <a:gd name="T5" fmla="*/ 19 h 7"/>
                  <a:gd name="T6" fmla="*/ 0 60000 65536"/>
                  <a:gd name="T7" fmla="*/ 0 60000 65536"/>
                  <a:gd name="T8" fmla="*/ 0 60000 65536"/>
                </a:gdLst>
                <a:ahLst/>
                <a:cxnLst>
                  <a:cxn ang="T6">
                    <a:pos x="T0" y="T1"/>
                  </a:cxn>
                  <a:cxn ang="T7">
                    <a:pos x="T2" y="T3"/>
                  </a:cxn>
                  <a:cxn ang="T8">
                    <a:pos x="T4" y="T5"/>
                  </a:cxn>
                </a:cxnLst>
                <a:rect l="0" t="0" r="r" b="b"/>
                <a:pathLst>
                  <a:path w="6" h="7">
                    <a:moveTo>
                      <a:pt x="6" y="3"/>
                    </a:moveTo>
                    <a:cubicBezTo>
                      <a:pt x="5" y="1"/>
                      <a:pt x="3" y="0"/>
                      <a:pt x="1" y="1"/>
                    </a:cubicBezTo>
                    <a:cubicBezTo>
                      <a:pt x="0" y="3"/>
                      <a:pt x="2" y="6"/>
                      <a:pt x="4" y="7"/>
                    </a:cubicBezTo>
                  </a:path>
                </a:pathLst>
              </a:custGeom>
              <a:noFill/>
              <a:ln w="15875" cap="flat">
                <a:solidFill>
                  <a:srgbClr val="E8E4EB"/>
                </a:solidFill>
                <a:prstDash val="lgDash"/>
                <a:miter lim="800000"/>
                <a:headEnd/>
                <a:tailEnd/>
              </a:ln>
            </p:spPr>
            <p:txBody>
              <a:bodyPr/>
              <a:lstStyle/>
              <a:p>
                <a:endParaRPr lang="hu-HU"/>
              </a:p>
            </p:txBody>
          </p:sp>
          <p:sp>
            <p:nvSpPr>
              <p:cNvPr id="16907" name="Freeform 159"/>
              <p:cNvSpPr>
                <a:spLocks/>
              </p:cNvSpPr>
              <p:nvPr/>
            </p:nvSpPr>
            <p:spPr bwMode="auto">
              <a:xfrm>
                <a:off x="2149" y="2119"/>
                <a:ext cx="15" cy="18"/>
              </a:xfrm>
              <a:custGeom>
                <a:avLst/>
                <a:gdLst>
                  <a:gd name="T0" fmla="*/ 15 w 6"/>
                  <a:gd name="T1" fmla="*/ 3 h 7"/>
                  <a:gd name="T2" fmla="*/ 13 w 6"/>
                  <a:gd name="T3" fmla="*/ 18 h 7"/>
                  <a:gd name="T4" fmla="*/ 8 w 6"/>
                  <a:gd name="T5" fmla="*/ 0 h 7"/>
                  <a:gd name="T6" fmla="*/ 0 60000 65536"/>
                  <a:gd name="T7" fmla="*/ 0 60000 65536"/>
                  <a:gd name="T8" fmla="*/ 0 60000 65536"/>
                </a:gdLst>
                <a:ahLst/>
                <a:cxnLst>
                  <a:cxn ang="T6">
                    <a:pos x="T0" y="T1"/>
                  </a:cxn>
                  <a:cxn ang="T7">
                    <a:pos x="T2" y="T3"/>
                  </a:cxn>
                  <a:cxn ang="T8">
                    <a:pos x="T4" y="T5"/>
                  </a:cxn>
                </a:cxnLst>
                <a:rect l="0" t="0" r="r" b="b"/>
                <a:pathLst>
                  <a:path w="6" h="7">
                    <a:moveTo>
                      <a:pt x="6" y="1"/>
                    </a:moveTo>
                    <a:cubicBezTo>
                      <a:pt x="6" y="3"/>
                      <a:pt x="5" y="5"/>
                      <a:pt x="5" y="7"/>
                    </a:cubicBezTo>
                    <a:cubicBezTo>
                      <a:pt x="2" y="6"/>
                      <a:pt x="0" y="2"/>
                      <a:pt x="3" y="0"/>
                    </a:cubicBezTo>
                  </a:path>
                </a:pathLst>
              </a:custGeom>
              <a:noFill/>
              <a:ln w="15875" cap="flat">
                <a:solidFill>
                  <a:srgbClr val="E8E4EB"/>
                </a:solidFill>
                <a:prstDash val="lgDash"/>
                <a:miter lim="800000"/>
                <a:headEnd/>
                <a:tailEnd/>
              </a:ln>
            </p:spPr>
            <p:txBody>
              <a:bodyPr/>
              <a:lstStyle/>
              <a:p>
                <a:endParaRPr lang="hu-HU"/>
              </a:p>
            </p:txBody>
          </p:sp>
          <p:sp>
            <p:nvSpPr>
              <p:cNvPr id="16908" name="Freeform 160"/>
              <p:cNvSpPr>
                <a:spLocks/>
              </p:cNvSpPr>
              <p:nvPr/>
            </p:nvSpPr>
            <p:spPr bwMode="auto">
              <a:xfrm>
                <a:off x="1864" y="2335"/>
                <a:ext cx="20" cy="29"/>
              </a:xfrm>
              <a:custGeom>
                <a:avLst/>
                <a:gdLst>
                  <a:gd name="T0" fmla="*/ 13 w 8"/>
                  <a:gd name="T1" fmla="*/ 29 h 11"/>
                  <a:gd name="T2" fmla="*/ 0 w 8"/>
                  <a:gd name="T3" fmla="*/ 13 h 11"/>
                  <a:gd name="T4" fmla="*/ 15 w 8"/>
                  <a:gd name="T5" fmla="*/ 16 h 11"/>
                  <a:gd name="T6" fmla="*/ 10 w 8"/>
                  <a:gd name="T7" fmla="*/ 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1">
                    <a:moveTo>
                      <a:pt x="5" y="11"/>
                    </a:moveTo>
                    <a:cubicBezTo>
                      <a:pt x="2" y="10"/>
                      <a:pt x="0" y="7"/>
                      <a:pt x="0" y="5"/>
                    </a:cubicBezTo>
                    <a:cubicBezTo>
                      <a:pt x="1" y="5"/>
                      <a:pt x="4" y="7"/>
                      <a:pt x="6" y="6"/>
                    </a:cubicBezTo>
                    <a:cubicBezTo>
                      <a:pt x="8" y="4"/>
                      <a:pt x="6" y="0"/>
                      <a:pt x="4" y="0"/>
                    </a:cubicBezTo>
                  </a:path>
                </a:pathLst>
              </a:custGeom>
              <a:noFill/>
              <a:ln w="15875" cap="flat">
                <a:solidFill>
                  <a:srgbClr val="E8E4EB"/>
                </a:solidFill>
                <a:prstDash val="lgDash"/>
                <a:miter lim="800000"/>
                <a:headEnd/>
                <a:tailEnd/>
              </a:ln>
            </p:spPr>
            <p:txBody>
              <a:bodyPr/>
              <a:lstStyle/>
              <a:p>
                <a:endParaRPr lang="hu-HU"/>
              </a:p>
            </p:txBody>
          </p:sp>
          <p:sp>
            <p:nvSpPr>
              <p:cNvPr id="16909" name="Freeform 161"/>
              <p:cNvSpPr>
                <a:spLocks/>
              </p:cNvSpPr>
              <p:nvPr/>
            </p:nvSpPr>
            <p:spPr bwMode="auto">
              <a:xfrm>
                <a:off x="2079" y="2236"/>
                <a:ext cx="22" cy="27"/>
              </a:xfrm>
              <a:custGeom>
                <a:avLst/>
                <a:gdLst>
                  <a:gd name="T0" fmla="*/ 22 w 9"/>
                  <a:gd name="T1" fmla="*/ 16 h 10"/>
                  <a:gd name="T2" fmla="*/ 17 w 9"/>
                  <a:gd name="T3" fmla="*/ 0 h 10"/>
                  <a:gd name="T4" fmla="*/ 17 w 9"/>
                  <a:gd name="T5" fmla="*/ 24 h 10"/>
                  <a:gd name="T6" fmla="*/ 2 w 9"/>
                  <a:gd name="T7" fmla="*/ 5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0">
                    <a:moveTo>
                      <a:pt x="9" y="6"/>
                    </a:moveTo>
                    <a:cubicBezTo>
                      <a:pt x="9" y="3"/>
                      <a:pt x="8" y="1"/>
                      <a:pt x="7" y="0"/>
                    </a:cubicBezTo>
                    <a:cubicBezTo>
                      <a:pt x="4" y="3"/>
                      <a:pt x="6" y="6"/>
                      <a:pt x="7" y="9"/>
                    </a:cubicBezTo>
                    <a:cubicBezTo>
                      <a:pt x="3" y="10"/>
                      <a:pt x="0" y="5"/>
                      <a:pt x="1" y="2"/>
                    </a:cubicBezTo>
                  </a:path>
                </a:pathLst>
              </a:custGeom>
              <a:noFill/>
              <a:ln w="15875" cap="flat">
                <a:solidFill>
                  <a:srgbClr val="E8E4EB"/>
                </a:solidFill>
                <a:prstDash val="lgDash"/>
                <a:miter lim="800000"/>
                <a:headEnd/>
                <a:tailEnd/>
              </a:ln>
            </p:spPr>
            <p:txBody>
              <a:bodyPr/>
              <a:lstStyle/>
              <a:p>
                <a:endParaRPr lang="hu-HU"/>
              </a:p>
            </p:txBody>
          </p:sp>
          <p:sp>
            <p:nvSpPr>
              <p:cNvPr id="16910" name="Freeform 162"/>
              <p:cNvSpPr>
                <a:spLocks/>
              </p:cNvSpPr>
              <p:nvPr/>
            </p:nvSpPr>
            <p:spPr bwMode="auto">
              <a:xfrm>
                <a:off x="2239" y="2196"/>
                <a:ext cx="17" cy="16"/>
              </a:xfrm>
              <a:custGeom>
                <a:avLst/>
                <a:gdLst>
                  <a:gd name="T0" fmla="*/ 0 w 7"/>
                  <a:gd name="T1" fmla="*/ 13 h 6"/>
                  <a:gd name="T2" fmla="*/ 17 w 7"/>
                  <a:gd name="T3" fmla="*/ 11 h 6"/>
                  <a:gd name="T4" fmla="*/ 2 w 7"/>
                  <a:gd name="T5" fmla="*/ 0 h 6"/>
                  <a:gd name="T6" fmla="*/ 0 60000 65536"/>
                  <a:gd name="T7" fmla="*/ 0 60000 65536"/>
                  <a:gd name="T8" fmla="*/ 0 60000 65536"/>
                </a:gdLst>
                <a:ahLst/>
                <a:cxnLst>
                  <a:cxn ang="T6">
                    <a:pos x="T0" y="T1"/>
                  </a:cxn>
                  <a:cxn ang="T7">
                    <a:pos x="T2" y="T3"/>
                  </a:cxn>
                  <a:cxn ang="T8">
                    <a:pos x="T4" y="T5"/>
                  </a:cxn>
                </a:cxnLst>
                <a:rect l="0" t="0" r="r" b="b"/>
                <a:pathLst>
                  <a:path w="7" h="6">
                    <a:moveTo>
                      <a:pt x="0" y="5"/>
                    </a:moveTo>
                    <a:cubicBezTo>
                      <a:pt x="1" y="5"/>
                      <a:pt x="6" y="6"/>
                      <a:pt x="7" y="4"/>
                    </a:cubicBezTo>
                    <a:cubicBezTo>
                      <a:pt x="7" y="1"/>
                      <a:pt x="2" y="1"/>
                      <a:pt x="1" y="0"/>
                    </a:cubicBezTo>
                  </a:path>
                </a:pathLst>
              </a:custGeom>
              <a:noFill/>
              <a:ln w="15875" cap="flat">
                <a:solidFill>
                  <a:srgbClr val="E8E4EB"/>
                </a:solidFill>
                <a:prstDash val="lgDash"/>
                <a:miter lim="800000"/>
                <a:headEnd/>
                <a:tailEnd/>
              </a:ln>
            </p:spPr>
            <p:txBody>
              <a:bodyPr/>
              <a:lstStyle/>
              <a:p>
                <a:endParaRPr lang="hu-HU"/>
              </a:p>
            </p:txBody>
          </p:sp>
          <p:sp>
            <p:nvSpPr>
              <p:cNvPr id="16911" name="Freeform 163"/>
              <p:cNvSpPr>
                <a:spLocks/>
              </p:cNvSpPr>
              <p:nvPr/>
            </p:nvSpPr>
            <p:spPr bwMode="auto">
              <a:xfrm>
                <a:off x="2259" y="2183"/>
                <a:ext cx="25" cy="24"/>
              </a:xfrm>
              <a:custGeom>
                <a:avLst/>
                <a:gdLst>
                  <a:gd name="T0" fmla="*/ 15 w 10"/>
                  <a:gd name="T1" fmla="*/ 24 h 9"/>
                  <a:gd name="T2" fmla="*/ 23 w 10"/>
                  <a:gd name="T3" fmla="*/ 0 h 9"/>
                  <a:gd name="T4" fmla="*/ 0 w 10"/>
                  <a:gd name="T5" fmla="*/ 13 h 9"/>
                  <a:gd name="T6" fmla="*/ 0 60000 65536"/>
                  <a:gd name="T7" fmla="*/ 0 60000 65536"/>
                  <a:gd name="T8" fmla="*/ 0 60000 65536"/>
                </a:gdLst>
                <a:ahLst/>
                <a:cxnLst>
                  <a:cxn ang="T6">
                    <a:pos x="T0" y="T1"/>
                  </a:cxn>
                  <a:cxn ang="T7">
                    <a:pos x="T2" y="T3"/>
                  </a:cxn>
                  <a:cxn ang="T8">
                    <a:pos x="T4" y="T5"/>
                  </a:cxn>
                </a:cxnLst>
                <a:rect l="0" t="0" r="r" b="b"/>
                <a:pathLst>
                  <a:path w="10" h="9">
                    <a:moveTo>
                      <a:pt x="6" y="9"/>
                    </a:moveTo>
                    <a:cubicBezTo>
                      <a:pt x="8" y="7"/>
                      <a:pt x="10" y="3"/>
                      <a:pt x="9" y="0"/>
                    </a:cubicBezTo>
                    <a:cubicBezTo>
                      <a:pt x="6" y="0"/>
                      <a:pt x="2" y="3"/>
                      <a:pt x="0" y="5"/>
                    </a:cubicBezTo>
                  </a:path>
                </a:pathLst>
              </a:custGeom>
              <a:noFill/>
              <a:ln w="15875" cap="flat">
                <a:solidFill>
                  <a:srgbClr val="E8E4EB"/>
                </a:solidFill>
                <a:prstDash val="lgDash"/>
                <a:miter lim="800000"/>
                <a:headEnd/>
                <a:tailEnd/>
              </a:ln>
            </p:spPr>
            <p:txBody>
              <a:bodyPr/>
              <a:lstStyle/>
              <a:p>
                <a:endParaRPr lang="hu-HU"/>
              </a:p>
            </p:txBody>
          </p:sp>
          <p:sp>
            <p:nvSpPr>
              <p:cNvPr id="16912" name="Freeform 164"/>
              <p:cNvSpPr>
                <a:spLocks/>
              </p:cNvSpPr>
              <p:nvPr/>
            </p:nvSpPr>
            <p:spPr bwMode="auto">
              <a:xfrm>
                <a:off x="2254" y="2279"/>
                <a:ext cx="22" cy="21"/>
              </a:xfrm>
              <a:custGeom>
                <a:avLst/>
                <a:gdLst>
                  <a:gd name="T0" fmla="*/ 17 w 9"/>
                  <a:gd name="T1" fmla="*/ 0 h 8"/>
                  <a:gd name="T2" fmla="*/ 5 w 9"/>
                  <a:gd name="T3" fmla="*/ 5 h 8"/>
                  <a:gd name="T4" fmla="*/ 22 w 9"/>
                  <a:gd name="T5" fmla="*/ 13 h 8"/>
                  <a:gd name="T6" fmla="*/ 0 w 9"/>
                  <a:gd name="T7" fmla="*/ 21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8">
                    <a:moveTo>
                      <a:pt x="7" y="0"/>
                    </a:moveTo>
                    <a:cubicBezTo>
                      <a:pt x="5" y="0"/>
                      <a:pt x="3" y="0"/>
                      <a:pt x="2" y="2"/>
                    </a:cubicBezTo>
                    <a:cubicBezTo>
                      <a:pt x="4" y="3"/>
                      <a:pt x="7" y="3"/>
                      <a:pt x="9" y="5"/>
                    </a:cubicBezTo>
                    <a:cubicBezTo>
                      <a:pt x="8" y="8"/>
                      <a:pt x="3" y="8"/>
                      <a:pt x="0" y="8"/>
                    </a:cubicBezTo>
                  </a:path>
                </a:pathLst>
              </a:custGeom>
              <a:noFill/>
              <a:ln w="15875" cap="flat">
                <a:solidFill>
                  <a:srgbClr val="E8E4EB"/>
                </a:solidFill>
                <a:prstDash val="lgDash"/>
                <a:miter lim="800000"/>
                <a:headEnd/>
                <a:tailEnd/>
              </a:ln>
            </p:spPr>
            <p:txBody>
              <a:bodyPr/>
              <a:lstStyle/>
              <a:p>
                <a:endParaRPr lang="hu-HU"/>
              </a:p>
            </p:txBody>
          </p:sp>
          <p:sp>
            <p:nvSpPr>
              <p:cNvPr id="16913" name="Freeform 165"/>
              <p:cNvSpPr>
                <a:spLocks/>
              </p:cNvSpPr>
              <p:nvPr/>
            </p:nvSpPr>
            <p:spPr bwMode="auto">
              <a:xfrm>
                <a:off x="2291" y="2284"/>
                <a:ext cx="28" cy="24"/>
              </a:xfrm>
              <a:custGeom>
                <a:avLst/>
                <a:gdLst>
                  <a:gd name="T0" fmla="*/ 28 w 11"/>
                  <a:gd name="T1" fmla="*/ 19 h 9"/>
                  <a:gd name="T2" fmla="*/ 13 w 11"/>
                  <a:gd name="T3" fmla="*/ 3 h 9"/>
                  <a:gd name="T4" fmla="*/ 18 w 11"/>
                  <a:gd name="T5" fmla="*/ 24 h 9"/>
                  <a:gd name="T6" fmla="*/ 0 60000 65536"/>
                  <a:gd name="T7" fmla="*/ 0 60000 65536"/>
                  <a:gd name="T8" fmla="*/ 0 60000 65536"/>
                </a:gdLst>
                <a:ahLst/>
                <a:cxnLst>
                  <a:cxn ang="T6">
                    <a:pos x="T0" y="T1"/>
                  </a:cxn>
                  <a:cxn ang="T7">
                    <a:pos x="T2" y="T3"/>
                  </a:cxn>
                  <a:cxn ang="T8">
                    <a:pos x="T4" y="T5"/>
                  </a:cxn>
                </a:cxnLst>
                <a:rect l="0" t="0" r="r" b="b"/>
                <a:pathLst>
                  <a:path w="11" h="9">
                    <a:moveTo>
                      <a:pt x="11" y="7"/>
                    </a:moveTo>
                    <a:cubicBezTo>
                      <a:pt x="10" y="6"/>
                      <a:pt x="7" y="0"/>
                      <a:pt x="5" y="1"/>
                    </a:cubicBezTo>
                    <a:cubicBezTo>
                      <a:pt x="0" y="1"/>
                      <a:pt x="5" y="7"/>
                      <a:pt x="7" y="9"/>
                    </a:cubicBezTo>
                  </a:path>
                </a:pathLst>
              </a:custGeom>
              <a:noFill/>
              <a:ln w="15875" cap="flat">
                <a:solidFill>
                  <a:srgbClr val="E8E4EB"/>
                </a:solidFill>
                <a:prstDash val="lgDash"/>
                <a:miter lim="800000"/>
                <a:headEnd/>
                <a:tailEnd/>
              </a:ln>
            </p:spPr>
            <p:txBody>
              <a:bodyPr/>
              <a:lstStyle/>
              <a:p>
                <a:endParaRPr lang="hu-HU"/>
              </a:p>
            </p:txBody>
          </p:sp>
          <p:sp>
            <p:nvSpPr>
              <p:cNvPr id="16914" name="Freeform 166"/>
              <p:cNvSpPr>
                <a:spLocks/>
              </p:cNvSpPr>
              <p:nvPr/>
            </p:nvSpPr>
            <p:spPr bwMode="auto">
              <a:xfrm>
                <a:off x="2124" y="2367"/>
                <a:ext cx="17" cy="29"/>
              </a:xfrm>
              <a:custGeom>
                <a:avLst/>
                <a:gdLst>
                  <a:gd name="T0" fmla="*/ 17 w 7"/>
                  <a:gd name="T1" fmla="*/ 18 h 11"/>
                  <a:gd name="T2" fmla="*/ 10 w 7"/>
                  <a:gd name="T3" fmla="*/ 0 h 11"/>
                  <a:gd name="T4" fmla="*/ 12 w 7"/>
                  <a:gd name="T5" fmla="*/ 29 h 11"/>
                  <a:gd name="T6" fmla="*/ 0 60000 65536"/>
                  <a:gd name="T7" fmla="*/ 0 60000 65536"/>
                  <a:gd name="T8" fmla="*/ 0 60000 65536"/>
                </a:gdLst>
                <a:ahLst/>
                <a:cxnLst>
                  <a:cxn ang="T6">
                    <a:pos x="T0" y="T1"/>
                  </a:cxn>
                  <a:cxn ang="T7">
                    <a:pos x="T2" y="T3"/>
                  </a:cxn>
                  <a:cxn ang="T8">
                    <a:pos x="T4" y="T5"/>
                  </a:cxn>
                </a:cxnLst>
                <a:rect l="0" t="0" r="r" b="b"/>
                <a:pathLst>
                  <a:path w="7" h="11">
                    <a:moveTo>
                      <a:pt x="7" y="7"/>
                    </a:moveTo>
                    <a:cubicBezTo>
                      <a:pt x="7" y="4"/>
                      <a:pt x="6" y="1"/>
                      <a:pt x="4" y="0"/>
                    </a:cubicBezTo>
                    <a:cubicBezTo>
                      <a:pt x="0" y="3"/>
                      <a:pt x="2" y="8"/>
                      <a:pt x="5" y="11"/>
                    </a:cubicBezTo>
                  </a:path>
                </a:pathLst>
              </a:custGeom>
              <a:noFill/>
              <a:ln w="15875" cap="flat">
                <a:solidFill>
                  <a:srgbClr val="E8E4EB"/>
                </a:solidFill>
                <a:prstDash val="lgDash"/>
                <a:miter lim="800000"/>
                <a:headEnd/>
                <a:tailEnd/>
              </a:ln>
            </p:spPr>
            <p:txBody>
              <a:bodyPr/>
              <a:lstStyle/>
              <a:p>
                <a:endParaRPr lang="hu-HU"/>
              </a:p>
            </p:txBody>
          </p:sp>
          <p:sp>
            <p:nvSpPr>
              <p:cNvPr id="16915" name="Freeform 167"/>
              <p:cNvSpPr>
                <a:spLocks/>
              </p:cNvSpPr>
              <p:nvPr/>
            </p:nvSpPr>
            <p:spPr bwMode="auto">
              <a:xfrm>
                <a:off x="2119" y="2412"/>
                <a:ext cx="27" cy="27"/>
              </a:xfrm>
              <a:custGeom>
                <a:avLst/>
                <a:gdLst>
                  <a:gd name="T0" fmla="*/ 0 w 11"/>
                  <a:gd name="T1" fmla="*/ 27 h 10"/>
                  <a:gd name="T2" fmla="*/ 0 w 11"/>
                  <a:gd name="T3" fmla="*/ 14 h 10"/>
                  <a:gd name="T4" fmla="*/ 0 60000 65536"/>
                  <a:gd name="T5" fmla="*/ 0 60000 65536"/>
                </a:gdLst>
                <a:ahLst/>
                <a:cxnLst>
                  <a:cxn ang="T4">
                    <a:pos x="T0" y="T1"/>
                  </a:cxn>
                  <a:cxn ang="T5">
                    <a:pos x="T2" y="T3"/>
                  </a:cxn>
                </a:cxnLst>
                <a:rect l="0" t="0" r="r" b="b"/>
                <a:pathLst>
                  <a:path w="11" h="10">
                    <a:moveTo>
                      <a:pt x="0" y="10"/>
                    </a:moveTo>
                    <a:cubicBezTo>
                      <a:pt x="11" y="10"/>
                      <a:pt x="7" y="0"/>
                      <a:pt x="0" y="5"/>
                    </a:cubicBezTo>
                  </a:path>
                </a:pathLst>
              </a:custGeom>
              <a:noFill/>
              <a:ln w="15875" cap="flat">
                <a:solidFill>
                  <a:srgbClr val="E8E4EB"/>
                </a:solidFill>
                <a:prstDash val="lgDash"/>
                <a:miter lim="800000"/>
                <a:headEnd/>
                <a:tailEnd/>
              </a:ln>
            </p:spPr>
            <p:txBody>
              <a:bodyPr/>
              <a:lstStyle/>
              <a:p>
                <a:endParaRPr lang="hu-HU"/>
              </a:p>
            </p:txBody>
          </p:sp>
          <p:sp>
            <p:nvSpPr>
              <p:cNvPr id="16916" name="Freeform 168"/>
              <p:cNvSpPr>
                <a:spLocks/>
              </p:cNvSpPr>
              <p:nvPr/>
            </p:nvSpPr>
            <p:spPr bwMode="auto">
              <a:xfrm>
                <a:off x="2036" y="2548"/>
                <a:ext cx="50" cy="24"/>
              </a:xfrm>
              <a:custGeom>
                <a:avLst/>
                <a:gdLst>
                  <a:gd name="T0" fmla="*/ 8 w 20"/>
                  <a:gd name="T1" fmla="*/ 0 h 9"/>
                  <a:gd name="T2" fmla="*/ 3 w 20"/>
                  <a:gd name="T3" fmla="*/ 16 h 9"/>
                  <a:gd name="T4" fmla="*/ 15 w 20"/>
                  <a:gd name="T5" fmla="*/ 3 h 9"/>
                  <a:gd name="T6" fmla="*/ 23 w 20"/>
                  <a:gd name="T7" fmla="*/ 24 h 9"/>
                  <a:gd name="T8" fmla="*/ 35 w 20"/>
                  <a:gd name="T9" fmla="*/ 3 h 9"/>
                  <a:gd name="T10" fmla="*/ 38 w 20"/>
                  <a:gd name="T11" fmla="*/ 13 h 9"/>
                  <a:gd name="T12" fmla="*/ 48 w 20"/>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9">
                    <a:moveTo>
                      <a:pt x="3" y="0"/>
                    </a:moveTo>
                    <a:cubicBezTo>
                      <a:pt x="1" y="2"/>
                      <a:pt x="0" y="4"/>
                      <a:pt x="1" y="6"/>
                    </a:cubicBezTo>
                    <a:cubicBezTo>
                      <a:pt x="3" y="5"/>
                      <a:pt x="5" y="3"/>
                      <a:pt x="6" y="1"/>
                    </a:cubicBezTo>
                    <a:cubicBezTo>
                      <a:pt x="5" y="4"/>
                      <a:pt x="6" y="8"/>
                      <a:pt x="9" y="9"/>
                    </a:cubicBezTo>
                    <a:cubicBezTo>
                      <a:pt x="13" y="9"/>
                      <a:pt x="13" y="4"/>
                      <a:pt x="14" y="1"/>
                    </a:cubicBezTo>
                    <a:cubicBezTo>
                      <a:pt x="14" y="2"/>
                      <a:pt x="15" y="4"/>
                      <a:pt x="15" y="5"/>
                    </a:cubicBezTo>
                    <a:cubicBezTo>
                      <a:pt x="19" y="5"/>
                      <a:pt x="20" y="2"/>
                      <a:pt x="19" y="0"/>
                    </a:cubicBezTo>
                  </a:path>
                </a:pathLst>
              </a:custGeom>
              <a:noFill/>
              <a:ln w="15875" cap="flat">
                <a:solidFill>
                  <a:srgbClr val="E8E4EB"/>
                </a:solidFill>
                <a:prstDash val="lgDash"/>
                <a:miter lim="800000"/>
                <a:headEnd/>
                <a:tailEnd/>
              </a:ln>
            </p:spPr>
            <p:txBody>
              <a:bodyPr/>
              <a:lstStyle/>
              <a:p>
                <a:endParaRPr lang="hu-HU"/>
              </a:p>
            </p:txBody>
          </p:sp>
          <p:sp>
            <p:nvSpPr>
              <p:cNvPr id="16917" name="Freeform 169"/>
              <p:cNvSpPr>
                <a:spLocks/>
              </p:cNvSpPr>
              <p:nvPr/>
            </p:nvSpPr>
            <p:spPr bwMode="auto">
              <a:xfrm>
                <a:off x="2204" y="2543"/>
                <a:ext cx="32" cy="21"/>
              </a:xfrm>
              <a:custGeom>
                <a:avLst/>
                <a:gdLst>
                  <a:gd name="T0" fmla="*/ 12 w 13"/>
                  <a:gd name="T1" fmla="*/ 21 h 8"/>
                  <a:gd name="T2" fmla="*/ 0 w 13"/>
                  <a:gd name="T3" fmla="*/ 11 h 8"/>
                  <a:gd name="T4" fmla="*/ 0 60000 65536"/>
                  <a:gd name="T5" fmla="*/ 0 60000 65536"/>
                </a:gdLst>
                <a:ahLst/>
                <a:cxnLst>
                  <a:cxn ang="T4">
                    <a:pos x="T0" y="T1"/>
                  </a:cxn>
                  <a:cxn ang="T5">
                    <a:pos x="T2" y="T3"/>
                  </a:cxn>
                </a:cxnLst>
                <a:rect l="0" t="0" r="r" b="b"/>
                <a:pathLst>
                  <a:path w="13" h="8">
                    <a:moveTo>
                      <a:pt x="5" y="8"/>
                    </a:moveTo>
                    <a:cubicBezTo>
                      <a:pt x="13" y="2"/>
                      <a:pt x="6" y="0"/>
                      <a:pt x="0" y="4"/>
                    </a:cubicBezTo>
                  </a:path>
                </a:pathLst>
              </a:custGeom>
              <a:noFill/>
              <a:ln w="15875" cap="flat">
                <a:solidFill>
                  <a:srgbClr val="E8E4EB"/>
                </a:solidFill>
                <a:prstDash val="lgDash"/>
                <a:miter lim="800000"/>
                <a:headEnd/>
                <a:tailEnd/>
              </a:ln>
            </p:spPr>
            <p:txBody>
              <a:bodyPr/>
              <a:lstStyle/>
              <a:p>
                <a:endParaRPr lang="hu-HU"/>
              </a:p>
            </p:txBody>
          </p:sp>
        </p:grpSp>
        <p:grpSp>
          <p:nvGrpSpPr>
            <p:cNvPr id="4" name="Group 170"/>
            <p:cNvGrpSpPr>
              <a:grpSpLocks/>
            </p:cNvGrpSpPr>
            <p:nvPr/>
          </p:nvGrpSpPr>
          <p:grpSpPr bwMode="auto">
            <a:xfrm>
              <a:off x="2077" y="1708"/>
              <a:ext cx="559" cy="142"/>
              <a:chOff x="1229" y="1560"/>
              <a:chExt cx="3273" cy="1222"/>
            </a:xfrm>
          </p:grpSpPr>
          <p:grpSp>
            <p:nvGrpSpPr>
              <p:cNvPr id="5" name="Group 171"/>
              <p:cNvGrpSpPr>
                <a:grpSpLocks/>
              </p:cNvGrpSpPr>
              <p:nvPr/>
            </p:nvGrpSpPr>
            <p:grpSpPr bwMode="auto">
              <a:xfrm>
                <a:off x="1229" y="1560"/>
                <a:ext cx="3273" cy="1222"/>
                <a:chOff x="1229" y="1560"/>
                <a:chExt cx="3273" cy="1222"/>
              </a:xfrm>
            </p:grpSpPr>
            <p:sp>
              <p:nvSpPr>
                <p:cNvPr id="16553" name="Freeform 172"/>
                <p:cNvSpPr>
                  <a:spLocks/>
                </p:cNvSpPr>
                <p:nvPr/>
              </p:nvSpPr>
              <p:spPr bwMode="auto">
                <a:xfrm>
                  <a:off x="1409" y="1741"/>
                  <a:ext cx="3068" cy="923"/>
                </a:xfrm>
                <a:custGeom>
                  <a:avLst/>
                  <a:gdLst>
                    <a:gd name="T0" fmla="*/ 2965 w 1227"/>
                    <a:gd name="T1" fmla="*/ 243 h 346"/>
                    <a:gd name="T2" fmla="*/ 3015 w 1227"/>
                    <a:gd name="T3" fmla="*/ 0 h 346"/>
                    <a:gd name="T4" fmla="*/ 98 w 1227"/>
                    <a:gd name="T5" fmla="*/ 368 h 346"/>
                    <a:gd name="T6" fmla="*/ 90 w 1227"/>
                    <a:gd name="T7" fmla="*/ 315 h 346"/>
                    <a:gd name="T8" fmla="*/ 90 w 1227"/>
                    <a:gd name="T9" fmla="*/ 315 h 346"/>
                    <a:gd name="T10" fmla="*/ 95 w 1227"/>
                    <a:gd name="T11" fmla="*/ 368 h 346"/>
                    <a:gd name="T12" fmla="*/ 18 w 1227"/>
                    <a:gd name="T13" fmla="*/ 616 h 346"/>
                    <a:gd name="T14" fmla="*/ 148 w 1227"/>
                    <a:gd name="T15" fmla="*/ 838 h 346"/>
                    <a:gd name="T16" fmla="*/ 158 w 1227"/>
                    <a:gd name="T17" fmla="*/ 920 h 346"/>
                    <a:gd name="T18" fmla="*/ 158 w 1227"/>
                    <a:gd name="T19" fmla="*/ 923 h 346"/>
                    <a:gd name="T20" fmla="*/ 150 w 1227"/>
                    <a:gd name="T21" fmla="*/ 838 h 346"/>
                    <a:gd name="T22" fmla="*/ 3068 w 1227"/>
                    <a:gd name="T23" fmla="*/ 470 h 346"/>
                    <a:gd name="T24" fmla="*/ 2965 w 1227"/>
                    <a:gd name="T25" fmla="*/ 243 h 3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27" h="346">
                      <a:moveTo>
                        <a:pt x="1186" y="91"/>
                      </a:moveTo>
                      <a:cubicBezTo>
                        <a:pt x="1181" y="55"/>
                        <a:pt x="1190" y="22"/>
                        <a:pt x="1206" y="0"/>
                      </a:cubicBezTo>
                      <a:cubicBezTo>
                        <a:pt x="39" y="138"/>
                        <a:pt x="39" y="138"/>
                        <a:pt x="39" y="138"/>
                      </a:cubicBezTo>
                      <a:cubicBezTo>
                        <a:pt x="36" y="118"/>
                        <a:pt x="36" y="118"/>
                        <a:pt x="36" y="118"/>
                      </a:cubicBezTo>
                      <a:cubicBezTo>
                        <a:pt x="36" y="118"/>
                        <a:pt x="36" y="118"/>
                        <a:pt x="36" y="118"/>
                      </a:cubicBezTo>
                      <a:cubicBezTo>
                        <a:pt x="38" y="138"/>
                        <a:pt x="38" y="138"/>
                        <a:pt x="38" y="138"/>
                      </a:cubicBezTo>
                      <a:cubicBezTo>
                        <a:pt x="24" y="140"/>
                        <a:pt x="0" y="178"/>
                        <a:pt x="7" y="231"/>
                      </a:cubicBezTo>
                      <a:cubicBezTo>
                        <a:pt x="13" y="285"/>
                        <a:pt x="45" y="316"/>
                        <a:pt x="59" y="314"/>
                      </a:cubicBezTo>
                      <a:cubicBezTo>
                        <a:pt x="63" y="345"/>
                        <a:pt x="63" y="345"/>
                        <a:pt x="63" y="345"/>
                      </a:cubicBezTo>
                      <a:cubicBezTo>
                        <a:pt x="63" y="345"/>
                        <a:pt x="63" y="345"/>
                        <a:pt x="63" y="346"/>
                      </a:cubicBezTo>
                      <a:cubicBezTo>
                        <a:pt x="60" y="314"/>
                        <a:pt x="60" y="314"/>
                        <a:pt x="60" y="314"/>
                      </a:cubicBezTo>
                      <a:cubicBezTo>
                        <a:pt x="1227" y="176"/>
                        <a:pt x="1227" y="176"/>
                        <a:pt x="1227" y="176"/>
                      </a:cubicBezTo>
                      <a:cubicBezTo>
                        <a:pt x="1206" y="158"/>
                        <a:pt x="1190" y="127"/>
                        <a:pt x="1186" y="91"/>
                      </a:cubicBezTo>
                      <a:close/>
                    </a:path>
                  </a:pathLst>
                </a:custGeom>
                <a:solidFill>
                  <a:srgbClr val="F44D32"/>
                </a:solidFill>
                <a:ln w="9525" cap="flat">
                  <a:solidFill>
                    <a:srgbClr val="000000"/>
                  </a:solidFill>
                  <a:prstDash val="lgDash"/>
                  <a:round/>
                  <a:headEnd/>
                  <a:tailEnd/>
                </a:ln>
              </p:spPr>
              <p:txBody>
                <a:bodyPr/>
                <a:lstStyle/>
                <a:p>
                  <a:endParaRPr lang="hu-HU"/>
                </a:p>
              </p:txBody>
            </p:sp>
            <p:sp>
              <p:nvSpPr>
                <p:cNvPr id="16554" name="Freeform 173"/>
                <p:cNvSpPr>
                  <a:spLocks/>
                </p:cNvSpPr>
                <p:nvPr/>
              </p:nvSpPr>
              <p:spPr bwMode="auto">
                <a:xfrm>
                  <a:off x="1432" y="1741"/>
                  <a:ext cx="2993" cy="491"/>
                </a:xfrm>
                <a:custGeom>
                  <a:avLst/>
                  <a:gdLst>
                    <a:gd name="T0" fmla="*/ 0 w 1197"/>
                    <a:gd name="T1" fmla="*/ 491 h 184"/>
                    <a:gd name="T2" fmla="*/ 160 w 1197"/>
                    <a:gd name="T3" fmla="*/ 411 h 184"/>
                    <a:gd name="T4" fmla="*/ 1515 w 1197"/>
                    <a:gd name="T5" fmla="*/ 232 h 184"/>
                    <a:gd name="T6" fmla="*/ 2963 w 1197"/>
                    <a:gd name="T7" fmla="*/ 59 h 184"/>
                    <a:gd name="T8" fmla="*/ 2993 w 1197"/>
                    <a:gd name="T9" fmla="*/ 0 h 184"/>
                    <a:gd name="T10" fmla="*/ 75 w 1197"/>
                    <a:gd name="T11" fmla="*/ 368 h 184"/>
                    <a:gd name="T12" fmla="*/ 73 w 1197"/>
                    <a:gd name="T13" fmla="*/ 355 h 184"/>
                    <a:gd name="T14" fmla="*/ 70 w 1197"/>
                    <a:gd name="T15" fmla="*/ 355 h 184"/>
                    <a:gd name="T16" fmla="*/ 73 w 1197"/>
                    <a:gd name="T17" fmla="*/ 368 h 184"/>
                    <a:gd name="T18" fmla="*/ 0 w 1197"/>
                    <a:gd name="T19" fmla="*/ 491 h 1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97" h="184">
                      <a:moveTo>
                        <a:pt x="0" y="184"/>
                      </a:moveTo>
                      <a:cubicBezTo>
                        <a:pt x="14" y="167"/>
                        <a:pt x="25" y="161"/>
                        <a:pt x="64" y="154"/>
                      </a:cubicBezTo>
                      <a:cubicBezTo>
                        <a:pt x="186" y="131"/>
                        <a:pt x="401" y="110"/>
                        <a:pt x="606" y="87"/>
                      </a:cubicBezTo>
                      <a:cubicBezTo>
                        <a:pt x="873" y="57"/>
                        <a:pt x="1128" y="28"/>
                        <a:pt x="1185" y="22"/>
                      </a:cubicBezTo>
                      <a:cubicBezTo>
                        <a:pt x="1188" y="14"/>
                        <a:pt x="1192" y="6"/>
                        <a:pt x="1197" y="0"/>
                      </a:cubicBezTo>
                      <a:cubicBezTo>
                        <a:pt x="30" y="138"/>
                        <a:pt x="30" y="138"/>
                        <a:pt x="30" y="138"/>
                      </a:cubicBezTo>
                      <a:cubicBezTo>
                        <a:pt x="29" y="133"/>
                        <a:pt x="29" y="133"/>
                        <a:pt x="29" y="133"/>
                      </a:cubicBezTo>
                      <a:cubicBezTo>
                        <a:pt x="28" y="133"/>
                        <a:pt x="28" y="133"/>
                        <a:pt x="28" y="133"/>
                      </a:cubicBezTo>
                      <a:cubicBezTo>
                        <a:pt x="29" y="138"/>
                        <a:pt x="29" y="138"/>
                        <a:pt x="29" y="138"/>
                      </a:cubicBezTo>
                      <a:cubicBezTo>
                        <a:pt x="19" y="139"/>
                        <a:pt x="6" y="157"/>
                        <a:pt x="0" y="184"/>
                      </a:cubicBezTo>
                      <a:close/>
                    </a:path>
                  </a:pathLst>
                </a:custGeom>
                <a:solidFill>
                  <a:srgbClr val="E12A19"/>
                </a:solidFill>
                <a:ln w="9525" cap="flat">
                  <a:solidFill>
                    <a:srgbClr val="000000"/>
                  </a:solidFill>
                  <a:prstDash val="lgDash"/>
                  <a:round/>
                  <a:headEnd/>
                  <a:tailEnd/>
                </a:ln>
              </p:spPr>
              <p:txBody>
                <a:bodyPr/>
                <a:lstStyle/>
                <a:p>
                  <a:endParaRPr lang="hu-HU"/>
                </a:p>
              </p:txBody>
            </p:sp>
            <p:sp>
              <p:nvSpPr>
                <p:cNvPr id="16555" name="Freeform 174"/>
                <p:cNvSpPr>
                  <a:spLocks/>
                </p:cNvSpPr>
                <p:nvPr/>
              </p:nvSpPr>
              <p:spPr bwMode="auto">
                <a:xfrm>
                  <a:off x="1424" y="2189"/>
                  <a:ext cx="73" cy="312"/>
                </a:xfrm>
                <a:custGeom>
                  <a:avLst/>
                  <a:gdLst>
                    <a:gd name="T0" fmla="*/ 43 w 29"/>
                    <a:gd name="T1" fmla="*/ 0 h 117"/>
                    <a:gd name="T2" fmla="*/ 73 w 29"/>
                    <a:gd name="T3" fmla="*/ 312 h 117"/>
                    <a:gd name="T4" fmla="*/ 43 w 29"/>
                    <a:gd name="T5" fmla="*/ 0 h 117"/>
                    <a:gd name="T6" fmla="*/ 0 60000 65536"/>
                    <a:gd name="T7" fmla="*/ 0 60000 65536"/>
                    <a:gd name="T8" fmla="*/ 0 60000 65536"/>
                  </a:gdLst>
                  <a:ahLst/>
                  <a:cxnLst>
                    <a:cxn ang="T6">
                      <a:pos x="T0" y="T1"/>
                    </a:cxn>
                    <a:cxn ang="T7">
                      <a:pos x="T2" y="T3"/>
                    </a:cxn>
                    <a:cxn ang="T8">
                      <a:pos x="T4" y="T5"/>
                    </a:cxn>
                  </a:cxnLst>
                  <a:rect l="0" t="0" r="r" b="b"/>
                  <a:pathLst>
                    <a:path w="29" h="117">
                      <a:moveTo>
                        <a:pt x="17" y="0"/>
                      </a:moveTo>
                      <a:cubicBezTo>
                        <a:pt x="8" y="12"/>
                        <a:pt x="0" y="82"/>
                        <a:pt x="29" y="117"/>
                      </a:cubicBezTo>
                      <a:cubicBezTo>
                        <a:pt x="24" y="110"/>
                        <a:pt x="4" y="60"/>
                        <a:pt x="17" y="0"/>
                      </a:cubicBezTo>
                      <a:close/>
                    </a:path>
                  </a:pathLst>
                </a:custGeom>
                <a:solidFill>
                  <a:srgbClr val="FFFFFF"/>
                </a:solidFill>
                <a:ln w="9525" cap="flat">
                  <a:solidFill>
                    <a:srgbClr val="000000"/>
                  </a:solidFill>
                  <a:prstDash val="lgDash"/>
                  <a:round/>
                  <a:headEnd/>
                  <a:tailEnd/>
                </a:ln>
              </p:spPr>
              <p:txBody>
                <a:bodyPr/>
                <a:lstStyle/>
                <a:p>
                  <a:endParaRPr lang="hu-HU"/>
                </a:p>
              </p:txBody>
            </p:sp>
            <p:sp>
              <p:nvSpPr>
                <p:cNvPr id="16556" name="Freeform 175"/>
                <p:cNvSpPr>
                  <a:spLocks/>
                </p:cNvSpPr>
                <p:nvPr/>
              </p:nvSpPr>
              <p:spPr bwMode="auto">
                <a:xfrm>
                  <a:off x="1264" y="1965"/>
                  <a:ext cx="308" cy="779"/>
                </a:xfrm>
                <a:custGeom>
                  <a:avLst/>
                  <a:gdLst>
                    <a:gd name="T0" fmla="*/ 25 w 123"/>
                    <a:gd name="T1" fmla="*/ 411 h 292"/>
                    <a:gd name="T2" fmla="*/ 308 w 123"/>
                    <a:gd name="T3" fmla="*/ 760 h 292"/>
                    <a:gd name="T4" fmla="*/ 293 w 123"/>
                    <a:gd name="T5" fmla="*/ 614 h 292"/>
                    <a:gd name="T6" fmla="*/ 163 w 123"/>
                    <a:gd name="T7" fmla="*/ 392 h 292"/>
                    <a:gd name="T8" fmla="*/ 240 w 123"/>
                    <a:gd name="T9" fmla="*/ 144 h 292"/>
                    <a:gd name="T10" fmla="*/ 225 w 123"/>
                    <a:gd name="T11" fmla="*/ 0 h 292"/>
                    <a:gd name="T12" fmla="*/ 25 w 123"/>
                    <a:gd name="T13" fmla="*/ 411 h 2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3" h="292">
                      <a:moveTo>
                        <a:pt x="10" y="154"/>
                      </a:moveTo>
                      <a:cubicBezTo>
                        <a:pt x="20" y="239"/>
                        <a:pt x="64" y="292"/>
                        <a:pt x="123" y="285"/>
                      </a:cubicBezTo>
                      <a:cubicBezTo>
                        <a:pt x="117" y="230"/>
                        <a:pt x="117" y="230"/>
                        <a:pt x="117" y="230"/>
                      </a:cubicBezTo>
                      <a:cubicBezTo>
                        <a:pt x="103" y="232"/>
                        <a:pt x="71" y="201"/>
                        <a:pt x="65" y="147"/>
                      </a:cubicBezTo>
                      <a:cubicBezTo>
                        <a:pt x="58" y="94"/>
                        <a:pt x="82" y="56"/>
                        <a:pt x="96" y="54"/>
                      </a:cubicBezTo>
                      <a:cubicBezTo>
                        <a:pt x="90" y="0"/>
                        <a:pt x="90" y="0"/>
                        <a:pt x="90" y="0"/>
                      </a:cubicBezTo>
                      <a:cubicBezTo>
                        <a:pt x="30" y="7"/>
                        <a:pt x="0" y="69"/>
                        <a:pt x="10" y="154"/>
                      </a:cubicBezTo>
                      <a:close/>
                    </a:path>
                  </a:pathLst>
                </a:custGeom>
                <a:solidFill>
                  <a:srgbClr val="D48F9A"/>
                </a:solidFill>
                <a:ln w="9525" cap="flat">
                  <a:solidFill>
                    <a:srgbClr val="000000"/>
                  </a:solidFill>
                  <a:prstDash val="lgDash"/>
                  <a:round/>
                  <a:headEnd/>
                  <a:tailEnd/>
                </a:ln>
              </p:spPr>
              <p:txBody>
                <a:bodyPr/>
                <a:lstStyle/>
                <a:p>
                  <a:endParaRPr lang="hu-HU"/>
                </a:p>
              </p:txBody>
            </p:sp>
            <p:sp>
              <p:nvSpPr>
                <p:cNvPr id="16557" name="Freeform 176"/>
                <p:cNvSpPr>
                  <a:spLocks/>
                </p:cNvSpPr>
                <p:nvPr/>
              </p:nvSpPr>
              <p:spPr bwMode="auto">
                <a:xfrm>
                  <a:off x="1264" y="1965"/>
                  <a:ext cx="308" cy="779"/>
                </a:xfrm>
                <a:custGeom>
                  <a:avLst/>
                  <a:gdLst>
                    <a:gd name="T0" fmla="*/ 25 w 123"/>
                    <a:gd name="T1" fmla="*/ 411 h 292"/>
                    <a:gd name="T2" fmla="*/ 308 w 123"/>
                    <a:gd name="T3" fmla="*/ 760 h 292"/>
                    <a:gd name="T4" fmla="*/ 295 w 123"/>
                    <a:gd name="T5" fmla="*/ 638 h 292"/>
                    <a:gd name="T6" fmla="*/ 140 w 123"/>
                    <a:gd name="T7" fmla="*/ 395 h 292"/>
                    <a:gd name="T8" fmla="*/ 238 w 123"/>
                    <a:gd name="T9" fmla="*/ 123 h 292"/>
                    <a:gd name="T10" fmla="*/ 225 w 123"/>
                    <a:gd name="T11" fmla="*/ 0 h 292"/>
                    <a:gd name="T12" fmla="*/ 25 w 123"/>
                    <a:gd name="T13" fmla="*/ 411 h 2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3" h="292">
                      <a:moveTo>
                        <a:pt x="10" y="154"/>
                      </a:moveTo>
                      <a:cubicBezTo>
                        <a:pt x="20" y="239"/>
                        <a:pt x="64" y="292"/>
                        <a:pt x="123" y="285"/>
                      </a:cubicBezTo>
                      <a:cubicBezTo>
                        <a:pt x="118" y="239"/>
                        <a:pt x="118" y="239"/>
                        <a:pt x="118" y="239"/>
                      </a:cubicBezTo>
                      <a:cubicBezTo>
                        <a:pt x="98" y="241"/>
                        <a:pt x="63" y="206"/>
                        <a:pt x="56" y="148"/>
                      </a:cubicBezTo>
                      <a:cubicBezTo>
                        <a:pt x="49" y="90"/>
                        <a:pt x="75" y="48"/>
                        <a:pt x="95" y="46"/>
                      </a:cubicBezTo>
                      <a:cubicBezTo>
                        <a:pt x="90" y="0"/>
                        <a:pt x="90" y="0"/>
                        <a:pt x="90" y="0"/>
                      </a:cubicBezTo>
                      <a:cubicBezTo>
                        <a:pt x="30" y="7"/>
                        <a:pt x="0" y="69"/>
                        <a:pt x="10" y="154"/>
                      </a:cubicBezTo>
                      <a:close/>
                    </a:path>
                  </a:pathLst>
                </a:custGeom>
                <a:solidFill>
                  <a:srgbClr val="FFF1B3"/>
                </a:solidFill>
                <a:ln w="9525" cap="flat">
                  <a:solidFill>
                    <a:srgbClr val="000000"/>
                  </a:solidFill>
                  <a:prstDash val="lgDash"/>
                  <a:round/>
                  <a:headEnd/>
                  <a:tailEnd/>
                </a:ln>
              </p:spPr>
              <p:txBody>
                <a:bodyPr/>
                <a:lstStyle/>
                <a:p>
                  <a:endParaRPr lang="hu-HU"/>
                </a:p>
              </p:txBody>
            </p:sp>
            <p:sp>
              <p:nvSpPr>
                <p:cNvPr id="16558" name="Freeform 177"/>
                <p:cNvSpPr>
                  <a:spLocks/>
                </p:cNvSpPr>
                <p:nvPr/>
              </p:nvSpPr>
              <p:spPr bwMode="auto">
                <a:xfrm>
                  <a:off x="1489" y="1595"/>
                  <a:ext cx="2941" cy="514"/>
                </a:xfrm>
                <a:custGeom>
                  <a:avLst/>
                  <a:gdLst>
                    <a:gd name="T0" fmla="*/ 18 w 2941"/>
                    <a:gd name="T1" fmla="*/ 514 h 514"/>
                    <a:gd name="T2" fmla="*/ 2941 w 2941"/>
                    <a:gd name="T3" fmla="*/ 144 h 514"/>
                    <a:gd name="T4" fmla="*/ 2923 w 2941"/>
                    <a:gd name="T5" fmla="*/ 0 h 514"/>
                    <a:gd name="T6" fmla="*/ 0 w 2941"/>
                    <a:gd name="T7" fmla="*/ 368 h 514"/>
                    <a:gd name="T8" fmla="*/ 18 w 2941"/>
                    <a:gd name="T9" fmla="*/ 514 h 5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41" h="514">
                      <a:moveTo>
                        <a:pt x="18" y="514"/>
                      </a:moveTo>
                      <a:lnTo>
                        <a:pt x="2941" y="144"/>
                      </a:lnTo>
                      <a:lnTo>
                        <a:pt x="2923" y="0"/>
                      </a:lnTo>
                      <a:lnTo>
                        <a:pt x="0" y="368"/>
                      </a:lnTo>
                      <a:lnTo>
                        <a:pt x="18" y="514"/>
                      </a:lnTo>
                      <a:close/>
                    </a:path>
                  </a:pathLst>
                </a:custGeom>
                <a:solidFill>
                  <a:srgbClr val="B74C65"/>
                </a:solidFill>
                <a:ln w="9525" cap="flat">
                  <a:solidFill>
                    <a:srgbClr val="000000"/>
                  </a:solidFill>
                  <a:prstDash val="lgDash"/>
                  <a:round/>
                  <a:headEnd/>
                  <a:tailEnd/>
                </a:ln>
              </p:spPr>
              <p:txBody>
                <a:bodyPr/>
                <a:lstStyle/>
                <a:p>
                  <a:endParaRPr lang="hu-HU"/>
                </a:p>
              </p:txBody>
            </p:sp>
            <p:sp>
              <p:nvSpPr>
                <p:cNvPr id="16559" name="Freeform 178"/>
                <p:cNvSpPr>
                  <a:spLocks/>
                </p:cNvSpPr>
                <p:nvPr/>
              </p:nvSpPr>
              <p:spPr bwMode="auto">
                <a:xfrm>
                  <a:off x="1489" y="1595"/>
                  <a:ext cx="2938" cy="493"/>
                </a:xfrm>
                <a:custGeom>
                  <a:avLst/>
                  <a:gdLst>
                    <a:gd name="T0" fmla="*/ 15 w 2938"/>
                    <a:gd name="T1" fmla="*/ 493 h 493"/>
                    <a:gd name="T2" fmla="*/ 2938 w 2938"/>
                    <a:gd name="T3" fmla="*/ 122 h 493"/>
                    <a:gd name="T4" fmla="*/ 2923 w 2938"/>
                    <a:gd name="T5" fmla="*/ 0 h 493"/>
                    <a:gd name="T6" fmla="*/ 0 w 2938"/>
                    <a:gd name="T7" fmla="*/ 368 h 493"/>
                    <a:gd name="T8" fmla="*/ 15 w 2938"/>
                    <a:gd name="T9" fmla="*/ 493 h 4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38" h="493">
                      <a:moveTo>
                        <a:pt x="15" y="493"/>
                      </a:moveTo>
                      <a:lnTo>
                        <a:pt x="2938" y="122"/>
                      </a:lnTo>
                      <a:lnTo>
                        <a:pt x="2923" y="0"/>
                      </a:lnTo>
                      <a:lnTo>
                        <a:pt x="0" y="368"/>
                      </a:lnTo>
                      <a:lnTo>
                        <a:pt x="15" y="493"/>
                      </a:lnTo>
                      <a:close/>
                    </a:path>
                  </a:pathLst>
                </a:custGeom>
                <a:solidFill>
                  <a:srgbClr val="FEE679"/>
                </a:solidFill>
                <a:ln w="9525" cap="flat">
                  <a:solidFill>
                    <a:srgbClr val="000000"/>
                  </a:solidFill>
                  <a:prstDash val="lgDash"/>
                  <a:round/>
                  <a:headEnd/>
                  <a:tailEnd/>
                </a:ln>
              </p:spPr>
              <p:txBody>
                <a:bodyPr/>
                <a:lstStyle/>
                <a:p>
                  <a:endParaRPr lang="hu-HU"/>
                </a:p>
              </p:txBody>
            </p:sp>
            <p:sp>
              <p:nvSpPr>
                <p:cNvPr id="16560" name="Freeform 179"/>
                <p:cNvSpPr>
                  <a:spLocks/>
                </p:cNvSpPr>
                <p:nvPr/>
              </p:nvSpPr>
              <p:spPr bwMode="auto">
                <a:xfrm>
                  <a:off x="1559" y="2211"/>
                  <a:ext cx="2938" cy="515"/>
                </a:xfrm>
                <a:custGeom>
                  <a:avLst/>
                  <a:gdLst>
                    <a:gd name="T0" fmla="*/ 0 w 2938"/>
                    <a:gd name="T1" fmla="*/ 368 h 515"/>
                    <a:gd name="T2" fmla="*/ 15 w 2938"/>
                    <a:gd name="T3" fmla="*/ 515 h 515"/>
                    <a:gd name="T4" fmla="*/ 2938 w 2938"/>
                    <a:gd name="T5" fmla="*/ 144 h 515"/>
                    <a:gd name="T6" fmla="*/ 2923 w 2938"/>
                    <a:gd name="T7" fmla="*/ 0 h 515"/>
                    <a:gd name="T8" fmla="*/ 0 w 2938"/>
                    <a:gd name="T9" fmla="*/ 368 h 5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38" h="515">
                      <a:moveTo>
                        <a:pt x="0" y="368"/>
                      </a:moveTo>
                      <a:lnTo>
                        <a:pt x="15" y="515"/>
                      </a:lnTo>
                      <a:lnTo>
                        <a:pt x="2938" y="144"/>
                      </a:lnTo>
                      <a:lnTo>
                        <a:pt x="2923" y="0"/>
                      </a:lnTo>
                      <a:lnTo>
                        <a:pt x="0" y="368"/>
                      </a:lnTo>
                      <a:close/>
                    </a:path>
                  </a:pathLst>
                </a:custGeom>
                <a:solidFill>
                  <a:srgbClr val="B74C65"/>
                </a:solidFill>
                <a:ln w="9525" cap="flat">
                  <a:solidFill>
                    <a:srgbClr val="000000"/>
                  </a:solidFill>
                  <a:prstDash val="lgDash"/>
                  <a:round/>
                  <a:headEnd/>
                  <a:tailEnd/>
                </a:ln>
              </p:spPr>
              <p:txBody>
                <a:bodyPr/>
                <a:lstStyle/>
                <a:p>
                  <a:endParaRPr lang="hu-HU"/>
                </a:p>
              </p:txBody>
            </p:sp>
            <p:sp>
              <p:nvSpPr>
                <p:cNvPr id="16561" name="Freeform 180"/>
                <p:cNvSpPr>
                  <a:spLocks/>
                </p:cNvSpPr>
                <p:nvPr/>
              </p:nvSpPr>
              <p:spPr bwMode="auto">
                <a:xfrm>
                  <a:off x="1229" y="1931"/>
                  <a:ext cx="348" cy="851"/>
                </a:xfrm>
                <a:custGeom>
                  <a:avLst/>
                  <a:gdLst>
                    <a:gd name="T0" fmla="*/ 28 w 139"/>
                    <a:gd name="T1" fmla="*/ 448 h 319"/>
                    <a:gd name="T2" fmla="*/ 348 w 139"/>
                    <a:gd name="T3" fmla="*/ 830 h 319"/>
                    <a:gd name="T4" fmla="*/ 343 w 139"/>
                    <a:gd name="T5" fmla="*/ 795 h 319"/>
                    <a:gd name="T6" fmla="*/ 60 w 139"/>
                    <a:gd name="T7" fmla="*/ 446 h 319"/>
                    <a:gd name="T8" fmla="*/ 260 w 139"/>
                    <a:gd name="T9" fmla="*/ 35 h 319"/>
                    <a:gd name="T10" fmla="*/ 255 w 139"/>
                    <a:gd name="T11" fmla="*/ 0 h 319"/>
                    <a:gd name="T12" fmla="*/ 28 w 139"/>
                    <a:gd name="T13" fmla="*/ 448 h 3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319">
                      <a:moveTo>
                        <a:pt x="11" y="168"/>
                      </a:moveTo>
                      <a:cubicBezTo>
                        <a:pt x="22" y="260"/>
                        <a:pt x="72" y="319"/>
                        <a:pt x="139" y="311"/>
                      </a:cubicBezTo>
                      <a:cubicBezTo>
                        <a:pt x="137" y="298"/>
                        <a:pt x="137" y="298"/>
                        <a:pt x="137" y="298"/>
                      </a:cubicBezTo>
                      <a:cubicBezTo>
                        <a:pt x="78" y="305"/>
                        <a:pt x="34" y="252"/>
                        <a:pt x="24" y="167"/>
                      </a:cubicBezTo>
                      <a:cubicBezTo>
                        <a:pt x="14" y="82"/>
                        <a:pt x="44" y="20"/>
                        <a:pt x="104" y="13"/>
                      </a:cubicBezTo>
                      <a:cubicBezTo>
                        <a:pt x="102" y="0"/>
                        <a:pt x="102" y="0"/>
                        <a:pt x="102" y="0"/>
                      </a:cubicBezTo>
                      <a:cubicBezTo>
                        <a:pt x="35" y="8"/>
                        <a:pt x="0" y="76"/>
                        <a:pt x="11" y="168"/>
                      </a:cubicBezTo>
                      <a:close/>
                    </a:path>
                  </a:pathLst>
                </a:custGeom>
                <a:solidFill>
                  <a:srgbClr val="F69CA1"/>
                </a:solidFill>
                <a:ln w="9525" cap="flat">
                  <a:solidFill>
                    <a:srgbClr val="000000"/>
                  </a:solidFill>
                  <a:prstDash val="lgDash"/>
                  <a:round/>
                  <a:headEnd/>
                  <a:tailEnd/>
                </a:ln>
              </p:spPr>
              <p:txBody>
                <a:bodyPr/>
                <a:lstStyle/>
                <a:p>
                  <a:endParaRPr lang="hu-HU"/>
                </a:p>
              </p:txBody>
            </p:sp>
            <p:sp>
              <p:nvSpPr>
                <p:cNvPr id="16562" name="Freeform 181"/>
                <p:cNvSpPr>
                  <a:spLocks/>
                </p:cNvSpPr>
                <p:nvPr/>
              </p:nvSpPr>
              <p:spPr bwMode="auto">
                <a:xfrm>
                  <a:off x="1264" y="1965"/>
                  <a:ext cx="308" cy="779"/>
                </a:xfrm>
                <a:custGeom>
                  <a:avLst/>
                  <a:gdLst>
                    <a:gd name="T0" fmla="*/ 25 w 123"/>
                    <a:gd name="T1" fmla="*/ 411 h 292"/>
                    <a:gd name="T2" fmla="*/ 308 w 123"/>
                    <a:gd name="T3" fmla="*/ 760 h 292"/>
                    <a:gd name="T4" fmla="*/ 298 w 123"/>
                    <a:gd name="T5" fmla="*/ 664 h 292"/>
                    <a:gd name="T6" fmla="*/ 115 w 123"/>
                    <a:gd name="T7" fmla="*/ 400 h 292"/>
                    <a:gd name="T8" fmla="*/ 235 w 123"/>
                    <a:gd name="T9" fmla="*/ 96 h 292"/>
                    <a:gd name="T10" fmla="*/ 225 w 123"/>
                    <a:gd name="T11" fmla="*/ 0 h 292"/>
                    <a:gd name="T12" fmla="*/ 25 w 123"/>
                    <a:gd name="T13" fmla="*/ 411 h 2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3" h="292">
                      <a:moveTo>
                        <a:pt x="10" y="154"/>
                      </a:moveTo>
                      <a:cubicBezTo>
                        <a:pt x="20" y="239"/>
                        <a:pt x="64" y="292"/>
                        <a:pt x="123" y="285"/>
                      </a:cubicBezTo>
                      <a:cubicBezTo>
                        <a:pt x="119" y="249"/>
                        <a:pt x="119" y="249"/>
                        <a:pt x="119" y="249"/>
                      </a:cubicBezTo>
                      <a:cubicBezTo>
                        <a:pt x="91" y="252"/>
                        <a:pt x="53" y="211"/>
                        <a:pt x="46" y="150"/>
                      </a:cubicBezTo>
                      <a:cubicBezTo>
                        <a:pt x="39" y="88"/>
                        <a:pt x="65" y="39"/>
                        <a:pt x="94" y="36"/>
                      </a:cubicBezTo>
                      <a:cubicBezTo>
                        <a:pt x="90" y="0"/>
                        <a:pt x="90" y="0"/>
                        <a:pt x="90" y="0"/>
                      </a:cubicBezTo>
                      <a:cubicBezTo>
                        <a:pt x="30" y="7"/>
                        <a:pt x="0" y="69"/>
                        <a:pt x="10" y="154"/>
                      </a:cubicBezTo>
                      <a:close/>
                    </a:path>
                  </a:pathLst>
                </a:custGeom>
                <a:solidFill>
                  <a:srgbClr val="FDCEB9"/>
                </a:solidFill>
                <a:ln w="9525" cap="flat">
                  <a:solidFill>
                    <a:srgbClr val="000000"/>
                  </a:solidFill>
                  <a:prstDash val="lgDash"/>
                  <a:round/>
                  <a:headEnd/>
                  <a:tailEnd/>
                </a:ln>
              </p:spPr>
              <p:txBody>
                <a:bodyPr/>
                <a:lstStyle/>
                <a:p>
                  <a:endParaRPr lang="hu-HU"/>
                </a:p>
              </p:txBody>
            </p:sp>
            <p:sp>
              <p:nvSpPr>
                <p:cNvPr id="16563" name="Freeform 182"/>
                <p:cNvSpPr>
                  <a:spLocks/>
                </p:cNvSpPr>
                <p:nvPr/>
              </p:nvSpPr>
              <p:spPr bwMode="auto">
                <a:xfrm>
                  <a:off x="1487" y="1560"/>
                  <a:ext cx="2925" cy="403"/>
                </a:xfrm>
                <a:custGeom>
                  <a:avLst/>
                  <a:gdLst>
                    <a:gd name="T0" fmla="*/ 0 w 2925"/>
                    <a:gd name="T1" fmla="*/ 371 h 403"/>
                    <a:gd name="T2" fmla="*/ 2 w 2925"/>
                    <a:gd name="T3" fmla="*/ 403 h 403"/>
                    <a:gd name="T4" fmla="*/ 2925 w 2925"/>
                    <a:gd name="T5" fmla="*/ 35 h 403"/>
                    <a:gd name="T6" fmla="*/ 2923 w 2925"/>
                    <a:gd name="T7" fmla="*/ 0 h 403"/>
                    <a:gd name="T8" fmla="*/ 0 w 2925"/>
                    <a:gd name="T9" fmla="*/ 371 h 4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25" h="403">
                      <a:moveTo>
                        <a:pt x="0" y="371"/>
                      </a:moveTo>
                      <a:lnTo>
                        <a:pt x="2" y="403"/>
                      </a:lnTo>
                      <a:lnTo>
                        <a:pt x="2925" y="35"/>
                      </a:lnTo>
                      <a:lnTo>
                        <a:pt x="2923" y="0"/>
                      </a:lnTo>
                      <a:lnTo>
                        <a:pt x="0" y="371"/>
                      </a:lnTo>
                      <a:close/>
                    </a:path>
                  </a:pathLst>
                </a:custGeom>
                <a:solidFill>
                  <a:srgbClr val="F47F8B"/>
                </a:solidFill>
                <a:ln w="9525" cap="flat">
                  <a:solidFill>
                    <a:srgbClr val="000000"/>
                  </a:solidFill>
                  <a:prstDash val="lgDash"/>
                  <a:round/>
                  <a:headEnd/>
                  <a:tailEnd/>
                </a:ln>
              </p:spPr>
              <p:txBody>
                <a:bodyPr/>
                <a:lstStyle/>
                <a:p>
                  <a:endParaRPr lang="hu-HU"/>
                </a:p>
              </p:txBody>
            </p:sp>
            <p:sp>
              <p:nvSpPr>
                <p:cNvPr id="16564" name="Freeform 183"/>
                <p:cNvSpPr>
                  <a:spLocks/>
                </p:cNvSpPr>
                <p:nvPr/>
              </p:nvSpPr>
              <p:spPr bwMode="auto">
                <a:xfrm>
                  <a:off x="1489" y="1595"/>
                  <a:ext cx="2933" cy="464"/>
                </a:xfrm>
                <a:custGeom>
                  <a:avLst/>
                  <a:gdLst>
                    <a:gd name="T0" fmla="*/ 10 w 2933"/>
                    <a:gd name="T1" fmla="*/ 464 h 464"/>
                    <a:gd name="T2" fmla="*/ 2933 w 2933"/>
                    <a:gd name="T3" fmla="*/ 96 h 464"/>
                    <a:gd name="T4" fmla="*/ 2923 w 2933"/>
                    <a:gd name="T5" fmla="*/ 0 h 464"/>
                    <a:gd name="T6" fmla="*/ 0 w 2933"/>
                    <a:gd name="T7" fmla="*/ 368 h 464"/>
                    <a:gd name="T8" fmla="*/ 10 w 2933"/>
                    <a:gd name="T9" fmla="*/ 464 h 4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33" h="464">
                      <a:moveTo>
                        <a:pt x="10" y="464"/>
                      </a:moveTo>
                      <a:lnTo>
                        <a:pt x="2933" y="96"/>
                      </a:lnTo>
                      <a:lnTo>
                        <a:pt x="2923" y="0"/>
                      </a:lnTo>
                      <a:lnTo>
                        <a:pt x="0" y="368"/>
                      </a:lnTo>
                      <a:lnTo>
                        <a:pt x="10" y="464"/>
                      </a:lnTo>
                      <a:close/>
                    </a:path>
                  </a:pathLst>
                </a:custGeom>
                <a:solidFill>
                  <a:srgbClr val="FCB296"/>
                </a:solidFill>
                <a:ln w="9525" cap="flat">
                  <a:solidFill>
                    <a:srgbClr val="000000"/>
                  </a:solidFill>
                  <a:prstDash val="lgDash"/>
                  <a:round/>
                  <a:headEnd/>
                  <a:tailEnd/>
                </a:ln>
              </p:spPr>
              <p:txBody>
                <a:bodyPr/>
                <a:lstStyle/>
                <a:p>
                  <a:endParaRPr lang="hu-HU"/>
                </a:p>
              </p:txBody>
            </p:sp>
            <p:sp>
              <p:nvSpPr>
                <p:cNvPr id="16565" name="Freeform 184"/>
                <p:cNvSpPr>
                  <a:spLocks/>
                </p:cNvSpPr>
                <p:nvPr/>
              </p:nvSpPr>
              <p:spPr bwMode="auto">
                <a:xfrm>
                  <a:off x="1574" y="2355"/>
                  <a:ext cx="2928" cy="405"/>
                </a:xfrm>
                <a:custGeom>
                  <a:avLst/>
                  <a:gdLst>
                    <a:gd name="T0" fmla="*/ 0 w 2928"/>
                    <a:gd name="T1" fmla="*/ 371 h 405"/>
                    <a:gd name="T2" fmla="*/ 5 w 2928"/>
                    <a:gd name="T3" fmla="*/ 405 h 405"/>
                    <a:gd name="T4" fmla="*/ 2928 w 2928"/>
                    <a:gd name="T5" fmla="*/ 34 h 405"/>
                    <a:gd name="T6" fmla="*/ 2923 w 2928"/>
                    <a:gd name="T7" fmla="*/ 0 h 405"/>
                    <a:gd name="T8" fmla="*/ 0 w 2928"/>
                    <a:gd name="T9" fmla="*/ 371 h 4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28" h="405">
                      <a:moveTo>
                        <a:pt x="0" y="371"/>
                      </a:moveTo>
                      <a:lnTo>
                        <a:pt x="5" y="405"/>
                      </a:lnTo>
                      <a:lnTo>
                        <a:pt x="2928" y="34"/>
                      </a:lnTo>
                      <a:lnTo>
                        <a:pt x="2923" y="0"/>
                      </a:lnTo>
                      <a:lnTo>
                        <a:pt x="0" y="371"/>
                      </a:lnTo>
                      <a:close/>
                    </a:path>
                  </a:pathLst>
                </a:custGeom>
                <a:solidFill>
                  <a:srgbClr val="F47F8B"/>
                </a:solidFill>
                <a:ln w="9525" cap="flat">
                  <a:solidFill>
                    <a:srgbClr val="000000"/>
                  </a:solidFill>
                  <a:prstDash val="lgDash"/>
                  <a:round/>
                  <a:headEnd/>
                  <a:tailEnd/>
                </a:ln>
              </p:spPr>
              <p:txBody>
                <a:bodyPr/>
                <a:lstStyle/>
                <a:p>
                  <a:endParaRPr lang="hu-HU"/>
                </a:p>
              </p:txBody>
            </p:sp>
            <p:sp>
              <p:nvSpPr>
                <p:cNvPr id="16566" name="Freeform 185"/>
                <p:cNvSpPr>
                  <a:spLocks/>
                </p:cNvSpPr>
                <p:nvPr/>
              </p:nvSpPr>
              <p:spPr bwMode="auto">
                <a:xfrm>
                  <a:off x="1562" y="2232"/>
                  <a:ext cx="2935" cy="494"/>
                </a:xfrm>
                <a:custGeom>
                  <a:avLst/>
                  <a:gdLst>
                    <a:gd name="T0" fmla="*/ 0 w 2935"/>
                    <a:gd name="T1" fmla="*/ 371 h 494"/>
                    <a:gd name="T2" fmla="*/ 12 w 2935"/>
                    <a:gd name="T3" fmla="*/ 494 h 494"/>
                    <a:gd name="T4" fmla="*/ 2935 w 2935"/>
                    <a:gd name="T5" fmla="*/ 123 h 494"/>
                    <a:gd name="T6" fmla="*/ 2923 w 2935"/>
                    <a:gd name="T7" fmla="*/ 0 h 494"/>
                    <a:gd name="T8" fmla="*/ 0 w 2935"/>
                    <a:gd name="T9" fmla="*/ 371 h 4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35" h="494">
                      <a:moveTo>
                        <a:pt x="0" y="371"/>
                      </a:moveTo>
                      <a:lnTo>
                        <a:pt x="12" y="494"/>
                      </a:lnTo>
                      <a:lnTo>
                        <a:pt x="2935" y="123"/>
                      </a:lnTo>
                      <a:lnTo>
                        <a:pt x="2923" y="0"/>
                      </a:lnTo>
                      <a:lnTo>
                        <a:pt x="0" y="371"/>
                      </a:lnTo>
                      <a:close/>
                    </a:path>
                  </a:pathLst>
                </a:custGeom>
                <a:solidFill>
                  <a:srgbClr val="FEE679"/>
                </a:solidFill>
                <a:ln w="9525" cap="flat">
                  <a:solidFill>
                    <a:srgbClr val="000000"/>
                  </a:solidFill>
                  <a:prstDash val="lgDash"/>
                  <a:round/>
                  <a:headEnd/>
                  <a:tailEnd/>
                </a:ln>
              </p:spPr>
              <p:txBody>
                <a:bodyPr/>
                <a:lstStyle/>
                <a:p>
                  <a:endParaRPr lang="hu-HU"/>
                </a:p>
              </p:txBody>
            </p:sp>
            <p:sp>
              <p:nvSpPr>
                <p:cNvPr id="16567" name="Freeform 186"/>
                <p:cNvSpPr>
                  <a:spLocks/>
                </p:cNvSpPr>
                <p:nvPr/>
              </p:nvSpPr>
              <p:spPr bwMode="auto">
                <a:xfrm>
                  <a:off x="1564" y="2259"/>
                  <a:ext cx="2933" cy="467"/>
                </a:xfrm>
                <a:custGeom>
                  <a:avLst/>
                  <a:gdLst>
                    <a:gd name="T0" fmla="*/ 0 w 2933"/>
                    <a:gd name="T1" fmla="*/ 370 h 467"/>
                    <a:gd name="T2" fmla="*/ 10 w 2933"/>
                    <a:gd name="T3" fmla="*/ 467 h 467"/>
                    <a:gd name="T4" fmla="*/ 2933 w 2933"/>
                    <a:gd name="T5" fmla="*/ 96 h 467"/>
                    <a:gd name="T6" fmla="*/ 2923 w 2933"/>
                    <a:gd name="T7" fmla="*/ 0 h 467"/>
                    <a:gd name="T8" fmla="*/ 0 w 2933"/>
                    <a:gd name="T9" fmla="*/ 370 h 4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33" h="467">
                      <a:moveTo>
                        <a:pt x="0" y="370"/>
                      </a:moveTo>
                      <a:lnTo>
                        <a:pt x="10" y="467"/>
                      </a:lnTo>
                      <a:lnTo>
                        <a:pt x="2933" y="96"/>
                      </a:lnTo>
                      <a:lnTo>
                        <a:pt x="2923" y="0"/>
                      </a:lnTo>
                      <a:lnTo>
                        <a:pt x="0" y="370"/>
                      </a:lnTo>
                      <a:close/>
                    </a:path>
                  </a:pathLst>
                </a:custGeom>
                <a:solidFill>
                  <a:srgbClr val="FCB296"/>
                </a:solidFill>
                <a:ln w="9525" cap="flat">
                  <a:solidFill>
                    <a:srgbClr val="000000"/>
                  </a:solidFill>
                  <a:prstDash val="lgDash"/>
                  <a:round/>
                  <a:headEnd/>
                  <a:tailEnd/>
                </a:ln>
              </p:spPr>
              <p:txBody>
                <a:bodyPr/>
                <a:lstStyle/>
                <a:p>
                  <a:endParaRPr lang="hu-HU"/>
                </a:p>
              </p:txBody>
            </p:sp>
            <p:sp>
              <p:nvSpPr>
                <p:cNvPr id="16568" name="Freeform 187"/>
                <p:cNvSpPr>
                  <a:spLocks/>
                </p:cNvSpPr>
                <p:nvPr/>
              </p:nvSpPr>
              <p:spPr bwMode="auto">
                <a:xfrm>
                  <a:off x="1574" y="2192"/>
                  <a:ext cx="2836" cy="360"/>
                </a:xfrm>
                <a:custGeom>
                  <a:avLst/>
                  <a:gdLst>
                    <a:gd name="T0" fmla="*/ 2836 w 1134"/>
                    <a:gd name="T1" fmla="*/ 0 h 135"/>
                    <a:gd name="T2" fmla="*/ 0 w 1134"/>
                    <a:gd name="T3" fmla="*/ 360 h 135"/>
                    <a:gd name="T4" fmla="*/ 2836 w 1134"/>
                    <a:gd name="T5" fmla="*/ 0 h 135"/>
                    <a:gd name="T6" fmla="*/ 0 60000 65536"/>
                    <a:gd name="T7" fmla="*/ 0 60000 65536"/>
                    <a:gd name="T8" fmla="*/ 0 60000 65536"/>
                  </a:gdLst>
                  <a:ahLst/>
                  <a:cxnLst>
                    <a:cxn ang="T6">
                      <a:pos x="T0" y="T1"/>
                    </a:cxn>
                    <a:cxn ang="T7">
                      <a:pos x="T2" y="T3"/>
                    </a:cxn>
                    <a:cxn ang="T8">
                      <a:pos x="T4" y="T5"/>
                    </a:cxn>
                  </a:cxnLst>
                  <a:rect l="0" t="0" r="r" b="b"/>
                  <a:pathLst>
                    <a:path w="1134" h="135">
                      <a:moveTo>
                        <a:pt x="1134" y="0"/>
                      </a:moveTo>
                      <a:cubicBezTo>
                        <a:pt x="0" y="135"/>
                        <a:pt x="0" y="135"/>
                        <a:pt x="0" y="135"/>
                      </a:cubicBezTo>
                      <a:cubicBezTo>
                        <a:pt x="33" y="122"/>
                        <a:pt x="874" y="15"/>
                        <a:pt x="1134" y="0"/>
                      </a:cubicBezTo>
                      <a:close/>
                    </a:path>
                  </a:pathLst>
                </a:custGeom>
                <a:solidFill>
                  <a:srgbClr val="F8A689"/>
                </a:solidFill>
                <a:ln w="9525" cap="flat">
                  <a:solidFill>
                    <a:srgbClr val="000000"/>
                  </a:solidFill>
                  <a:prstDash val="lgDash"/>
                  <a:round/>
                  <a:headEnd/>
                  <a:tailEnd/>
                </a:ln>
              </p:spPr>
              <p:txBody>
                <a:bodyPr/>
                <a:lstStyle/>
                <a:p>
                  <a:endParaRPr lang="hu-HU"/>
                </a:p>
              </p:txBody>
            </p:sp>
            <p:sp>
              <p:nvSpPr>
                <p:cNvPr id="16569" name="Freeform 188"/>
                <p:cNvSpPr>
                  <a:spLocks/>
                </p:cNvSpPr>
                <p:nvPr/>
              </p:nvSpPr>
              <p:spPr bwMode="auto">
                <a:xfrm>
                  <a:off x="2435" y="2267"/>
                  <a:ext cx="1407" cy="178"/>
                </a:xfrm>
                <a:custGeom>
                  <a:avLst/>
                  <a:gdLst>
                    <a:gd name="T0" fmla="*/ 0 w 563"/>
                    <a:gd name="T1" fmla="*/ 178 h 67"/>
                    <a:gd name="T2" fmla="*/ 1407 w 563"/>
                    <a:gd name="T3" fmla="*/ 0 h 67"/>
                    <a:gd name="T4" fmla="*/ 0 w 563"/>
                    <a:gd name="T5" fmla="*/ 178 h 67"/>
                    <a:gd name="T6" fmla="*/ 0 60000 65536"/>
                    <a:gd name="T7" fmla="*/ 0 60000 65536"/>
                    <a:gd name="T8" fmla="*/ 0 60000 65536"/>
                  </a:gdLst>
                  <a:ahLst/>
                  <a:cxnLst>
                    <a:cxn ang="T6">
                      <a:pos x="T0" y="T1"/>
                    </a:cxn>
                    <a:cxn ang="T7">
                      <a:pos x="T2" y="T3"/>
                    </a:cxn>
                    <a:cxn ang="T8">
                      <a:pos x="T4" y="T5"/>
                    </a:cxn>
                  </a:cxnLst>
                  <a:rect l="0" t="0" r="r" b="b"/>
                  <a:pathLst>
                    <a:path w="563" h="67">
                      <a:moveTo>
                        <a:pt x="0" y="67"/>
                      </a:moveTo>
                      <a:cubicBezTo>
                        <a:pt x="563" y="0"/>
                        <a:pt x="563" y="0"/>
                        <a:pt x="563" y="0"/>
                      </a:cubicBezTo>
                      <a:cubicBezTo>
                        <a:pt x="544" y="0"/>
                        <a:pt x="61" y="52"/>
                        <a:pt x="0" y="67"/>
                      </a:cubicBezTo>
                      <a:close/>
                    </a:path>
                  </a:pathLst>
                </a:custGeom>
                <a:solidFill>
                  <a:srgbClr val="FFFFFF"/>
                </a:solidFill>
                <a:ln w="9525" cap="flat">
                  <a:solidFill>
                    <a:srgbClr val="000000"/>
                  </a:solidFill>
                  <a:prstDash val="lgDash"/>
                  <a:round/>
                  <a:headEnd/>
                  <a:tailEnd/>
                </a:ln>
              </p:spPr>
              <p:txBody>
                <a:bodyPr/>
                <a:lstStyle/>
                <a:p>
                  <a:endParaRPr lang="hu-HU"/>
                </a:p>
              </p:txBody>
            </p:sp>
            <p:sp>
              <p:nvSpPr>
                <p:cNvPr id="16570" name="Freeform 189"/>
                <p:cNvSpPr>
                  <a:spLocks/>
                </p:cNvSpPr>
                <p:nvPr/>
              </p:nvSpPr>
              <p:spPr bwMode="auto">
                <a:xfrm>
                  <a:off x="1264" y="1965"/>
                  <a:ext cx="308" cy="779"/>
                </a:xfrm>
                <a:custGeom>
                  <a:avLst/>
                  <a:gdLst>
                    <a:gd name="T0" fmla="*/ 225 w 123"/>
                    <a:gd name="T1" fmla="*/ 0 h 292"/>
                    <a:gd name="T2" fmla="*/ 25 w 123"/>
                    <a:gd name="T3" fmla="*/ 411 h 292"/>
                    <a:gd name="T4" fmla="*/ 308 w 123"/>
                    <a:gd name="T5" fmla="*/ 760 h 292"/>
                    <a:gd name="T6" fmla="*/ 0 60000 65536"/>
                    <a:gd name="T7" fmla="*/ 0 60000 65536"/>
                    <a:gd name="T8" fmla="*/ 0 60000 65536"/>
                  </a:gdLst>
                  <a:ahLst/>
                  <a:cxnLst>
                    <a:cxn ang="T6">
                      <a:pos x="T0" y="T1"/>
                    </a:cxn>
                    <a:cxn ang="T7">
                      <a:pos x="T2" y="T3"/>
                    </a:cxn>
                    <a:cxn ang="T8">
                      <a:pos x="T4" y="T5"/>
                    </a:cxn>
                  </a:cxnLst>
                  <a:rect l="0" t="0" r="r" b="b"/>
                  <a:pathLst>
                    <a:path w="123" h="292">
                      <a:moveTo>
                        <a:pt x="90" y="0"/>
                      </a:moveTo>
                      <a:cubicBezTo>
                        <a:pt x="30" y="7"/>
                        <a:pt x="0" y="69"/>
                        <a:pt x="10" y="154"/>
                      </a:cubicBezTo>
                      <a:cubicBezTo>
                        <a:pt x="20" y="239"/>
                        <a:pt x="64" y="292"/>
                        <a:pt x="123" y="285"/>
                      </a:cubicBezTo>
                    </a:path>
                  </a:pathLst>
                </a:custGeom>
                <a:noFill/>
                <a:ln w="7938" cap="flat">
                  <a:solidFill>
                    <a:srgbClr val="FFFFFF"/>
                  </a:solidFill>
                  <a:prstDash val="lgDash"/>
                  <a:miter lim="800000"/>
                  <a:headEnd/>
                  <a:tailEnd/>
                </a:ln>
              </p:spPr>
              <p:txBody>
                <a:bodyPr/>
                <a:lstStyle/>
                <a:p>
                  <a:endParaRPr lang="hu-HU"/>
                </a:p>
              </p:txBody>
            </p:sp>
            <p:sp>
              <p:nvSpPr>
                <p:cNvPr id="16571" name="Freeform 190"/>
                <p:cNvSpPr>
                  <a:spLocks/>
                </p:cNvSpPr>
                <p:nvPr/>
              </p:nvSpPr>
              <p:spPr bwMode="auto">
                <a:xfrm>
                  <a:off x="1409" y="1965"/>
                  <a:ext cx="163" cy="761"/>
                </a:xfrm>
                <a:custGeom>
                  <a:avLst/>
                  <a:gdLst>
                    <a:gd name="T0" fmla="*/ 163 w 65"/>
                    <a:gd name="T1" fmla="*/ 761 h 285"/>
                    <a:gd name="T2" fmla="*/ 148 w 65"/>
                    <a:gd name="T3" fmla="*/ 614 h 285"/>
                    <a:gd name="T4" fmla="*/ 18 w 65"/>
                    <a:gd name="T5" fmla="*/ 393 h 285"/>
                    <a:gd name="T6" fmla="*/ 95 w 65"/>
                    <a:gd name="T7" fmla="*/ 144 h 285"/>
                    <a:gd name="T8" fmla="*/ 80 w 65"/>
                    <a:gd name="T9" fmla="*/ 0 h 2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285">
                      <a:moveTo>
                        <a:pt x="65" y="285"/>
                      </a:moveTo>
                      <a:cubicBezTo>
                        <a:pt x="59" y="230"/>
                        <a:pt x="59" y="230"/>
                        <a:pt x="59" y="230"/>
                      </a:cubicBezTo>
                      <a:cubicBezTo>
                        <a:pt x="45" y="232"/>
                        <a:pt x="13" y="201"/>
                        <a:pt x="7" y="147"/>
                      </a:cubicBezTo>
                      <a:cubicBezTo>
                        <a:pt x="0" y="94"/>
                        <a:pt x="24" y="56"/>
                        <a:pt x="38" y="54"/>
                      </a:cubicBezTo>
                      <a:cubicBezTo>
                        <a:pt x="32" y="0"/>
                        <a:pt x="32" y="0"/>
                        <a:pt x="32" y="0"/>
                      </a:cubicBezTo>
                    </a:path>
                  </a:pathLst>
                </a:custGeom>
                <a:noFill/>
                <a:ln w="7938" cap="flat">
                  <a:solidFill>
                    <a:srgbClr val="333333"/>
                  </a:solidFill>
                  <a:prstDash val="lgDash"/>
                  <a:miter lim="800000"/>
                  <a:headEnd/>
                  <a:tailEnd/>
                </a:ln>
              </p:spPr>
              <p:txBody>
                <a:bodyPr/>
                <a:lstStyle/>
                <a:p>
                  <a:endParaRPr lang="hu-HU"/>
                </a:p>
              </p:txBody>
            </p:sp>
            <p:sp>
              <p:nvSpPr>
                <p:cNvPr id="16572" name="Freeform 191"/>
                <p:cNvSpPr>
                  <a:spLocks noEditPoints="1"/>
                </p:cNvSpPr>
                <p:nvPr/>
              </p:nvSpPr>
              <p:spPr bwMode="auto">
                <a:xfrm>
                  <a:off x="1489" y="1965"/>
                  <a:ext cx="83" cy="761"/>
                </a:xfrm>
                <a:custGeom>
                  <a:avLst/>
                  <a:gdLst>
                    <a:gd name="T0" fmla="*/ 13 w 83"/>
                    <a:gd name="T1" fmla="*/ 123 h 761"/>
                    <a:gd name="T2" fmla="*/ 0 w 83"/>
                    <a:gd name="T3" fmla="*/ 0 h 761"/>
                    <a:gd name="T4" fmla="*/ 83 w 83"/>
                    <a:gd name="T5" fmla="*/ 761 h 761"/>
                    <a:gd name="T6" fmla="*/ 70 w 83"/>
                    <a:gd name="T7" fmla="*/ 638 h 7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761">
                      <a:moveTo>
                        <a:pt x="13" y="123"/>
                      </a:moveTo>
                      <a:lnTo>
                        <a:pt x="0" y="0"/>
                      </a:lnTo>
                      <a:moveTo>
                        <a:pt x="83" y="761"/>
                      </a:moveTo>
                      <a:lnTo>
                        <a:pt x="70" y="638"/>
                      </a:lnTo>
                    </a:path>
                  </a:pathLst>
                </a:custGeom>
                <a:noFill/>
                <a:ln w="7938" cap="flat">
                  <a:solidFill>
                    <a:srgbClr val="333333"/>
                  </a:solidFill>
                  <a:prstDash val="lgDash"/>
                  <a:miter lim="800000"/>
                  <a:headEnd/>
                  <a:tailEnd/>
                </a:ln>
              </p:spPr>
              <p:txBody>
                <a:bodyPr/>
                <a:lstStyle/>
                <a:p>
                  <a:endParaRPr lang="hu-HU"/>
                </a:p>
              </p:txBody>
            </p:sp>
            <p:sp>
              <p:nvSpPr>
                <p:cNvPr id="16573" name="Freeform 192"/>
                <p:cNvSpPr>
                  <a:spLocks/>
                </p:cNvSpPr>
                <p:nvPr/>
              </p:nvSpPr>
              <p:spPr bwMode="auto">
                <a:xfrm>
                  <a:off x="1387" y="2088"/>
                  <a:ext cx="172" cy="520"/>
                </a:xfrm>
                <a:custGeom>
                  <a:avLst/>
                  <a:gdLst>
                    <a:gd name="T0" fmla="*/ 172 w 69"/>
                    <a:gd name="T1" fmla="*/ 515 h 195"/>
                    <a:gd name="T2" fmla="*/ 17 w 69"/>
                    <a:gd name="T3" fmla="*/ 272 h 195"/>
                    <a:gd name="T4" fmla="*/ 115 w 69"/>
                    <a:gd name="T5" fmla="*/ 0 h 195"/>
                    <a:gd name="T6" fmla="*/ 0 60000 65536"/>
                    <a:gd name="T7" fmla="*/ 0 60000 65536"/>
                    <a:gd name="T8" fmla="*/ 0 60000 65536"/>
                  </a:gdLst>
                  <a:ahLst/>
                  <a:cxnLst>
                    <a:cxn ang="T6">
                      <a:pos x="T0" y="T1"/>
                    </a:cxn>
                    <a:cxn ang="T7">
                      <a:pos x="T2" y="T3"/>
                    </a:cxn>
                    <a:cxn ang="T8">
                      <a:pos x="T4" y="T5"/>
                    </a:cxn>
                  </a:cxnLst>
                  <a:rect l="0" t="0" r="r" b="b"/>
                  <a:pathLst>
                    <a:path w="69" h="195">
                      <a:moveTo>
                        <a:pt x="69" y="193"/>
                      </a:moveTo>
                      <a:cubicBezTo>
                        <a:pt x="49" y="195"/>
                        <a:pt x="14" y="160"/>
                        <a:pt x="7" y="102"/>
                      </a:cubicBezTo>
                      <a:cubicBezTo>
                        <a:pt x="0" y="44"/>
                        <a:pt x="26" y="2"/>
                        <a:pt x="46" y="0"/>
                      </a:cubicBezTo>
                    </a:path>
                  </a:pathLst>
                </a:custGeom>
                <a:noFill/>
                <a:ln w="7938" cap="flat">
                  <a:solidFill>
                    <a:srgbClr val="FFFFFF"/>
                  </a:solidFill>
                  <a:prstDash val="lgDash"/>
                  <a:miter lim="800000"/>
                  <a:headEnd/>
                  <a:tailEnd/>
                </a:ln>
              </p:spPr>
              <p:txBody>
                <a:bodyPr/>
                <a:lstStyle/>
                <a:p>
                  <a:endParaRPr lang="hu-HU"/>
                </a:p>
              </p:txBody>
            </p:sp>
            <p:sp>
              <p:nvSpPr>
                <p:cNvPr id="16574" name="Freeform 193"/>
                <p:cNvSpPr>
                  <a:spLocks/>
                </p:cNvSpPr>
                <p:nvPr/>
              </p:nvSpPr>
              <p:spPr bwMode="auto">
                <a:xfrm>
                  <a:off x="1489" y="1595"/>
                  <a:ext cx="2941" cy="514"/>
                </a:xfrm>
                <a:custGeom>
                  <a:avLst/>
                  <a:gdLst>
                    <a:gd name="T0" fmla="*/ 18 w 2941"/>
                    <a:gd name="T1" fmla="*/ 514 h 514"/>
                    <a:gd name="T2" fmla="*/ 2941 w 2941"/>
                    <a:gd name="T3" fmla="*/ 144 h 514"/>
                    <a:gd name="T4" fmla="*/ 2923 w 2941"/>
                    <a:gd name="T5" fmla="*/ 0 h 514"/>
                    <a:gd name="T6" fmla="*/ 0 w 2941"/>
                    <a:gd name="T7" fmla="*/ 368 h 514"/>
                    <a:gd name="T8" fmla="*/ 18 w 2941"/>
                    <a:gd name="T9" fmla="*/ 514 h 5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41" h="514">
                      <a:moveTo>
                        <a:pt x="18" y="514"/>
                      </a:moveTo>
                      <a:lnTo>
                        <a:pt x="2941" y="144"/>
                      </a:lnTo>
                      <a:lnTo>
                        <a:pt x="2923" y="0"/>
                      </a:lnTo>
                      <a:lnTo>
                        <a:pt x="0" y="368"/>
                      </a:lnTo>
                      <a:lnTo>
                        <a:pt x="18" y="514"/>
                      </a:lnTo>
                      <a:close/>
                    </a:path>
                  </a:pathLst>
                </a:custGeom>
                <a:noFill/>
                <a:ln w="7938" cap="flat">
                  <a:solidFill>
                    <a:srgbClr val="333333"/>
                  </a:solidFill>
                  <a:prstDash val="lgDash"/>
                  <a:miter lim="800000"/>
                  <a:headEnd/>
                  <a:tailEnd/>
                </a:ln>
              </p:spPr>
              <p:txBody>
                <a:bodyPr/>
                <a:lstStyle/>
                <a:p>
                  <a:endParaRPr lang="hu-HU"/>
                </a:p>
              </p:txBody>
            </p:sp>
            <p:sp>
              <p:nvSpPr>
                <p:cNvPr id="16575" name="Freeform 194"/>
                <p:cNvSpPr>
                  <a:spLocks/>
                </p:cNvSpPr>
                <p:nvPr/>
              </p:nvSpPr>
              <p:spPr bwMode="auto">
                <a:xfrm>
                  <a:off x="1559" y="2211"/>
                  <a:ext cx="2938" cy="515"/>
                </a:xfrm>
                <a:custGeom>
                  <a:avLst/>
                  <a:gdLst>
                    <a:gd name="T0" fmla="*/ 2938 w 2938"/>
                    <a:gd name="T1" fmla="*/ 144 h 515"/>
                    <a:gd name="T2" fmla="*/ 2923 w 2938"/>
                    <a:gd name="T3" fmla="*/ 0 h 515"/>
                    <a:gd name="T4" fmla="*/ 0 w 2938"/>
                    <a:gd name="T5" fmla="*/ 368 h 515"/>
                    <a:gd name="T6" fmla="*/ 15 w 2938"/>
                    <a:gd name="T7" fmla="*/ 515 h 5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38" h="515">
                      <a:moveTo>
                        <a:pt x="2938" y="144"/>
                      </a:moveTo>
                      <a:lnTo>
                        <a:pt x="2923" y="0"/>
                      </a:lnTo>
                      <a:lnTo>
                        <a:pt x="0" y="368"/>
                      </a:lnTo>
                      <a:lnTo>
                        <a:pt x="15" y="515"/>
                      </a:lnTo>
                    </a:path>
                  </a:pathLst>
                </a:custGeom>
                <a:noFill/>
                <a:ln w="7938" cap="flat">
                  <a:solidFill>
                    <a:srgbClr val="333333"/>
                  </a:solidFill>
                  <a:prstDash val="lgDash"/>
                  <a:miter lim="800000"/>
                  <a:headEnd/>
                  <a:tailEnd/>
                </a:ln>
              </p:spPr>
              <p:txBody>
                <a:bodyPr/>
                <a:lstStyle/>
                <a:p>
                  <a:endParaRPr lang="hu-HU"/>
                </a:p>
              </p:txBody>
            </p:sp>
            <p:sp>
              <p:nvSpPr>
                <p:cNvPr id="16576" name="Freeform 195"/>
                <p:cNvSpPr>
                  <a:spLocks/>
                </p:cNvSpPr>
                <p:nvPr/>
              </p:nvSpPr>
              <p:spPr bwMode="auto">
                <a:xfrm>
                  <a:off x="1229" y="1931"/>
                  <a:ext cx="348" cy="851"/>
                </a:xfrm>
                <a:custGeom>
                  <a:avLst/>
                  <a:gdLst>
                    <a:gd name="T0" fmla="*/ 260 w 139"/>
                    <a:gd name="T1" fmla="*/ 35 h 319"/>
                    <a:gd name="T2" fmla="*/ 255 w 139"/>
                    <a:gd name="T3" fmla="*/ 0 h 319"/>
                    <a:gd name="T4" fmla="*/ 28 w 139"/>
                    <a:gd name="T5" fmla="*/ 448 h 319"/>
                    <a:gd name="T6" fmla="*/ 348 w 139"/>
                    <a:gd name="T7" fmla="*/ 830 h 319"/>
                    <a:gd name="T8" fmla="*/ 343 w 139"/>
                    <a:gd name="T9" fmla="*/ 795 h 3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9" h="319">
                      <a:moveTo>
                        <a:pt x="104" y="13"/>
                      </a:moveTo>
                      <a:cubicBezTo>
                        <a:pt x="102" y="0"/>
                        <a:pt x="102" y="0"/>
                        <a:pt x="102" y="0"/>
                      </a:cubicBezTo>
                      <a:cubicBezTo>
                        <a:pt x="35" y="8"/>
                        <a:pt x="0" y="76"/>
                        <a:pt x="11" y="168"/>
                      </a:cubicBezTo>
                      <a:cubicBezTo>
                        <a:pt x="22" y="260"/>
                        <a:pt x="72" y="319"/>
                        <a:pt x="139" y="311"/>
                      </a:cubicBezTo>
                      <a:cubicBezTo>
                        <a:pt x="137" y="298"/>
                        <a:pt x="137" y="298"/>
                        <a:pt x="137" y="298"/>
                      </a:cubicBezTo>
                    </a:path>
                  </a:pathLst>
                </a:custGeom>
                <a:noFill/>
                <a:ln w="7938" cap="flat">
                  <a:solidFill>
                    <a:srgbClr val="333333"/>
                  </a:solidFill>
                  <a:prstDash val="lgDash"/>
                  <a:miter lim="800000"/>
                  <a:headEnd/>
                  <a:tailEnd/>
                </a:ln>
              </p:spPr>
              <p:txBody>
                <a:bodyPr/>
                <a:lstStyle/>
                <a:p>
                  <a:endParaRPr lang="hu-HU"/>
                </a:p>
              </p:txBody>
            </p:sp>
            <p:sp>
              <p:nvSpPr>
                <p:cNvPr id="16577" name="Freeform 196"/>
                <p:cNvSpPr>
                  <a:spLocks/>
                </p:cNvSpPr>
                <p:nvPr/>
              </p:nvSpPr>
              <p:spPr bwMode="auto">
                <a:xfrm>
                  <a:off x="1574" y="2355"/>
                  <a:ext cx="2928" cy="405"/>
                </a:xfrm>
                <a:custGeom>
                  <a:avLst/>
                  <a:gdLst>
                    <a:gd name="T0" fmla="*/ 0 w 2928"/>
                    <a:gd name="T1" fmla="*/ 371 h 405"/>
                    <a:gd name="T2" fmla="*/ 5 w 2928"/>
                    <a:gd name="T3" fmla="*/ 405 h 405"/>
                    <a:gd name="T4" fmla="*/ 2928 w 2928"/>
                    <a:gd name="T5" fmla="*/ 34 h 405"/>
                    <a:gd name="T6" fmla="*/ 2923 w 2928"/>
                    <a:gd name="T7" fmla="*/ 0 h 4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28" h="405">
                      <a:moveTo>
                        <a:pt x="0" y="371"/>
                      </a:moveTo>
                      <a:lnTo>
                        <a:pt x="5" y="405"/>
                      </a:lnTo>
                      <a:lnTo>
                        <a:pt x="2928" y="34"/>
                      </a:lnTo>
                      <a:lnTo>
                        <a:pt x="2923" y="0"/>
                      </a:lnTo>
                    </a:path>
                  </a:pathLst>
                </a:custGeom>
                <a:noFill/>
                <a:ln w="7938" cap="flat">
                  <a:solidFill>
                    <a:srgbClr val="333333"/>
                  </a:solidFill>
                  <a:prstDash val="lgDash"/>
                  <a:miter lim="800000"/>
                  <a:headEnd/>
                  <a:tailEnd/>
                </a:ln>
              </p:spPr>
              <p:txBody>
                <a:bodyPr/>
                <a:lstStyle/>
                <a:p>
                  <a:endParaRPr lang="hu-HU"/>
                </a:p>
              </p:txBody>
            </p:sp>
            <p:sp>
              <p:nvSpPr>
                <p:cNvPr id="16578" name="Freeform 197"/>
                <p:cNvSpPr>
                  <a:spLocks noEditPoints="1"/>
                </p:cNvSpPr>
                <p:nvPr/>
              </p:nvSpPr>
              <p:spPr bwMode="auto">
                <a:xfrm>
                  <a:off x="1487" y="1560"/>
                  <a:ext cx="2935" cy="499"/>
                </a:xfrm>
                <a:custGeom>
                  <a:avLst/>
                  <a:gdLst>
                    <a:gd name="T0" fmla="*/ 2935 w 2935"/>
                    <a:gd name="T1" fmla="*/ 131 h 499"/>
                    <a:gd name="T2" fmla="*/ 2925 w 2935"/>
                    <a:gd name="T3" fmla="*/ 35 h 499"/>
                    <a:gd name="T4" fmla="*/ 2 w 2935"/>
                    <a:gd name="T5" fmla="*/ 403 h 499"/>
                    <a:gd name="T6" fmla="*/ 12 w 2935"/>
                    <a:gd name="T7" fmla="*/ 499 h 499"/>
                    <a:gd name="T8" fmla="*/ 2925 w 2935"/>
                    <a:gd name="T9" fmla="*/ 35 h 499"/>
                    <a:gd name="T10" fmla="*/ 2923 w 2935"/>
                    <a:gd name="T11" fmla="*/ 0 h 499"/>
                    <a:gd name="T12" fmla="*/ 0 w 2935"/>
                    <a:gd name="T13" fmla="*/ 371 h 499"/>
                    <a:gd name="T14" fmla="*/ 2 w 2935"/>
                    <a:gd name="T15" fmla="*/ 403 h 49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35" h="499">
                      <a:moveTo>
                        <a:pt x="2935" y="131"/>
                      </a:moveTo>
                      <a:lnTo>
                        <a:pt x="2925" y="35"/>
                      </a:lnTo>
                      <a:lnTo>
                        <a:pt x="2" y="403"/>
                      </a:lnTo>
                      <a:lnTo>
                        <a:pt x="12" y="499"/>
                      </a:lnTo>
                      <a:moveTo>
                        <a:pt x="2925" y="35"/>
                      </a:moveTo>
                      <a:lnTo>
                        <a:pt x="2923" y="0"/>
                      </a:lnTo>
                      <a:lnTo>
                        <a:pt x="0" y="371"/>
                      </a:lnTo>
                      <a:lnTo>
                        <a:pt x="2" y="403"/>
                      </a:lnTo>
                    </a:path>
                  </a:pathLst>
                </a:custGeom>
                <a:noFill/>
                <a:ln w="7938" cap="flat">
                  <a:solidFill>
                    <a:srgbClr val="333333"/>
                  </a:solidFill>
                  <a:prstDash val="lgDash"/>
                  <a:miter lim="800000"/>
                  <a:headEnd/>
                  <a:tailEnd/>
                </a:ln>
              </p:spPr>
              <p:txBody>
                <a:bodyPr/>
                <a:lstStyle/>
                <a:p>
                  <a:endParaRPr lang="hu-HU"/>
                </a:p>
              </p:txBody>
            </p:sp>
            <p:sp>
              <p:nvSpPr>
                <p:cNvPr id="16579" name="Line 198"/>
                <p:cNvSpPr>
                  <a:spLocks noChangeShapeType="1"/>
                </p:cNvSpPr>
                <p:nvPr/>
              </p:nvSpPr>
              <p:spPr bwMode="auto">
                <a:xfrm flipV="1">
                  <a:off x="1499" y="1691"/>
                  <a:ext cx="2923" cy="368"/>
                </a:xfrm>
                <a:prstGeom prst="line">
                  <a:avLst/>
                </a:prstGeom>
                <a:noFill/>
                <a:ln w="7938">
                  <a:solidFill>
                    <a:srgbClr val="FFFFFF"/>
                  </a:solidFill>
                  <a:prstDash val="lgDash"/>
                  <a:round/>
                  <a:headEnd/>
                  <a:tailEnd/>
                </a:ln>
              </p:spPr>
              <p:txBody>
                <a:bodyPr/>
                <a:lstStyle/>
                <a:p>
                  <a:endParaRPr lang="hu-HU"/>
                </a:p>
              </p:txBody>
            </p:sp>
            <p:sp>
              <p:nvSpPr>
                <p:cNvPr id="16580" name="Line 199"/>
                <p:cNvSpPr>
                  <a:spLocks noChangeShapeType="1"/>
                </p:cNvSpPr>
                <p:nvPr/>
              </p:nvSpPr>
              <p:spPr bwMode="auto">
                <a:xfrm flipV="1">
                  <a:off x="1504" y="1717"/>
                  <a:ext cx="2923" cy="371"/>
                </a:xfrm>
                <a:prstGeom prst="line">
                  <a:avLst/>
                </a:prstGeom>
                <a:noFill/>
                <a:ln w="7938">
                  <a:solidFill>
                    <a:srgbClr val="FFFFFF"/>
                  </a:solidFill>
                  <a:prstDash val="lgDash"/>
                  <a:round/>
                  <a:headEnd/>
                  <a:tailEnd/>
                </a:ln>
              </p:spPr>
              <p:txBody>
                <a:bodyPr/>
                <a:lstStyle/>
                <a:p>
                  <a:endParaRPr lang="hu-HU"/>
                </a:p>
              </p:txBody>
            </p:sp>
            <p:sp>
              <p:nvSpPr>
                <p:cNvPr id="16581" name="Line 200"/>
                <p:cNvSpPr>
                  <a:spLocks noChangeShapeType="1"/>
                </p:cNvSpPr>
                <p:nvPr/>
              </p:nvSpPr>
              <p:spPr bwMode="auto">
                <a:xfrm flipV="1">
                  <a:off x="1489" y="1595"/>
                  <a:ext cx="2923" cy="368"/>
                </a:xfrm>
                <a:prstGeom prst="line">
                  <a:avLst/>
                </a:prstGeom>
                <a:noFill/>
                <a:ln w="7938">
                  <a:solidFill>
                    <a:srgbClr val="FFFFFF"/>
                  </a:solidFill>
                  <a:prstDash val="lgDash"/>
                  <a:round/>
                  <a:headEnd/>
                  <a:tailEnd/>
                </a:ln>
              </p:spPr>
              <p:txBody>
                <a:bodyPr/>
                <a:lstStyle/>
                <a:p>
                  <a:endParaRPr lang="hu-HU"/>
                </a:p>
              </p:txBody>
            </p:sp>
            <p:sp>
              <p:nvSpPr>
                <p:cNvPr id="16582" name="Freeform 201"/>
                <p:cNvSpPr>
                  <a:spLocks noEditPoints="1"/>
                </p:cNvSpPr>
                <p:nvPr/>
              </p:nvSpPr>
              <p:spPr bwMode="auto">
                <a:xfrm>
                  <a:off x="1562" y="2232"/>
                  <a:ext cx="2935" cy="494"/>
                </a:xfrm>
                <a:custGeom>
                  <a:avLst/>
                  <a:gdLst>
                    <a:gd name="T0" fmla="*/ 2935 w 2935"/>
                    <a:gd name="T1" fmla="*/ 123 h 494"/>
                    <a:gd name="T2" fmla="*/ 2923 w 2935"/>
                    <a:gd name="T3" fmla="*/ 0 h 494"/>
                    <a:gd name="T4" fmla="*/ 0 w 2935"/>
                    <a:gd name="T5" fmla="*/ 371 h 494"/>
                    <a:gd name="T6" fmla="*/ 12 w 2935"/>
                    <a:gd name="T7" fmla="*/ 494 h 4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35" h="494">
                      <a:moveTo>
                        <a:pt x="2935" y="123"/>
                      </a:moveTo>
                      <a:lnTo>
                        <a:pt x="2923" y="0"/>
                      </a:lnTo>
                      <a:moveTo>
                        <a:pt x="0" y="371"/>
                      </a:moveTo>
                      <a:lnTo>
                        <a:pt x="12" y="494"/>
                      </a:lnTo>
                    </a:path>
                  </a:pathLst>
                </a:custGeom>
                <a:noFill/>
                <a:ln w="7938" cap="flat">
                  <a:solidFill>
                    <a:srgbClr val="333333"/>
                  </a:solidFill>
                  <a:prstDash val="lgDash"/>
                  <a:miter lim="800000"/>
                  <a:headEnd/>
                  <a:tailEnd/>
                </a:ln>
              </p:spPr>
              <p:txBody>
                <a:bodyPr/>
                <a:lstStyle/>
                <a:p>
                  <a:endParaRPr lang="hu-HU"/>
                </a:p>
              </p:txBody>
            </p:sp>
            <p:sp>
              <p:nvSpPr>
                <p:cNvPr id="16583" name="Freeform 202"/>
                <p:cNvSpPr>
                  <a:spLocks noEditPoints="1"/>
                </p:cNvSpPr>
                <p:nvPr/>
              </p:nvSpPr>
              <p:spPr bwMode="auto">
                <a:xfrm>
                  <a:off x="1564" y="2259"/>
                  <a:ext cx="2933" cy="467"/>
                </a:xfrm>
                <a:custGeom>
                  <a:avLst/>
                  <a:gdLst>
                    <a:gd name="T0" fmla="*/ 2933 w 2933"/>
                    <a:gd name="T1" fmla="*/ 96 h 467"/>
                    <a:gd name="T2" fmla="*/ 2923 w 2933"/>
                    <a:gd name="T3" fmla="*/ 0 h 467"/>
                    <a:gd name="T4" fmla="*/ 0 w 2933"/>
                    <a:gd name="T5" fmla="*/ 370 h 467"/>
                    <a:gd name="T6" fmla="*/ 10 w 2933"/>
                    <a:gd name="T7" fmla="*/ 467 h 4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33" h="467">
                      <a:moveTo>
                        <a:pt x="2933" y="96"/>
                      </a:moveTo>
                      <a:lnTo>
                        <a:pt x="2923" y="0"/>
                      </a:lnTo>
                      <a:moveTo>
                        <a:pt x="0" y="370"/>
                      </a:moveTo>
                      <a:lnTo>
                        <a:pt x="10" y="467"/>
                      </a:lnTo>
                    </a:path>
                  </a:pathLst>
                </a:custGeom>
                <a:noFill/>
                <a:ln w="7938" cap="flat">
                  <a:solidFill>
                    <a:srgbClr val="333333"/>
                  </a:solidFill>
                  <a:prstDash val="lgDash"/>
                  <a:miter lim="800000"/>
                  <a:headEnd/>
                  <a:tailEnd/>
                </a:ln>
              </p:spPr>
              <p:txBody>
                <a:bodyPr/>
                <a:lstStyle/>
                <a:p>
                  <a:endParaRPr lang="hu-HU"/>
                </a:p>
              </p:txBody>
            </p:sp>
            <p:sp>
              <p:nvSpPr>
                <p:cNvPr id="16584" name="Freeform 203"/>
                <p:cNvSpPr>
                  <a:spLocks/>
                </p:cNvSpPr>
                <p:nvPr/>
              </p:nvSpPr>
              <p:spPr bwMode="auto">
                <a:xfrm>
                  <a:off x="1362" y="2061"/>
                  <a:ext cx="200" cy="576"/>
                </a:xfrm>
                <a:custGeom>
                  <a:avLst/>
                  <a:gdLst>
                    <a:gd name="T0" fmla="*/ 200 w 80"/>
                    <a:gd name="T1" fmla="*/ 568 h 216"/>
                    <a:gd name="T2" fmla="*/ 18 w 80"/>
                    <a:gd name="T3" fmla="*/ 304 h 216"/>
                    <a:gd name="T4" fmla="*/ 138 w 80"/>
                    <a:gd name="T5" fmla="*/ 0 h 216"/>
                    <a:gd name="T6" fmla="*/ 0 60000 65536"/>
                    <a:gd name="T7" fmla="*/ 0 60000 65536"/>
                    <a:gd name="T8" fmla="*/ 0 60000 65536"/>
                  </a:gdLst>
                  <a:ahLst/>
                  <a:cxnLst>
                    <a:cxn ang="T6">
                      <a:pos x="T0" y="T1"/>
                    </a:cxn>
                    <a:cxn ang="T7">
                      <a:pos x="T2" y="T3"/>
                    </a:cxn>
                    <a:cxn ang="T8">
                      <a:pos x="T4" y="T5"/>
                    </a:cxn>
                  </a:cxnLst>
                  <a:rect l="0" t="0" r="r" b="b"/>
                  <a:pathLst>
                    <a:path w="80" h="216">
                      <a:moveTo>
                        <a:pt x="80" y="213"/>
                      </a:moveTo>
                      <a:cubicBezTo>
                        <a:pt x="52" y="216"/>
                        <a:pt x="14" y="175"/>
                        <a:pt x="7" y="114"/>
                      </a:cubicBezTo>
                      <a:cubicBezTo>
                        <a:pt x="0" y="52"/>
                        <a:pt x="26" y="3"/>
                        <a:pt x="55" y="0"/>
                      </a:cubicBezTo>
                    </a:path>
                  </a:pathLst>
                </a:custGeom>
                <a:noFill/>
                <a:ln w="7938" cap="flat">
                  <a:solidFill>
                    <a:srgbClr val="FFFFFF"/>
                  </a:solidFill>
                  <a:prstDash val="lgDash"/>
                  <a:miter lim="800000"/>
                  <a:headEnd/>
                  <a:tailEnd/>
                </a:ln>
              </p:spPr>
              <p:txBody>
                <a:bodyPr/>
                <a:lstStyle/>
                <a:p>
                  <a:endParaRPr lang="hu-HU"/>
                </a:p>
              </p:txBody>
            </p:sp>
            <p:sp>
              <p:nvSpPr>
                <p:cNvPr id="16585" name="Line 204"/>
                <p:cNvSpPr>
                  <a:spLocks noChangeShapeType="1"/>
                </p:cNvSpPr>
                <p:nvPr/>
              </p:nvSpPr>
              <p:spPr bwMode="auto">
                <a:xfrm flipH="1">
                  <a:off x="1562" y="2232"/>
                  <a:ext cx="2923" cy="371"/>
                </a:xfrm>
                <a:prstGeom prst="line">
                  <a:avLst/>
                </a:prstGeom>
                <a:noFill/>
                <a:ln w="7938">
                  <a:solidFill>
                    <a:srgbClr val="FFFFFF"/>
                  </a:solidFill>
                  <a:prstDash val="lgDash"/>
                  <a:miter lim="800000"/>
                  <a:headEnd/>
                  <a:tailEnd/>
                </a:ln>
              </p:spPr>
              <p:txBody>
                <a:bodyPr/>
                <a:lstStyle/>
                <a:p>
                  <a:endParaRPr lang="hu-HU"/>
                </a:p>
              </p:txBody>
            </p:sp>
            <p:sp>
              <p:nvSpPr>
                <p:cNvPr id="16586" name="Line 205"/>
                <p:cNvSpPr>
                  <a:spLocks noChangeShapeType="1"/>
                </p:cNvSpPr>
                <p:nvPr/>
              </p:nvSpPr>
              <p:spPr bwMode="auto">
                <a:xfrm flipH="1">
                  <a:off x="1564" y="2259"/>
                  <a:ext cx="2923" cy="370"/>
                </a:xfrm>
                <a:prstGeom prst="line">
                  <a:avLst/>
                </a:prstGeom>
                <a:noFill/>
                <a:ln w="7938">
                  <a:solidFill>
                    <a:srgbClr val="FFFFFF"/>
                  </a:solidFill>
                  <a:prstDash val="lgDash"/>
                  <a:miter lim="800000"/>
                  <a:headEnd/>
                  <a:tailEnd/>
                </a:ln>
              </p:spPr>
              <p:txBody>
                <a:bodyPr/>
                <a:lstStyle/>
                <a:p>
                  <a:endParaRPr lang="hu-HU"/>
                </a:p>
              </p:txBody>
            </p:sp>
            <p:sp>
              <p:nvSpPr>
                <p:cNvPr id="16587" name="Line 206"/>
                <p:cNvSpPr>
                  <a:spLocks noChangeShapeType="1"/>
                </p:cNvSpPr>
                <p:nvPr/>
              </p:nvSpPr>
              <p:spPr bwMode="auto">
                <a:xfrm flipV="1">
                  <a:off x="1574" y="2355"/>
                  <a:ext cx="2923" cy="371"/>
                </a:xfrm>
                <a:prstGeom prst="line">
                  <a:avLst/>
                </a:prstGeom>
                <a:noFill/>
                <a:ln w="7938">
                  <a:solidFill>
                    <a:srgbClr val="FFFFFF"/>
                  </a:solidFill>
                  <a:prstDash val="lgDash"/>
                  <a:miter lim="800000"/>
                  <a:headEnd/>
                  <a:tailEnd/>
                </a:ln>
              </p:spPr>
              <p:txBody>
                <a:bodyPr/>
                <a:lstStyle/>
                <a:p>
                  <a:endParaRPr lang="hu-HU"/>
                </a:p>
              </p:txBody>
            </p:sp>
            <p:sp>
              <p:nvSpPr>
                <p:cNvPr id="16588" name="Freeform 207"/>
                <p:cNvSpPr>
                  <a:spLocks/>
                </p:cNvSpPr>
                <p:nvPr/>
              </p:nvSpPr>
              <p:spPr bwMode="auto">
                <a:xfrm>
                  <a:off x="4362" y="1741"/>
                  <a:ext cx="115" cy="470"/>
                </a:xfrm>
                <a:custGeom>
                  <a:avLst/>
                  <a:gdLst>
                    <a:gd name="T0" fmla="*/ 115 w 46"/>
                    <a:gd name="T1" fmla="*/ 470 h 176"/>
                    <a:gd name="T2" fmla="*/ 13 w 46"/>
                    <a:gd name="T3" fmla="*/ 243 h 176"/>
                    <a:gd name="T4" fmla="*/ 63 w 46"/>
                    <a:gd name="T5" fmla="*/ 0 h 176"/>
                    <a:gd name="T6" fmla="*/ 0 60000 65536"/>
                    <a:gd name="T7" fmla="*/ 0 60000 65536"/>
                    <a:gd name="T8" fmla="*/ 0 60000 65536"/>
                  </a:gdLst>
                  <a:ahLst/>
                  <a:cxnLst>
                    <a:cxn ang="T6">
                      <a:pos x="T0" y="T1"/>
                    </a:cxn>
                    <a:cxn ang="T7">
                      <a:pos x="T2" y="T3"/>
                    </a:cxn>
                    <a:cxn ang="T8">
                      <a:pos x="T4" y="T5"/>
                    </a:cxn>
                  </a:cxnLst>
                  <a:rect l="0" t="0" r="r" b="b"/>
                  <a:pathLst>
                    <a:path w="46" h="176">
                      <a:moveTo>
                        <a:pt x="46" y="176"/>
                      </a:moveTo>
                      <a:cubicBezTo>
                        <a:pt x="25" y="158"/>
                        <a:pt x="9" y="127"/>
                        <a:pt x="5" y="91"/>
                      </a:cubicBezTo>
                      <a:cubicBezTo>
                        <a:pt x="0" y="55"/>
                        <a:pt x="9" y="22"/>
                        <a:pt x="25" y="0"/>
                      </a:cubicBezTo>
                    </a:path>
                  </a:pathLst>
                </a:custGeom>
                <a:noFill/>
                <a:ln w="7938" cap="flat">
                  <a:solidFill>
                    <a:srgbClr val="333333"/>
                  </a:solidFill>
                  <a:prstDash val="lgDash"/>
                  <a:miter lim="800000"/>
                  <a:headEnd/>
                  <a:tailEnd/>
                </a:ln>
              </p:spPr>
              <p:txBody>
                <a:bodyPr/>
                <a:lstStyle/>
                <a:p>
                  <a:endParaRPr lang="hu-HU"/>
                </a:p>
              </p:txBody>
            </p:sp>
            <p:sp>
              <p:nvSpPr>
                <p:cNvPr id="16589" name="Freeform 208"/>
                <p:cNvSpPr>
                  <a:spLocks/>
                </p:cNvSpPr>
                <p:nvPr/>
              </p:nvSpPr>
              <p:spPr bwMode="auto">
                <a:xfrm>
                  <a:off x="1554" y="1933"/>
                  <a:ext cx="25" cy="11"/>
                </a:xfrm>
                <a:custGeom>
                  <a:avLst/>
                  <a:gdLst>
                    <a:gd name="T0" fmla="*/ 23 w 10"/>
                    <a:gd name="T1" fmla="*/ 3 h 4"/>
                    <a:gd name="T2" fmla="*/ 13 w 10"/>
                    <a:gd name="T3" fmla="*/ 0 h 4"/>
                    <a:gd name="T4" fmla="*/ 0 w 10"/>
                    <a:gd name="T5" fmla="*/ 8 h 4"/>
                    <a:gd name="T6" fmla="*/ 13 w 10"/>
                    <a:gd name="T7" fmla="*/ 11 h 4"/>
                    <a:gd name="T8" fmla="*/ 23 w 10"/>
                    <a:gd name="T9" fmla="*/ 3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4">
                      <a:moveTo>
                        <a:pt x="9" y="1"/>
                      </a:moveTo>
                      <a:cubicBezTo>
                        <a:pt x="9" y="0"/>
                        <a:pt x="7" y="0"/>
                        <a:pt x="5" y="0"/>
                      </a:cubicBezTo>
                      <a:cubicBezTo>
                        <a:pt x="2" y="0"/>
                        <a:pt x="0" y="1"/>
                        <a:pt x="0" y="3"/>
                      </a:cubicBezTo>
                      <a:cubicBezTo>
                        <a:pt x="0" y="4"/>
                        <a:pt x="2" y="4"/>
                        <a:pt x="5" y="4"/>
                      </a:cubicBezTo>
                      <a:cubicBezTo>
                        <a:pt x="8" y="4"/>
                        <a:pt x="10" y="2"/>
                        <a:pt x="9" y="1"/>
                      </a:cubicBezTo>
                      <a:close/>
                    </a:path>
                  </a:pathLst>
                </a:custGeom>
                <a:solidFill>
                  <a:srgbClr val="EE1D49"/>
                </a:solidFill>
                <a:ln w="9525" cap="flat">
                  <a:solidFill>
                    <a:srgbClr val="000000"/>
                  </a:solidFill>
                  <a:prstDash val="lgDash"/>
                  <a:round/>
                  <a:headEnd/>
                  <a:tailEnd/>
                </a:ln>
              </p:spPr>
              <p:txBody>
                <a:bodyPr/>
                <a:lstStyle/>
                <a:p>
                  <a:endParaRPr lang="hu-HU"/>
                </a:p>
              </p:txBody>
            </p:sp>
            <p:sp>
              <p:nvSpPr>
                <p:cNvPr id="16590" name="Freeform 209"/>
                <p:cNvSpPr>
                  <a:spLocks/>
                </p:cNvSpPr>
                <p:nvPr/>
              </p:nvSpPr>
              <p:spPr bwMode="auto">
                <a:xfrm>
                  <a:off x="1739" y="1909"/>
                  <a:ext cx="25" cy="11"/>
                </a:xfrm>
                <a:custGeom>
                  <a:avLst/>
                  <a:gdLst>
                    <a:gd name="T0" fmla="*/ 25 w 10"/>
                    <a:gd name="T1" fmla="*/ 6 h 4"/>
                    <a:gd name="T2" fmla="*/ 13 w 10"/>
                    <a:gd name="T3" fmla="*/ 0 h 4"/>
                    <a:gd name="T4" fmla="*/ 0 w 10"/>
                    <a:gd name="T5" fmla="*/ 8 h 4"/>
                    <a:gd name="T6" fmla="*/ 13 w 10"/>
                    <a:gd name="T7" fmla="*/ 11 h 4"/>
                    <a:gd name="T8" fmla="*/ 25 w 10"/>
                    <a:gd name="T9" fmla="*/ 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4">
                      <a:moveTo>
                        <a:pt x="10" y="2"/>
                      </a:moveTo>
                      <a:cubicBezTo>
                        <a:pt x="9" y="1"/>
                        <a:pt x="7" y="0"/>
                        <a:pt x="5" y="0"/>
                      </a:cubicBezTo>
                      <a:cubicBezTo>
                        <a:pt x="2" y="1"/>
                        <a:pt x="0" y="2"/>
                        <a:pt x="0" y="3"/>
                      </a:cubicBezTo>
                      <a:cubicBezTo>
                        <a:pt x="0" y="4"/>
                        <a:pt x="3" y="4"/>
                        <a:pt x="5" y="4"/>
                      </a:cubicBezTo>
                      <a:cubicBezTo>
                        <a:pt x="8" y="4"/>
                        <a:pt x="10" y="3"/>
                        <a:pt x="10" y="2"/>
                      </a:cubicBezTo>
                      <a:close/>
                    </a:path>
                  </a:pathLst>
                </a:custGeom>
                <a:solidFill>
                  <a:srgbClr val="EE1D49"/>
                </a:solidFill>
                <a:ln w="9525" cap="flat">
                  <a:solidFill>
                    <a:srgbClr val="000000"/>
                  </a:solidFill>
                  <a:prstDash val="lgDash"/>
                  <a:round/>
                  <a:headEnd/>
                  <a:tailEnd/>
                </a:ln>
              </p:spPr>
              <p:txBody>
                <a:bodyPr/>
                <a:lstStyle/>
                <a:p>
                  <a:endParaRPr lang="hu-HU"/>
                </a:p>
              </p:txBody>
            </p:sp>
            <p:sp>
              <p:nvSpPr>
                <p:cNvPr id="16591" name="Freeform 210"/>
                <p:cNvSpPr>
                  <a:spLocks/>
                </p:cNvSpPr>
                <p:nvPr/>
              </p:nvSpPr>
              <p:spPr bwMode="auto">
                <a:xfrm>
                  <a:off x="1944" y="1883"/>
                  <a:ext cx="23" cy="13"/>
                </a:xfrm>
                <a:custGeom>
                  <a:avLst/>
                  <a:gdLst>
                    <a:gd name="T0" fmla="*/ 23 w 9"/>
                    <a:gd name="T1" fmla="*/ 5 h 5"/>
                    <a:gd name="T2" fmla="*/ 10 w 9"/>
                    <a:gd name="T3" fmla="*/ 3 h 5"/>
                    <a:gd name="T4" fmla="*/ 0 w 9"/>
                    <a:gd name="T5" fmla="*/ 8 h 5"/>
                    <a:gd name="T6" fmla="*/ 13 w 9"/>
                    <a:gd name="T7" fmla="*/ 10 h 5"/>
                    <a:gd name="T8" fmla="*/ 23 w 9"/>
                    <a:gd name="T9" fmla="*/ 5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5">
                      <a:moveTo>
                        <a:pt x="9" y="2"/>
                      </a:moveTo>
                      <a:cubicBezTo>
                        <a:pt x="9" y="1"/>
                        <a:pt x="7" y="0"/>
                        <a:pt x="4" y="1"/>
                      </a:cubicBezTo>
                      <a:cubicBezTo>
                        <a:pt x="2" y="1"/>
                        <a:pt x="0" y="2"/>
                        <a:pt x="0" y="3"/>
                      </a:cubicBezTo>
                      <a:cubicBezTo>
                        <a:pt x="0" y="4"/>
                        <a:pt x="2" y="5"/>
                        <a:pt x="5" y="4"/>
                      </a:cubicBezTo>
                      <a:cubicBezTo>
                        <a:pt x="7" y="4"/>
                        <a:pt x="9" y="3"/>
                        <a:pt x="9" y="2"/>
                      </a:cubicBezTo>
                      <a:close/>
                    </a:path>
                  </a:pathLst>
                </a:custGeom>
                <a:solidFill>
                  <a:srgbClr val="EE1D49"/>
                </a:solidFill>
                <a:ln w="9525" cap="flat">
                  <a:solidFill>
                    <a:srgbClr val="000000"/>
                  </a:solidFill>
                  <a:prstDash val="lgDash"/>
                  <a:round/>
                  <a:headEnd/>
                  <a:tailEnd/>
                </a:ln>
              </p:spPr>
              <p:txBody>
                <a:bodyPr/>
                <a:lstStyle/>
                <a:p>
                  <a:endParaRPr lang="hu-HU"/>
                </a:p>
              </p:txBody>
            </p:sp>
            <p:sp>
              <p:nvSpPr>
                <p:cNvPr id="16592" name="Freeform 211"/>
                <p:cNvSpPr>
                  <a:spLocks/>
                </p:cNvSpPr>
                <p:nvPr/>
              </p:nvSpPr>
              <p:spPr bwMode="auto">
                <a:xfrm>
                  <a:off x="2107" y="1861"/>
                  <a:ext cx="25" cy="14"/>
                </a:xfrm>
                <a:custGeom>
                  <a:avLst/>
                  <a:gdLst>
                    <a:gd name="T0" fmla="*/ 25 w 10"/>
                    <a:gd name="T1" fmla="*/ 6 h 5"/>
                    <a:gd name="T2" fmla="*/ 13 w 10"/>
                    <a:gd name="T3" fmla="*/ 3 h 5"/>
                    <a:gd name="T4" fmla="*/ 3 w 10"/>
                    <a:gd name="T5" fmla="*/ 8 h 5"/>
                    <a:gd name="T6" fmla="*/ 13 w 10"/>
                    <a:gd name="T7" fmla="*/ 14 h 5"/>
                    <a:gd name="T8" fmla="*/ 25 w 10"/>
                    <a:gd name="T9" fmla="*/ 6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5">
                      <a:moveTo>
                        <a:pt x="10" y="2"/>
                      </a:moveTo>
                      <a:cubicBezTo>
                        <a:pt x="10" y="1"/>
                        <a:pt x="8" y="0"/>
                        <a:pt x="5" y="1"/>
                      </a:cubicBezTo>
                      <a:cubicBezTo>
                        <a:pt x="2" y="1"/>
                        <a:pt x="0" y="2"/>
                        <a:pt x="1" y="3"/>
                      </a:cubicBezTo>
                      <a:cubicBezTo>
                        <a:pt x="1" y="4"/>
                        <a:pt x="3" y="5"/>
                        <a:pt x="5" y="5"/>
                      </a:cubicBezTo>
                      <a:cubicBezTo>
                        <a:pt x="8" y="4"/>
                        <a:pt x="10" y="3"/>
                        <a:pt x="10" y="2"/>
                      </a:cubicBezTo>
                      <a:close/>
                    </a:path>
                  </a:pathLst>
                </a:custGeom>
                <a:solidFill>
                  <a:srgbClr val="EE1D49"/>
                </a:solidFill>
                <a:ln w="9525" cap="flat">
                  <a:solidFill>
                    <a:srgbClr val="000000"/>
                  </a:solidFill>
                  <a:prstDash val="lgDash"/>
                  <a:round/>
                  <a:headEnd/>
                  <a:tailEnd/>
                </a:ln>
              </p:spPr>
              <p:txBody>
                <a:bodyPr/>
                <a:lstStyle/>
                <a:p>
                  <a:endParaRPr lang="hu-HU"/>
                </a:p>
              </p:txBody>
            </p:sp>
            <p:sp>
              <p:nvSpPr>
                <p:cNvPr id="16593" name="Freeform 212"/>
                <p:cNvSpPr>
                  <a:spLocks/>
                </p:cNvSpPr>
                <p:nvPr/>
              </p:nvSpPr>
              <p:spPr bwMode="auto">
                <a:xfrm>
                  <a:off x="2352" y="1832"/>
                  <a:ext cx="25" cy="11"/>
                </a:xfrm>
                <a:custGeom>
                  <a:avLst/>
                  <a:gdLst>
                    <a:gd name="T0" fmla="*/ 25 w 10"/>
                    <a:gd name="T1" fmla="*/ 6 h 4"/>
                    <a:gd name="T2" fmla="*/ 13 w 10"/>
                    <a:gd name="T3" fmla="*/ 0 h 4"/>
                    <a:gd name="T4" fmla="*/ 0 w 10"/>
                    <a:gd name="T5" fmla="*/ 8 h 4"/>
                    <a:gd name="T6" fmla="*/ 13 w 10"/>
                    <a:gd name="T7" fmla="*/ 11 h 4"/>
                    <a:gd name="T8" fmla="*/ 25 w 10"/>
                    <a:gd name="T9" fmla="*/ 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4">
                      <a:moveTo>
                        <a:pt x="10" y="2"/>
                      </a:moveTo>
                      <a:cubicBezTo>
                        <a:pt x="9" y="0"/>
                        <a:pt x="7" y="0"/>
                        <a:pt x="5" y="0"/>
                      </a:cubicBezTo>
                      <a:cubicBezTo>
                        <a:pt x="2" y="0"/>
                        <a:pt x="0" y="2"/>
                        <a:pt x="0" y="3"/>
                      </a:cubicBezTo>
                      <a:cubicBezTo>
                        <a:pt x="0" y="4"/>
                        <a:pt x="2" y="4"/>
                        <a:pt x="5" y="4"/>
                      </a:cubicBezTo>
                      <a:cubicBezTo>
                        <a:pt x="8" y="4"/>
                        <a:pt x="10" y="3"/>
                        <a:pt x="10" y="2"/>
                      </a:cubicBezTo>
                      <a:close/>
                    </a:path>
                  </a:pathLst>
                </a:custGeom>
                <a:solidFill>
                  <a:srgbClr val="EE1D49"/>
                </a:solidFill>
                <a:ln w="9525" cap="flat">
                  <a:solidFill>
                    <a:srgbClr val="000000"/>
                  </a:solidFill>
                  <a:prstDash val="lgDash"/>
                  <a:round/>
                  <a:headEnd/>
                  <a:tailEnd/>
                </a:ln>
              </p:spPr>
              <p:txBody>
                <a:bodyPr/>
                <a:lstStyle/>
                <a:p>
                  <a:endParaRPr lang="hu-HU"/>
                </a:p>
              </p:txBody>
            </p:sp>
            <p:sp>
              <p:nvSpPr>
                <p:cNvPr id="16594" name="Freeform 213"/>
                <p:cNvSpPr>
                  <a:spLocks/>
                </p:cNvSpPr>
                <p:nvPr/>
              </p:nvSpPr>
              <p:spPr bwMode="auto">
                <a:xfrm>
                  <a:off x="2557" y="1805"/>
                  <a:ext cx="23" cy="14"/>
                </a:xfrm>
                <a:custGeom>
                  <a:avLst/>
                  <a:gdLst>
                    <a:gd name="T0" fmla="*/ 23 w 9"/>
                    <a:gd name="T1" fmla="*/ 6 h 5"/>
                    <a:gd name="T2" fmla="*/ 10 w 9"/>
                    <a:gd name="T3" fmla="*/ 0 h 5"/>
                    <a:gd name="T4" fmla="*/ 0 w 9"/>
                    <a:gd name="T5" fmla="*/ 8 h 5"/>
                    <a:gd name="T6" fmla="*/ 13 w 9"/>
                    <a:gd name="T7" fmla="*/ 11 h 5"/>
                    <a:gd name="T8" fmla="*/ 23 w 9"/>
                    <a:gd name="T9" fmla="*/ 6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5">
                      <a:moveTo>
                        <a:pt x="9" y="2"/>
                      </a:moveTo>
                      <a:cubicBezTo>
                        <a:pt x="9" y="1"/>
                        <a:pt x="7" y="0"/>
                        <a:pt x="4" y="0"/>
                      </a:cubicBezTo>
                      <a:cubicBezTo>
                        <a:pt x="2" y="1"/>
                        <a:pt x="0" y="2"/>
                        <a:pt x="0" y="3"/>
                      </a:cubicBezTo>
                      <a:cubicBezTo>
                        <a:pt x="0" y="4"/>
                        <a:pt x="2" y="5"/>
                        <a:pt x="5" y="4"/>
                      </a:cubicBezTo>
                      <a:cubicBezTo>
                        <a:pt x="7" y="4"/>
                        <a:pt x="9" y="3"/>
                        <a:pt x="9" y="2"/>
                      </a:cubicBezTo>
                      <a:close/>
                    </a:path>
                  </a:pathLst>
                </a:custGeom>
                <a:solidFill>
                  <a:srgbClr val="EE1D49"/>
                </a:solidFill>
                <a:ln w="9525" cap="flat">
                  <a:solidFill>
                    <a:srgbClr val="000000"/>
                  </a:solidFill>
                  <a:prstDash val="lgDash"/>
                  <a:round/>
                  <a:headEnd/>
                  <a:tailEnd/>
                </a:ln>
              </p:spPr>
              <p:txBody>
                <a:bodyPr/>
                <a:lstStyle/>
                <a:p>
                  <a:endParaRPr lang="hu-HU"/>
                </a:p>
              </p:txBody>
            </p:sp>
            <p:sp>
              <p:nvSpPr>
                <p:cNvPr id="16595" name="Freeform 214"/>
                <p:cNvSpPr>
                  <a:spLocks/>
                </p:cNvSpPr>
                <p:nvPr/>
              </p:nvSpPr>
              <p:spPr bwMode="auto">
                <a:xfrm>
                  <a:off x="2775" y="1779"/>
                  <a:ext cx="22" cy="10"/>
                </a:xfrm>
                <a:custGeom>
                  <a:avLst/>
                  <a:gdLst>
                    <a:gd name="T0" fmla="*/ 22 w 9"/>
                    <a:gd name="T1" fmla="*/ 3 h 4"/>
                    <a:gd name="T2" fmla="*/ 10 w 9"/>
                    <a:gd name="T3" fmla="*/ 0 h 4"/>
                    <a:gd name="T4" fmla="*/ 0 w 9"/>
                    <a:gd name="T5" fmla="*/ 8 h 4"/>
                    <a:gd name="T6" fmla="*/ 12 w 9"/>
                    <a:gd name="T7" fmla="*/ 10 h 4"/>
                    <a:gd name="T8" fmla="*/ 22 w 9"/>
                    <a:gd name="T9" fmla="*/ 3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4">
                      <a:moveTo>
                        <a:pt x="9" y="1"/>
                      </a:moveTo>
                      <a:cubicBezTo>
                        <a:pt x="9" y="0"/>
                        <a:pt x="7" y="0"/>
                        <a:pt x="4" y="0"/>
                      </a:cubicBezTo>
                      <a:cubicBezTo>
                        <a:pt x="2" y="0"/>
                        <a:pt x="0" y="2"/>
                        <a:pt x="0" y="3"/>
                      </a:cubicBezTo>
                      <a:cubicBezTo>
                        <a:pt x="0" y="4"/>
                        <a:pt x="2" y="4"/>
                        <a:pt x="5" y="4"/>
                      </a:cubicBezTo>
                      <a:cubicBezTo>
                        <a:pt x="7" y="4"/>
                        <a:pt x="9" y="3"/>
                        <a:pt x="9" y="1"/>
                      </a:cubicBezTo>
                      <a:close/>
                    </a:path>
                  </a:pathLst>
                </a:custGeom>
                <a:solidFill>
                  <a:srgbClr val="EE1D49"/>
                </a:solidFill>
                <a:ln w="9525" cap="flat">
                  <a:solidFill>
                    <a:srgbClr val="000000"/>
                  </a:solidFill>
                  <a:prstDash val="lgDash"/>
                  <a:round/>
                  <a:headEnd/>
                  <a:tailEnd/>
                </a:ln>
              </p:spPr>
              <p:txBody>
                <a:bodyPr/>
                <a:lstStyle/>
                <a:p>
                  <a:endParaRPr lang="hu-HU"/>
                </a:p>
              </p:txBody>
            </p:sp>
            <p:sp>
              <p:nvSpPr>
                <p:cNvPr id="16596" name="Freeform 215"/>
                <p:cNvSpPr>
                  <a:spLocks/>
                </p:cNvSpPr>
                <p:nvPr/>
              </p:nvSpPr>
              <p:spPr bwMode="auto">
                <a:xfrm>
                  <a:off x="2992" y="1749"/>
                  <a:ext cx="25" cy="14"/>
                </a:xfrm>
                <a:custGeom>
                  <a:avLst/>
                  <a:gdLst>
                    <a:gd name="T0" fmla="*/ 25 w 10"/>
                    <a:gd name="T1" fmla="*/ 6 h 5"/>
                    <a:gd name="T2" fmla="*/ 13 w 10"/>
                    <a:gd name="T3" fmla="*/ 3 h 5"/>
                    <a:gd name="T4" fmla="*/ 0 w 10"/>
                    <a:gd name="T5" fmla="*/ 8 h 5"/>
                    <a:gd name="T6" fmla="*/ 13 w 10"/>
                    <a:gd name="T7" fmla="*/ 14 h 5"/>
                    <a:gd name="T8" fmla="*/ 25 w 10"/>
                    <a:gd name="T9" fmla="*/ 6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5">
                      <a:moveTo>
                        <a:pt x="10" y="2"/>
                      </a:moveTo>
                      <a:cubicBezTo>
                        <a:pt x="10" y="1"/>
                        <a:pt x="7" y="0"/>
                        <a:pt x="5" y="1"/>
                      </a:cubicBezTo>
                      <a:cubicBezTo>
                        <a:pt x="2" y="1"/>
                        <a:pt x="0" y="2"/>
                        <a:pt x="0" y="3"/>
                      </a:cubicBezTo>
                      <a:cubicBezTo>
                        <a:pt x="0" y="4"/>
                        <a:pt x="3" y="5"/>
                        <a:pt x="5" y="5"/>
                      </a:cubicBezTo>
                      <a:cubicBezTo>
                        <a:pt x="8" y="4"/>
                        <a:pt x="10" y="3"/>
                        <a:pt x="10" y="2"/>
                      </a:cubicBezTo>
                      <a:close/>
                    </a:path>
                  </a:pathLst>
                </a:custGeom>
                <a:solidFill>
                  <a:srgbClr val="EE1D49"/>
                </a:solidFill>
                <a:ln w="9525" cap="flat">
                  <a:solidFill>
                    <a:srgbClr val="000000"/>
                  </a:solidFill>
                  <a:prstDash val="lgDash"/>
                  <a:round/>
                  <a:headEnd/>
                  <a:tailEnd/>
                </a:ln>
              </p:spPr>
              <p:txBody>
                <a:bodyPr/>
                <a:lstStyle/>
                <a:p>
                  <a:endParaRPr lang="hu-HU"/>
                </a:p>
              </p:txBody>
            </p:sp>
            <p:sp>
              <p:nvSpPr>
                <p:cNvPr id="16597" name="Freeform 216"/>
                <p:cNvSpPr>
                  <a:spLocks/>
                </p:cNvSpPr>
                <p:nvPr/>
              </p:nvSpPr>
              <p:spPr bwMode="auto">
                <a:xfrm>
                  <a:off x="3177" y="1728"/>
                  <a:ext cx="23" cy="11"/>
                </a:xfrm>
                <a:custGeom>
                  <a:avLst/>
                  <a:gdLst>
                    <a:gd name="T0" fmla="*/ 23 w 9"/>
                    <a:gd name="T1" fmla="*/ 3 h 4"/>
                    <a:gd name="T2" fmla="*/ 10 w 9"/>
                    <a:gd name="T3" fmla="*/ 0 h 4"/>
                    <a:gd name="T4" fmla="*/ 0 w 9"/>
                    <a:gd name="T5" fmla="*/ 8 h 4"/>
                    <a:gd name="T6" fmla="*/ 13 w 9"/>
                    <a:gd name="T7" fmla="*/ 11 h 4"/>
                    <a:gd name="T8" fmla="*/ 23 w 9"/>
                    <a:gd name="T9" fmla="*/ 3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4">
                      <a:moveTo>
                        <a:pt x="9" y="1"/>
                      </a:moveTo>
                      <a:cubicBezTo>
                        <a:pt x="9" y="0"/>
                        <a:pt x="7" y="0"/>
                        <a:pt x="4" y="0"/>
                      </a:cubicBezTo>
                      <a:cubicBezTo>
                        <a:pt x="2" y="0"/>
                        <a:pt x="0" y="1"/>
                        <a:pt x="0" y="3"/>
                      </a:cubicBezTo>
                      <a:cubicBezTo>
                        <a:pt x="0" y="4"/>
                        <a:pt x="2" y="4"/>
                        <a:pt x="5" y="4"/>
                      </a:cubicBezTo>
                      <a:cubicBezTo>
                        <a:pt x="7" y="4"/>
                        <a:pt x="9" y="2"/>
                        <a:pt x="9" y="1"/>
                      </a:cubicBezTo>
                      <a:close/>
                    </a:path>
                  </a:pathLst>
                </a:custGeom>
                <a:solidFill>
                  <a:srgbClr val="EE1D49"/>
                </a:solidFill>
                <a:ln w="9525" cap="flat">
                  <a:solidFill>
                    <a:srgbClr val="000000"/>
                  </a:solidFill>
                  <a:prstDash val="lgDash"/>
                  <a:round/>
                  <a:headEnd/>
                  <a:tailEnd/>
                </a:ln>
              </p:spPr>
              <p:txBody>
                <a:bodyPr/>
                <a:lstStyle/>
                <a:p>
                  <a:endParaRPr lang="hu-HU"/>
                </a:p>
              </p:txBody>
            </p:sp>
            <p:sp>
              <p:nvSpPr>
                <p:cNvPr id="16598" name="Freeform 217"/>
                <p:cNvSpPr>
                  <a:spLocks/>
                </p:cNvSpPr>
                <p:nvPr/>
              </p:nvSpPr>
              <p:spPr bwMode="auto">
                <a:xfrm>
                  <a:off x="3452" y="1693"/>
                  <a:ext cx="25" cy="11"/>
                </a:xfrm>
                <a:custGeom>
                  <a:avLst/>
                  <a:gdLst>
                    <a:gd name="T0" fmla="*/ 25 w 10"/>
                    <a:gd name="T1" fmla="*/ 3 h 4"/>
                    <a:gd name="T2" fmla="*/ 13 w 10"/>
                    <a:gd name="T3" fmla="*/ 0 h 4"/>
                    <a:gd name="T4" fmla="*/ 0 w 10"/>
                    <a:gd name="T5" fmla="*/ 6 h 4"/>
                    <a:gd name="T6" fmla="*/ 13 w 10"/>
                    <a:gd name="T7" fmla="*/ 11 h 4"/>
                    <a:gd name="T8" fmla="*/ 25 w 10"/>
                    <a:gd name="T9" fmla="*/ 3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4">
                      <a:moveTo>
                        <a:pt x="10" y="1"/>
                      </a:moveTo>
                      <a:cubicBezTo>
                        <a:pt x="10" y="0"/>
                        <a:pt x="7" y="0"/>
                        <a:pt x="5" y="0"/>
                      </a:cubicBezTo>
                      <a:cubicBezTo>
                        <a:pt x="2" y="0"/>
                        <a:pt x="0" y="1"/>
                        <a:pt x="0" y="2"/>
                      </a:cubicBezTo>
                      <a:cubicBezTo>
                        <a:pt x="1" y="3"/>
                        <a:pt x="3" y="4"/>
                        <a:pt x="5" y="4"/>
                      </a:cubicBezTo>
                      <a:cubicBezTo>
                        <a:pt x="8" y="3"/>
                        <a:pt x="10" y="2"/>
                        <a:pt x="10" y="1"/>
                      </a:cubicBezTo>
                      <a:close/>
                    </a:path>
                  </a:pathLst>
                </a:custGeom>
                <a:solidFill>
                  <a:srgbClr val="EE1D49"/>
                </a:solidFill>
                <a:ln w="9525" cap="flat">
                  <a:solidFill>
                    <a:srgbClr val="000000"/>
                  </a:solidFill>
                  <a:prstDash val="lgDash"/>
                  <a:round/>
                  <a:headEnd/>
                  <a:tailEnd/>
                </a:ln>
              </p:spPr>
              <p:txBody>
                <a:bodyPr/>
                <a:lstStyle/>
                <a:p>
                  <a:endParaRPr lang="hu-HU"/>
                </a:p>
              </p:txBody>
            </p:sp>
            <p:sp>
              <p:nvSpPr>
                <p:cNvPr id="16599" name="Freeform 218"/>
                <p:cNvSpPr>
                  <a:spLocks/>
                </p:cNvSpPr>
                <p:nvPr/>
              </p:nvSpPr>
              <p:spPr bwMode="auto">
                <a:xfrm>
                  <a:off x="3650" y="1667"/>
                  <a:ext cx="22" cy="13"/>
                </a:xfrm>
                <a:custGeom>
                  <a:avLst/>
                  <a:gdLst>
                    <a:gd name="T0" fmla="*/ 22 w 9"/>
                    <a:gd name="T1" fmla="*/ 5 h 5"/>
                    <a:gd name="T2" fmla="*/ 10 w 9"/>
                    <a:gd name="T3" fmla="*/ 3 h 5"/>
                    <a:gd name="T4" fmla="*/ 0 w 9"/>
                    <a:gd name="T5" fmla="*/ 8 h 5"/>
                    <a:gd name="T6" fmla="*/ 12 w 9"/>
                    <a:gd name="T7" fmla="*/ 10 h 5"/>
                    <a:gd name="T8" fmla="*/ 22 w 9"/>
                    <a:gd name="T9" fmla="*/ 5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5">
                      <a:moveTo>
                        <a:pt x="9" y="2"/>
                      </a:moveTo>
                      <a:cubicBezTo>
                        <a:pt x="9" y="1"/>
                        <a:pt x="7" y="0"/>
                        <a:pt x="4" y="1"/>
                      </a:cubicBezTo>
                      <a:cubicBezTo>
                        <a:pt x="2" y="1"/>
                        <a:pt x="0" y="2"/>
                        <a:pt x="0" y="3"/>
                      </a:cubicBezTo>
                      <a:cubicBezTo>
                        <a:pt x="0" y="4"/>
                        <a:pt x="2" y="5"/>
                        <a:pt x="5" y="4"/>
                      </a:cubicBezTo>
                      <a:cubicBezTo>
                        <a:pt x="7" y="4"/>
                        <a:pt x="9" y="3"/>
                        <a:pt x="9" y="2"/>
                      </a:cubicBezTo>
                      <a:close/>
                    </a:path>
                  </a:pathLst>
                </a:custGeom>
                <a:solidFill>
                  <a:srgbClr val="EE1D49"/>
                </a:solidFill>
                <a:ln w="9525" cap="flat">
                  <a:solidFill>
                    <a:srgbClr val="000000"/>
                  </a:solidFill>
                  <a:prstDash val="lgDash"/>
                  <a:round/>
                  <a:headEnd/>
                  <a:tailEnd/>
                </a:ln>
              </p:spPr>
              <p:txBody>
                <a:bodyPr/>
                <a:lstStyle/>
                <a:p>
                  <a:endParaRPr lang="hu-HU"/>
                </a:p>
              </p:txBody>
            </p:sp>
            <p:sp>
              <p:nvSpPr>
                <p:cNvPr id="16600" name="Freeform 219"/>
                <p:cNvSpPr>
                  <a:spLocks/>
                </p:cNvSpPr>
                <p:nvPr/>
              </p:nvSpPr>
              <p:spPr bwMode="auto">
                <a:xfrm>
                  <a:off x="3890" y="1637"/>
                  <a:ext cx="22" cy="11"/>
                </a:xfrm>
                <a:custGeom>
                  <a:avLst/>
                  <a:gdLst>
                    <a:gd name="T0" fmla="*/ 22 w 9"/>
                    <a:gd name="T1" fmla="*/ 6 h 4"/>
                    <a:gd name="T2" fmla="*/ 10 w 9"/>
                    <a:gd name="T3" fmla="*/ 0 h 4"/>
                    <a:gd name="T4" fmla="*/ 0 w 9"/>
                    <a:gd name="T5" fmla="*/ 8 h 4"/>
                    <a:gd name="T6" fmla="*/ 12 w 9"/>
                    <a:gd name="T7" fmla="*/ 11 h 4"/>
                    <a:gd name="T8" fmla="*/ 22 w 9"/>
                    <a:gd name="T9" fmla="*/ 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4">
                      <a:moveTo>
                        <a:pt x="9" y="2"/>
                      </a:moveTo>
                      <a:cubicBezTo>
                        <a:pt x="9" y="1"/>
                        <a:pt x="7" y="0"/>
                        <a:pt x="4" y="0"/>
                      </a:cubicBezTo>
                      <a:cubicBezTo>
                        <a:pt x="2" y="1"/>
                        <a:pt x="0" y="2"/>
                        <a:pt x="0" y="3"/>
                      </a:cubicBezTo>
                      <a:cubicBezTo>
                        <a:pt x="0" y="4"/>
                        <a:pt x="2" y="4"/>
                        <a:pt x="5" y="4"/>
                      </a:cubicBezTo>
                      <a:cubicBezTo>
                        <a:pt x="7" y="4"/>
                        <a:pt x="9" y="3"/>
                        <a:pt x="9" y="2"/>
                      </a:cubicBezTo>
                      <a:close/>
                    </a:path>
                  </a:pathLst>
                </a:custGeom>
                <a:solidFill>
                  <a:srgbClr val="EE1D49"/>
                </a:solidFill>
                <a:ln w="9525" cap="flat">
                  <a:solidFill>
                    <a:srgbClr val="000000"/>
                  </a:solidFill>
                  <a:prstDash val="lgDash"/>
                  <a:round/>
                  <a:headEnd/>
                  <a:tailEnd/>
                </a:ln>
              </p:spPr>
              <p:txBody>
                <a:bodyPr/>
                <a:lstStyle/>
                <a:p>
                  <a:endParaRPr lang="hu-HU"/>
                </a:p>
              </p:txBody>
            </p:sp>
            <p:sp>
              <p:nvSpPr>
                <p:cNvPr id="16601" name="Freeform 220"/>
                <p:cNvSpPr>
                  <a:spLocks/>
                </p:cNvSpPr>
                <p:nvPr/>
              </p:nvSpPr>
              <p:spPr bwMode="auto">
                <a:xfrm>
                  <a:off x="4137" y="1605"/>
                  <a:ext cx="25" cy="14"/>
                </a:xfrm>
                <a:custGeom>
                  <a:avLst/>
                  <a:gdLst>
                    <a:gd name="T0" fmla="*/ 25 w 10"/>
                    <a:gd name="T1" fmla="*/ 6 h 5"/>
                    <a:gd name="T2" fmla="*/ 13 w 10"/>
                    <a:gd name="T3" fmla="*/ 0 h 5"/>
                    <a:gd name="T4" fmla="*/ 0 w 10"/>
                    <a:gd name="T5" fmla="*/ 8 h 5"/>
                    <a:gd name="T6" fmla="*/ 13 w 10"/>
                    <a:gd name="T7" fmla="*/ 11 h 5"/>
                    <a:gd name="T8" fmla="*/ 25 w 10"/>
                    <a:gd name="T9" fmla="*/ 6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5">
                      <a:moveTo>
                        <a:pt x="10" y="2"/>
                      </a:moveTo>
                      <a:cubicBezTo>
                        <a:pt x="9" y="1"/>
                        <a:pt x="7" y="0"/>
                        <a:pt x="5" y="0"/>
                      </a:cubicBezTo>
                      <a:cubicBezTo>
                        <a:pt x="2" y="1"/>
                        <a:pt x="0" y="2"/>
                        <a:pt x="0" y="3"/>
                      </a:cubicBezTo>
                      <a:cubicBezTo>
                        <a:pt x="0" y="4"/>
                        <a:pt x="2" y="5"/>
                        <a:pt x="5" y="4"/>
                      </a:cubicBezTo>
                      <a:cubicBezTo>
                        <a:pt x="8" y="4"/>
                        <a:pt x="10" y="3"/>
                        <a:pt x="10" y="2"/>
                      </a:cubicBezTo>
                      <a:close/>
                    </a:path>
                  </a:pathLst>
                </a:custGeom>
                <a:solidFill>
                  <a:srgbClr val="EE1D49"/>
                </a:solidFill>
                <a:ln w="9525" cap="flat">
                  <a:solidFill>
                    <a:srgbClr val="000000"/>
                  </a:solidFill>
                  <a:prstDash val="lgDash"/>
                  <a:round/>
                  <a:headEnd/>
                  <a:tailEnd/>
                </a:ln>
              </p:spPr>
              <p:txBody>
                <a:bodyPr/>
                <a:lstStyle/>
                <a:p>
                  <a:endParaRPr lang="hu-HU"/>
                </a:p>
              </p:txBody>
            </p:sp>
            <p:sp>
              <p:nvSpPr>
                <p:cNvPr id="16602" name="Freeform 221"/>
                <p:cNvSpPr>
                  <a:spLocks/>
                </p:cNvSpPr>
                <p:nvPr/>
              </p:nvSpPr>
              <p:spPr bwMode="auto">
                <a:xfrm>
                  <a:off x="1647" y="2726"/>
                  <a:ext cx="22" cy="10"/>
                </a:xfrm>
                <a:custGeom>
                  <a:avLst/>
                  <a:gdLst>
                    <a:gd name="T0" fmla="*/ 22 w 9"/>
                    <a:gd name="T1" fmla="*/ 5 h 4"/>
                    <a:gd name="T2" fmla="*/ 10 w 9"/>
                    <a:gd name="T3" fmla="*/ 0 h 4"/>
                    <a:gd name="T4" fmla="*/ 0 w 9"/>
                    <a:gd name="T5" fmla="*/ 8 h 4"/>
                    <a:gd name="T6" fmla="*/ 12 w 9"/>
                    <a:gd name="T7" fmla="*/ 10 h 4"/>
                    <a:gd name="T8" fmla="*/ 22 w 9"/>
                    <a:gd name="T9" fmla="*/ 5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4">
                      <a:moveTo>
                        <a:pt x="9" y="2"/>
                      </a:moveTo>
                      <a:cubicBezTo>
                        <a:pt x="9" y="1"/>
                        <a:pt x="7" y="0"/>
                        <a:pt x="4" y="0"/>
                      </a:cubicBezTo>
                      <a:cubicBezTo>
                        <a:pt x="2" y="1"/>
                        <a:pt x="0" y="2"/>
                        <a:pt x="0" y="3"/>
                      </a:cubicBezTo>
                      <a:cubicBezTo>
                        <a:pt x="0" y="4"/>
                        <a:pt x="2" y="4"/>
                        <a:pt x="5" y="4"/>
                      </a:cubicBezTo>
                      <a:cubicBezTo>
                        <a:pt x="7" y="4"/>
                        <a:pt x="9" y="3"/>
                        <a:pt x="9" y="2"/>
                      </a:cubicBezTo>
                      <a:close/>
                    </a:path>
                  </a:pathLst>
                </a:custGeom>
                <a:solidFill>
                  <a:srgbClr val="EE1D49"/>
                </a:solidFill>
                <a:ln w="9525" cap="flat">
                  <a:solidFill>
                    <a:srgbClr val="000000"/>
                  </a:solidFill>
                  <a:prstDash val="lgDash"/>
                  <a:round/>
                  <a:headEnd/>
                  <a:tailEnd/>
                </a:ln>
              </p:spPr>
              <p:txBody>
                <a:bodyPr/>
                <a:lstStyle/>
                <a:p>
                  <a:endParaRPr lang="hu-HU"/>
                </a:p>
              </p:txBody>
            </p:sp>
            <p:sp>
              <p:nvSpPr>
                <p:cNvPr id="16603" name="Freeform 222"/>
                <p:cNvSpPr>
                  <a:spLocks/>
                </p:cNvSpPr>
                <p:nvPr/>
              </p:nvSpPr>
              <p:spPr bwMode="auto">
                <a:xfrm>
                  <a:off x="2049" y="2675"/>
                  <a:ext cx="25" cy="11"/>
                </a:xfrm>
                <a:custGeom>
                  <a:avLst/>
                  <a:gdLst>
                    <a:gd name="T0" fmla="*/ 25 w 10"/>
                    <a:gd name="T1" fmla="*/ 3 h 4"/>
                    <a:gd name="T2" fmla="*/ 13 w 10"/>
                    <a:gd name="T3" fmla="*/ 0 h 4"/>
                    <a:gd name="T4" fmla="*/ 0 w 10"/>
                    <a:gd name="T5" fmla="*/ 8 h 4"/>
                    <a:gd name="T6" fmla="*/ 13 w 10"/>
                    <a:gd name="T7" fmla="*/ 11 h 4"/>
                    <a:gd name="T8" fmla="*/ 25 w 10"/>
                    <a:gd name="T9" fmla="*/ 3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4">
                      <a:moveTo>
                        <a:pt x="10" y="1"/>
                      </a:moveTo>
                      <a:cubicBezTo>
                        <a:pt x="10" y="0"/>
                        <a:pt x="7" y="0"/>
                        <a:pt x="5" y="0"/>
                      </a:cubicBezTo>
                      <a:cubicBezTo>
                        <a:pt x="2" y="0"/>
                        <a:pt x="0" y="2"/>
                        <a:pt x="0" y="3"/>
                      </a:cubicBezTo>
                      <a:cubicBezTo>
                        <a:pt x="1" y="4"/>
                        <a:pt x="3" y="4"/>
                        <a:pt x="5" y="4"/>
                      </a:cubicBezTo>
                      <a:cubicBezTo>
                        <a:pt x="8" y="4"/>
                        <a:pt x="10" y="3"/>
                        <a:pt x="10" y="1"/>
                      </a:cubicBezTo>
                      <a:close/>
                    </a:path>
                  </a:pathLst>
                </a:custGeom>
                <a:solidFill>
                  <a:srgbClr val="EE1D49"/>
                </a:solidFill>
                <a:ln w="9525" cap="flat">
                  <a:solidFill>
                    <a:srgbClr val="000000"/>
                  </a:solidFill>
                  <a:prstDash val="lgDash"/>
                  <a:round/>
                  <a:headEnd/>
                  <a:tailEnd/>
                </a:ln>
              </p:spPr>
              <p:txBody>
                <a:bodyPr/>
                <a:lstStyle/>
                <a:p>
                  <a:endParaRPr lang="hu-HU"/>
                </a:p>
              </p:txBody>
            </p:sp>
            <p:sp>
              <p:nvSpPr>
                <p:cNvPr id="16604" name="Freeform 223"/>
                <p:cNvSpPr>
                  <a:spLocks/>
                </p:cNvSpPr>
                <p:nvPr/>
              </p:nvSpPr>
              <p:spPr bwMode="auto">
                <a:xfrm>
                  <a:off x="2334" y="2637"/>
                  <a:ext cx="23" cy="14"/>
                </a:xfrm>
                <a:custGeom>
                  <a:avLst/>
                  <a:gdLst>
                    <a:gd name="T0" fmla="*/ 23 w 9"/>
                    <a:gd name="T1" fmla="*/ 6 h 5"/>
                    <a:gd name="T2" fmla="*/ 10 w 9"/>
                    <a:gd name="T3" fmla="*/ 3 h 5"/>
                    <a:gd name="T4" fmla="*/ 0 w 9"/>
                    <a:gd name="T5" fmla="*/ 8 h 5"/>
                    <a:gd name="T6" fmla="*/ 13 w 9"/>
                    <a:gd name="T7" fmla="*/ 11 h 5"/>
                    <a:gd name="T8" fmla="*/ 23 w 9"/>
                    <a:gd name="T9" fmla="*/ 6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5">
                      <a:moveTo>
                        <a:pt x="9" y="2"/>
                      </a:moveTo>
                      <a:cubicBezTo>
                        <a:pt x="9" y="1"/>
                        <a:pt x="7" y="0"/>
                        <a:pt x="4" y="1"/>
                      </a:cubicBezTo>
                      <a:cubicBezTo>
                        <a:pt x="2" y="1"/>
                        <a:pt x="0" y="2"/>
                        <a:pt x="0" y="3"/>
                      </a:cubicBezTo>
                      <a:cubicBezTo>
                        <a:pt x="0" y="4"/>
                        <a:pt x="2" y="5"/>
                        <a:pt x="5" y="4"/>
                      </a:cubicBezTo>
                      <a:cubicBezTo>
                        <a:pt x="7" y="4"/>
                        <a:pt x="9" y="3"/>
                        <a:pt x="9" y="2"/>
                      </a:cubicBezTo>
                      <a:close/>
                    </a:path>
                  </a:pathLst>
                </a:custGeom>
                <a:solidFill>
                  <a:srgbClr val="EE1D49"/>
                </a:solidFill>
                <a:ln w="9525" cap="flat">
                  <a:solidFill>
                    <a:srgbClr val="000000"/>
                  </a:solidFill>
                  <a:prstDash val="lgDash"/>
                  <a:round/>
                  <a:headEnd/>
                  <a:tailEnd/>
                </a:ln>
              </p:spPr>
              <p:txBody>
                <a:bodyPr/>
                <a:lstStyle/>
                <a:p>
                  <a:endParaRPr lang="hu-HU"/>
                </a:p>
              </p:txBody>
            </p:sp>
            <p:sp>
              <p:nvSpPr>
                <p:cNvPr id="16605" name="Freeform 224"/>
                <p:cNvSpPr>
                  <a:spLocks/>
                </p:cNvSpPr>
                <p:nvPr/>
              </p:nvSpPr>
              <p:spPr bwMode="auto">
                <a:xfrm>
                  <a:off x="2532" y="2613"/>
                  <a:ext cx="23" cy="11"/>
                </a:xfrm>
                <a:custGeom>
                  <a:avLst/>
                  <a:gdLst>
                    <a:gd name="T0" fmla="*/ 23 w 9"/>
                    <a:gd name="T1" fmla="*/ 6 h 4"/>
                    <a:gd name="T2" fmla="*/ 10 w 9"/>
                    <a:gd name="T3" fmla="*/ 0 h 4"/>
                    <a:gd name="T4" fmla="*/ 0 w 9"/>
                    <a:gd name="T5" fmla="*/ 8 h 4"/>
                    <a:gd name="T6" fmla="*/ 13 w 9"/>
                    <a:gd name="T7" fmla="*/ 11 h 4"/>
                    <a:gd name="T8" fmla="*/ 23 w 9"/>
                    <a:gd name="T9" fmla="*/ 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4">
                      <a:moveTo>
                        <a:pt x="9" y="2"/>
                      </a:moveTo>
                      <a:cubicBezTo>
                        <a:pt x="9" y="1"/>
                        <a:pt x="7" y="0"/>
                        <a:pt x="4" y="0"/>
                      </a:cubicBezTo>
                      <a:cubicBezTo>
                        <a:pt x="2" y="1"/>
                        <a:pt x="0" y="2"/>
                        <a:pt x="0" y="3"/>
                      </a:cubicBezTo>
                      <a:cubicBezTo>
                        <a:pt x="0" y="4"/>
                        <a:pt x="2" y="4"/>
                        <a:pt x="5" y="4"/>
                      </a:cubicBezTo>
                      <a:cubicBezTo>
                        <a:pt x="7" y="4"/>
                        <a:pt x="9" y="3"/>
                        <a:pt x="9" y="2"/>
                      </a:cubicBezTo>
                      <a:close/>
                    </a:path>
                  </a:pathLst>
                </a:custGeom>
                <a:solidFill>
                  <a:srgbClr val="EE1D49"/>
                </a:solidFill>
                <a:ln w="9525" cap="flat">
                  <a:solidFill>
                    <a:srgbClr val="000000"/>
                  </a:solidFill>
                  <a:prstDash val="lgDash"/>
                  <a:round/>
                  <a:headEnd/>
                  <a:tailEnd/>
                </a:ln>
              </p:spPr>
              <p:txBody>
                <a:bodyPr/>
                <a:lstStyle/>
                <a:p>
                  <a:endParaRPr lang="hu-HU"/>
                </a:p>
              </p:txBody>
            </p:sp>
            <p:sp>
              <p:nvSpPr>
                <p:cNvPr id="16606" name="Freeform 225"/>
                <p:cNvSpPr>
                  <a:spLocks/>
                </p:cNvSpPr>
                <p:nvPr/>
              </p:nvSpPr>
              <p:spPr bwMode="auto">
                <a:xfrm>
                  <a:off x="2815" y="2576"/>
                  <a:ext cx="25" cy="13"/>
                </a:xfrm>
                <a:custGeom>
                  <a:avLst/>
                  <a:gdLst>
                    <a:gd name="T0" fmla="*/ 25 w 10"/>
                    <a:gd name="T1" fmla="*/ 5 h 5"/>
                    <a:gd name="T2" fmla="*/ 13 w 10"/>
                    <a:gd name="T3" fmla="*/ 3 h 5"/>
                    <a:gd name="T4" fmla="*/ 0 w 10"/>
                    <a:gd name="T5" fmla="*/ 8 h 5"/>
                    <a:gd name="T6" fmla="*/ 13 w 10"/>
                    <a:gd name="T7" fmla="*/ 13 h 5"/>
                    <a:gd name="T8" fmla="*/ 25 w 10"/>
                    <a:gd name="T9" fmla="*/ 5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5">
                      <a:moveTo>
                        <a:pt x="10" y="2"/>
                      </a:moveTo>
                      <a:cubicBezTo>
                        <a:pt x="9" y="1"/>
                        <a:pt x="7" y="0"/>
                        <a:pt x="5" y="1"/>
                      </a:cubicBezTo>
                      <a:cubicBezTo>
                        <a:pt x="2" y="1"/>
                        <a:pt x="0" y="2"/>
                        <a:pt x="0" y="3"/>
                      </a:cubicBezTo>
                      <a:cubicBezTo>
                        <a:pt x="0" y="4"/>
                        <a:pt x="3" y="5"/>
                        <a:pt x="5" y="5"/>
                      </a:cubicBezTo>
                      <a:cubicBezTo>
                        <a:pt x="8" y="4"/>
                        <a:pt x="10" y="3"/>
                        <a:pt x="10" y="2"/>
                      </a:cubicBezTo>
                      <a:close/>
                    </a:path>
                  </a:pathLst>
                </a:custGeom>
                <a:solidFill>
                  <a:srgbClr val="EE1D49"/>
                </a:solidFill>
                <a:ln w="9525" cap="flat">
                  <a:solidFill>
                    <a:srgbClr val="000000"/>
                  </a:solidFill>
                  <a:prstDash val="lgDash"/>
                  <a:round/>
                  <a:headEnd/>
                  <a:tailEnd/>
                </a:ln>
              </p:spPr>
              <p:txBody>
                <a:bodyPr/>
                <a:lstStyle/>
                <a:p>
                  <a:endParaRPr lang="hu-HU"/>
                </a:p>
              </p:txBody>
            </p:sp>
            <p:sp>
              <p:nvSpPr>
                <p:cNvPr id="16607" name="Freeform 226"/>
                <p:cNvSpPr>
                  <a:spLocks/>
                </p:cNvSpPr>
                <p:nvPr/>
              </p:nvSpPr>
              <p:spPr bwMode="auto">
                <a:xfrm>
                  <a:off x="3105" y="2541"/>
                  <a:ext cx="25" cy="11"/>
                </a:xfrm>
                <a:custGeom>
                  <a:avLst/>
                  <a:gdLst>
                    <a:gd name="T0" fmla="*/ 23 w 10"/>
                    <a:gd name="T1" fmla="*/ 3 h 4"/>
                    <a:gd name="T2" fmla="*/ 13 w 10"/>
                    <a:gd name="T3" fmla="*/ 0 h 4"/>
                    <a:gd name="T4" fmla="*/ 0 w 10"/>
                    <a:gd name="T5" fmla="*/ 8 h 4"/>
                    <a:gd name="T6" fmla="*/ 13 w 10"/>
                    <a:gd name="T7" fmla="*/ 11 h 4"/>
                    <a:gd name="T8" fmla="*/ 23 w 10"/>
                    <a:gd name="T9" fmla="*/ 3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4">
                      <a:moveTo>
                        <a:pt x="9" y="1"/>
                      </a:moveTo>
                      <a:cubicBezTo>
                        <a:pt x="9" y="0"/>
                        <a:pt x="7" y="0"/>
                        <a:pt x="5" y="0"/>
                      </a:cubicBezTo>
                      <a:cubicBezTo>
                        <a:pt x="2" y="0"/>
                        <a:pt x="0" y="1"/>
                        <a:pt x="0" y="3"/>
                      </a:cubicBezTo>
                      <a:cubicBezTo>
                        <a:pt x="0" y="4"/>
                        <a:pt x="2" y="4"/>
                        <a:pt x="5" y="4"/>
                      </a:cubicBezTo>
                      <a:cubicBezTo>
                        <a:pt x="8" y="4"/>
                        <a:pt x="10" y="2"/>
                        <a:pt x="9" y="1"/>
                      </a:cubicBezTo>
                      <a:close/>
                    </a:path>
                  </a:pathLst>
                </a:custGeom>
                <a:solidFill>
                  <a:srgbClr val="EE1D49"/>
                </a:solidFill>
                <a:ln w="9525" cap="flat">
                  <a:solidFill>
                    <a:srgbClr val="000000"/>
                  </a:solidFill>
                  <a:prstDash val="lgDash"/>
                  <a:round/>
                  <a:headEnd/>
                  <a:tailEnd/>
                </a:ln>
              </p:spPr>
              <p:txBody>
                <a:bodyPr/>
                <a:lstStyle/>
                <a:p>
                  <a:endParaRPr lang="hu-HU"/>
                </a:p>
              </p:txBody>
            </p:sp>
            <p:sp>
              <p:nvSpPr>
                <p:cNvPr id="16608" name="Freeform 227"/>
                <p:cNvSpPr>
                  <a:spLocks/>
                </p:cNvSpPr>
                <p:nvPr/>
              </p:nvSpPr>
              <p:spPr bwMode="auto">
                <a:xfrm>
                  <a:off x="3475" y="2493"/>
                  <a:ext cx="25" cy="14"/>
                </a:xfrm>
                <a:custGeom>
                  <a:avLst/>
                  <a:gdLst>
                    <a:gd name="T0" fmla="*/ 23 w 10"/>
                    <a:gd name="T1" fmla="*/ 6 h 5"/>
                    <a:gd name="T2" fmla="*/ 13 w 10"/>
                    <a:gd name="T3" fmla="*/ 0 h 5"/>
                    <a:gd name="T4" fmla="*/ 0 w 10"/>
                    <a:gd name="T5" fmla="*/ 8 h 5"/>
                    <a:gd name="T6" fmla="*/ 13 w 10"/>
                    <a:gd name="T7" fmla="*/ 11 h 5"/>
                    <a:gd name="T8" fmla="*/ 23 w 10"/>
                    <a:gd name="T9" fmla="*/ 6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5">
                      <a:moveTo>
                        <a:pt x="9" y="2"/>
                      </a:moveTo>
                      <a:cubicBezTo>
                        <a:pt x="9" y="1"/>
                        <a:pt x="7" y="0"/>
                        <a:pt x="5" y="0"/>
                      </a:cubicBezTo>
                      <a:cubicBezTo>
                        <a:pt x="2" y="1"/>
                        <a:pt x="0" y="2"/>
                        <a:pt x="0" y="3"/>
                      </a:cubicBezTo>
                      <a:cubicBezTo>
                        <a:pt x="0" y="4"/>
                        <a:pt x="2" y="5"/>
                        <a:pt x="5" y="4"/>
                      </a:cubicBezTo>
                      <a:cubicBezTo>
                        <a:pt x="8" y="4"/>
                        <a:pt x="10" y="3"/>
                        <a:pt x="9" y="2"/>
                      </a:cubicBezTo>
                      <a:close/>
                    </a:path>
                  </a:pathLst>
                </a:custGeom>
                <a:solidFill>
                  <a:srgbClr val="EE1D49"/>
                </a:solidFill>
                <a:ln w="9525" cap="flat">
                  <a:solidFill>
                    <a:srgbClr val="000000"/>
                  </a:solidFill>
                  <a:prstDash val="lgDash"/>
                  <a:round/>
                  <a:headEnd/>
                  <a:tailEnd/>
                </a:ln>
              </p:spPr>
              <p:txBody>
                <a:bodyPr/>
                <a:lstStyle/>
                <a:p>
                  <a:endParaRPr lang="hu-HU"/>
                </a:p>
              </p:txBody>
            </p:sp>
            <p:sp>
              <p:nvSpPr>
                <p:cNvPr id="16609" name="Freeform 228"/>
                <p:cNvSpPr>
                  <a:spLocks/>
                </p:cNvSpPr>
                <p:nvPr/>
              </p:nvSpPr>
              <p:spPr bwMode="auto">
                <a:xfrm>
                  <a:off x="3680" y="2467"/>
                  <a:ext cx="22" cy="13"/>
                </a:xfrm>
                <a:custGeom>
                  <a:avLst/>
                  <a:gdLst>
                    <a:gd name="T0" fmla="*/ 22 w 9"/>
                    <a:gd name="T1" fmla="*/ 5 h 5"/>
                    <a:gd name="T2" fmla="*/ 10 w 9"/>
                    <a:gd name="T3" fmla="*/ 3 h 5"/>
                    <a:gd name="T4" fmla="*/ 0 w 9"/>
                    <a:gd name="T5" fmla="*/ 8 h 5"/>
                    <a:gd name="T6" fmla="*/ 12 w 9"/>
                    <a:gd name="T7" fmla="*/ 13 h 5"/>
                    <a:gd name="T8" fmla="*/ 22 w 9"/>
                    <a:gd name="T9" fmla="*/ 5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5">
                      <a:moveTo>
                        <a:pt x="9" y="2"/>
                      </a:moveTo>
                      <a:cubicBezTo>
                        <a:pt x="9" y="1"/>
                        <a:pt x="7" y="0"/>
                        <a:pt x="4" y="1"/>
                      </a:cubicBezTo>
                      <a:cubicBezTo>
                        <a:pt x="2" y="1"/>
                        <a:pt x="0" y="2"/>
                        <a:pt x="0" y="3"/>
                      </a:cubicBezTo>
                      <a:cubicBezTo>
                        <a:pt x="0" y="4"/>
                        <a:pt x="2" y="5"/>
                        <a:pt x="5" y="5"/>
                      </a:cubicBezTo>
                      <a:cubicBezTo>
                        <a:pt x="7" y="4"/>
                        <a:pt x="9" y="3"/>
                        <a:pt x="9" y="2"/>
                      </a:cubicBezTo>
                      <a:close/>
                    </a:path>
                  </a:pathLst>
                </a:custGeom>
                <a:solidFill>
                  <a:srgbClr val="EE1D49"/>
                </a:solidFill>
                <a:ln w="9525" cap="flat">
                  <a:solidFill>
                    <a:srgbClr val="000000"/>
                  </a:solidFill>
                  <a:prstDash val="lgDash"/>
                  <a:round/>
                  <a:headEnd/>
                  <a:tailEnd/>
                </a:ln>
              </p:spPr>
              <p:txBody>
                <a:bodyPr/>
                <a:lstStyle/>
                <a:p>
                  <a:endParaRPr lang="hu-HU"/>
                </a:p>
              </p:txBody>
            </p:sp>
            <p:sp>
              <p:nvSpPr>
                <p:cNvPr id="16610" name="Freeform 229"/>
                <p:cNvSpPr>
                  <a:spLocks/>
                </p:cNvSpPr>
                <p:nvPr/>
              </p:nvSpPr>
              <p:spPr bwMode="auto">
                <a:xfrm>
                  <a:off x="3987" y="2429"/>
                  <a:ext cx="23" cy="11"/>
                </a:xfrm>
                <a:custGeom>
                  <a:avLst/>
                  <a:gdLst>
                    <a:gd name="T0" fmla="*/ 23 w 9"/>
                    <a:gd name="T1" fmla="*/ 6 h 4"/>
                    <a:gd name="T2" fmla="*/ 10 w 9"/>
                    <a:gd name="T3" fmla="*/ 0 h 4"/>
                    <a:gd name="T4" fmla="*/ 0 w 9"/>
                    <a:gd name="T5" fmla="*/ 8 h 4"/>
                    <a:gd name="T6" fmla="*/ 13 w 9"/>
                    <a:gd name="T7" fmla="*/ 11 h 4"/>
                    <a:gd name="T8" fmla="*/ 23 w 9"/>
                    <a:gd name="T9" fmla="*/ 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4">
                      <a:moveTo>
                        <a:pt x="9" y="2"/>
                      </a:moveTo>
                      <a:cubicBezTo>
                        <a:pt x="9" y="0"/>
                        <a:pt x="7" y="0"/>
                        <a:pt x="4" y="0"/>
                      </a:cubicBezTo>
                      <a:cubicBezTo>
                        <a:pt x="2" y="0"/>
                        <a:pt x="0" y="2"/>
                        <a:pt x="0" y="3"/>
                      </a:cubicBezTo>
                      <a:cubicBezTo>
                        <a:pt x="0" y="4"/>
                        <a:pt x="2" y="4"/>
                        <a:pt x="5" y="4"/>
                      </a:cubicBezTo>
                      <a:cubicBezTo>
                        <a:pt x="7" y="4"/>
                        <a:pt x="9" y="3"/>
                        <a:pt x="9" y="2"/>
                      </a:cubicBezTo>
                      <a:close/>
                    </a:path>
                  </a:pathLst>
                </a:custGeom>
                <a:solidFill>
                  <a:srgbClr val="EE1D49"/>
                </a:solidFill>
                <a:ln w="9525" cap="flat">
                  <a:solidFill>
                    <a:srgbClr val="000000"/>
                  </a:solidFill>
                  <a:prstDash val="lgDash"/>
                  <a:round/>
                  <a:headEnd/>
                  <a:tailEnd/>
                </a:ln>
              </p:spPr>
              <p:txBody>
                <a:bodyPr/>
                <a:lstStyle/>
                <a:p>
                  <a:endParaRPr lang="hu-HU"/>
                </a:p>
              </p:txBody>
            </p:sp>
            <p:sp>
              <p:nvSpPr>
                <p:cNvPr id="16611" name="Freeform 230"/>
                <p:cNvSpPr>
                  <a:spLocks/>
                </p:cNvSpPr>
                <p:nvPr/>
              </p:nvSpPr>
              <p:spPr bwMode="auto">
                <a:xfrm>
                  <a:off x="4242" y="2400"/>
                  <a:ext cx="25" cy="13"/>
                </a:xfrm>
                <a:custGeom>
                  <a:avLst/>
                  <a:gdLst>
                    <a:gd name="T0" fmla="*/ 25 w 10"/>
                    <a:gd name="T1" fmla="*/ 5 h 5"/>
                    <a:gd name="T2" fmla="*/ 13 w 10"/>
                    <a:gd name="T3" fmla="*/ 0 h 5"/>
                    <a:gd name="T4" fmla="*/ 3 w 10"/>
                    <a:gd name="T5" fmla="*/ 8 h 5"/>
                    <a:gd name="T6" fmla="*/ 13 w 10"/>
                    <a:gd name="T7" fmla="*/ 10 h 5"/>
                    <a:gd name="T8" fmla="*/ 25 w 10"/>
                    <a:gd name="T9" fmla="*/ 5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5">
                      <a:moveTo>
                        <a:pt x="10" y="2"/>
                      </a:moveTo>
                      <a:cubicBezTo>
                        <a:pt x="10" y="1"/>
                        <a:pt x="8" y="0"/>
                        <a:pt x="5" y="0"/>
                      </a:cubicBezTo>
                      <a:cubicBezTo>
                        <a:pt x="2" y="1"/>
                        <a:pt x="0" y="2"/>
                        <a:pt x="1" y="3"/>
                      </a:cubicBezTo>
                      <a:cubicBezTo>
                        <a:pt x="1" y="4"/>
                        <a:pt x="3" y="5"/>
                        <a:pt x="5" y="4"/>
                      </a:cubicBezTo>
                      <a:cubicBezTo>
                        <a:pt x="8" y="4"/>
                        <a:pt x="10" y="3"/>
                        <a:pt x="10" y="2"/>
                      </a:cubicBezTo>
                      <a:close/>
                    </a:path>
                  </a:pathLst>
                </a:custGeom>
                <a:solidFill>
                  <a:srgbClr val="EE1D49"/>
                </a:solidFill>
                <a:ln w="9525" cap="flat">
                  <a:solidFill>
                    <a:srgbClr val="000000"/>
                  </a:solidFill>
                  <a:prstDash val="lgDash"/>
                  <a:round/>
                  <a:headEnd/>
                  <a:tailEnd/>
                </a:ln>
              </p:spPr>
              <p:txBody>
                <a:bodyPr/>
                <a:lstStyle/>
                <a:p>
                  <a:endParaRPr lang="hu-HU"/>
                </a:p>
              </p:txBody>
            </p:sp>
            <p:sp>
              <p:nvSpPr>
                <p:cNvPr id="16612" name="Freeform 231"/>
                <p:cNvSpPr>
                  <a:spLocks/>
                </p:cNvSpPr>
                <p:nvPr/>
              </p:nvSpPr>
              <p:spPr bwMode="auto">
                <a:xfrm>
                  <a:off x="4477" y="2371"/>
                  <a:ext cx="23" cy="13"/>
                </a:xfrm>
                <a:custGeom>
                  <a:avLst/>
                  <a:gdLst>
                    <a:gd name="T0" fmla="*/ 23 w 9"/>
                    <a:gd name="T1" fmla="*/ 5 h 5"/>
                    <a:gd name="T2" fmla="*/ 10 w 9"/>
                    <a:gd name="T3" fmla="*/ 0 h 5"/>
                    <a:gd name="T4" fmla="*/ 0 w 9"/>
                    <a:gd name="T5" fmla="*/ 8 h 5"/>
                    <a:gd name="T6" fmla="*/ 13 w 9"/>
                    <a:gd name="T7" fmla="*/ 10 h 5"/>
                    <a:gd name="T8" fmla="*/ 23 w 9"/>
                    <a:gd name="T9" fmla="*/ 5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5">
                      <a:moveTo>
                        <a:pt x="9" y="2"/>
                      </a:moveTo>
                      <a:cubicBezTo>
                        <a:pt x="9" y="1"/>
                        <a:pt x="7" y="0"/>
                        <a:pt x="4" y="0"/>
                      </a:cubicBezTo>
                      <a:cubicBezTo>
                        <a:pt x="2" y="1"/>
                        <a:pt x="0" y="2"/>
                        <a:pt x="0" y="3"/>
                      </a:cubicBezTo>
                      <a:cubicBezTo>
                        <a:pt x="0" y="4"/>
                        <a:pt x="2" y="5"/>
                        <a:pt x="5" y="4"/>
                      </a:cubicBezTo>
                      <a:cubicBezTo>
                        <a:pt x="7" y="4"/>
                        <a:pt x="9" y="3"/>
                        <a:pt x="9" y="2"/>
                      </a:cubicBezTo>
                      <a:close/>
                    </a:path>
                  </a:pathLst>
                </a:custGeom>
                <a:solidFill>
                  <a:srgbClr val="EE1D49"/>
                </a:solidFill>
                <a:ln w="9525" cap="flat">
                  <a:solidFill>
                    <a:srgbClr val="000000"/>
                  </a:solidFill>
                  <a:prstDash val="lgDash"/>
                  <a:round/>
                  <a:headEnd/>
                  <a:tailEnd/>
                </a:ln>
              </p:spPr>
              <p:txBody>
                <a:bodyPr/>
                <a:lstStyle/>
                <a:p>
                  <a:endParaRPr lang="hu-HU"/>
                </a:p>
              </p:txBody>
            </p:sp>
            <p:sp>
              <p:nvSpPr>
                <p:cNvPr id="16613" name="Freeform 232"/>
                <p:cNvSpPr>
                  <a:spLocks/>
                </p:cNvSpPr>
                <p:nvPr/>
              </p:nvSpPr>
              <p:spPr bwMode="auto">
                <a:xfrm>
                  <a:off x="4350" y="1579"/>
                  <a:ext cx="22" cy="13"/>
                </a:xfrm>
                <a:custGeom>
                  <a:avLst/>
                  <a:gdLst>
                    <a:gd name="T0" fmla="*/ 22 w 9"/>
                    <a:gd name="T1" fmla="*/ 5 h 5"/>
                    <a:gd name="T2" fmla="*/ 10 w 9"/>
                    <a:gd name="T3" fmla="*/ 0 h 5"/>
                    <a:gd name="T4" fmla="*/ 0 w 9"/>
                    <a:gd name="T5" fmla="*/ 8 h 5"/>
                    <a:gd name="T6" fmla="*/ 12 w 9"/>
                    <a:gd name="T7" fmla="*/ 10 h 5"/>
                    <a:gd name="T8" fmla="*/ 22 w 9"/>
                    <a:gd name="T9" fmla="*/ 5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5">
                      <a:moveTo>
                        <a:pt x="9" y="2"/>
                      </a:moveTo>
                      <a:cubicBezTo>
                        <a:pt x="9" y="1"/>
                        <a:pt x="7" y="0"/>
                        <a:pt x="4" y="0"/>
                      </a:cubicBezTo>
                      <a:cubicBezTo>
                        <a:pt x="2" y="1"/>
                        <a:pt x="0" y="2"/>
                        <a:pt x="0" y="3"/>
                      </a:cubicBezTo>
                      <a:cubicBezTo>
                        <a:pt x="0" y="4"/>
                        <a:pt x="2" y="5"/>
                        <a:pt x="5" y="4"/>
                      </a:cubicBezTo>
                      <a:cubicBezTo>
                        <a:pt x="7" y="4"/>
                        <a:pt x="9" y="3"/>
                        <a:pt x="9" y="2"/>
                      </a:cubicBezTo>
                      <a:close/>
                    </a:path>
                  </a:pathLst>
                </a:custGeom>
                <a:solidFill>
                  <a:srgbClr val="EE1D49"/>
                </a:solidFill>
                <a:ln w="9525" cap="flat">
                  <a:solidFill>
                    <a:srgbClr val="000000"/>
                  </a:solidFill>
                  <a:prstDash val="lgDash"/>
                  <a:round/>
                  <a:headEnd/>
                  <a:tailEnd/>
                </a:ln>
              </p:spPr>
              <p:txBody>
                <a:bodyPr/>
                <a:lstStyle/>
                <a:p>
                  <a:endParaRPr lang="hu-HU"/>
                </a:p>
              </p:txBody>
            </p:sp>
            <p:sp>
              <p:nvSpPr>
                <p:cNvPr id="16614" name="Freeform 233"/>
                <p:cNvSpPr>
                  <a:spLocks/>
                </p:cNvSpPr>
                <p:nvPr/>
              </p:nvSpPr>
              <p:spPr bwMode="auto">
                <a:xfrm>
                  <a:off x="1384" y="1973"/>
                  <a:ext cx="23" cy="19"/>
                </a:xfrm>
                <a:custGeom>
                  <a:avLst/>
                  <a:gdLst>
                    <a:gd name="T0" fmla="*/ 20 w 9"/>
                    <a:gd name="T1" fmla="*/ 0 h 7"/>
                    <a:gd name="T2" fmla="*/ 8 w 9"/>
                    <a:gd name="T3" fmla="*/ 5 h 7"/>
                    <a:gd name="T4" fmla="*/ 3 w 9"/>
                    <a:gd name="T5" fmla="*/ 16 h 7"/>
                    <a:gd name="T6" fmla="*/ 13 w 9"/>
                    <a:gd name="T7" fmla="*/ 14 h 7"/>
                    <a:gd name="T8" fmla="*/ 20 w 9"/>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7">
                      <a:moveTo>
                        <a:pt x="8" y="0"/>
                      </a:moveTo>
                      <a:cubicBezTo>
                        <a:pt x="7" y="0"/>
                        <a:pt x="5" y="0"/>
                        <a:pt x="3" y="2"/>
                      </a:cubicBezTo>
                      <a:cubicBezTo>
                        <a:pt x="1" y="3"/>
                        <a:pt x="0" y="5"/>
                        <a:pt x="1" y="6"/>
                      </a:cubicBezTo>
                      <a:cubicBezTo>
                        <a:pt x="1" y="7"/>
                        <a:pt x="3" y="6"/>
                        <a:pt x="5" y="5"/>
                      </a:cubicBezTo>
                      <a:cubicBezTo>
                        <a:pt x="8" y="3"/>
                        <a:pt x="9" y="1"/>
                        <a:pt x="8" y="0"/>
                      </a:cubicBezTo>
                      <a:close/>
                    </a:path>
                  </a:pathLst>
                </a:custGeom>
                <a:solidFill>
                  <a:srgbClr val="F1556D"/>
                </a:solidFill>
                <a:ln w="9525" cap="flat">
                  <a:solidFill>
                    <a:srgbClr val="000000"/>
                  </a:solidFill>
                  <a:prstDash val="lgDash"/>
                  <a:round/>
                  <a:headEnd/>
                  <a:tailEnd/>
                </a:ln>
              </p:spPr>
              <p:txBody>
                <a:bodyPr/>
                <a:lstStyle/>
                <a:p>
                  <a:endParaRPr lang="hu-HU"/>
                </a:p>
              </p:txBody>
            </p:sp>
            <p:sp>
              <p:nvSpPr>
                <p:cNvPr id="16615" name="Freeform 234"/>
                <p:cNvSpPr>
                  <a:spLocks/>
                </p:cNvSpPr>
                <p:nvPr/>
              </p:nvSpPr>
              <p:spPr bwMode="auto">
                <a:xfrm>
                  <a:off x="1269" y="2181"/>
                  <a:ext cx="10" cy="27"/>
                </a:xfrm>
                <a:custGeom>
                  <a:avLst/>
                  <a:gdLst>
                    <a:gd name="T0" fmla="*/ 8 w 4"/>
                    <a:gd name="T1" fmla="*/ 0 h 10"/>
                    <a:gd name="T2" fmla="*/ 0 w 4"/>
                    <a:gd name="T3" fmla="*/ 14 h 10"/>
                    <a:gd name="T4" fmla="*/ 5 w 4"/>
                    <a:gd name="T5" fmla="*/ 24 h 10"/>
                    <a:gd name="T6" fmla="*/ 10 w 4"/>
                    <a:gd name="T7" fmla="*/ 14 h 10"/>
                    <a:gd name="T8" fmla="*/ 8 w 4"/>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10">
                      <a:moveTo>
                        <a:pt x="3" y="0"/>
                      </a:moveTo>
                      <a:cubicBezTo>
                        <a:pt x="2" y="0"/>
                        <a:pt x="1" y="2"/>
                        <a:pt x="0" y="5"/>
                      </a:cubicBezTo>
                      <a:cubicBezTo>
                        <a:pt x="0" y="7"/>
                        <a:pt x="1" y="9"/>
                        <a:pt x="2" y="9"/>
                      </a:cubicBezTo>
                      <a:cubicBezTo>
                        <a:pt x="3" y="10"/>
                        <a:pt x="4" y="8"/>
                        <a:pt x="4" y="5"/>
                      </a:cubicBezTo>
                      <a:cubicBezTo>
                        <a:pt x="4" y="2"/>
                        <a:pt x="4" y="0"/>
                        <a:pt x="3" y="0"/>
                      </a:cubicBezTo>
                      <a:close/>
                    </a:path>
                  </a:pathLst>
                </a:custGeom>
                <a:solidFill>
                  <a:srgbClr val="F1556D"/>
                </a:solidFill>
                <a:ln w="9525" cap="flat">
                  <a:solidFill>
                    <a:srgbClr val="000000"/>
                  </a:solidFill>
                  <a:prstDash val="lgDash"/>
                  <a:round/>
                  <a:headEnd/>
                  <a:tailEnd/>
                </a:ln>
              </p:spPr>
              <p:txBody>
                <a:bodyPr/>
                <a:lstStyle/>
                <a:p>
                  <a:endParaRPr lang="hu-HU"/>
                </a:p>
              </p:txBody>
            </p:sp>
            <p:sp>
              <p:nvSpPr>
                <p:cNvPr id="16616" name="Freeform 235"/>
                <p:cNvSpPr>
                  <a:spLocks/>
                </p:cNvSpPr>
                <p:nvPr/>
              </p:nvSpPr>
              <p:spPr bwMode="auto">
                <a:xfrm>
                  <a:off x="1279" y="2429"/>
                  <a:ext cx="13" cy="24"/>
                </a:xfrm>
                <a:custGeom>
                  <a:avLst/>
                  <a:gdLst>
                    <a:gd name="T0" fmla="*/ 3 w 5"/>
                    <a:gd name="T1" fmla="*/ 0 h 9"/>
                    <a:gd name="T2" fmla="*/ 0 w 5"/>
                    <a:gd name="T3" fmla="*/ 13 h 9"/>
                    <a:gd name="T4" fmla="*/ 10 w 5"/>
                    <a:gd name="T5" fmla="*/ 24 h 9"/>
                    <a:gd name="T6" fmla="*/ 10 w 5"/>
                    <a:gd name="T7" fmla="*/ 11 h 9"/>
                    <a:gd name="T8" fmla="*/ 3 w 5"/>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9">
                      <a:moveTo>
                        <a:pt x="1" y="0"/>
                      </a:moveTo>
                      <a:cubicBezTo>
                        <a:pt x="0" y="0"/>
                        <a:pt x="0" y="3"/>
                        <a:pt x="0" y="5"/>
                      </a:cubicBezTo>
                      <a:cubicBezTo>
                        <a:pt x="1" y="8"/>
                        <a:pt x="3" y="9"/>
                        <a:pt x="4" y="9"/>
                      </a:cubicBezTo>
                      <a:cubicBezTo>
                        <a:pt x="5" y="9"/>
                        <a:pt x="5" y="7"/>
                        <a:pt x="4" y="4"/>
                      </a:cubicBezTo>
                      <a:cubicBezTo>
                        <a:pt x="3" y="2"/>
                        <a:pt x="2" y="0"/>
                        <a:pt x="1" y="0"/>
                      </a:cubicBezTo>
                      <a:close/>
                    </a:path>
                  </a:pathLst>
                </a:custGeom>
                <a:solidFill>
                  <a:srgbClr val="F1556D"/>
                </a:solidFill>
                <a:ln w="9525" cap="flat">
                  <a:solidFill>
                    <a:srgbClr val="000000"/>
                  </a:solidFill>
                  <a:prstDash val="lgDash"/>
                  <a:round/>
                  <a:headEnd/>
                  <a:tailEnd/>
                </a:ln>
              </p:spPr>
              <p:txBody>
                <a:bodyPr/>
                <a:lstStyle/>
                <a:p>
                  <a:endParaRPr lang="hu-HU"/>
                </a:p>
              </p:txBody>
            </p:sp>
            <p:sp>
              <p:nvSpPr>
                <p:cNvPr id="16617" name="Freeform 236"/>
                <p:cNvSpPr>
                  <a:spLocks/>
                </p:cNvSpPr>
                <p:nvPr/>
              </p:nvSpPr>
              <p:spPr bwMode="auto">
                <a:xfrm>
                  <a:off x="1427" y="2707"/>
                  <a:ext cx="22" cy="19"/>
                </a:xfrm>
                <a:custGeom>
                  <a:avLst/>
                  <a:gdLst>
                    <a:gd name="T0" fmla="*/ 0 w 9"/>
                    <a:gd name="T1" fmla="*/ 0 h 7"/>
                    <a:gd name="T2" fmla="*/ 7 w 9"/>
                    <a:gd name="T3" fmla="*/ 14 h 7"/>
                    <a:gd name="T4" fmla="*/ 20 w 9"/>
                    <a:gd name="T5" fmla="*/ 16 h 7"/>
                    <a:gd name="T6" fmla="*/ 12 w 9"/>
                    <a:gd name="T7" fmla="*/ 3 h 7"/>
                    <a:gd name="T8" fmla="*/ 0 w 9"/>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7">
                      <a:moveTo>
                        <a:pt x="0" y="0"/>
                      </a:moveTo>
                      <a:cubicBezTo>
                        <a:pt x="0" y="1"/>
                        <a:pt x="1" y="3"/>
                        <a:pt x="3" y="5"/>
                      </a:cubicBezTo>
                      <a:cubicBezTo>
                        <a:pt x="5" y="6"/>
                        <a:pt x="7" y="7"/>
                        <a:pt x="8" y="6"/>
                      </a:cubicBezTo>
                      <a:cubicBezTo>
                        <a:pt x="9" y="5"/>
                        <a:pt x="7" y="3"/>
                        <a:pt x="5" y="1"/>
                      </a:cubicBezTo>
                      <a:cubicBezTo>
                        <a:pt x="3" y="0"/>
                        <a:pt x="1" y="0"/>
                        <a:pt x="0" y="0"/>
                      </a:cubicBezTo>
                      <a:close/>
                    </a:path>
                  </a:pathLst>
                </a:custGeom>
                <a:solidFill>
                  <a:srgbClr val="F1556D"/>
                </a:solidFill>
                <a:ln w="9525" cap="flat">
                  <a:solidFill>
                    <a:srgbClr val="000000"/>
                  </a:solidFill>
                  <a:prstDash val="lgDash"/>
                  <a:round/>
                  <a:headEnd/>
                  <a:tailEnd/>
                </a:ln>
              </p:spPr>
              <p:txBody>
                <a:bodyPr/>
                <a:lstStyle/>
                <a:p>
                  <a:endParaRPr lang="hu-HU"/>
                </a:p>
              </p:txBody>
            </p:sp>
            <p:sp>
              <p:nvSpPr>
                <p:cNvPr id="16618" name="Freeform 237"/>
                <p:cNvSpPr>
                  <a:spLocks/>
                </p:cNvSpPr>
                <p:nvPr/>
              </p:nvSpPr>
              <p:spPr bwMode="auto">
                <a:xfrm>
                  <a:off x="1504" y="1851"/>
                  <a:ext cx="900" cy="205"/>
                </a:xfrm>
                <a:custGeom>
                  <a:avLst/>
                  <a:gdLst>
                    <a:gd name="T0" fmla="*/ 0 w 360"/>
                    <a:gd name="T1" fmla="*/ 205 h 77"/>
                    <a:gd name="T2" fmla="*/ 100 w 360"/>
                    <a:gd name="T3" fmla="*/ 146 h 77"/>
                    <a:gd name="T4" fmla="*/ 180 w 360"/>
                    <a:gd name="T5" fmla="*/ 144 h 77"/>
                    <a:gd name="T6" fmla="*/ 260 w 360"/>
                    <a:gd name="T7" fmla="*/ 91 h 77"/>
                    <a:gd name="T8" fmla="*/ 335 w 360"/>
                    <a:gd name="T9" fmla="*/ 93 h 77"/>
                    <a:gd name="T10" fmla="*/ 400 w 360"/>
                    <a:gd name="T11" fmla="*/ 109 h 77"/>
                    <a:gd name="T12" fmla="*/ 453 w 360"/>
                    <a:gd name="T13" fmla="*/ 83 h 77"/>
                    <a:gd name="T14" fmla="*/ 525 w 360"/>
                    <a:gd name="T15" fmla="*/ 83 h 77"/>
                    <a:gd name="T16" fmla="*/ 593 w 360"/>
                    <a:gd name="T17" fmla="*/ 96 h 77"/>
                    <a:gd name="T18" fmla="*/ 645 w 360"/>
                    <a:gd name="T19" fmla="*/ 72 h 77"/>
                    <a:gd name="T20" fmla="*/ 690 w 360"/>
                    <a:gd name="T21" fmla="*/ 69 h 77"/>
                    <a:gd name="T22" fmla="*/ 755 w 360"/>
                    <a:gd name="T23" fmla="*/ 80 h 77"/>
                    <a:gd name="T24" fmla="*/ 810 w 360"/>
                    <a:gd name="T25" fmla="*/ 56 h 77"/>
                    <a:gd name="T26" fmla="*/ 873 w 360"/>
                    <a:gd name="T27" fmla="*/ 40 h 77"/>
                    <a:gd name="T28" fmla="*/ 895 w 360"/>
                    <a:gd name="T29" fmla="*/ 13 h 77"/>
                    <a:gd name="T30" fmla="*/ 900 w 360"/>
                    <a:gd name="T31" fmla="*/ 0 h 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0" h="77">
                      <a:moveTo>
                        <a:pt x="0" y="77"/>
                      </a:moveTo>
                      <a:cubicBezTo>
                        <a:pt x="10" y="66"/>
                        <a:pt x="24" y="51"/>
                        <a:pt x="40" y="55"/>
                      </a:cubicBezTo>
                      <a:cubicBezTo>
                        <a:pt x="51" y="57"/>
                        <a:pt x="61" y="59"/>
                        <a:pt x="72" y="54"/>
                      </a:cubicBezTo>
                      <a:cubicBezTo>
                        <a:pt x="83" y="49"/>
                        <a:pt x="92" y="39"/>
                        <a:pt x="104" y="34"/>
                      </a:cubicBezTo>
                      <a:cubicBezTo>
                        <a:pt x="114" y="31"/>
                        <a:pt x="125" y="31"/>
                        <a:pt x="134" y="35"/>
                      </a:cubicBezTo>
                      <a:cubicBezTo>
                        <a:pt x="142" y="38"/>
                        <a:pt x="150" y="43"/>
                        <a:pt x="160" y="41"/>
                      </a:cubicBezTo>
                      <a:cubicBezTo>
                        <a:pt x="167" y="40"/>
                        <a:pt x="174" y="34"/>
                        <a:pt x="181" y="31"/>
                      </a:cubicBezTo>
                      <a:cubicBezTo>
                        <a:pt x="191" y="26"/>
                        <a:pt x="200" y="28"/>
                        <a:pt x="210" y="31"/>
                      </a:cubicBezTo>
                      <a:cubicBezTo>
                        <a:pt x="219" y="35"/>
                        <a:pt x="227" y="38"/>
                        <a:pt x="237" y="36"/>
                      </a:cubicBezTo>
                      <a:cubicBezTo>
                        <a:pt x="244" y="34"/>
                        <a:pt x="250" y="29"/>
                        <a:pt x="258" y="27"/>
                      </a:cubicBezTo>
                      <a:cubicBezTo>
                        <a:pt x="264" y="25"/>
                        <a:pt x="270" y="24"/>
                        <a:pt x="276" y="26"/>
                      </a:cubicBezTo>
                      <a:cubicBezTo>
                        <a:pt x="286" y="28"/>
                        <a:pt x="292" y="32"/>
                        <a:pt x="302" y="30"/>
                      </a:cubicBezTo>
                      <a:cubicBezTo>
                        <a:pt x="311" y="28"/>
                        <a:pt x="317" y="25"/>
                        <a:pt x="324" y="21"/>
                      </a:cubicBezTo>
                      <a:cubicBezTo>
                        <a:pt x="332" y="17"/>
                        <a:pt x="341" y="18"/>
                        <a:pt x="349" y="15"/>
                      </a:cubicBezTo>
                      <a:cubicBezTo>
                        <a:pt x="355" y="12"/>
                        <a:pt x="356" y="11"/>
                        <a:pt x="358" y="5"/>
                      </a:cubicBezTo>
                      <a:cubicBezTo>
                        <a:pt x="359" y="3"/>
                        <a:pt x="359" y="2"/>
                        <a:pt x="360" y="0"/>
                      </a:cubicBezTo>
                    </a:path>
                  </a:pathLst>
                </a:custGeom>
                <a:noFill/>
                <a:ln w="7938" cap="flat">
                  <a:solidFill>
                    <a:srgbClr val="FFFFFF"/>
                  </a:solidFill>
                  <a:prstDash val="lgDash"/>
                  <a:round/>
                  <a:headEnd/>
                  <a:tailEnd/>
                </a:ln>
              </p:spPr>
              <p:txBody>
                <a:bodyPr/>
                <a:lstStyle/>
                <a:p>
                  <a:endParaRPr lang="hu-HU"/>
                </a:p>
              </p:txBody>
            </p:sp>
            <p:sp>
              <p:nvSpPr>
                <p:cNvPr id="16619" name="Freeform 238"/>
                <p:cNvSpPr>
                  <a:spLocks/>
                </p:cNvSpPr>
                <p:nvPr/>
              </p:nvSpPr>
              <p:spPr bwMode="auto">
                <a:xfrm>
                  <a:off x="1494" y="1944"/>
                  <a:ext cx="235" cy="85"/>
                </a:xfrm>
                <a:custGeom>
                  <a:avLst/>
                  <a:gdLst>
                    <a:gd name="T0" fmla="*/ 0 w 94"/>
                    <a:gd name="T1" fmla="*/ 69 h 32"/>
                    <a:gd name="T2" fmla="*/ 33 w 94"/>
                    <a:gd name="T3" fmla="*/ 72 h 32"/>
                    <a:gd name="T4" fmla="*/ 75 w 94"/>
                    <a:gd name="T5" fmla="*/ 85 h 32"/>
                    <a:gd name="T6" fmla="*/ 125 w 94"/>
                    <a:gd name="T7" fmla="*/ 61 h 32"/>
                    <a:gd name="T8" fmla="*/ 178 w 94"/>
                    <a:gd name="T9" fmla="*/ 11 h 32"/>
                    <a:gd name="T10" fmla="*/ 235 w 94"/>
                    <a:gd name="T11" fmla="*/ 13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4" h="32">
                      <a:moveTo>
                        <a:pt x="0" y="26"/>
                      </a:moveTo>
                      <a:cubicBezTo>
                        <a:pt x="3" y="28"/>
                        <a:pt x="9" y="26"/>
                        <a:pt x="13" y="27"/>
                      </a:cubicBezTo>
                      <a:cubicBezTo>
                        <a:pt x="19" y="29"/>
                        <a:pt x="23" y="32"/>
                        <a:pt x="30" y="32"/>
                      </a:cubicBezTo>
                      <a:cubicBezTo>
                        <a:pt x="38" y="32"/>
                        <a:pt x="44" y="29"/>
                        <a:pt x="50" y="23"/>
                      </a:cubicBezTo>
                      <a:cubicBezTo>
                        <a:pt x="56" y="16"/>
                        <a:pt x="62" y="9"/>
                        <a:pt x="71" y="4"/>
                      </a:cubicBezTo>
                      <a:cubicBezTo>
                        <a:pt x="80" y="0"/>
                        <a:pt x="85" y="1"/>
                        <a:pt x="94" y="5"/>
                      </a:cubicBezTo>
                    </a:path>
                  </a:pathLst>
                </a:custGeom>
                <a:noFill/>
                <a:ln w="7938" cap="flat">
                  <a:solidFill>
                    <a:srgbClr val="FFFFFF"/>
                  </a:solidFill>
                  <a:prstDash val="lgDash"/>
                  <a:round/>
                  <a:headEnd/>
                  <a:tailEnd/>
                </a:ln>
              </p:spPr>
              <p:txBody>
                <a:bodyPr/>
                <a:lstStyle/>
                <a:p>
                  <a:endParaRPr lang="hu-HU"/>
                </a:p>
              </p:txBody>
            </p:sp>
            <p:sp>
              <p:nvSpPr>
                <p:cNvPr id="16620" name="Freeform 239"/>
                <p:cNvSpPr>
                  <a:spLocks/>
                </p:cNvSpPr>
                <p:nvPr/>
              </p:nvSpPr>
              <p:spPr bwMode="auto">
                <a:xfrm>
                  <a:off x="1689" y="1936"/>
                  <a:ext cx="115" cy="75"/>
                </a:xfrm>
                <a:custGeom>
                  <a:avLst/>
                  <a:gdLst>
                    <a:gd name="T0" fmla="*/ 0 w 46"/>
                    <a:gd name="T1" fmla="*/ 59 h 28"/>
                    <a:gd name="T2" fmla="*/ 73 w 46"/>
                    <a:gd name="T3" fmla="*/ 40 h 28"/>
                    <a:gd name="T4" fmla="*/ 105 w 46"/>
                    <a:gd name="T5" fmla="*/ 11 h 28"/>
                    <a:gd name="T6" fmla="*/ 115 w 46"/>
                    <a:gd name="T7" fmla="*/ 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28">
                      <a:moveTo>
                        <a:pt x="0" y="22"/>
                      </a:moveTo>
                      <a:cubicBezTo>
                        <a:pt x="8" y="28"/>
                        <a:pt x="23" y="20"/>
                        <a:pt x="29" y="15"/>
                      </a:cubicBezTo>
                      <a:cubicBezTo>
                        <a:pt x="34" y="12"/>
                        <a:pt x="38" y="8"/>
                        <a:pt x="42" y="4"/>
                      </a:cubicBezTo>
                      <a:cubicBezTo>
                        <a:pt x="43" y="2"/>
                        <a:pt x="44" y="0"/>
                        <a:pt x="46" y="0"/>
                      </a:cubicBezTo>
                    </a:path>
                  </a:pathLst>
                </a:custGeom>
                <a:noFill/>
                <a:ln w="7938" cap="flat">
                  <a:solidFill>
                    <a:srgbClr val="FFFFFF"/>
                  </a:solidFill>
                  <a:prstDash val="lgDash"/>
                  <a:round/>
                  <a:headEnd/>
                  <a:tailEnd/>
                </a:ln>
              </p:spPr>
              <p:txBody>
                <a:bodyPr/>
                <a:lstStyle/>
                <a:p>
                  <a:endParaRPr lang="hu-HU"/>
                </a:p>
              </p:txBody>
            </p:sp>
            <p:sp>
              <p:nvSpPr>
                <p:cNvPr id="16621" name="Freeform 240"/>
                <p:cNvSpPr>
                  <a:spLocks/>
                </p:cNvSpPr>
                <p:nvPr/>
              </p:nvSpPr>
              <p:spPr bwMode="auto">
                <a:xfrm>
                  <a:off x="1754" y="1949"/>
                  <a:ext cx="333" cy="56"/>
                </a:xfrm>
                <a:custGeom>
                  <a:avLst/>
                  <a:gdLst>
                    <a:gd name="T0" fmla="*/ 0 w 133"/>
                    <a:gd name="T1" fmla="*/ 40 h 21"/>
                    <a:gd name="T2" fmla="*/ 33 w 133"/>
                    <a:gd name="T3" fmla="*/ 56 h 21"/>
                    <a:gd name="T4" fmla="*/ 110 w 133"/>
                    <a:gd name="T5" fmla="*/ 35 h 21"/>
                    <a:gd name="T6" fmla="*/ 170 w 133"/>
                    <a:gd name="T7" fmla="*/ 40 h 21"/>
                    <a:gd name="T8" fmla="*/ 200 w 133"/>
                    <a:gd name="T9" fmla="*/ 37 h 21"/>
                    <a:gd name="T10" fmla="*/ 235 w 133"/>
                    <a:gd name="T11" fmla="*/ 27 h 21"/>
                    <a:gd name="T12" fmla="*/ 293 w 133"/>
                    <a:gd name="T13" fmla="*/ 35 h 21"/>
                    <a:gd name="T14" fmla="*/ 325 w 133"/>
                    <a:gd name="T15" fmla="*/ 19 h 21"/>
                    <a:gd name="T16" fmla="*/ 333 w 133"/>
                    <a:gd name="T17" fmla="*/ 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3" h="21">
                      <a:moveTo>
                        <a:pt x="0" y="15"/>
                      </a:moveTo>
                      <a:cubicBezTo>
                        <a:pt x="4" y="17"/>
                        <a:pt x="7" y="21"/>
                        <a:pt x="13" y="21"/>
                      </a:cubicBezTo>
                      <a:cubicBezTo>
                        <a:pt x="23" y="21"/>
                        <a:pt x="34" y="15"/>
                        <a:pt x="44" y="13"/>
                      </a:cubicBezTo>
                      <a:cubicBezTo>
                        <a:pt x="53" y="12"/>
                        <a:pt x="60" y="13"/>
                        <a:pt x="68" y="15"/>
                      </a:cubicBezTo>
                      <a:cubicBezTo>
                        <a:pt x="73" y="16"/>
                        <a:pt x="76" y="15"/>
                        <a:pt x="80" y="14"/>
                      </a:cubicBezTo>
                      <a:cubicBezTo>
                        <a:pt x="85" y="12"/>
                        <a:pt x="89" y="10"/>
                        <a:pt x="94" y="10"/>
                      </a:cubicBezTo>
                      <a:cubicBezTo>
                        <a:pt x="102" y="9"/>
                        <a:pt x="109" y="12"/>
                        <a:pt x="117" y="13"/>
                      </a:cubicBezTo>
                      <a:cubicBezTo>
                        <a:pt x="122" y="13"/>
                        <a:pt x="127" y="12"/>
                        <a:pt x="130" y="7"/>
                      </a:cubicBezTo>
                      <a:cubicBezTo>
                        <a:pt x="132" y="5"/>
                        <a:pt x="132" y="2"/>
                        <a:pt x="133" y="0"/>
                      </a:cubicBezTo>
                    </a:path>
                  </a:pathLst>
                </a:custGeom>
                <a:noFill/>
                <a:ln w="7938" cap="flat">
                  <a:solidFill>
                    <a:srgbClr val="FFFFFF"/>
                  </a:solidFill>
                  <a:prstDash val="lgDash"/>
                  <a:round/>
                  <a:headEnd/>
                  <a:tailEnd/>
                </a:ln>
              </p:spPr>
              <p:txBody>
                <a:bodyPr/>
                <a:lstStyle/>
                <a:p>
                  <a:endParaRPr lang="hu-HU"/>
                </a:p>
              </p:txBody>
            </p:sp>
            <p:sp>
              <p:nvSpPr>
                <p:cNvPr id="16622" name="Freeform 241"/>
                <p:cNvSpPr>
                  <a:spLocks/>
                </p:cNvSpPr>
                <p:nvPr/>
              </p:nvSpPr>
              <p:spPr bwMode="auto">
                <a:xfrm>
                  <a:off x="1919" y="1936"/>
                  <a:ext cx="118" cy="21"/>
                </a:xfrm>
                <a:custGeom>
                  <a:avLst/>
                  <a:gdLst>
                    <a:gd name="T0" fmla="*/ 0 w 47"/>
                    <a:gd name="T1" fmla="*/ 21 h 8"/>
                    <a:gd name="T2" fmla="*/ 68 w 47"/>
                    <a:gd name="T3" fmla="*/ 18 h 8"/>
                    <a:gd name="T4" fmla="*/ 118 w 47"/>
                    <a:gd name="T5" fmla="*/ 0 h 8"/>
                    <a:gd name="T6" fmla="*/ 0 60000 65536"/>
                    <a:gd name="T7" fmla="*/ 0 60000 65536"/>
                    <a:gd name="T8" fmla="*/ 0 60000 65536"/>
                  </a:gdLst>
                  <a:ahLst/>
                  <a:cxnLst>
                    <a:cxn ang="T6">
                      <a:pos x="T0" y="T1"/>
                    </a:cxn>
                    <a:cxn ang="T7">
                      <a:pos x="T2" y="T3"/>
                    </a:cxn>
                    <a:cxn ang="T8">
                      <a:pos x="T4" y="T5"/>
                    </a:cxn>
                  </a:cxnLst>
                  <a:rect l="0" t="0" r="r" b="b"/>
                  <a:pathLst>
                    <a:path w="47" h="8">
                      <a:moveTo>
                        <a:pt x="0" y="8"/>
                      </a:moveTo>
                      <a:cubicBezTo>
                        <a:pt x="8" y="5"/>
                        <a:pt x="18" y="8"/>
                        <a:pt x="27" y="7"/>
                      </a:cubicBezTo>
                      <a:cubicBezTo>
                        <a:pt x="34" y="7"/>
                        <a:pt x="40" y="3"/>
                        <a:pt x="47" y="0"/>
                      </a:cubicBezTo>
                    </a:path>
                  </a:pathLst>
                </a:custGeom>
                <a:noFill/>
                <a:ln w="7938" cap="flat">
                  <a:solidFill>
                    <a:srgbClr val="FFFFFF"/>
                  </a:solidFill>
                  <a:prstDash val="lgDash"/>
                  <a:round/>
                  <a:headEnd/>
                  <a:tailEnd/>
                </a:ln>
              </p:spPr>
              <p:txBody>
                <a:bodyPr/>
                <a:lstStyle/>
                <a:p>
                  <a:endParaRPr lang="hu-HU"/>
                </a:p>
              </p:txBody>
            </p:sp>
            <p:sp>
              <p:nvSpPr>
                <p:cNvPr id="16623" name="Freeform 242"/>
                <p:cNvSpPr>
                  <a:spLocks/>
                </p:cNvSpPr>
                <p:nvPr/>
              </p:nvSpPr>
              <p:spPr bwMode="auto">
                <a:xfrm>
                  <a:off x="2017" y="1883"/>
                  <a:ext cx="150" cy="45"/>
                </a:xfrm>
                <a:custGeom>
                  <a:avLst/>
                  <a:gdLst>
                    <a:gd name="T0" fmla="*/ 0 w 60"/>
                    <a:gd name="T1" fmla="*/ 45 h 17"/>
                    <a:gd name="T2" fmla="*/ 150 w 60"/>
                    <a:gd name="T3" fmla="*/ 34 h 17"/>
                    <a:gd name="T4" fmla="*/ 0 60000 65536"/>
                    <a:gd name="T5" fmla="*/ 0 60000 65536"/>
                  </a:gdLst>
                  <a:ahLst/>
                  <a:cxnLst>
                    <a:cxn ang="T4">
                      <a:pos x="T0" y="T1"/>
                    </a:cxn>
                    <a:cxn ang="T5">
                      <a:pos x="T2" y="T3"/>
                    </a:cxn>
                  </a:cxnLst>
                  <a:rect l="0" t="0" r="r" b="b"/>
                  <a:pathLst>
                    <a:path w="60" h="17">
                      <a:moveTo>
                        <a:pt x="0" y="17"/>
                      </a:moveTo>
                      <a:cubicBezTo>
                        <a:pt x="16" y="1"/>
                        <a:pt x="42" y="0"/>
                        <a:pt x="60" y="13"/>
                      </a:cubicBezTo>
                    </a:path>
                  </a:pathLst>
                </a:custGeom>
                <a:noFill/>
                <a:ln w="7938" cap="flat">
                  <a:solidFill>
                    <a:srgbClr val="FFFFFF"/>
                  </a:solidFill>
                  <a:prstDash val="lgDash"/>
                  <a:round/>
                  <a:headEnd/>
                  <a:tailEnd/>
                </a:ln>
              </p:spPr>
              <p:txBody>
                <a:bodyPr/>
                <a:lstStyle/>
                <a:p>
                  <a:endParaRPr lang="hu-HU"/>
                </a:p>
              </p:txBody>
            </p:sp>
            <p:sp>
              <p:nvSpPr>
                <p:cNvPr id="16624" name="Freeform 243"/>
                <p:cNvSpPr>
                  <a:spLocks/>
                </p:cNvSpPr>
                <p:nvPr/>
              </p:nvSpPr>
              <p:spPr bwMode="auto">
                <a:xfrm>
                  <a:off x="2122" y="1928"/>
                  <a:ext cx="97" cy="24"/>
                </a:xfrm>
                <a:custGeom>
                  <a:avLst/>
                  <a:gdLst>
                    <a:gd name="T0" fmla="*/ 0 w 39"/>
                    <a:gd name="T1" fmla="*/ 8 h 9"/>
                    <a:gd name="T2" fmla="*/ 55 w 39"/>
                    <a:gd name="T3" fmla="*/ 21 h 9"/>
                    <a:gd name="T4" fmla="*/ 97 w 39"/>
                    <a:gd name="T5" fmla="*/ 0 h 9"/>
                    <a:gd name="T6" fmla="*/ 0 60000 65536"/>
                    <a:gd name="T7" fmla="*/ 0 60000 65536"/>
                    <a:gd name="T8" fmla="*/ 0 60000 65536"/>
                  </a:gdLst>
                  <a:ahLst/>
                  <a:cxnLst>
                    <a:cxn ang="T6">
                      <a:pos x="T0" y="T1"/>
                    </a:cxn>
                    <a:cxn ang="T7">
                      <a:pos x="T2" y="T3"/>
                    </a:cxn>
                    <a:cxn ang="T8">
                      <a:pos x="T4" y="T5"/>
                    </a:cxn>
                  </a:cxnLst>
                  <a:rect l="0" t="0" r="r" b="b"/>
                  <a:pathLst>
                    <a:path w="39" h="9">
                      <a:moveTo>
                        <a:pt x="0" y="3"/>
                      </a:moveTo>
                      <a:cubicBezTo>
                        <a:pt x="6" y="8"/>
                        <a:pt x="15" y="9"/>
                        <a:pt x="22" y="8"/>
                      </a:cubicBezTo>
                      <a:cubicBezTo>
                        <a:pt x="27" y="7"/>
                        <a:pt x="38" y="6"/>
                        <a:pt x="39" y="0"/>
                      </a:cubicBezTo>
                    </a:path>
                  </a:pathLst>
                </a:custGeom>
                <a:noFill/>
                <a:ln w="7938" cap="flat">
                  <a:solidFill>
                    <a:srgbClr val="FFFFFF"/>
                  </a:solidFill>
                  <a:prstDash val="lgDash"/>
                  <a:round/>
                  <a:headEnd/>
                  <a:tailEnd/>
                </a:ln>
              </p:spPr>
              <p:txBody>
                <a:bodyPr/>
                <a:lstStyle/>
                <a:p>
                  <a:endParaRPr lang="hu-HU"/>
                </a:p>
              </p:txBody>
            </p:sp>
            <p:sp>
              <p:nvSpPr>
                <p:cNvPr id="16625" name="Freeform 244"/>
                <p:cNvSpPr>
                  <a:spLocks/>
                </p:cNvSpPr>
                <p:nvPr/>
              </p:nvSpPr>
              <p:spPr bwMode="auto">
                <a:xfrm>
                  <a:off x="2182" y="1875"/>
                  <a:ext cx="142" cy="42"/>
                </a:xfrm>
                <a:custGeom>
                  <a:avLst/>
                  <a:gdLst>
                    <a:gd name="T0" fmla="*/ 0 w 57"/>
                    <a:gd name="T1" fmla="*/ 42 h 16"/>
                    <a:gd name="T2" fmla="*/ 27 w 57"/>
                    <a:gd name="T3" fmla="*/ 11 h 16"/>
                    <a:gd name="T4" fmla="*/ 80 w 57"/>
                    <a:gd name="T5" fmla="*/ 0 h 16"/>
                    <a:gd name="T6" fmla="*/ 115 w 57"/>
                    <a:gd name="T7" fmla="*/ 13 h 16"/>
                    <a:gd name="T8" fmla="*/ 142 w 57"/>
                    <a:gd name="T9" fmla="*/ 21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16">
                      <a:moveTo>
                        <a:pt x="0" y="16"/>
                      </a:moveTo>
                      <a:cubicBezTo>
                        <a:pt x="5" y="13"/>
                        <a:pt x="7" y="7"/>
                        <a:pt x="11" y="4"/>
                      </a:cubicBezTo>
                      <a:cubicBezTo>
                        <a:pt x="17" y="0"/>
                        <a:pt x="26" y="0"/>
                        <a:pt x="32" y="0"/>
                      </a:cubicBezTo>
                      <a:cubicBezTo>
                        <a:pt x="38" y="0"/>
                        <a:pt x="41" y="3"/>
                        <a:pt x="46" y="5"/>
                      </a:cubicBezTo>
                      <a:cubicBezTo>
                        <a:pt x="50" y="7"/>
                        <a:pt x="54" y="6"/>
                        <a:pt x="57" y="8"/>
                      </a:cubicBezTo>
                    </a:path>
                  </a:pathLst>
                </a:custGeom>
                <a:noFill/>
                <a:ln w="7938" cap="flat">
                  <a:solidFill>
                    <a:srgbClr val="FFFFFF"/>
                  </a:solidFill>
                  <a:prstDash val="lgDash"/>
                  <a:round/>
                  <a:headEnd/>
                  <a:tailEnd/>
                </a:ln>
              </p:spPr>
              <p:txBody>
                <a:bodyPr/>
                <a:lstStyle/>
                <a:p>
                  <a:endParaRPr lang="hu-HU"/>
                </a:p>
              </p:txBody>
            </p:sp>
            <p:sp>
              <p:nvSpPr>
                <p:cNvPr id="16626" name="Freeform 245"/>
                <p:cNvSpPr>
                  <a:spLocks/>
                </p:cNvSpPr>
                <p:nvPr/>
              </p:nvSpPr>
              <p:spPr bwMode="auto">
                <a:xfrm>
                  <a:off x="2322" y="1835"/>
                  <a:ext cx="243" cy="64"/>
                </a:xfrm>
                <a:custGeom>
                  <a:avLst/>
                  <a:gdLst>
                    <a:gd name="T0" fmla="*/ 0 w 97"/>
                    <a:gd name="T1" fmla="*/ 64 h 24"/>
                    <a:gd name="T2" fmla="*/ 23 w 97"/>
                    <a:gd name="T3" fmla="*/ 35 h 24"/>
                    <a:gd name="T4" fmla="*/ 55 w 97"/>
                    <a:gd name="T5" fmla="*/ 27 h 24"/>
                    <a:gd name="T6" fmla="*/ 90 w 97"/>
                    <a:gd name="T7" fmla="*/ 19 h 24"/>
                    <a:gd name="T8" fmla="*/ 148 w 97"/>
                    <a:gd name="T9" fmla="*/ 21 h 24"/>
                    <a:gd name="T10" fmla="*/ 203 w 97"/>
                    <a:gd name="T11" fmla="*/ 24 h 24"/>
                    <a:gd name="T12" fmla="*/ 243 w 97"/>
                    <a:gd name="T13" fmla="*/ 0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7" h="24">
                      <a:moveTo>
                        <a:pt x="0" y="24"/>
                      </a:moveTo>
                      <a:cubicBezTo>
                        <a:pt x="4" y="22"/>
                        <a:pt x="5" y="16"/>
                        <a:pt x="9" y="13"/>
                      </a:cubicBezTo>
                      <a:cubicBezTo>
                        <a:pt x="11" y="11"/>
                        <a:pt x="18" y="11"/>
                        <a:pt x="22" y="10"/>
                      </a:cubicBezTo>
                      <a:cubicBezTo>
                        <a:pt x="26" y="8"/>
                        <a:pt x="31" y="7"/>
                        <a:pt x="36" y="7"/>
                      </a:cubicBezTo>
                      <a:cubicBezTo>
                        <a:pt x="44" y="6"/>
                        <a:pt x="50" y="7"/>
                        <a:pt x="59" y="8"/>
                      </a:cubicBezTo>
                      <a:cubicBezTo>
                        <a:pt x="66" y="9"/>
                        <a:pt x="73" y="11"/>
                        <a:pt x="81" y="9"/>
                      </a:cubicBezTo>
                      <a:cubicBezTo>
                        <a:pt x="87" y="8"/>
                        <a:pt x="92" y="4"/>
                        <a:pt x="97" y="0"/>
                      </a:cubicBezTo>
                    </a:path>
                  </a:pathLst>
                </a:custGeom>
                <a:noFill/>
                <a:ln w="7938" cap="flat">
                  <a:solidFill>
                    <a:srgbClr val="FFFFFF"/>
                  </a:solidFill>
                  <a:prstDash val="lgDash"/>
                  <a:round/>
                  <a:headEnd/>
                  <a:tailEnd/>
                </a:ln>
              </p:spPr>
              <p:txBody>
                <a:bodyPr/>
                <a:lstStyle/>
                <a:p>
                  <a:endParaRPr lang="hu-HU"/>
                </a:p>
              </p:txBody>
            </p:sp>
            <p:sp>
              <p:nvSpPr>
                <p:cNvPr id="16627" name="Freeform 246"/>
                <p:cNvSpPr>
                  <a:spLocks/>
                </p:cNvSpPr>
                <p:nvPr/>
              </p:nvSpPr>
              <p:spPr bwMode="auto">
                <a:xfrm>
                  <a:off x="1489" y="1968"/>
                  <a:ext cx="95" cy="27"/>
                </a:xfrm>
                <a:custGeom>
                  <a:avLst/>
                  <a:gdLst>
                    <a:gd name="T0" fmla="*/ 0 w 38"/>
                    <a:gd name="T1" fmla="*/ 5 h 10"/>
                    <a:gd name="T2" fmla="*/ 45 w 38"/>
                    <a:gd name="T3" fmla="*/ 5 h 10"/>
                    <a:gd name="T4" fmla="*/ 95 w 38"/>
                    <a:gd name="T5" fmla="*/ 27 h 10"/>
                    <a:gd name="T6" fmla="*/ 0 60000 65536"/>
                    <a:gd name="T7" fmla="*/ 0 60000 65536"/>
                    <a:gd name="T8" fmla="*/ 0 60000 65536"/>
                  </a:gdLst>
                  <a:ahLst/>
                  <a:cxnLst>
                    <a:cxn ang="T6">
                      <a:pos x="T0" y="T1"/>
                    </a:cxn>
                    <a:cxn ang="T7">
                      <a:pos x="T2" y="T3"/>
                    </a:cxn>
                    <a:cxn ang="T8">
                      <a:pos x="T4" y="T5"/>
                    </a:cxn>
                  </a:cxnLst>
                  <a:rect l="0" t="0" r="r" b="b"/>
                  <a:pathLst>
                    <a:path w="38" h="10">
                      <a:moveTo>
                        <a:pt x="0" y="2"/>
                      </a:moveTo>
                      <a:cubicBezTo>
                        <a:pt x="5" y="4"/>
                        <a:pt x="12" y="0"/>
                        <a:pt x="18" y="2"/>
                      </a:cubicBezTo>
                      <a:cubicBezTo>
                        <a:pt x="24" y="3"/>
                        <a:pt x="34" y="9"/>
                        <a:pt x="38" y="10"/>
                      </a:cubicBezTo>
                    </a:path>
                  </a:pathLst>
                </a:custGeom>
                <a:noFill/>
                <a:ln w="7938" cap="flat">
                  <a:solidFill>
                    <a:srgbClr val="FFFFFF"/>
                  </a:solidFill>
                  <a:prstDash val="lgDash"/>
                  <a:round/>
                  <a:headEnd/>
                  <a:tailEnd/>
                </a:ln>
              </p:spPr>
              <p:txBody>
                <a:bodyPr/>
                <a:lstStyle/>
                <a:p>
                  <a:endParaRPr lang="hu-HU"/>
                </a:p>
              </p:txBody>
            </p:sp>
            <p:sp>
              <p:nvSpPr>
                <p:cNvPr id="16628" name="Freeform 247"/>
                <p:cNvSpPr>
                  <a:spLocks/>
                </p:cNvSpPr>
                <p:nvPr/>
              </p:nvSpPr>
              <p:spPr bwMode="auto">
                <a:xfrm>
                  <a:off x="1612" y="2000"/>
                  <a:ext cx="102" cy="45"/>
                </a:xfrm>
                <a:custGeom>
                  <a:avLst/>
                  <a:gdLst>
                    <a:gd name="T0" fmla="*/ 0 w 41"/>
                    <a:gd name="T1" fmla="*/ 21 h 17"/>
                    <a:gd name="T2" fmla="*/ 102 w 41"/>
                    <a:gd name="T3" fmla="*/ 0 h 17"/>
                    <a:gd name="T4" fmla="*/ 0 60000 65536"/>
                    <a:gd name="T5" fmla="*/ 0 60000 65536"/>
                  </a:gdLst>
                  <a:ahLst/>
                  <a:cxnLst>
                    <a:cxn ang="T4">
                      <a:pos x="T0" y="T1"/>
                    </a:cxn>
                    <a:cxn ang="T5">
                      <a:pos x="T2" y="T3"/>
                    </a:cxn>
                  </a:cxnLst>
                  <a:rect l="0" t="0" r="r" b="b"/>
                  <a:pathLst>
                    <a:path w="41" h="17">
                      <a:moveTo>
                        <a:pt x="0" y="8"/>
                      </a:moveTo>
                      <a:cubicBezTo>
                        <a:pt x="7" y="17"/>
                        <a:pt x="35" y="7"/>
                        <a:pt x="41" y="0"/>
                      </a:cubicBezTo>
                    </a:path>
                  </a:pathLst>
                </a:custGeom>
                <a:noFill/>
                <a:ln w="7938" cap="flat">
                  <a:solidFill>
                    <a:srgbClr val="FFFFFF"/>
                  </a:solidFill>
                  <a:prstDash val="lgDash"/>
                  <a:round/>
                  <a:headEnd/>
                  <a:tailEnd/>
                </a:ln>
              </p:spPr>
              <p:txBody>
                <a:bodyPr/>
                <a:lstStyle/>
                <a:p>
                  <a:endParaRPr lang="hu-HU"/>
                </a:p>
              </p:txBody>
            </p:sp>
            <p:sp>
              <p:nvSpPr>
                <p:cNvPr id="16629" name="Freeform 248"/>
                <p:cNvSpPr>
                  <a:spLocks/>
                </p:cNvSpPr>
                <p:nvPr/>
              </p:nvSpPr>
              <p:spPr bwMode="auto">
                <a:xfrm>
                  <a:off x="1749" y="1965"/>
                  <a:ext cx="120" cy="27"/>
                </a:xfrm>
                <a:custGeom>
                  <a:avLst/>
                  <a:gdLst>
                    <a:gd name="T0" fmla="*/ 0 w 48"/>
                    <a:gd name="T1" fmla="*/ 27 h 10"/>
                    <a:gd name="T2" fmla="*/ 28 w 48"/>
                    <a:gd name="T3" fmla="*/ 14 h 10"/>
                    <a:gd name="T4" fmla="*/ 78 w 48"/>
                    <a:gd name="T5" fmla="*/ 5 h 10"/>
                    <a:gd name="T6" fmla="*/ 120 w 48"/>
                    <a:gd name="T7" fmla="*/ 19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10">
                      <a:moveTo>
                        <a:pt x="0" y="10"/>
                      </a:moveTo>
                      <a:cubicBezTo>
                        <a:pt x="4" y="9"/>
                        <a:pt x="7" y="6"/>
                        <a:pt x="11" y="5"/>
                      </a:cubicBezTo>
                      <a:cubicBezTo>
                        <a:pt x="17" y="2"/>
                        <a:pt x="24" y="0"/>
                        <a:pt x="31" y="2"/>
                      </a:cubicBezTo>
                      <a:cubicBezTo>
                        <a:pt x="36" y="3"/>
                        <a:pt x="44" y="7"/>
                        <a:pt x="48" y="7"/>
                      </a:cubicBezTo>
                    </a:path>
                  </a:pathLst>
                </a:custGeom>
                <a:noFill/>
                <a:ln w="7938" cap="flat">
                  <a:solidFill>
                    <a:srgbClr val="FFFFFF"/>
                  </a:solidFill>
                  <a:prstDash val="lgDash"/>
                  <a:round/>
                  <a:headEnd/>
                  <a:tailEnd/>
                </a:ln>
              </p:spPr>
              <p:txBody>
                <a:bodyPr/>
                <a:lstStyle/>
                <a:p>
                  <a:endParaRPr lang="hu-HU"/>
                </a:p>
              </p:txBody>
            </p:sp>
            <p:sp>
              <p:nvSpPr>
                <p:cNvPr id="16630" name="Freeform 249"/>
                <p:cNvSpPr>
                  <a:spLocks/>
                </p:cNvSpPr>
                <p:nvPr/>
              </p:nvSpPr>
              <p:spPr bwMode="auto">
                <a:xfrm>
                  <a:off x="1827" y="1917"/>
                  <a:ext cx="120" cy="24"/>
                </a:xfrm>
                <a:custGeom>
                  <a:avLst/>
                  <a:gdLst>
                    <a:gd name="T0" fmla="*/ 0 w 48"/>
                    <a:gd name="T1" fmla="*/ 24 h 9"/>
                    <a:gd name="T2" fmla="*/ 68 w 48"/>
                    <a:gd name="T3" fmla="*/ 3 h 9"/>
                    <a:gd name="T4" fmla="*/ 120 w 48"/>
                    <a:gd name="T5" fmla="*/ 19 h 9"/>
                    <a:gd name="T6" fmla="*/ 0 60000 65536"/>
                    <a:gd name="T7" fmla="*/ 0 60000 65536"/>
                    <a:gd name="T8" fmla="*/ 0 60000 65536"/>
                  </a:gdLst>
                  <a:ahLst/>
                  <a:cxnLst>
                    <a:cxn ang="T6">
                      <a:pos x="T0" y="T1"/>
                    </a:cxn>
                    <a:cxn ang="T7">
                      <a:pos x="T2" y="T3"/>
                    </a:cxn>
                    <a:cxn ang="T8">
                      <a:pos x="T4" y="T5"/>
                    </a:cxn>
                  </a:cxnLst>
                  <a:rect l="0" t="0" r="r" b="b"/>
                  <a:pathLst>
                    <a:path w="48" h="9">
                      <a:moveTo>
                        <a:pt x="0" y="9"/>
                      </a:moveTo>
                      <a:cubicBezTo>
                        <a:pt x="9" y="8"/>
                        <a:pt x="17" y="2"/>
                        <a:pt x="27" y="1"/>
                      </a:cubicBezTo>
                      <a:cubicBezTo>
                        <a:pt x="34" y="0"/>
                        <a:pt x="42" y="2"/>
                        <a:pt x="48" y="7"/>
                      </a:cubicBezTo>
                    </a:path>
                  </a:pathLst>
                </a:custGeom>
                <a:noFill/>
                <a:ln w="7938" cap="flat">
                  <a:solidFill>
                    <a:srgbClr val="FFFFFF"/>
                  </a:solidFill>
                  <a:prstDash val="lgDash"/>
                  <a:round/>
                  <a:headEnd/>
                  <a:tailEnd/>
                </a:ln>
              </p:spPr>
              <p:txBody>
                <a:bodyPr/>
                <a:lstStyle/>
                <a:p>
                  <a:endParaRPr lang="hu-HU"/>
                </a:p>
              </p:txBody>
            </p:sp>
            <p:sp>
              <p:nvSpPr>
                <p:cNvPr id="16631" name="Freeform 250"/>
                <p:cNvSpPr>
                  <a:spLocks/>
                </p:cNvSpPr>
                <p:nvPr/>
              </p:nvSpPr>
              <p:spPr bwMode="auto">
                <a:xfrm>
                  <a:off x="2204" y="1781"/>
                  <a:ext cx="818" cy="195"/>
                </a:xfrm>
                <a:custGeom>
                  <a:avLst/>
                  <a:gdLst>
                    <a:gd name="T0" fmla="*/ 0 w 327"/>
                    <a:gd name="T1" fmla="*/ 166 h 73"/>
                    <a:gd name="T2" fmla="*/ 105 w 327"/>
                    <a:gd name="T3" fmla="*/ 158 h 73"/>
                    <a:gd name="T4" fmla="*/ 170 w 327"/>
                    <a:gd name="T5" fmla="*/ 150 h 73"/>
                    <a:gd name="T6" fmla="*/ 218 w 327"/>
                    <a:gd name="T7" fmla="*/ 144 h 73"/>
                    <a:gd name="T8" fmla="*/ 273 w 327"/>
                    <a:gd name="T9" fmla="*/ 123 h 73"/>
                    <a:gd name="T10" fmla="*/ 343 w 327"/>
                    <a:gd name="T11" fmla="*/ 128 h 73"/>
                    <a:gd name="T12" fmla="*/ 465 w 327"/>
                    <a:gd name="T13" fmla="*/ 102 h 73"/>
                    <a:gd name="T14" fmla="*/ 525 w 327"/>
                    <a:gd name="T15" fmla="*/ 104 h 73"/>
                    <a:gd name="T16" fmla="*/ 583 w 327"/>
                    <a:gd name="T17" fmla="*/ 83 h 73"/>
                    <a:gd name="T18" fmla="*/ 643 w 327"/>
                    <a:gd name="T19" fmla="*/ 85 h 73"/>
                    <a:gd name="T20" fmla="*/ 710 w 327"/>
                    <a:gd name="T21" fmla="*/ 80 h 73"/>
                    <a:gd name="T22" fmla="*/ 758 w 327"/>
                    <a:gd name="T23" fmla="*/ 56 h 73"/>
                    <a:gd name="T24" fmla="*/ 798 w 327"/>
                    <a:gd name="T25" fmla="*/ 35 h 73"/>
                    <a:gd name="T26" fmla="*/ 818 w 327"/>
                    <a:gd name="T27" fmla="*/ 0 h 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7" h="73">
                      <a:moveTo>
                        <a:pt x="0" y="62"/>
                      </a:moveTo>
                      <a:cubicBezTo>
                        <a:pt x="12" y="73"/>
                        <a:pt x="30" y="63"/>
                        <a:pt x="42" y="59"/>
                      </a:cubicBezTo>
                      <a:cubicBezTo>
                        <a:pt x="50" y="56"/>
                        <a:pt x="60" y="53"/>
                        <a:pt x="68" y="56"/>
                      </a:cubicBezTo>
                      <a:cubicBezTo>
                        <a:pt x="76" y="58"/>
                        <a:pt x="80" y="58"/>
                        <a:pt x="87" y="54"/>
                      </a:cubicBezTo>
                      <a:cubicBezTo>
                        <a:pt x="94" y="50"/>
                        <a:pt x="100" y="47"/>
                        <a:pt x="109" y="46"/>
                      </a:cubicBezTo>
                      <a:cubicBezTo>
                        <a:pt x="118" y="46"/>
                        <a:pt x="127" y="48"/>
                        <a:pt x="137" y="48"/>
                      </a:cubicBezTo>
                      <a:cubicBezTo>
                        <a:pt x="154" y="47"/>
                        <a:pt x="168" y="36"/>
                        <a:pt x="186" y="38"/>
                      </a:cubicBezTo>
                      <a:cubicBezTo>
                        <a:pt x="195" y="39"/>
                        <a:pt x="201" y="41"/>
                        <a:pt x="210" y="39"/>
                      </a:cubicBezTo>
                      <a:cubicBezTo>
                        <a:pt x="218" y="37"/>
                        <a:pt x="225" y="34"/>
                        <a:pt x="233" y="31"/>
                      </a:cubicBezTo>
                      <a:cubicBezTo>
                        <a:pt x="241" y="29"/>
                        <a:pt x="249" y="31"/>
                        <a:pt x="257" y="32"/>
                      </a:cubicBezTo>
                      <a:cubicBezTo>
                        <a:pt x="266" y="34"/>
                        <a:pt x="275" y="34"/>
                        <a:pt x="284" y="30"/>
                      </a:cubicBezTo>
                      <a:cubicBezTo>
                        <a:pt x="290" y="27"/>
                        <a:pt x="296" y="24"/>
                        <a:pt x="303" y="21"/>
                      </a:cubicBezTo>
                      <a:cubicBezTo>
                        <a:pt x="308" y="18"/>
                        <a:pt x="315" y="16"/>
                        <a:pt x="319" y="13"/>
                      </a:cubicBezTo>
                      <a:cubicBezTo>
                        <a:pt x="323" y="10"/>
                        <a:pt x="324" y="3"/>
                        <a:pt x="327" y="0"/>
                      </a:cubicBezTo>
                    </a:path>
                  </a:pathLst>
                </a:custGeom>
                <a:noFill/>
                <a:ln w="7938" cap="flat">
                  <a:solidFill>
                    <a:srgbClr val="FFFFFF"/>
                  </a:solidFill>
                  <a:prstDash val="lgDash"/>
                  <a:round/>
                  <a:headEnd/>
                  <a:tailEnd/>
                </a:ln>
              </p:spPr>
              <p:txBody>
                <a:bodyPr/>
                <a:lstStyle/>
                <a:p>
                  <a:endParaRPr lang="hu-HU"/>
                </a:p>
              </p:txBody>
            </p:sp>
            <p:sp>
              <p:nvSpPr>
                <p:cNvPr id="16632" name="Freeform 251"/>
                <p:cNvSpPr>
                  <a:spLocks/>
                </p:cNvSpPr>
                <p:nvPr/>
              </p:nvSpPr>
              <p:spPr bwMode="auto">
                <a:xfrm>
                  <a:off x="2282" y="1923"/>
                  <a:ext cx="47" cy="8"/>
                </a:xfrm>
                <a:custGeom>
                  <a:avLst/>
                  <a:gdLst>
                    <a:gd name="T0" fmla="*/ 0 w 19"/>
                    <a:gd name="T1" fmla="*/ 0 h 3"/>
                    <a:gd name="T2" fmla="*/ 20 w 19"/>
                    <a:gd name="T3" fmla="*/ 0 h 3"/>
                    <a:gd name="T4" fmla="*/ 47 w 19"/>
                    <a:gd name="T5" fmla="*/ 8 h 3"/>
                    <a:gd name="T6" fmla="*/ 0 60000 65536"/>
                    <a:gd name="T7" fmla="*/ 0 60000 65536"/>
                    <a:gd name="T8" fmla="*/ 0 60000 65536"/>
                  </a:gdLst>
                  <a:ahLst/>
                  <a:cxnLst>
                    <a:cxn ang="T6">
                      <a:pos x="T0" y="T1"/>
                    </a:cxn>
                    <a:cxn ang="T7">
                      <a:pos x="T2" y="T3"/>
                    </a:cxn>
                    <a:cxn ang="T8">
                      <a:pos x="T4" y="T5"/>
                    </a:cxn>
                  </a:cxnLst>
                  <a:rect l="0" t="0" r="r" b="b"/>
                  <a:pathLst>
                    <a:path w="19" h="3">
                      <a:moveTo>
                        <a:pt x="0" y="0"/>
                      </a:moveTo>
                      <a:cubicBezTo>
                        <a:pt x="2" y="2"/>
                        <a:pt x="6" y="0"/>
                        <a:pt x="8" y="0"/>
                      </a:cubicBezTo>
                      <a:cubicBezTo>
                        <a:pt x="12" y="0"/>
                        <a:pt x="15" y="1"/>
                        <a:pt x="19" y="3"/>
                      </a:cubicBezTo>
                    </a:path>
                  </a:pathLst>
                </a:custGeom>
                <a:noFill/>
                <a:ln w="7938" cap="flat">
                  <a:solidFill>
                    <a:srgbClr val="FFFFFF"/>
                  </a:solidFill>
                  <a:prstDash val="lgDash"/>
                  <a:round/>
                  <a:headEnd/>
                  <a:tailEnd/>
                </a:ln>
              </p:spPr>
              <p:txBody>
                <a:bodyPr/>
                <a:lstStyle/>
                <a:p>
                  <a:endParaRPr lang="hu-HU"/>
                </a:p>
              </p:txBody>
            </p:sp>
            <p:sp>
              <p:nvSpPr>
                <p:cNvPr id="16633" name="Freeform 252"/>
                <p:cNvSpPr>
                  <a:spLocks/>
                </p:cNvSpPr>
                <p:nvPr/>
              </p:nvSpPr>
              <p:spPr bwMode="auto">
                <a:xfrm>
                  <a:off x="2430" y="1912"/>
                  <a:ext cx="102" cy="29"/>
                </a:xfrm>
                <a:custGeom>
                  <a:avLst/>
                  <a:gdLst>
                    <a:gd name="T0" fmla="*/ 0 w 41"/>
                    <a:gd name="T1" fmla="*/ 11 h 11"/>
                    <a:gd name="T2" fmla="*/ 102 w 41"/>
                    <a:gd name="T3" fmla="*/ 0 h 11"/>
                    <a:gd name="T4" fmla="*/ 0 60000 65536"/>
                    <a:gd name="T5" fmla="*/ 0 60000 65536"/>
                  </a:gdLst>
                  <a:ahLst/>
                  <a:cxnLst>
                    <a:cxn ang="T4">
                      <a:pos x="T0" y="T1"/>
                    </a:cxn>
                    <a:cxn ang="T5">
                      <a:pos x="T2" y="T3"/>
                    </a:cxn>
                  </a:cxnLst>
                  <a:rect l="0" t="0" r="r" b="b"/>
                  <a:pathLst>
                    <a:path w="41" h="11">
                      <a:moveTo>
                        <a:pt x="0" y="4"/>
                      </a:moveTo>
                      <a:cubicBezTo>
                        <a:pt x="15" y="11"/>
                        <a:pt x="28" y="5"/>
                        <a:pt x="41" y="0"/>
                      </a:cubicBezTo>
                    </a:path>
                  </a:pathLst>
                </a:custGeom>
                <a:noFill/>
                <a:ln w="7938" cap="flat">
                  <a:solidFill>
                    <a:srgbClr val="FFFFFF"/>
                  </a:solidFill>
                  <a:prstDash val="lgDash"/>
                  <a:round/>
                  <a:headEnd/>
                  <a:tailEnd/>
                </a:ln>
              </p:spPr>
              <p:txBody>
                <a:bodyPr/>
                <a:lstStyle/>
                <a:p>
                  <a:endParaRPr lang="hu-HU"/>
                </a:p>
              </p:txBody>
            </p:sp>
            <p:sp>
              <p:nvSpPr>
                <p:cNvPr id="16634" name="Freeform 253"/>
                <p:cNvSpPr>
                  <a:spLocks/>
                </p:cNvSpPr>
                <p:nvPr/>
              </p:nvSpPr>
              <p:spPr bwMode="auto">
                <a:xfrm>
                  <a:off x="2507" y="1869"/>
                  <a:ext cx="135" cy="35"/>
                </a:xfrm>
                <a:custGeom>
                  <a:avLst/>
                  <a:gdLst>
                    <a:gd name="T0" fmla="*/ 0 w 54"/>
                    <a:gd name="T1" fmla="*/ 35 h 13"/>
                    <a:gd name="T2" fmla="*/ 98 w 54"/>
                    <a:gd name="T3" fmla="*/ 3 h 13"/>
                    <a:gd name="T4" fmla="*/ 135 w 54"/>
                    <a:gd name="T5" fmla="*/ 11 h 13"/>
                    <a:gd name="T6" fmla="*/ 0 60000 65536"/>
                    <a:gd name="T7" fmla="*/ 0 60000 65536"/>
                    <a:gd name="T8" fmla="*/ 0 60000 65536"/>
                  </a:gdLst>
                  <a:ahLst/>
                  <a:cxnLst>
                    <a:cxn ang="T6">
                      <a:pos x="T0" y="T1"/>
                    </a:cxn>
                    <a:cxn ang="T7">
                      <a:pos x="T2" y="T3"/>
                    </a:cxn>
                    <a:cxn ang="T8">
                      <a:pos x="T4" y="T5"/>
                    </a:cxn>
                  </a:cxnLst>
                  <a:rect l="0" t="0" r="r" b="b"/>
                  <a:pathLst>
                    <a:path w="54" h="13">
                      <a:moveTo>
                        <a:pt x="0" y="13"/>
                      </a:moveTo>
                      <a:cubicBezTo>
                        <a:pt x="11" y="4"/>
                        <a:pt x="25" y="0"/>
                        <a:pt x="39" y="1"/>
                      </a:cubicBezTo>
                      <a:cubicBezTo>
                        <a:pt x="44" y="1"/>
                        <a:pt x="48" y="4"/>
                        <a:pt x="54" y="4"/>
                      </a:cubicBezTo>
                    </a:path>
                  </a:pathLst>
                </a:custGeom>
                <a:noFill/>
                <a:ln w="7938" cap="flat">
                  <a:solidFill>
                    <a:srgbClr val="FFFFFF"/>
                  </a:solidFill>
                  <a:prstDash val="lgDash"/>
                  <a:round/>
                  <a:headEnd/>
                  <a:tailEnd/>
                </a:ln>
              </p:spPr>
              <p:txBody>
                <a:bodyPr/>
                <a:lstStyle/>
                <a:p>
                  <a:endParaRPr lang="hu-HU"/>
                </a:p>
              </p:txBody>
            </p:sp>
            <p:sp>
              <p:nvSpPr>
                <p:cNvPr id="16635" name="Freeform 254"/>
                <p:cNvSpPr>
                  <a:spLocks/>
                </p:cNvSpPr>
                <p:nvPr/>
              </p:nvSpPr>
              <p:spPr bwMode="auto">
                <a:xfrm>
                  <a:off x="2562" y="1795"/>
                  <a:ext cx="310" cy="53"/>
                </a:xfrm>
                <a:custGeom>
                  <a:avLst/>
                  <a:gdLst>
                    <a:gd name="T0" fmla="*/ 0 w 124"/>
                    <a:gd name="T1" fmla="*/ 34 h 20"/>
                    <a:gd name="T2" fmla="*/ 83 w 124"/>
                    <a:gd name="T3" fmla="*/ 40 h 20"/>
                    <a:gd name="T4" fmla="*/ 193 w 124"/>
                    <a:gd name="T5" fmla="*/ 24 h 20"/>
                    <a:gd name="T6" fmla="*/ 263 w 124"/>
                    <a:gd name="T7" fmla="*/ 24 h 20"/>
                    <a:gd name="T8" fmla="*/ 310 w 124"/>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4" h="20">
                      <a:moveTo>
                        <a:pt x="0" y="13"/>
                      </a:moveTo>
                      <a:cubicBezTo>
                        <a:pt x="9" y="20"/>
                        <a:pt x="22" y="18"/>
                        <a:pt x="33" y="15"/>
                      </a:cubicBezTo>
                      <a:cubicBezTo>
                        <a:pt x="44" y="11"/>
                        <a:pt x="64" y="4"/>
                        <a:pt x="77" y="9"/>
                      </a:cubicBezTo>
                      <a:cubicBezTo>
                        <a:pt x="88" y="13"/>
                        <a:pt x="93" y="13"/>
                        <a:pt x="105" y="9"/>
                      </a:cubicBezTo>
                      <a:cubicBezTo>
                        <a:pt x="111" y="7"/>
                        <a:pt x="119" y="4"/>
                        <a:pt x="124" y="0"/>
                      </a:cubicBezTo>
                    </a:path>
                  </a:pathLst>
                </a:custGeom>
                <a:noFill/>
                <a:ln w="7938" cap="flat">
                  <a:solidFill>
                    <a:srgbClr val="FFFFFF"/>
                  </a:solidFill>
                  <a:prstDash val="lgDash"/>
                  <a:round/>
                  <a:headEnd/>
                  <a:tailEnd/>
                </a:ln>
              </p:spPr>
              <p:txBody>
                <a:bodyPr/>
                <a:lstStyle/>
                <a:p>
                  <a:endParaRPr lang="hu-HU"/>
                </a:p>
              </p:txBody>
            </p:sp>
            <p:sp>
              <p:nvSpPr>
                <p:cNvPr id="16636" name="Freeform 255"/>
                <p:cNvSpPr>
                  <a:spLocks/>
                </p:cNvSpPr>
                <p:nvPr/>
              </p:nvSpPr>
              <p:spPr bwMode="auto">
                <a:xfrm>
                  <a:off x="2637" y="1824"/>
                  <a:ext cx="128" cy="40"/>
                </a:xfrm>
                <a:custGeom>
                  <a:avLst/>
                  <a:gdLst>
                    <a:gd name="T0" fmla="*/ 0 w 51"/>
                    <a:gd name="T1" fmla="*/ 16 h 15"/>
                    <a:gd name="T2" fmla="*/ 128 w 51"/>
                    <a:gd name="T3" fmla="*/ 0 h 15"/>
                    <a:gd name="T4" fmla="*/ 0 60000 65536"/>
                    <a:gd name="T5" fmla="*/ 0 60000 65536"/>
                  </a:gdLst>
                  <a:ahLst/>
                  <a:cxnLst>
                    <a:cxn ang="T4">
                      <a:pos x="T0" y="T1"/>
                    </a:cxn>
                    <a:cxn ang="T5">
                      <a:pos x="T2" y="T3"/>
                    </a:cxn>
                  </a:cxnLst>
                  <a:rect l="0" t="0" r="r" b="b"/>
                  <a:pathLst>
                    <a:path w="51" h="15">
                      <a:moveTo>
                        <a:pt x="0" y="6"/>
                      </a:moveTo>
                      <a:cubicBezTo>
                        <a:pt x="15" y="15"/>
                        <a:pt x="36" y="6"/>
                        <a:pt x="51" y="0"/>
                      </a:cubicBezTo>
                    </a:path>
                  </a:pathLst>
                </a:custGeom>
                <a:noFill/>
                <a:ln w="7938" cap="flat">
                  <a:solidFill>
                    <a:srgbClr val="FFFFFF"/>
                  </a:solidFill>
                  <a:prstDash val="lgDash"/>
                  <a:round/>
                  <a:headEnd/>
                  <a:tailEnd/>
                </a:ln>
              </p:spPr>
              <p:txBody>
                <a:bodyPr/>
                <a:lstStyle/>
                <a:p>
                  <a:endParaRPr lang="hu-HU"/>
                </a:p>
              </p:txBody>
            </p:sp>
            <p:sp>
              <p:nvSpPr>
                <p:cNvPr id="16637" name="Freeform 256"/>
                <p:cNvSpPr>
                  <a:spLocks/>
                </p:cNvSpPr>
                <p:nvPr/>
              </p:nvSpPr>
              <p:spPr bwMode="auto">
                <a:xfrm>
                  <a:off x="2740" y="1867"/>
                  <a:ext cx="100" cy="32"/>
                </a:xfrm>
                <a:custGeom>
                  <a:avLst/>
                  <a:gdLst>
                    <a:gd name="T0" fmla="*/ 0 w 40"/>
                    <a:gd name="T1" fmla="*/ 19 h 12"/>
                    <a:gd name="T2" fmla="*/ 100 w 40"/>
                    <a:gd name="T3" fmla="*/ 0 h 12"/>
                    <a:gd name="T4" fmla="*/ 0 60000 65536"/>
                    <a:gd name="T5" fmla="*/ 0 60000 65536"/>
                  </a:gdLst>
                  <a:ahLst/>
                  <a:cxnLst>
                    <a:cxn ang="T4">
                      <a:pos x="T0" y="T1"/>
                    </a:cxn>
                    <a:cxn ang="T5">
                      <a:pos x="T2" y="T3"/>
                    </a:cxn>
                  </a:cxnLst>
                  <a:rect l="0" t="0" r="r" b="b"/>
                  <a:pathLst>
                    <a:path w="40" h="12">
                      <a:moveTo>
                        <a:pt x="0" y="7"/>
                      </a:moveTo>
                      <a:cubicBezTo>
                        <a:pt x="11" y="12"/>
                        <a:pt x="33" y="7"/>
                        <a:pt x="40" y="0"/>
                      </a:cubicBezTo>
                    </a:path>
                  </a:pathLst>
                </a:custGeom>
                <a:noFill/>
                <a:ln w="7938" cap="flat">
                  <a:solidFill>
                    <a:srgbClr val="FFFFFF"/>
                  </a:solidFill>
                  <a:prstDash val="lgDash"/>
                  <a:round/>
                  <a:headEnd/>
                  <a:tailEnd/>
                </a:ln>
              </p:spPr>
              <p:txBody>
                <a:bodyPr/>
                <a:lstStyle/>
                <a:p>
                  <a:endParaRPr lang="hu-HU"/>
                </a:p>
              </p:txBody>
            </p:sp>
            <p:sp>
              <p:nvSpPr>
                <p:cNvPr id="16638" name="Freeform 257"/>
                <p:cNvSpPr>
                  <a:spLocks/>
                </p:cNvSpPr>
                <p:nvPr/>
              </p:nvSpPr>
              <p:spPr bwMode="auto">
                <a:xfrm>
                  <a:off x="2359" y="1880"/>
                  <a:ext cx="113" cy="45"/>
                </a:xfrm>
                <a:custGeom>
                  <a:avLst/>
                  <a:gdLst>
                    <a:gd name="T0" fmla="*/ 0 w 45"/>
                    <a:gd name="T1" fmla="*/ 45 h 17"/>
                    <a:gd name="T2" fmla="*/ 78 w 45"/>
                    <a:gd name="T3" fmla="*/ 5 h 17"/>
                    <a:gd name="T4" fmla="*/ 113 w 45"/>
                    <a:gd name="T5" fmla="*/ 26 h 17"/>
                    <a:gd name="T6" fmla="*/ 0 60000 65536"/>
                    <a:gd name="T7" fmla="*/ 0 60000 65536"/>
                    <a:gd name="T8" fmla="*/ 0 60000 65536"/>
                  </a:gdLst>
                  <a:ahLst/>
                  <a:cxnLst>
                    <a:cxn ang="T6">
                      <a:pos x="T0" y="T1"/>
                    </a:cxn>
                    <a:cxn ang="T7">
                      <a:pos x="T2" y="T3"/>
                    </a:cxn>
                    <a:cxn ang="T8">
                      <a:pos x="T4" y="T5"/>
                    </a:cxn>
                  </a:cxnLst>
                  <a:rect l="0" t="0" r="r" b="b"/>
                  <a:pathLst>
                    <a:path w="45" h="17">
                      <a:moveTo>
                        <a:pt x="0" y="17"/>
                      </a:moveTo>
                      <a:cubicBezTo>
                        <a:pt x="9" y="9"/>
                        <a:pt x="18" y="0"/>
                        <a:pt x="31" y="2"/>
                      </a:cubicBezTo>
                      <a:cubicBezTo>
                        <a:pt x="37" y="3"/>
                        <a:pt x="40" y="8"/>
                        <a:pt x="45" y="10"/>
                      </a:cubicBezTo>
                    </a:path>
                  </a:pathLst>
                </a:custGeom>
                <a:noFill/>
                <a:ln w="7938" cap="flat">
                  <a:solidFill>
                    <a:srgbClr val="FFFFFF"/>
                  </a:solidFill>
                  <a:prstDash val="lgDash"/>
                  <a:round/>
                  <a:headEnd/>
                  <a:tailEnd/>
                </a:ln>
              </p:spPr>
              <p:txBody>
                <a:bodyPr/>
                <a:lstStyle/>
                <a:p>
                  <a:endParaRPr lang="hu-HU"/>
                </a:p>
              </p:txBody>
            </p:sp>
            <p:sp>
              <p:nvSpPr>
                <p:cNvPr id="16639" name="Freeform 258"/>
                <p:cNvSpPr>
                  <a:spLocks/>
                </p:cNvSpPr>
                <p:nvPr/>
              </p:nvSpPr>
              <p:spPr bwMode="auto">
                <a:xfrm>
                  <a:off x="2872" y="1747"/>
                  <a:ext cx="468" cy="66"/>
                </a:xfrm>
                <a:custGeom>
                  <a:avLst/>
                  <a:gdLst>
                    <a:gd name="T0" fmla="*/ 0 w 187"/>
                    <a:gd name="T1" fmla="*/ 45 h 25"/>
                    <a:gd name="T2" fmla="*/ 53 w 187"/>
                    <a:gd name="T3" fmla="*/ 55 h 25"/>
                    <a:gd name="T4" fmla="*/ 93 w 187"/>
                    <a:gd name="T5" fmla="*/ 45 h 25"/>
                    <a:gd name="T6" fmla="*/ 113 w 187"/>
                    <a:gd name="T7" fmla="*/ 55 h 25"/>
                    <a:gd name="T8" fmla="*/ 153 w 187"/>
                    <a:gd name="T9" fmla="*/ 34 h 25"/>
                    <a:gd name="T10" fmla="*/ 203 w 187"/>
                    <a:gd name="T11" fmla="*/ 29 h 25"/>
                    <a:gd name="T12" fmla="*/ 305 w 187"/>
                    <a:gd name="T13" fmla="*/ 26 h 25"/>
                    <a:gd name="T14" fmla="*/ 353 w 187"/>
                    <a:gd name="T15" fmla="*/ 3 h 25"/>
                    <a:gd name="T16" fmla="*/ 393 w 187"/>
                    <a:gd name="T17" fmla="*/ 8 h 25"/>
                    <a:gd name="T18" fmla="*/ 468 w 187"/>
                    <a:gd name="T19" fmla="*/ 8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7" h="25">
                      <a:moveTo>
                        <a:pt x="0" y="17"/>
                      </a:moveTo>
                      <a:cubicBezTo>
                        <a:pt x="2" y="25"/>
                        <a:pt x="15" y="22"/>
                        <a:pt x="21" y="21"/>
                      </a:cubicBezTo>
                      <a:cubicBezTo>
                        <a:pt x="26" y="20"/>
                        <a:pt x="31" y="16"/>
                        <a:pt x="37" y="17"/>
                      </a:cubicBezTo>
                      <a:cubicBezTo>
                        <a:pt x="40" y="17"/>
                        <a:pt x="42" y="20"/>
                        <a:pt x="45" y="21"/>
                      </a:cubicBezTo>
                      <a:cubicBezTo>
                        <a:pt x="52" y="22"/>
                        <a:pt x="55" y="16"/>
                        <a:pt x="61" y="13"/>
                      </a:cubicBezTo>
                      <a:cubicBezTo>
                        <a:pt x="66" y="10"/>
                        <a:pt x="75" y="11"/>
                        <a:pt x="81" y="11"/>
                      </a:cubicBezTo>
                      <a:cubicBezTo>
                        <a:pt x="95" y="11"/>
                        <a:pt x="108" y="16"/>
                        <a:pt x="122" y="10"/>
                      </a:cubicBezTo>
                      <a:cubicBezTo>
                        <a:pt x="128" y="7"/>
                        <a:pt x="133" y="2"/>
                        <a:pt x="141" y="1"/>
                      </a:cubicBezTo>
                      <a:cubicBezTo>
                        <a:pt x="146" y="0"/>
                        <a:pt x="152" y="1"/>
                        <a:pt x="157" y="3"/>
                      </a:cubicBezTo>
                      <a:cubicBezTo>
                        <a:pt x="168" y="8"/>
                        <a:pt x="175" y="6"/>
                        <a:pt x="187" y="3"/>
                      </a:cubicBezTo>
                    </a:path>
                  </a:pathLst>
                </a:custGeom>
                <a:noFill/>
                <a:ln w="7938" cap="flat">
                  <a:solidFill>
                    <a:srgbClr val="FFFFFF"/>
                  </a:solidFill>
                  <a:prstDash val="lgDash"/>
                  <a:round/>
                  <a:headEnd/>
                  <a:tailEnd/>
                </a:ln>
              </p:spPr>
              <p:txBody>
                <a:bodyPr/>
                <a:lstStyle/>
                <a:p>
                  <a:endParaRPr lang="hu-HU"/>
                </a:p>
              </p:txBody>
            </p:sp>
            <p:sp>
              <p:nvSpPr>
                <p:cNvPr id="16640" name="Freeform 259"/>
                <p:cNvSpPr>
                  <a:spLocks/>
                </p:cNvSpPr>
                <p:nvPr/>
              </p:nvSpPr>
              <p:spPr bwMode="auto">
                <a:xfrm>
                  <a:off x="3015" y="1784"/>
                  <a:ext cx="120" cy="35"/>
                </a:xfrm>
                <a:custGeom>
                  <a:avLst/>
                  <a:gdLst>
                    <a:gd name="T0" fmla="*/ 0 w 48"/>
                    <a:gd name="T1" fmla="*/ 11 h 13"/>
                    <a:gd name="T2" fmla="*/ 90 w 48"/>
                    <a:gd name="T3" fmla="*/ 22 h 13"/>
                    <a:gd name="T4" fmla="*/ 120 w 48"/>
                    <a:gd name="T5" fmla="*/ 0 h 13"/>
                    <a:gd name="T6" fmla="*/ 0 60000 65536"/>
                    <a:gd name="T7" fmla="*/ 0 60000 65536"/>
                    <a:gd name="T8" fmla="*/ 0 60000 65536"/>
                  </a:gdLst>
                  <a:ahLst/>
                  <a:cxnLst>
                    <a:cxn ang="T6">
                      <a:pos x="T0" y="T1"/>
                    </a:cxn>
                    <a:cxn ang="T7">
                      <a:pos x="T2" y="T3"/>
                    </a:cxn>
                    <a:cxn ang="T8">
                      <a:pos x="T4" y="T5"/>
                    </a:cxn>
                  </a:cxnLst>
                  <a:rect l="0" t="0" r="r" b="b"/>
                  <a:pathLst>
                    <a:path w="48" h="13">
                      <a:moveTo>
                        <a:pt x="0" y="4"/>
                      </a:moveTo>
                      <a:cubicBezTo>
                        <a:pt x="6" y="13"/>
                        <a:pt x="27" y="12"/>
                        <a:pt x="36" y="8"/>
                      </a:cubicBezTo>
                      <a:cubicBezTo>
                        <a:pt x="41" y="6"/>
                        <a:pt x="44" y="2"/>
                        <a:pt x="48" y="0"/>
                      </a:cubicBezTo>
                    </a:path>
                  </a:pathLst>
                </a:custGeom>
                <a:noFill/>
                <a:ln w="7938" cap="flat">
                  <a:solidFill>
                    <a:srgbClr val="FFFFFF"/>
                  </a:solidFill>
                  <a:prstDash val="lgDash"/>
                  <a:round/>
                  <a:headEnd/>
                  <a:tailEnd/>
                </a:ln>
              </p:spPr>
              <p:txBody>
                <a:bodyPr/>
                <a:lstStyle/>
                <a:p>
                  <a:endParaRPr lang="hu-HU"/>
                </a:p>
              </p:txBody>
            </p:sp>
            <p:sp>
              <p:nvSpPr>
                <p:cNvPr id="16641" name="Freeform 260"/>
                <p:cNvSpPr>
                  <a:spLocks/>
                </p:cNvSpPr>
                <p:nvPr/>
              </p:nvSpPr>
              <p:spPr bwMode="auto">
                <a:xfrm>
                  <a:off x="2882" y="1840"/>
                  <a:ext cx="153" cy="37"/>
                </a:xfrm>
                <a:custGeom>
                  <a:avLst/>
                  <a:gdLst>
                    <a:gd name="T0" fmla="*/ 50 w 61"/>
                    <a:gd name="T1" fmla="*/ 13 h 14"/>
                    <a:gd name="T2" fmla="*/ 105 w 61"/>
                    <a:gd name="T3" fmla="*/ 3 h 14"/>
                    <a:gd name="T4" fmla="*/ 153 w 61"/>
                    <a:gd name="T5" fmla="*/ 13 h 14"/>
                    <a:gd name="T6" fmla="*/ 68 w 61"/>
                    <a:gd name="T7" fmla="*/ 34 h 14"/>
                    <a:gd name="T8" fmla="*/ 0 w 61"/>
                    <a:gd name="T9" fmla="*/ 32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14">
                      <a:moveTo>
                        <a:pt x="20" y="5"/>
                      </a:moveTo>
                      <a:cubicBezTo>
                        <a:pt x="26" y="1"/>
                        <a:pt x="35" y="0"/>
                        <a:pt x="42" y="1"/>
                      </a:cubicBezTo>
                      <a:cubicBezTo>
                        <a:pt x="48" y="2"/>
                        <a:pt x="54" y="6"/>
                        <a:pt x="61" y="5"/>
                      </a:cubicBezTo>
                      <a:cubicBezTo>
                        <a:pt x="50" y="6"/>
                        <a:pt x="38" y="10"/>
                        <a:pt x="27" y="13"/>
                      </a:cubicBezTo>
                      <a:cubicBezTo>
                        <a:pt x="18" y="14"/>
                        <a:pt x="9" y="13"/>
                        <a:pt x="0" y="12"/>
                      </a:cubicBezTo>
                    </a:path>
                  </a:pathLst>
                </a:custGeom>
                <a:noFill/>
                <a:ln w="7938" cap="flat">
                  <a:solidFill>
                    <a:srgbClr val="FFFFFF"/>
                  </a:solidFill>
                  <a:prstDash val="lgDash"/>
                  <a:round/>
                  <a:headEnd/>
                  <a:tailEnd/>
                </a:ln>
              </p:spPr>
              <p:txBody>
                <a:bodyPr/>
                <a:lstStyle/>
                <a:p>
                  <a:endParaRPr lang="hu-HU"/>
                </a:p>
              </p:txBody>
            </p:sp>
            <p:sp>
              <p:nvSpPr>
                <p:cNvPr id="16642" name="Freeform 261"/>
                <p:cNvSpPr>
                  <a:spLocks/>
                </p:cNvSpPr>
                <p:nvPr/>
              </p:nvSpPr>
              <p:spPr bwMode="auto">
                <a:xfrm>
                  <a:off x="2810" y="1805"/>
                  <a:ext cx="110" cy="56"/>
                </a:xfrm>
                <a:custGeom>
                  <a:avLst/>
                  <a:gdLst>
                    <a:gd name="T0" fmla="*/ 0 w 44"/>
                    <a:gd name="T1" fmla="*/ 19 h 21"/>
                    <a:gd name="T2" fmla="*/ 110 w 44"/>
                    <a:gd name="T3" fmla="*/ 0 h 21"/>
                    <a:gd name="T4" fmla="*/ 0 60000 65536"/>
                    <a:gd name="T5" fmla="*/ 0 60000 65536"/>
                  </a:gdLst>
                  <a:ahLst/>
                  <a:cxnLst>
                    <a:cxn ang="T4">
                      <a:pos x="T0" y="T1"/>
                    </a:cxn>
                    <a:cxn ang="T5">
                      <a:pos x="T2" y="T3"/>
                    </a:cxn>
                  </a:cxnLst>
                  <a:rect l="0" t="0" r="r" b="b"/>
                  <a:pathLst>
                    <a:path w="44" h="21">
                      <a:moveTo>
                        <a:pt x="0" y="7"/>
                      </a:moveTo>
                      <a:cubicBezTo>
                        <a:pt x="7" y="21"/>
                        <a:pt x="41" y="10"/>
                        <a:pt x="44" y="0"/>
                      </a:cubicBezTo>
                    </a:path>
                  </a:pathLst>
                </a:custGeom>
                <a:noFill/>
                <a:ln w="7938" cap="flat">
                  <a:solidFill>
                    <a:srgbClr val="FFFFFF"/>
                  </a:solidFill>
                  <a:prstDash val="lgDash"/>
                  <a:round/>
                  <a:headEnd/>
                  <a:tailEnd/>
                </a:ln>
              </p:spPr>
              <p:txBody>
                <a:bodyPr/>
                <a:lstStyle/>
                <a:p>
                  <a:endParaRPr lang="hu-HU"/>
                </a:p>
              </p:txBody>
            </p:sp>
            <p:sp>
              <p:nvSpPr>
                <p:cNvPr id="16643" name="Freeform 262"/>
                <p:cNvSpPr>
                  <a:spLocks/>
                </p:cNvSpPr>
                <p:nvPr/>
              </p:nvSpPr>
              <p:spPr bwMode="auto">
                <a:xfrm>
                  <a:off x="3032" y="1803"/>
                  <a:ext cx="75" cy="56"/>
                </a:xfrm>
                <a:custGeom>
                  <a:avLst/>
                  <a:gdLst>
                    <a:gd name="T0" fmla="*/ 0 w 30"/>
                    <a:gd name="T1" fmla="*/ 51 h 21"/>
                    <a:gd name="T2" fmla="*/ 58 w 30"/>
                    <a:gd name="T3" fmla="*/ 32 h 21"/>
                    <a:gd name="T4" fmla="*/ 75 w 30"/>
                    <a:gd name="T5" fmla="*/ 0 h 21"/>
                    <a:gd name="T6" fmla="*/ 0 60000 65536"/>
                    <a:gd name="T7" fmla="*/ 0 60000 65536"/>
                    <a:gd name="T8" fmla="*/ 0 60000 65536"/>
                  </a:gdLst>
                  <a:ahLst/>
                  <a:cxnLst>
                    <a:cxn ang="T6">
                      <a:pos x="T0" y="T1"/>
                    </a:cxn>
                    <a:cxn ang="T7">
                      <a:pos x="T2" y="T3"/>
                    </a:cxn>
                    <a:cxn ang="T8">
                      <a:pos x="T4" y="T5"/>
                    </a:cxn>
                  </a:cxnLst>
                  <a:rect l="0" t="0" r="r" b="b"/>
                  <a:pathLst>
                    <a:path w="30" h="21">
                      <a:moveTo>
                        <a:pt x="0" y="19"/>
                      </a:moveTo>
                      <a:cubicBezTo>
                        <a:pt x="5" y="21"/>
                        <a:pt x="19" y="16"/>
                        <a:pt x="23" y="12"/>
                      </a:cubicBezTo>
                      <a:cubicBezTo>
                        <a:pt x="27" y="9"/>
                        <a:pt x="26" y="4"/>
                        <a:pt x="30" y="0"/>
                      </a:cubicBezTo>
                    </a:path>
                  </a:pathLst>
                </a:custGeom>
                <a:noFill/>
                <a:ln w="7938" cap="flat">
                  <a:solidFill>
                    <a:srgbClr val="FFFFFF"/>
                  </a:solidFill>
                  <a:prstDash val="lgDash"/>
                  <a:round/>
                  <a:headEnd/>
                  <a:tailEnd/>
                </a:ln>
              </p:spPr>
              <p:txBody>
                <a:bodyPr/>
                <a:lstStyle/>
                <a:p>
                  <a:endParaRPr lang="hu-HU"/>
                </a:p>
              </p:txBody>
            </p:sp>
            <p:sp>
              <p:nvSpPr>
                <p:cNvPr id="16644" name="Freeform 263"/>
                <p:cNvSpPr>
                  <a:spLocks/>
                </p:cNvSpPr>
                <p:nvPr/>
              </p:nvSpPr>
              <p:spPr bwMode="auto">
                <a:xfrm>
                  <a:off x="3097" y="1760"/>
                  <a:ext cx="178" cy="72"/>
                </a:xfrm>
                <a:custGeom>
                  <a:avLst/>
                  <a:gdLst>
                    <a:gd name="T0" fmla="*/ 0 w 71"/>
                    <a:gd name="T1" fmla="*/ 69 h 27"/>
                    <a:gd name="T2" fmla="*/ 30 w 71"/>
                    <a:gd name="T3" fmla="*/ 67 h 27"/>
                    <a:gd name="T4" fmla="*/ 115 w 71"/>
                    <a:gd name="T5" fmla="*/ 48 h 27"/>
                    <a:gd name="T6" fmla="*/ 160 w 71"/>
                    <a:gd name="T7" fmla="*/ 11 h 27"/>
                    <a:gd name="T8" fmla="*/ 178 w 71"/>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27">
                      <a:moveTo>
                        <a:pt x="0" y="26"/>
                      </a:moveTo>
                      <a:cubicBezTo>
                        <a:pt x="1" y="27"/>
                        <a:pt x="9" y="25"/>
                        <a:pt x="12" y="25"/>
                      </a:cubicBezTo>
                      <a:cubicBezTo>
                        <a:pt x="24" y="24"/>
                        <a:pt x="35" y="24"/>
                        <a:pt x="46" y="18"/>
                      </a:cubicBezTo>
                      <a:cubicBezTo>
                        <a:pt x="53" y="15"/>
                        <a:pt x="57" y="8"/>
                        <a:pt x="64" y="4"/>
                      </a:cubicBezTo>
                      <a:cubicBezTo>
                        <a:pt x="66" y="3"/>
                        <a:pt x="70" y="3"/>
                        <a:pt x="71" y="0"/>
                      </a:cubicBezTo>
                    </a:path>
                  </a:pathLst>
                </a:custGeom>
                <a:noFill/>
                <a:ln w="7938" cap="flat">
                  <a:solidFill>
                    <a:srgbClr val="FFFFFF"/>
                  </a:solidFill>
                  <a:prstDash val="lgDash"/>
                  <a:round/>
                  <a:headEnd/>
                  <a:tailEnd/>
                </a:ln>
              </p:spPr>
              <p:txBody>
                <a:bodyPr/>
                <a:lstStyle/>
                <a:p>
                  <a:endParaRPr lang="hu-HU"/>
                </a:p>
              </p:txBody>
            </p:sp>
            <p:sp>
              <p:nvSpPr>
                <p:cNvPr id="16645" name="Freeform 264"/>
                <p:cNvSpPr>
                  <a:spLocks/>
                </p:cNvSpPr>
                <p:nvPr/>
              </p:nvSpPr>
              <p:spPr bwMode="auto">
                <a:xfrm>
                  <a:off x="3155" y="1779"/>
                  <a:ext cx="87" cy="10"/>
                </a:xfrm>
                <a:custGeom>
                  <a:avLst/>
                  <a:gdLst>
                    <a:gd name="T0" fmla="*/ 0 w 35"/>
                    <a:gd name="T1" fmla="*/ 3 h 4"/>
                    <a:gd name="T2" fmla="*/ 52 w 35"/>
                    <a:gd name="T3" fmla="*/ 5 h 4"/>
                    <a:gd name="T4" fmla="*/ 72 w 35"/>
                    <a:gd name="T5" fmla="*/ 0 h 4"/>
                    <a:gd name="T6" fmla="*/ 87 w 35"/>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4">
                      <a:moveTo>
                        <a:pt x="0" y="1"/>
                      </a:moveTo>
                      <a:cubicBezTo>
                        <a:pt x="6" y="3"/>
                        <a:pt x="15" y="4"/>
                        <a:pt x="21" y="2"/>
                      </a:cubicBezTo>
                      <a:cubicBezTo>
                        <a:pt x="24" y="1"/>
                        <a:pt x="26" y="0"/>
                        <a:pt x="29" y="0"/>
                      </a:cubicBezTo>
                      <a:cubicBezTo>
                        <a:pt x="31" y="0"/>
                        <a:pt x="32" y="2"/>
                        <a:pt x="35" y="0"/>
                      </a:cubicBezTo>
                    </a:path>
                  </a:pathLst>
                </a:custGeom>
                <a:noFill/>
                <a:ln w="7938" cap="flat">
                  <a:solidFill>
                    <a:srgbClr val="FFFFFF"/>
                  </a:solidFill>
                  <a:prstDash val="lgDash"/>
                  <a:round/>
                  <a:headEnd/>
                  <a:tailEnd/>
                </a:ln>
              </p:spPr>
              <p:txBody>
                <a:bodyPr/>
                <a:lstStyle/>
                <a:p>
                  <a:endParaRPr lang="hu-HU"/>
                </a:p>
              </p:txBody>
            </p:sp>
            <p:sp>
              <p:nvSpPr>
                <p:cNvPr id="16646" name="Freeform 265"/>
                <p:cNvSpPr>
                  <a:spLocks/>
                </p:cNvSpPr>
                <p:nvPr/>
              </p:nvSpPr>
              <p:spPr bwMode="auto">
                <a:xfrm>
                  <a:off x="1557" y="1939"/>
                  <a:ext cx="102" cy="40"/>
                </a:xfrm>
                <a:custGeom>
                  <a:avLst/>
                  <a:gdLst>
                    <a:gd name="T0" fmla="*/ 0 w 41"/>
                    <a:gd name="T1" fmla="*/ 37 h 15"/>
                    <a:gd name="T2" fmla="*/ 2 w 41"/>
                    <a:gd name="T3" fmla="*/ 40 h 15"/>
                    <a:gd name="T4" fmla="*/ 102 w 41"/>
                    <a:gd name="T5" fmla="*/ 27 h 15"/>
                    <a:gd name="T6" fmla="*/ 0 60000 65536"/>
                    <a:gd name="T7" fmla="*/ 0 60000 65536"/>
                    <a:gd name="T8" fmla="*/ 0 60000 65536"/>
                  </a:gdLst>
                  <a:ahLst/>
                  <a:cxnLst>
                    <a:cxn ang="T6">
                      <a:pos x="T0" y="T1"/>
                    </a:cxn>
                    <a:cxn ang="T7">
                      <a:pos x="T2" y="T3"/>
                    </a:cxn>
                    <a:cxn ang="T8">
                      <a:pos x="T4" y="T5"/>
                    </a:cxn>
                  </a:cxnLst>
                  <a:rect l="0" t="0" r="r" b="b"/>
                  <a:pathLst>
                    <a:path w="41" h="15">
                      <a:moveTo>
                        <a:pt x="0" y="14"/>
                      </a:moveTo>
                      <a:cubicBezTo>
                        <a:pt x="0" y="15"/>
                        <a:pt x="0" y="15"/>
                        <a:pt x="1" y="15"/>
                      </a:cubicBezTo>
                      <a:cubicBezTo>
                        <a:pt x="11" y="8"/>
                        <a:pt x="30" y="0"/>
                        <a:pt x="41" y="10"/>
                      </a:cubicBezTo>
                    </a:path>
                  </a:pathLst>
                </a:custGeom>
                <a:noFill/>
                <a:ln w="7938" cap="flat">
                  <a:solidFill>
                    <a:srgbClr val="FFFFFF"/>
                  </a:solidFill>
                  <a:prstDash val="lgDash"/>
                  <a:round/>
                  <a:headEnd/>
                  <a:tailEnd/>
                </a:ln>
              </p:spPr>
              <p:txBody>
                <a:bodyPr/>
                <a:lstStyle/>
                <a:p>
                  <a:endParaRPr lang="hu-HU"/>
                </a:p>
              </p:txBody>
            </p:sp>
            <p:sp>
              <p:nvSpPr>
                <p:cNvPr id="16647" name="Freeform 266"/>
                <p:cNvSpPr>
                  <a:spLocks/>
                </p:cNvSpPr>
                <p:nvPr/>
              </p:nvSpPr>
              <p:spPr bwMode="auto">
                <a:xfrm>
                  <a:off x="3432" y="1605"/>
                  <a:ext cx="900" cy="206"/>
                </a:xfrm>
                <a:custGeom>
                  <a:avLst/>
                  <a:gdLst>
                    <a:gd name="T0" fmla="*/ 0 w 360"/>
                    <a:gd name="T1" fmla="*/ 206 h 77"/>
                    <a:gd name="T2" fmla="*/ 100 w 360"/>
                    <a:gd name="T3" fmla="*/ 147 h 77"/>
                    <a:gd name="T4" fmla="*/ 178 w 360"/>
                    <a:gd name="T5" fmla="*/ 144 h 77"/>
                    <a:gd name="T6" fmla="*/ 260 w 360"/>
                    <a:gd name="T7" fmla="*/ 94 h 77"/>
                    <a:gd name="T8" fmla="*/ 335 w 360"/>
                    <a:gd name="T9" fmla="*/ 94 h 77"/>
                    <a:gd name="T10" fmla="*/ 398 w 360"/>
                    <a:gd name="T11" fmla="*/ 112 h 77"/>
                    <a:gd name="T12" fmla="*/ 453 w 360"/>
                    <a:gd name="T13" fmla="*/ 83 h 77"/>
                    <a:gd name="T14" fmla="*/ 523 w 360"/>
                    <a:gd name="T15" fmla="*/ 86 h 77"/>
                    <a:gd name="T16" fmla="*/ 590 w 360"/>
                    <a:gd name="T17" fmla="*/ 96 h 77"/>
                    <a:gd name="T18" fmla="*/ 643 w 360"/>
                    <a:gd name="T19" fmla="*/ 72 h 77"/>
                    <a:gd name="T20" fmla="*/ 690 w 360"/>
                    <a:gd name="T21" fmla="*/ 70 h 77"/>
                    <a:gd name="T22" fmla="*/ 755 w 360"/>
                    <a:gd name="T23" fmla="*/ 80 h 77"/>
                    <a:gd name="T24" fmla="*/ 810 w 360"/>
                    <a:gd name="T25" fmla="*/ 56 h 77"/>
                    <a:gd name="T26" fmla="*/ 873 w 360"/>
                    <a:gd name="T27" fmla="*/ 40 h 77"/>
                    <a:gd name="T28" fmla="*/ 895 w 360"/>
                    <a:gd name="T29" fmla="*/ 16 h 77"/>
                    <a:gd name="T30" fmla="*/ 900 w 360"/>
                    <a:gd name="T31" fmla="*/ 0 h 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0" h="77">
                      <a:moveTo>
                        <a:pt x="0" y="77"/>
                      </a:moveTo>
                      <a:cubicBezTo>
                        <a:pt x="10" y="67"/>
                        <a:pt x="24" y="51"/>
                        <a:pt x="40" y="55"/>
                      </a:cubicBezTo>
                      <a:cubicBezTo>
                        <a:pt x="51" y="58"/>
                        <a:pt x="60" y="60"/>
                        <a:pt x="71" y="54"/>
                      </a:cubicBezTo>
                      <a:cubicBezTo>
                        <a:pt x="83" y="49"/>
                        <a:pt x="91" y="39"/>
                        <a:pt x="104" y="35"/>
                      </a:cubicBezTo>
                      <a:cubicBezTo>
                        <a:pt x="113" y="32"/>
                        <a:pt x="124" y="31"/>
                        <a:pt x="134" y="35"/>
                      </a:cubicBezTo>
                      <a:cubicBezTo>
                        <a:pt x="142" y="39"/>
                        <a:pt x="150" y="43"/>
                        <a:pt x="159" y="42"/>
                      </a:cubicBezTo>
                      <a:cubicBezTo>
                        <a:pt x="167" y="40"/>
                        <a:pt x="173" y="34"/>
                        <a:pt x="181" y="31"/>
                      </a:cubicBezTo>
                      <a:cubicBezTo>
                        <a:pt x="191" y="27"/>
                        <a:pt x="199" y="28"/>
                        <a:pt x="209" y="32"/>
                      </a:cubicBezTo>
                      <a:cubicBezTo>
                        <a:pt x="218" y="35"/>
                        <a:pt x="227" y="38"/>
                        <a:pt x="236" y="36"/>
                      </a:cubicBezTo>
                      <a:cubicBezTo>
                        <a:pt x="244" y="34"/>
                        <a:pt x="250" y="30"/>
                        <a:pt x="257" y="27"/>
                      </a:cubicBezTo>
                      <a:cubicBezTo>
                        <a:pt x="263" y="26"/>
                        <a:pt x="270" y="25"/>
                        <a:pt x="276" y="26"/>
                      </a:cubicBezTo>
                      <a:cubicBezTo>
                        <a:pt x="286" y="29"/>
                        <a:pt x="291" y="32"/>
                        <a:pt x="302" y="30"/>
                      </a:cubicBezTo>
                      <a:cubicBezTo>
                        <a:pt x="311" y="28"/>
                        <a:pt x="316" y="25"/>
                        <a:pt x="324" y="21"/>
                      </a:cubicBezTo>
                      <a:cubicBezTo>
                        <a:pt x="332" y="18"/>
                        <a:pt x="341" y="18"/>
                        <a:pt x="349" y="15"/>
                      </a:cubicBezTo>
                      <a:cubicBezTo>
                        <a:pt x="354" y="13"/>
                        <a:pt x="356" y="11"/>
                        <a:pt x="358" y="6"/>
                      </a:cubicBezTo>
                      <a:cubicBezTo>
                        <a:pt x="358" y="4"/>
                        <a:pt x="358" y="2"/>
                        <a:pt x="360" y="0"/>
                      </a:cubicBezTo>
                    </a:path>
                  </a:pathLst>
                </a:custGeom>
                <a:noFill/>
                <a:ln w="7938" cap="flat">
                  <a:solidFill>
                    <a:srgbClr val="FFFFFF"/>
                  </a:solidFill>
                  <a:prstDash val="lgDash"/>
                  <a:round/>
                  <a:headEnd/>
                  <a:tailEnd/>
                </a:ln>
              </p:spPr>
              <p:txBody>
                <a:bodyPr/>
                <a:lstStyle/>
                <a:p>
                  <a:endParaRPr lang="hu-HU"/>
                </a:p>
              </p:txBody>
            </p:sp>
            <p:sp>
              <p:nvSpPr>
                <p:cNvPr id="16648" name="Freeform 267"/>
                <p:cNvSpPr>
                  <a:spLocks/>
                </p:cNvSpPr>
                <p:nvPr/>
              </p:nvSpPr>
              <p:spPr bwMode="auto">
                <a:xfrm>
                  <a:off x="3422" y="1699"/>
                  <a:ext cx="233" cy="88"/>
                </a:xfrm>
                <a:custGeom>
                  <a:avLst/>
                  <a:gdLst>
                    <a:gd name="T0" fmla="*/ 0 w 93"/>
                    <a:gd name="T1" fmla="*/ 72 h 33"/>
                    <a:gd name="T2" fmla="*/ 30 w 93"/>
                    <a:gd name="T3" fmla="*/ 75 h 33"/>
                    <a:gd name="T4" fmla="*/ 73 w 93"/>
                    <a:gd name="T5" fmla="*/ 88 h 33"/>
                    <a:gd name="T6" fmla="*/ 123 w 93"/>
                    <a:gd name="T7" fmla="*/ 61 h 33"/>
                    <a:gd name="T8" fmla="*/ 175 w 93"/>
                    <a:gd name="T9" fmla="*/ 13 h 33"/>
                    <a:gd name="T10" fmla="*/ 233 w 93"/>
                    <a:gd name="T11" fmla="*/ 16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 h="33">
                      <a:moveTo>
                        <a:pt x="0" y="27"/>
                      </a:moveTo>
                      <a:cubicBezTo>
                        <a:pt x="3" y="28"/>
                        <a:pt x="9" y="27"/>
                        <a:pt x="12" y="28"/>
                      </a:cubicBezTo>
                      <a:cubicBezTo>
                        <a:pt x="18" y="29"/>
                        <a:pt x="23" y="32"/>
                        <a:pt x="29" y="33"/>
                      </a:cubicBezTo>
                      <a:cubicBezTo>
                        <a:pt x="38" y="33"/>
                        <a:pt x="44" y="30"/>
                        <a:pt x="49" y="23"/>
                      </a:cubicBezTo>
                      <a:cubicBezTo>
                        <a:pt x="56" y="16"/>
                        <a:pt x="61" y="9"/>
                        <a:pt x="70" y="5"/>
                      </a:cubicBezTo>
                      <a:cubicBezTo>
                        <a:pt x="80" y="0"/>
                        <a:pt x="84" y="2"/>
                        <a:pt x="93" y="6"/>
                      </a:cubicBezTo>
                    </a:path>
                  </a:pathLst>
                </a:custGeom>
                <a:noFill/>
                <a:ln w="7938" cap="flat">
                  <a:solidFill>
                    <a:srgbClr val="FFFFFF"/>
                  </a:solidFill>
                  <a:prstDash val="lgDash"/>
                  <a:round/>
                  <a:headEnd/>
                  <a:tailEnd/>
                </a:ln>
              </p:spPr>
              <p:txBody>
                <a:bodyPr/>
                <a:lstStyle/>
                <a:p>
                  <a:endParaRPr lang="hu-HU"/>
                </a:p>
              </p:txBody>
            </p:sp>
            <p:sp>
              <p:nvSpPr>
                <p:cNvPr id="16649" name="Freeform 268"/>
                <p:cNvSpPr>
                  <a:spLocks/>
                </p:cNvSpPr>
                <p:nvPr/>
              </p:nvSpPr>
              <p:spPr bwMode="auto">
                <a:xfrm>
                  <a:off x="3617" y="1691"/>
                  <a:ext cx="115" cy="77"/>
                </a:xfrm>
                <a:custGeom>
                  <a:avLst/>
                  <a:gdLst>
                    <a:gd name="T0" fmla="*/ 0 w 46"/>
                    <a:gd name="T1" fmla="*/ 61 h 29"/>
                    <a:gd name="T2" fmla="*/ 73 w 46"/>
                    <a:gd name="T3" fmla="*/ 42 h 29"/>
                    <a:gd name="T4" fmla="*/ 103 w 46"/>
                    <a:gd name="T5" fmla="*/ 11 h 29"/>
                    <a:gd name="T6" fmla="*/ 115 w 46"/>
                    <a:gd name="T7" fmla="*/ 0 h 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29">
                      <a:moveTo>
                        <a:pt x="0" y="23"/>
                      </a:moveTo>
                      <a:cubicBezTo>
                        <a:pt x="7" y="29"/>
                        <a:pt x="23" y="20"/>
                        <a:pt x="29" y="16"/>
                      </a:cubicBezTo>
                      <a:cubicBezTo>
                        <a:pt x="34" y="13"/>
                        <a:pt x="37" y="8"/>
                        <a:pt x="41" y="4"/>
                      </a:cubicBezTo>
                      <a:cubicBezTo>
                        <a:pt x="43" y="2"/>
                        <a:pt x="44" y="1"/>
                        <a:pt x="46" y="0"/>
                      </a:cubicBezTo>
                    </a:path>
                  </a:pathLst>
                </a:custGeom>
                <a:noFill/>
                <a:ln w="7938" cap="flat">
                  <a:solidFill>
                    <a:srgbClr val="FFFFFF"/>
                  </a:solidFill>
                  <a:prstDash val="lgDash"/>
                  <a:round/>
                  <a:headEnd/>
                  <a:tailEnd/>
                </a:ln>
              </p:spPr>
              <p:txBody>
                <a:bodyPr/>
                <a:lstStyle/>
                <a:p>
                  <a:endParaRPr lang="hu-HU"/>
                </a:p>
              </p:txBody>
            </p:sp>
            <p:sp>
              <p:nvSpPr>
                <p:cNvPr id="16650" name="Freeform 269"/>
                <p:cNvSpPr>
                  <a:spLocks/>
                </p:cNvSpPr>
                <p:nvPr/>
              </p:nvSpPr>
              <p:spPr bwMode="auto">
                <a:xfrm>
                  <a:off x="3680" y="1707"/>
                  <a:ext cx="335" cy="56"/>
                </a:xfrm>
                <a:custGeom>
                  <a:avLst/>
                  <a:gdLst>
                    <a:gd name="T0" fmla="*/ 0 w 134"/>
                    <a:gd name="T1" fmla="*/ 40 h 21"/>
                    <a:gd name="T2" fmla="*/ 33 w 134"/>
                    <a:gd name="T3" fmla="*/ 56 h 21"/>
                    <a:gd name="T4" fmla="*/ 110 w 134"/>
                    <a:gd name="T5" fmla="*/ 35 h 21"/>
                    <a:gd name="T6" fmla="*/ 173 w 134"/>
                    <a:gd name="T7" fmla="*/ 40 h 21"/>
                    <a:gd name="T8" fmla="*/ 203 w 134"/>
                    <a:gd name="T9" fmla="*/ 37 h 21"/>
                    <a:gd name="T10" fmla="*/ 238 w 134"/>
                    <a:gd name="T11" fmla="*/ 24 h 21"/>
                    <a:gd name="T12" fmla="*/ 295 w 134"/>
                    <a:gd name="T13" fmla="*/ 32 h 21"/>
                    <a:gd name="T14" fmla="*/ 328 w 134"/>
                    <a:gd name="T15" fmla="*/ 19 h 21"/>
                    <a:gd name="T16" fmla="*/ 335 w 134"/>
                    <a:gd name="T17" fmla="*/ 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4" h="21">
                      <a:moveTo>
                        <a:pt x="0" y="15"/>
                      </a:moveTo>
                      <a:cubicBezTo>
                        <a:pt x="5" y="16"/>
                        <a:pt x="7" y="20"/>
                        <a:pt x="13" y="21"/>
                      </a:cubicBezTo>
                      <a:cubicBezTo>
                        <a:pt x="24" y="21"/>
                        <a:pt x="34" y="15"/>
                        <a:pt x="44" y="13"/>
                      </a:cubicBezTo>
                      <a:cubicBezTo>
                        <a:pt x="54" y="11"/>
                        <a:pt x="60" y="13"/>
                        <a:pt x="69" y="15"/>
                      </a:cubicBezTo>
                      <a:cubicBezTo>
                        <a:pt x="73" y="16"/>
                        <a:pt x="77" y="15"/>
                        <a:pt x="81" y="14"/>
                      </a:cubicBezTo>
                      <a:cubicBezTo>
                        <a:pt x="86" y="12"/>
                        <a:pt x="90" y="10"/>
                        <a:pt x="95" y="9"/>
                      </a:cubicBezTo>
                      <a:cubicBezTo>
                        <a:pt x="102" y="9"/>
                        <a:pt x="110" y="12"/>
                        <a:pt x="118" y="12"/>
                      </a:cubicBezTo>
                      <a:cubicBezTo>
                        <a:pt x="123" y="12"/>
                        <a:pt x="128" y="11"/>
                        <a:pt x="131" y="7"/>
                      </a:cubicBezTo>
                      <a:cubicBezTo>
                        <a:pt x="132" y="5"/>
                        <a:pt x="133" y="1"/>
                        <a:pt x="134" y="0"/>
                      </a:cubicBezTo>
                    </a:path>
                  </a:pathLst>
                </a:custGeom>
                <a:noFill/>
                <a:ln w="7938" cap="flat">
                  <a:solidFill>
                    <a:srgbClr val="FFFFFF"/>
                  </a:solidFill>
                  <a:prstDash val="lgDash"/>
                  <a:round/>
                  <a:headEnd/>
                  <a:tailEnd/>
                </a:ln>
              </p:spPr>
              <p:txBody>
                <a:bodyPr/>
                <a:lstStyle/>
                <a:p>
                  <a:endParaRPr lang="hu-HU"/>
                </a:p>
              </p:txBody>
            </p:sp>
            <p:sp>
              <p:nvSpPr>
                <p:cNvPr id="16651" name="Freeform 270"/>
                <p:cNvSpPr>
                  <a:spLocks/>
                </p:cNvSpPr>
                <p:nvPr/>
              </p:nvSpPr>
              <p:spPr bwMode="auto">
                <a:xfrm>
                  <a:off x="3405" y="1723"/>
                  <a:ext cx="107" cy="29"/>
                </a:xfrm>
                <a:custGeom>
                  <a:avLst/>
                  <a:gdLst>
                    <a:gd name="T0" fmla="*/ 0 w 43"/>
                    <a:gd name="T1" fmla="*/ 8 h 11"/>
                    <a:gd name="T2" fmla="*/ 57 w 43"/>
                    <a:gd name="T3" fmla="*/ 5 h 11"/>
                    <a:gd name="T4" fmla="*/ 107 w 43"/>
                    <a:gd name="T5" fmla="*/ 29 h 11"/>
                    <a:gd name="T6" fmla="*/ 0 60000 65536"/>
                    <a:gd name="T7" fmla="*/ 0 60000 65536"/>
                    <a:gd name="T8" fmla="*/ 0 60000 65536"/>
                  </a:gdLst>
                  <a:ahLst/>
                  <a:cxnLst>
                    <a:cxn ang="T6">
                      <a:pos x="T0" y="T1"/>
                    </a:cxn>
                    <a:cxn ang="T7">
                      <a:pos x="T2" y="T3"/>
                    </a:cxn>
                    <a:cxn ang="T8">
                      <a:pos x="T4" y="T5"/>
                    </a:cxn>
                  </a:cxnLst>
                  <a:rect l="0" t="0" r="r" b="b"/>
                  <a:pathLst>
                    <a:path w="43" h="11">
                      <a:moveTo>
                        <a:pt x="0" y="3"/>
                      </a:moveTo>
                      <a:cubicBezTo>
                        <a:pt x="5" y="5"/>
                        <a:pt x="16" y="0"/>
                        <a:pt x="23" y="2"/>
                      </a:cubicBezTo>
                      <a:cubicBezTo>
                        <a:pt x="28" y="4"/>
                        <a:pt x="38" y="9"/>
                        <a:pt x="43" y="11"/>
                      </a:cubicBezTo>
                    </a:path>
                  </a:pathLst>
                </a:custGeom>
                <a:noFill/>
                <a:ln w="7938" cap="flat">
                  <a:solidFill>
                    <a:srgbClr val="FFFFFF"/>
                  </a:solidFill>
                  <a:prstDash val="lgDash"/>
                  <a:round/>
                  <a:headEnd/>
                  <a:tailEnd/>
                </a:ln>
              </p:spPr>
              <p:txBody>
                <a:bodyPr/>
                <a:lstStyle/>
                <a:p>
                  <a:endParaRPr lang="hu-HU"/>
                </a:p>
              </p:txBody>
            </p:sp>
            <p:sp>
              <p:nvSpPr>
                <p:cNvPr id="16652" name="Freeform 271"/>
                <p:cNvSpPr>
                  <a:spLocks/>
                </p:cNvSpPr>
                <p:nvPr/>
              </p:nvSpPr>
              <p:spPr bwMode="auto">
                <a:xfrm>
                  <a:off x="3540" y="1755"/>
                  <a:ext cx="102" cy="48"/>
                </a:xfrm>
                <a:custGeom>
                  <a:avLst/>
                  <a:gdLst>
                    <a:gd name="T0" fmla="*/ 0 w 41"/>
                    <a:gd name="T1" fmla="*/ 21 h 18"/>
                    <a:gd name="T2" fmla="*/ 102 w 41"/>
                    <a:gd name="T3" fmla="*/ 0 h 18"/>
                    <a:gd name="T4" fmla="*/ 0 60000 65536"/>
                    <a:gd name="T5" fmla="*/ 0 60000 65536"/>
                  </a:gdLst>
                  <a:ahLst/>
                  <a:cxnLst>
                    <a:cxn ang="T4">
                      <a:pos x="T0" y="T1"/>
                    </a:cxn>
                    <a:cxn ang="T5">
                      <a:pos x="T2" y="T3"/>
                    </a:cxn>
                  </a:cxnLst>
                  <a:rect l="0" t="0" r="r" b="b"/>
                  <a:pathLst>
                    <a:path w="41" h="18">
                      <a:moveTo>
                        <a:pt x="0" y="8"/>
                      </a:moveTo>
                      <a:cubicBezTo>
                        <a:pt x="7" y="18"/>
                        <a:pt x="35" y="8"/>
                        <a:pt x="41" y="0"/>
                      </a:cubicBezTo>
                    </a:path>
                  </a:pathLst>
                </a:custGeom>
                <a:noFill/>
                <a:ln w="7938" cap="flat">
                  <a:solidFill>
                    <a:srgbClr val="FFFFFF"/>
                  </a:solidFill>
                  <a:prstDash val="lgDash"/>
                  <a:round/>
                  <a:headEnd/>
                  <a:tailEnd/>
                </a:ln>
              </p:spPr>
              <p:txBody>
                <a:bodyPr/>
                <a:lstStyle/>
                <a:p>
                  <a:endParaRPr lang="hu-HU"/>
                </a:p>
              </p:txBody>
            </p:sp>
            <p:sp>
              <p:nvSpPr>
                <p:cNvPr id="16653" name="Freeform 272"/>
                <p:cNvSpPr>
                  <a:spLocks/>
                </p:cNvSpPr>
                <p:nvPr/>
              </p:nvSpPr>
              <p:spPr bwMode="auto">
                <a:xfrm>
                  <a:off x="3677" y="1723"/>
                  <a:ext cx="120" cy="24"/>
                </a:xfrm>
                <a:custGeom>
                  <a:avLst/>
                  <a:gdLst>
                    <a:gd name="T0" fmla="*/ 0 w 48"/>
                    <a:gd name="T1" fmla="*/ 24 h 9"/>
                    <a:gd name="T2" fmla="*/ 25 w 48"/>
                    <a:gd name="T3" fmla="*/ 11 h 9"/>
                    <a:gd name="T4" fmla="*/ 75 w 48"/>
                    <a:gd name="T5" fmla="*/ 3 h 9"/>
                    <a:gd name="T6" fmla="*/ 120 w 48"/>
                    <a:gd name="T7" fmla="*/ 16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9">
                      <a:moveTo>
                        <a:pt x="0" y="9"/>
                      </a:moveTo>
                      <a:cubicBezTo>
                        <a:pt x="3" y="9"/>
                        <a:pt x="7" y="6"/>
                        <a:pt x="10" y="4"/>
                      </a:cubicBezTo>
                      <a:cubicBezTo>
                        <a:pt x="17" y="1"/>
                        <a:pt x="23" y="0"/>
                        <a:pt x="30" y="1"/>
                      </a:cubicBezTo>
                      <a:cubicBezTo>
                        <a:pt x="36" y="2"/>
                        <a:pt x="44" y="6"/>
                        <a:pt x="48" y="6"/>
                      </a:cubicBezTo>
                    </a:path>
                  </a:pathLst>
                </a:custGeom>
                <a:noFill/>
                <a:ln w="7938" cap="flat">
                  <a:solidFill>
                    <a:srgbClr val="FFFFFF"/>
                  </a:solidFill>
                  <a:prstDash val="lgDash"/>
                  <a:round/>
                  <a:headEnd/>
                  <a:tailEnd/>
                </a:ln>
              </p:spPr>
              <p:txBody>
                <a:bodyPr/>
                <a:lstStyle/>
                <a:p>
                  <a:endParaRPr lang="hu-HU"/>
                </a:p>
              </p:txBody>
            </p:sp>
            <p:sp>
              <p:nvSpPr>
                <p:cNvPr id="16654" name="Freeform 273"/>
                <p:cNvSpPr>
                  <a:spLocks/>
                </p:cNvSpPr>
                <p:nvPr/>
              </p:nvSpPr>
              <p:spPr bwMode="auto">
                <a:xfrm>
                  <a:off x="3755" y="1675"/>
                  <a:ext cx="117" cy="21"/>
                </a:xfrm>
                <a:custGeom>
                  <a:avLst/>
                  <a:gdLst>
                    <a:gd name="T0" fmla="*/ 0 w 47"/>
                    <a:gd name="T1" fmla="*/ 21 h 8"/>
                    <a:gd name="T2" fmla="*/ 65 w 47"/>
                    <a:gd name="T3" fmla="*/ 3 h 8"/>
                    <a:gd name="T4" fmla="*/ 117 w 47"/>
                    <a:gd name="T5" fmla="*/ 16 h 8"/>
                    <a:gd name="T6" fmla="*/ 0 60000 65536"/>
                    <a:gd name="T7" fmla="*/ 0 60000 65536"/>
                    <a:gd name="T8" fmla="*/ 0 60000 65536"/>
                  </a:gdLst>
                  <a:ahLst/>
                  <a:cxnLst>
                    <a:cxn ang="T6">
                      <a:pos x="T0" y="T1"/>
                    </a:cxn>
                    <a:cxn ang="T7">
                      <a:pos x="T2" y="T3"/>
                    </a:cxn>
                    <a:cxn ang="T8">
                      <a:pos x="T4" y="T5"/>
                    </a:cxn>
                  </a:cxnLst>
                  <a:rect l="0" t="0" r="r" b="b"/>
                  <a:pathLst>
                    <a:path w="47" h="8">
                      <a:moveTo>
                        <a:pt x="0" y="8"/>
                      </a:moveTo>
                      <a:cubicBezTo>
                        <a:pt x="9" y="8"/>
                        <a:pt x="17" y="2"/>
                        <a:pt x="26" y="1"/>
                      </a:cubicBezTo>
                      <a:cubicBezTo>
                        <a:pt x="33" y="0"/>
                        <a:pt x="41" y="2"/>
                        <a:pt x="47" y="6"/>
                      </a:cubicBezTo>
                    </a:path>
                  </a:pathLst>
                </a:custGeom>
                <a:noFill/>
                <a:ln w="7938" cap="flat">
                  <a:solidFill>
                    <a:srgbClr val="FFFFFF"/>
                  </a:solidFill>
                  <a:prstDash val="lgDash"/>
                  <a:round/>
                  <a:headEnd/>
                  <a:tailEnd/>
                </a:ln>
              </p:spPr>
              <p:txBody>
                <a:bodyPr/>
                <a:lstStyle/>
                <a:p>
                  <a:endParaRPr lang="hu-HU"/>
                </a:p>
              </p:txBody>
            </p:sp>
            <p:sp>
              <p:nvSpPr>
                <p:cNvPr id="16655" name="Freeform 274"/>
                <p:cNvSpPr>
                  <a:spLocks/>
                </p:cNvSpPr>
                <p:nvPr/>
              </p:nvSpPr>
              <p:spPr bwMode="auto">
                <a:xfrm>
                  <a:off x="3482" y="1693"/>
                  <a:ext cx="105" cy="43"/>
                </a:xfrm>
                <a:custGeom>
                  <a:avLst/>
                  <a:gdLst>
                    <a:gd name="T0" fmla="*/ 0 w 42"/>
                    <a:gd name="T1" fmla="*/ 38 h 16"/>
                    <a:gd name="T2" fmla="*/ 5 w 42"/>
                    <a:gd name="T3" fmla="*/ 43 h 16"/>
                    <a:gd name="T4" fmla="*/ 105 w 42"/>
                    <a:gd name="T5" fmla="*/ 27 h 16"/>
                    <a:gd name="T6" fmla="*/ 0 60000 65536"/>
                    <a:gd name="T7" fmla="*/ 0 60000 65536"/>
                    <a:gd name="T8" fmla="*/ 0 60000 65536"/>
                  </a:gdLst>
                  <a:ahLst/>
                  <a:cxnLst>
                    <a:cxn ang="T6">
                      <a:pos x="T0" y="T1"/>
                    </a:cxn>
                    <a:cxn ang="T7">
                      <a:pos x="T2" y="T3"/>
                    </a:cxn>
                    <a:cxn ang="T8">
                      <a:pos x="T4" y="T5"/>
                    </a:cxn>
                  </a:cxnLst>
                  <a:rect l="0" t="0" r="r" b="b"/>
                  <a:pathLst>
                    <a:path w="42" h="16">
                      <a:moveTo>
                        <a:pt x="0" y="14"/>
                      </a:moveTo>
                      <a:cubicBezTo>
                        <a:pt x="0" y="15"/>
                        <a:pt x="1" y="16"/>
                        <a:pt x="2" y="16"/>
                      </a:cubicBezTo>
                      <a:cubicBezTo>
                        <a:pt x="11" y="9"/>
                        <a:pt x="31" y="0"/>
                        <a:pt x="42" y="10"/>
                      </a:cubicBezTo>
                    </a:path>
                  </a:pathLst>
                </a:custGeom>
                <a:noFill/>
                <a:ln w="7938" cap="flat">
                  <a:solidFill>
                    <a:srgbClr val="FFFFFF"/>
                  </a:solidFill>
                  <a:prstDash val="lgDash"/>
                  <a:round/>
                  <a:headEnd/>
                  <a:tailEnd/>
                </a:ln>
              </p:spPr>
              <p:txBody>
                <a:bodyPr/>
                <a:lstStyle/>
                <a:p>
                  <a:endParaRPr lang="hu-HU"/>
                </a:p>
              </p:txBody>
            </p:sp>
            <p:sp>
              <p:nvSpPr>
                <p:cNvPr id="16656" name="Freeform 275"/>
                <p:cNvSpPr>
                  <a:spLocks/>
                </p:cNvSpPr>
                <p:nvPr/>
              </p:nvSpPr>
              <p:spPr bwMode="auto">
                <a:xfrm>
                  <a:off x="3340" y="1728"/>
                  <a:ext cx="62" cy="27"/>
                </a:xfrm>
                <a:custGeom>
                  <a:avLst/>
                  <a:gdLst>
                    <a:gd name="T0" fmla="*/ 0 w 25"/>
                    <a:gd name="T1" fmla="*/ 27 h 10"/>
                    <a:gd name="T2" fmla="*/ 62 w 25"/>
                    <a:gd name="T3" fmla="*/ 0 h 10"/>
                    <a:gd name="T4" fmla="*/ 0 60000 65536"/>
                    <a:gd name="T5" fmla="*/ 0 60000 65536"/>
                  </a:gdLst>
                  <a:ahLst/>
                  <a:cxnLst>
                    <a:cxn ang="T4">
                      <a:pos x="T0" y="T1"/>
                    </a:cxn>
                    <a:cxn ang="T5">
                      <a:pos x="T2" y="T3"/>
                    </a:cxn>
                  </a:cxnLst>
                  <a:rect l="0" t="0" r="r" b="b"/>
                  <a:pathLst>
                    <a:path w="25" h="10">
                      <a:moveTo>
                        <a:pt x="0" y="10"/>
                      </a:moveTo>
                      <a:cubicBezTo>
                        <a:pt x="10" y="7"/>
                        <a:pt x="18" y="7"/>
                        <a:pt x="25" y="0"/>
                      </a:cubicBezTo>
                    </a:path>
                  </a:pathLst>
                </a:custGeom>
                <a:noFill/>
                <a:ln w="7938" cap="flat">
                  <a:solidFill>
                    <a:srgbClr val="FFFFFF"/>
                  </a:solidFill>
                  <a:prstDash val="lgDash"/>
                  <a:round/>
                  <a:headEnd/>
                  <a:tailEnd/>
                </a:ln>
              </p:spPr>
              <p:txBody>
                <a:bodyPr/>
                <a:lstStyle/>
                <a:p>
                  <a:endParaRPr lang="hu-HU"/>
                </a:p>
              </p:txBody>
            </p:sp>
            <p:sp>
              <p:nvSpPr>
                <p:cNvPr id="16657" name="Freeform 276"/>
                <p:cNvSpPr>
                  <a:spLocks/>
                </p:cNvSpPr>
                <p:nvPr/>
              </p:nvSpPr>
              <p:spPr bwMode="auto">
                <a:xfrm>
                  <a:off x="3222" y="1760"/>
                  <a:ext cx="100" cy="61"/>
                </a:xfrm>
                <a:custGeom>
                  <a:avLst/>
                  <a:gdLst>
                    <a:gd name="T0" fmla="*/ 0 w 40"/>
                    <a:gd name="T1" fmla="*/ 50 h 23"/>
                    <a:gd name="T2" fmla="*/ 68 w 40"/>
                    <a:gd name="T3" fmla="*/ 42 h 23"/>
                    <a:gd name="T4" fmla="*/ 100 w 40"/>
                    <a:gd name="T5" fmla="*/ 0 h 23"/>
                    <a:gd name="T6" fmla="*/ 0 60000 65536"/>
                    <a:gd name="T7" fmla="*/ 0 60000 65536"/>
                    <a:gd name="T8" fmla="*/ 0 60000 65536"/>
                  </a:gdLst>
                  <a:ahLst/>
                  <a:cxnLst>
                    <a:cxn ang="T6">
                      <a:pos x="T0" y="T1"/>
                    </a:cxn>
                    <a:cxn ang="T7">
                      <a:pos x="T2" y="T3"/>
                    </a:cxn>
                    <a:cxn ang="T8">
                      <a:pos x="T4" y="T5"/>
                    </a:cxn>
                  </a:cxnLst>
                  <a:rect l="0" t="0" r="r" b="b"/>
                  <a:pathLst>
                    <a:path w="40" h="23">
                      <a:moveTo>
                        <a:pt x="0" y="19"/>
                      </a:moveTo>
                      <a:cubicBezTo>
                        <a:pt x="8" y="23"/>
                        <a:pt x="20" y="21"/>
                        <a:pt x="27" y="16"/>
                      </a:cubicBezTo>
                      <a:cubicBezTo>
                        <a:pt x="33" y="12"/>
                        <a:pt x="34" y="4"/>
                        <a:pt x="40" y="0"/>
                      </a:cubicBezTo>
                    </a:path>
                  </a:pathLst>
                </a:custGeom>
                <a:noFill/>
                <a:ln w="7938" cap="flat">
                  <a:solidFill>
                    <a:srgbClr val="FFFFFF"/>
                  </a:solidFill>
                  <a:prstDash val="lgDash"/>
                  <a:round/>
                  <a:headEnd/>
                  <a:tailEnd/>
                </a:ln>
              </p:spPr>
              <p:txBody>
                <a:bodyPr/>
                <a:lstStyle/>
                <a:p>
                  <a:endParaRPr lang="hu-HU"/>
                </a:p>
              </p:txBody>
            </p:sp>
            <p:sp>
              <p:nvSpPr>
                <p:cNvPr id="16658" name="Freeform 277"/>
                <p:cNvSpPr>
                  <a:spLocks/>
                </p:cNvSpPr>
                <p:nvPr/>
              </p:nvSpPr>
              <p:spPr bwMode="auto">
                <a:xfrm>
                  <a:off x="3307" y="1768"/>
                  <a:ext cx="115" cy="27"/>
                </a:xfrm>
                <a:custGeom>
                  <a:avLst/>
                  <a:gdLst>
                    <a:gd name="T0" fmla="*/ 0 w 46"/>
                    <a:gd name="T1" fmla="*/ 16 h 10"/>
                    <a:gd name="T2" fmla="*/ 73 w 46"/>
                    <a:gd name="T3" fmla="*/ 3 h 10"/>
                    <a:gd name="T4" fmla="*/ 115 w 46"/>
                    <a:gd name="T5" fmla="*/ 3 h 10"/>
                    <a:gd name="T6" fmla="*/ 0 60000 65536"/>
                    <a:gd name="T7" fmla="*/ 0 60000 65536"/>
                    <a:gd name="T8" fmla="*/ 0 60000 65536"/>
                  </a:gdLst>
                  <a:ahLst/>
                  <a:cxnLst>
                    <a:cxn ang="T6">
                      <a:pos x="T0" y="T1"/>
                    </a:cxn>
                    <a:cxn ang="T7">
                      <a:pos x="T2" y="T3"/>
                    </a:cxn>
                    <a:cxn ang="T8">
                      <a:pos x="T4" y="T5"/>
                    </a:cxn>
                  </a:cxnLst>
                  <a:rect l="0" t="0" r="r" b="b"/>
                  <a:pathLst>
                    <a:path w="46" h="10">
                      <a:moveTo>
                        <a:pt x="0" y="6"/>
                      </a:moveTo>
                      <a:cubicBezTo>
                        <a:pt x="10" y="10"/>
                        <a:pt x="19" y="1"/>
                        <a:pt x="29" y="1"/>
                      </a:cubicBezTo>
                      <a:cubicBezTo>
                        <a:pt x="35" y="0"/>
                        <a:pt x="40" y="1"/>
                        <a:pt x="46" y="1"/>
                      </a:cubicBezTo>
                    </a:path>
                  </a:pathLst>
                </a:custGeom>
                <a:noFill/>
                <a:ln w="7938" cap="flat">
                  <a:solidFill>
                    <a:srgbClr val="FFFFFF"/>
                  </a:solidFill>
                  <a:prstDash val="lgDash"/>
                  <a:round/>
                  <a:headEnd/>
                  <a:tailEnd/>
                </a:ln>
              </p:spPr>
              <p:txBody>
                <a:bodyPr/>
                <a:lstStyle/>
                <a:p>
                  <a:endParaRPr lang="hu-HU"/>
                </a:p>
              </p:txBody>
            </p:sp>
            <p:sp>
              <p:nvSpPr>
                <p:cNvPr id="16659" name="Freeform 278"/>
                <p:cNvSpPr>
                  <a:spLocks/>
                </p:cNvSpPr>
                <p:nvPr/>
              </p:nvSpPr>
              <p:spPr bwMode="auto">
                <a:xfrm>
                  <a:off x="3287" y="1773"/>
                  <a:ext cx="135" cy="56"/>
                </a:xfrm>
                <a:custGeom>
                  <a:avLst/>
                  <a:gdLst>
                    <a:gd name="T0" fmla="*/ 0 w 54"/>
                    <a:gd name="T1" fmla="*/ 37 h 21"/>
                    <a:gd name="T2" fmla="*/ 93 w 54"/>
                    <a:gd name="T3" fmla="*/ 29 h 21"/>
                    <a:gd name="T4" fmla="*/ 135 w 54"/>
                    <a:gd name="T5" fmla="*/ 0 h 21"/>
                    <a:gd name="T6" fmla="*/ 0 60000 65536"/>
                    <a:gd name="T7" fmla="*/ 0 60000 65536"/>
                    <a:gd name="T8" fmla="*/ 0 60000 65536"/>
                  </a:gdLst>
                  <a:ahLst/>
                  <a:cxnLst>
                    <a:cxn ang="T6">
                      <a:pos x="T0" y="T1"/>
                    </a:cxn>
                    <a:cxn ang="T7">
                      <a:pos x="T2" y="T3"/>
                    </a:cxn>
                    <a:cxn ang="T8">
                      <a:pos x="T4" y="T5"/>
                    </a:cxn>
                  </a:cxnLst>
                  <a:rect l="0" t="0" r="r" b="b"/>
                  <a:pathLst>
                    <a:path w="54" h="21">
                      <a:moveTo>
                        <a:pt x="0" y="14"/>
                      </a:moveTo>
                      <a:cubicBezTo>
                        <a:pt x="10" y="21"/>
                        <a:pt x="26" y="18"/>
                        <a:pt x="37" y="11"/>
                      </a:cubicBezTo>
                      <a:cubicBezTo>
                        <a:pt x="43" y="8"/>
                        <a:pt x="48" y="3"/>
                        <a:pt x="54" y="0"/>
                      </a:cubicBezTo>
                    </a:path>
                  </a:pathLst>
                </a:custGeom>
                <a:noFill/>
                <a:ln w="7938" cap="flat">
                  <a:solidFill>
                    <a:srgbClr val="FFFFFF"/>
                  </a:solidFill>
                  <a:prstDash val="lgDash"/>
                  <a:round/>
                  <a:headEnd/>
                  <a:tailEnd/>
                </a:ln>
              </p:spPr>
              <p:txBody>
                <a:bodyPr/>
                <a:lstStyle/>
                <a:p>
                  <a:endParaRPr lang="hu-HU"/>
                </a:p>
              </p:txBody>
            </p:sp>
            <p:sp>
              <p:nvSpPr>
                <p:cNvPr id="16660" name="Freeform 279"/>
                <p:cNvSpPr>
                  <a:spLocks/>
                </p:cNvSpPr>
                <p:nvPr/>
              </p:nvSpPr>
              <p:spPr bwMode="auto">
                <a:xfrm>
                  <a:off x="3867" y="1696"/>
                  <a:ext cx="103" cy="45"/>
                </a:xfrm>
                <a:custGeom>
                  <a:avLst/>
                  <a:gdLst>
                    <a:gd name="T0" fmla="*/ 0 w 41"/>
                    <a:gd name="T1" fmla="*/ 5 h 17"/>
                    <a:gd name="T2" fmla="*/ 103 w 41"/>
                    <a:gd name="T3" fmla="*/ 0 h 17"/>
                    <a:gd name="T4" fmla="*/ 0 60000 65536"/>
                    <a:gd name="T5" fmla="*/ 0 60000 65536"/>
                  </a:gdLst>
                  <a:ahLst/>
                  <a:cxnLst>
                    <a:cxn ang="T4">
                      <a:pos x="T0" y="T1"/>
                    </a:cxn>
                    <a:cxn ang="T5">
                      <a:pos x="T2" y="T3"/>
                    </a:cxn>
                  </a:cxnLst>
                  <a:rect l="0" t="0" r="r" b="b"/>
                  <a:pathLst>
                    <a:path w="41" h="17">
                      <a:moveTo>
                        <a:pt x="0" y="2"/>
                      </a:moveTo>
                      <a:cubicBezTo>
                        <a:pt x="11" y="17"/>
                        <a:pt x="29" y="5"/>
                        <a:pt x="41" y="0"/>
                      </a:cubicBezTo>
                    </a:path>
                  </a:pathLst>
                </a:custGeom>
                <a:noFill/>
                <a:ln w="7938" cap="flat">
                  <a:solidFill>
                    <a:srgbClr val="FFFFFF"/>
                  </a:solidFill>
                  <a:prstDash val="lgDash"/>
                  <a:round/>
                  <a:headEnd/>
                  <a:tailEnd/>
                </a:ln>
              </p:spPr>
              <p:txBody>
                <a:bodyPr/>
                <a:lstStyle/>
                <a:p>
                  <a:endParaRPr lang="hu-HU"/>
                </a:p>
              </p:txBody>
            </p:sp>
            <p:sp>
              <p:nvSpPr>
                <p:cNvPr id="16661" name="Freeform 280"/>
                <p:cNvSpPr>
                  <a:spLocks/>
                </p:cNvSpPr>
                <p:nvPr/>
              </p:nvSpPr>
              <p:spPr bwMode="auto">
                <a:xfrm>
                  <a:off x="3955" y="1648"/>
                  <a:ext cx="205" cy="56"/>
                </a:xfrm>
                <a:custGeom>
                  <a:avLst/>
                  <a:gdLst>
                    <a:gd name="T0" fmla="*/ 0 w 82"/>
                    <a:gd name="T1" fmla="*/ 37 h 21"/>
                    <a:gd name="T2" fmla="*/ 123 w 82"/>
                    <a:gd name="T3" fmla="*/ 32 h 21"/>
                    <a:gd name="T4" fmla="*/ 205 w 82"/>
                    <a:gd name="T5" fmla="*/ 37 h 21"/>
                    <a:gd name="T6" fmla="*/ 0 60000 65536"/>
                    <a:gd name="T7" fmla="*/ 0 60000 65536"/>
                    <a:gd name="T8" fmla="*/ 0 60000 65536"/>
                  </a:gdLst>
                  <a:ahLst/>
                  <a:cxnLst>
                    <a:cxn ang="T6">
                      <a:pos x="T0" y="T1"/>
                    </a:cxn>
                    <a:cxn ang="T7">
                      <a:pos x="T2" y="T3"/>
                    </a:cxn>
                    <a:cxn ang="T8">
                      <a:pos x="T4" y="T5"/>
                    </a:cxn>
                  </a:cxnLst>
                  <a:rect l="0" t="0" r="r" b="b"/>
                  <a:pathLst>
                    <a:path w="82" h="21">
                      <a:moveTo>
                        <a:pt x="0" y="14"/>
                      </a:moveTo>
                      <a:cubicBezTo>
                        <a:pt x="14" y="0"/>
                        <a:pt x="35" y="0"/>
                        <a:pt x="49" y="12"/>
                      </a:cubicBezTo>
                      <a:cubicBezTo>
                        <a:pt x="58" y="19"/>
                        <a:pt x="72" y="21"/>
                        <a:pt x="82" y="14"/>
                      </a:cubicBezTo>
                    </a:path>
                  </a:pathLst>
                </a:custGeom>
                <a:noFill/>
                <a:ln w="7938" cap="flat">
                  <a:solidFill>
                    <a:srgbClr val="FFFFFF"/>
                  </a:solidFill>
                  <a:prstDash val="lgDash"/>
                  <a:round/>
                  <a:headEnd/>
                  <a:tailEnd/>
                </a:ln>
              </p:spPr>
              <p:txBody>
                <a:bodyPr/>
                <a:lstStyle/>
                <a:p>
                  <a:endParaRPr lang="hu-HU"/>
                </a:p>
              </p:txBody>
            </p:sp>
            <p:sp>
              <p:nvSpPr>
                <p:cNvPr id="16662" name="Freeform 281"/>
                <p:cNvSpPr>
                  <a:spLocks/>
                </p:cNvSpPr>
                <p:nvPr/>
              </p:nvSpPr>
              <p:spPr bwMode="auto">
                <a:xfrm>
                  <a:off x="4130" y="1635"/>
                  <a:ext cx="122" cy="42"/>
                </a:xfrm>
                <a:custGeom>
                  <a:avLst/>
                  <a:gdLst>
                    <a:gd name="T0" fmla="*/ 0 w 49"/>
                    <a:gd name="T1" fmla="*/ 42 h 16"/>
                    <a:gd name="T2" fmla="*/ 80 w 49"/>
                    <a:gd name="T3" fmla="*/ 11 h 16"/>
                    <a:gd name="T4" fmla="*/ 122 w 49"/>
                    <a:gd name="T5" fmla="*/ 24 h 16"/>
                    <a:gd name="T6" fmla="*/ 0 60000 65536"/>
                    <a:gd name="T7" fmla="*/ 0 60000 65536"/>
                    <a:gd name="T8" fmla="*/ 0 60000 65536"/>
                  </a:gdLst>
                  <a:ahLst/>
                  <a:cxnLst>
                    <a:cxn ang="T6">
                      <a:pos x="T0" y="T1"/>
                    </a:cxn>
                    <a:cxn ang="T7">
                      <a:pos x="T2" y="T3"/>
                    </a:cxn>
                    <a:cxn ang="T8">
                      <a:pos x="T4" y="T5"/>
                    </a:cxn>
                  </a:cxnLst>
                  <a:rect l="0" t="0" r="r" b="b"/>
                  <a:pathLst>
                    <a:path w="49" h="16">
                      <a:moveTo>
                        <a:pt x="0" y="16"/>
                      </a:moveTo>
                      <a:cubicBezTo>
                        <a:pt x="9" y="6"/>
                        <a:pt x="19" y="0"/>
                        <a:pt x="32" y="4"/>
                      </a:cubicBezTo>
                      <a:cubicBezTo>
                        <a:pt x="37" y="5"/>
                        <a:pt x="43" y="9"/>
                        <a:pt x="49" y="9"/>
                      </a:cubicBezTo>
                    </a:path>
                  </a:pathLst>
                </a:custGeom>
                <a:noFill/>
                <a:ln w="7938" cap="flat">
                  <a:solidFill>
                    <a:srgbClr val="FFFFFF"/>
                  </a:solidFill>
                  <a:prstDash val="lgDash"/>
                  <a:round/>
                  <a:headEnd/>
                  <a:tailEnd/>
                </a:ln>
              </p:spPr>
              <p:txBody>
                <a:bodyPr/>
                <a:lstStyle/>
                <a:p>
                  <a:endParaRPr lang="hu-HU"/>
                </a:p>
              </p:txBody>
            </p:sp>
            <p:sp>
              <p:nvSpPr>
                <p:cNvPr id="16663" name="Freeform 282"/>
                <p:cNvSpPr>
                  <a:spLocks/>
                </p:cNvSpPr>
                <p:nvPr/>
              </p:nvSpPr>
              <p:spPr bwMode="auto">
                <a:xfrm>
                  <a:off x="4137" y="1675"/>
                  <a:ext cx="275" cy="50"/>
                </a:xfrm>
                <a:custGeom>
                  <a:avLst/>
                  <a:gdLst>
                    <a:gd name="T0" fmla="*/ 0 w 110"/>
                    <a:gd name="T1" fmla="*/ 24 h 19"/>
                    <a:gd name="T2" fmla="*/ 93 w 110"/>
                    <a:gd name="T3" fmla="*/ 21 h 19"/>
                    <a:gd name="T4" fmla="*/ 150 w 110"/>
                    <a:gd name="T5" fmla="*/ 3 h 19"/>
                    <a:gd name="T6" fmla="*/ 188 w 110"/>
                    <a:gd name="T7" fmla="*/ 11 h 19"/>
                    <a:gd name="T8" fmla="*/ 220 w 110"/>
                    <a:gd name="T9" fmla="*/ 13 h 19"/>
                    <a:gd name="T10" fmla="*/ 240 w 110"/>
                    <a:gd name="T11" fmla="*/ 0 h 19"/>
                    <a:gd name="T12" fmla="*/ 275 w 110"/>
                    <a:gd name="T13" fmla="*/ 8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0" h="19">
                      <a:moveTo>
                        <a:pt x="0" y="9"/>
                      </a:moveTo>
                      <a:cubicBezTo>
                        <a:pt x="9" y="19"/>
                        <a:pt x="28" y="12"/>
                        <a:pt x="37" y="8"/>
                      </a:cubicBezTo>
                      <a:cubicBezTo>
                        <a:pt x="44" y="5"/>
                        <a:pt x="52" y="1"/>
                        <a:pt x="60" y="1"/>
                      </a:cubicBezTo>
                      <a:cubicBezTo>
                        <a:pt x="65" y="1"/>
                        <a:pt x="70" y="3"/>
                        <a:pt x="75" y="4"/>
                      </a:cubicBezTo>
                      <a:cubicBezTo>
                        <a:pt x="79" y="4"/>
                        <a:pt x="84" y="6"/>
                        <a:pt x="88" y="5"/>
                      </a:cubicBezTo>
                      <a:cubicBezTo>
                        <a:pt x="91" y="4"/>
                        <a:pt x="93" y="1"/>
                        <a:pt x="96" y="0"/>
                      </a:cubicBezTo>
                      <a:cubicBezTo>
                        <a:pt x="99" y="0"/>
                        <a:pt x="108" y="1"/>
                        <a:pt x="110" y="3"/>
                      </a:cubicBezTo>
                    </a:path>
                  </a:pathLst>
                </a:custGeom>
                <a:noFill/>
                <a:ln w="7938" cap="flat">
                  <a:solidFill>
                    <a:srgbClr val="FFFFFF"/>
                  </a:solidFill>
                  <a:prstDash val="lgDash"/>
                  <a:round/>
                  <a:headEnd/>
                  <a:tailEnd/>
                </a:ln>
              </p:spPr>
              <p:txBody>
                <a:bodyPr/>
                <a:lstStyle/>
                <a:p>
                  <a:endParaRPr lang="hu-HU"/>
                </a:p>
              </p:txBody>
            </p:sp>
            <p:sp>
              <p:nvSpPr>
                <p:cNvPr id="16664" name="Freeform 283"/>
                <p:cNvSpPr>
                  <a:spLocks/>
                </p:cNvSpPr>
                <p:nvPr/>
              </p:nvSpPr>
              <p:spPr bwMode="auto">
                <a:xfrm>
                  <a:off x="4290" y="1635"/>
                  <a:ext cx="97" cy="42"/>
                </a:xfrm>
                <a:custGeom>
                  <a:avLst/>
                  <a:gdLst>
                    <a:gd name="T0" fmla="*/ 0 w 39"/>
                    <a:gd name="T1" fmla="*/ 42 h 16"/>
                    <a:gd name="T2" fmla="*/ 97 w 39"/>
                    <a:gd name="T3" fmla="*/ 37 h 16"/>
                    <a:gd name="T4" fmla="*/ 0 60000 65536"/>
                    <a:gd name="T5" fmla="*/ 0 60000 65536"/>
                  </a:gdLst>
                  <a:ahLst/>
                  <a:cxnLst>
                    <a:cxn ang="T4">
                      <a:pos x="T0" y="T1"/>
                    </a:cxn>
                    <a:cxn ang="T5">
                      <a:pos x="T2" y="T3"/>
                    </a:cxn>
                  </a:cxnLst>
                  <a:rect l="0" t="0" r="r" b="b"/>
                  <a:pathLst>
                    <a:path w="39" h="16">
                      <a:moveTo>
                        <a:pt x="0" y="16"/>
                      </a:moveTo>
                      <a:cubicBezTo>
                        <a:pt x="10" y="9"/>
                        <a:pt x="31" y="0"/>
                        <a:pt x="39" y="14"/>
                      </a:cubicBezTo>
                    </a:path>
                  </a:pathLst>
                </a:custGeom>
                <a:noFill/>
                <a:ln w="7938" cap="flat">
                  <a:solidFill>
                    <a:srgbClr val="FFFFFF"/>
                  </a:solidFill>
                  <a:prstDash val="lgDash"/>
                  <a:round/>
                  <a:headEnd/>
                  <a:tailEnd/>
                </a:ln>
              </p:spPr>
              <p:txBody>
                <a:bodyPr/>
                <a:lstStyle/>
                <a:p>
                  <a:endParaRPr lang="hu-HU"/>
                </a:p>
              </p:txBody>
            </p:sp>
            <p:sp>
              <p:nvSpPr>
                <p:cNvPr id="16665" name="Freeform 284"/>
                <p:cNvSpPr>
                  <a:spLocks/>
                </p:cNvSpPr>
                <p:nvPr/>
              </p:nvSpPr>
              <p:spPr bwMode="auto">
                <a:xfrm>
                  <a:off x="4012" y="1696"/>
                  <a:ext cx="98" cy="35"/>
                </a:xfrm>
                <a:custGeom>
                  <a:avLst/>
                  <a:gdLst>
                    <a:gd name="T0" fmla="*/ 0 w 39"/>
                    <a:gd name="T1" fmla="*/ 13 h 13"/>
                    <a:gd name="T2" fmla="*/ 70 w 39"/>
                    <a:gd name="T3" fmla="*/ 19 h 13"/>
                    <a:gd name="T4" fmla="*/ 98 w 39"/>
                    <a:gd name="T5" fmla="*/ 0 h 13"/>
                    <a:gd name="T6" fmla="*/ 0 60000 65536"/>
                    <a:gd name="T7" fmla="*/ 0 60000 65536"/>
                    <a:gd name="T8" fmla="*/ 0 60000 65536"/>
                  </a:gdLst>
                  <a:ahLst/>
                  <a:cxnLst>
                    <a:cxn ang="T6">
                      <a:pos x="T0" y="T1"/>
                    </a:cxn>
                    <a:cxn ang="T7">
                      <a:pos x="T2" y="T3"/>
                    </a:cxn>
                    <a:cxn ang="T8">
                      <a:pos x="T4" y="T5"/>
                    </a:cxn>
                  </a:cxnLst>
                  <a:rect l="0" t="0" r="r" b="b"/>
                  <a:pathLst>
                    <a:path w="39" h="13">
                      <a:moveTo>
                        <a:pt x="0" y="5"/>
                      </a:moveTo>
                      <a:cubicBezTo>
                        <a:pt x="5" y="13"/>
                        <a:pt x="20" y="11"/>
                        <a:pt x="28" y="7"/>
                      </a:cubicBezTo>
                      <a:cubicBezTo>
                        <a:pt x="32" y="6"/>
                        <a:pt x="35" y="1"/>
                        <a:pt x="39" y="0"/>
                      </a:cubicBezTo>
                    </a:path>
                  </a:pathLst>
                </a:custGeom>
                <a:noFill/>
                <a:ln w="7938" cap="flat">
                  <a:solidFill>
                    <a:srgbClr val="FFFFFF"/>
                  </a:solidFill>
                  <a:prstDash val="lgDash"/>
                  <a:round/>
                  <a:headEnd/>
                  <a:tailEnd/>
                </a:ln>
              </p:spPr>
              <p:txBody>
                <a:bodyPr/>
                <a:lstStyle/>
                <a:p>
                  <a:endParaRPr lang="hu-HU"/>
                </a:p>
              </p:txBody>
            </p:sp>
            <p:sp>
              <p:nvSpPr>
                <p:cNvPr id="16666" name="Freeform 285"/>
                <p:cNvSpPr>
                  <a:spLocks/>
                </p:cNvSpPr>
                <p:nvPr/>
              </p:nvSpPr>
              <p:spPr bwMode="auto">
                <a:xfrm>
                  <a:off x="4217" y="1616"/>
                  <a:ext cx="200" cy="29"/>
                </a:xfrm>
                <a:custGeom>
                  <a:avLst/>
                  <a:gdLst>
                    <a:gd name="T0" fmla="*/ 0 w 80"/>
                    <a:gd name="T1" fmla="*/ 29 h 11"/>
                    <a:gd name="T2" fmla="*/ 118 w 80"/>
                    <a:gd name="T3" fmla="*/ 3 h 11"/>
                    <a:gd name="T4" fmla="*/ 168 w 80"/>
                    <a:gd name="T5" fmla="*/ 5 h 11"/>
                    <a:gd name="T6" fmla="*/ 200 w 80"/>
                    <a:gd name="T7" fmla="*/ 3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 h="11">
                      <a:moveTo>
                        <a:pt x="0" y="11"/>
                      </a:moveTo>
                      <a:cubicBezTo>
                        <a:pt x="9" y="0"/>
                        <a:pt x="33" y="2"/>
                        <a:pt x="47" y="1"/>
                      </a:cubicBezTo>
                      <a:cubicBezTo>
                        <a:pt x="54" y="1"/>
                        <a:pt x="60" y="4"/>
                        <a:pt x="67" y="2"/>
                      </a:cubicBezTo>
                      <a:cubicBezTo>
                        <a:pt x="71" y="2"/>
                        <a:pt x="77" y="1"/>
                        <a:pt x="80" y="1"/>
                      </a:cubicBezTo>
                    </a:path>
                  </a:pathLst>
                </a:custGeom>
                <a:noFill/>
                <a:ln w="7938" cap="flat">
                  <a:solidFill>
                    <a:srgbClr val="FFFFFF"/>
                  </a:solidFill>
                  <a:prstDash val="lgDash"/>
                  <a:round/>
                  <a:headEnd/>
                  <a:tailEnd/>
                </a:ln>
              </p:spPr>
              <p:txBody>
                <a:bodyPr/>
                <a:lstStyle/>
                <a:p>
                  <a:endParaRPr lang="hu-HU"/>
                </a:p>
              </p:txBody>
            </p:sp>
            <p:sp>
              <p:nvSpPr>
                <p:cNvPr id="16667" name="Freeform 286"/>
                <p:cNvSpPr>
                  <a:spLocks/>
                </p:cNvSpPr>
                <p:nvPr/>
              </p:nvSpPr>
              <p:spPr bwMode="auto">
                <a:xfrm>
                  <a:off x="3580" y="2269"/>
                  <a:ext cx="900" cy="198"/>
                </a:xfrm>
                <a:custGeom>
                  <a:avLst/>
                  <a:gdLst>
                    <a:gd name="T0" fmla="*/ 900 w 360"/>
                    <a:gd name="T1" fmla="*/ 0 h 74"/>
                    <a:gd name="T2" fmla="*/ 800 w 360"/>
                    <a:gd name="T3" fmla="*/ 54 h 74"/>
                    <a:gd name="T4" fmla="*/ 723 w 360"/>
                    <a:gd name="T5" fmla="*/ 54 h 74"/>
                    <a:gd name="T6" fmla="*/ 643 w 360"/>
                    <a:gd name="T7" fmla="*/ 107 h 74"/>
                    <a:gd name="T8" fmla="*/ 568 w 360"/>
                    <a:gd name="T9" fmla="*/ 104 h 74"/>
                    <a:gd name="T10" fmla="*/ 503 w 360"/>
                    <a:gd name="T11" fmla="*/ 88 h 74"/>
                    <a:gd name="T12" fmla="*/ 450 w 360"/>
                    <a:gd name="T13" fmla="*/ 118 h 74"/>
                    <a:gd name="T14" fmla="*/ 378 w 360"/>
                    <a:gd name="T15" fmla="*/ 115 h 74"/>
                    <a:gd name="T16" fmla="*/ 310 w 360"/>
                    <a:gd name="T17" fmla="*/ 104 h 74"/>
                    <a:gd name="T18" fmla="*/ 258 w 360"/>
                    <a:gd name="T19" fmla="*/ 126 h 74"/>
                    <a:gd name="T20" fmla="*/ 210 w 360"/>
                    <a:gd name="T21" fmla="*/ 128 h 74"/>
                    <a:gd name="T22" fmla="*/ 145 w 360"/>
                    <a:gd name="T23" fmla="*/ 120 h 74"/>
                    <a:gd name="T24" fmla="*/ 90 w 360"/>
                    <a:gd name="T25" fmla="*/ 142 h 74"/>
                    <a:gd name="T26" fmla="*/ 30 w 360"/>
                    <a:gd name="T27" fmla="*/ 161 h 74"/>
                    <a:gd name="T28" fmla="*/ 8 w 360"/>
                    <a:gd name="T29" fmla="*/ 185 h 74"/>
                    <a:gd name="T30" fmla="*/ 0 w 360"/>
                    <a:gd name="T31" fmla="*/ 198 h 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0" h="74">
                      <a:moveTo>
                        <a:pt x="360" y="0"/>
                      </a:moveTo>
                      <a:cubicBezTo>
                        <a:pt x="350" y="11"/>
                        <a:pt x="337" y="24"/>
                        <a:pt x="320" y="20"/>
                      </a:cubicBezTo>
                      <a:cubicBezTo>
                        <a:pt x="309" y="17"/>
                        <a:pt x="300" y="15"/>
                        <a:pt x="289" y="20"/>
                      </a:cubicBezTo>
                      <a:cubicBezTo>
                        <a:pt x="278" y="26"/>
                        <a:pt x="269" y="36"/>
                        <a:pt x="257" y="40"/>
                      </a:cubicBezTo>
                      <a:cubicBezTo>
                        <a:pt x="247" y="43"/>
                        <a:pt x="236" y="44"/>
                        <a:pt x="227" y="39"/>
                      </a:cubicBezTo>
                      <a:cubicBezTo>
                        <a:pt x="219" y="36"/>
                        <a:pt x="210" y="31"/>
                        <a:pt x="201" y="33"/>
                      </a:cubicBezTo>
                      <a:cubicBezTo>
                        <a:pt x="193" y="34"/>
                        <a:pt x="187" y="40"/>
                        <a:pt x="180" y="44"/>
                      </a:cubicBezTo>
                      <a:cubicBezTo>
                        <a:pt x="170" y="48"/>
                        <a:pt x="161" y="47"/>
                        <a:pt x="151" y="43"/>
                      </a:cubicBezTo>
                      <a:cubicBezTo>
                        <a:pt x="142" y="40"/>
                        <a:pt x="134" y="37"/>
                        <a:pt x="124" y="39"/>
                      </a:cubicBezTo>
                      <a:cubicBezTo>
                        <a:pt x="117" y="40"/>
                        <a:pt x="110" y="45"/>
                        <a:pt x="103" y="47"/>
                      </a:cubicBezTo>
                      <a:cubicBezTo>
                        <a:pt x="97" y="49"/>
                        <a:pt x="91" y="50"/>
                        <a:pt x="84" y="48"/>
                      </a:cubicBezTo>
                      <a:cubicBezTo>
                        <a:pt x="75" y="46"/>
                        <a:pt x="69" y="42"/>
                        <a:pt x="58" y="45"/>
                      </a:cubicBezTo>
                      <a:cubicBezTo>
                        <a:pt x="50" y="46"/>
                        <a:pt x="44" y="50"/>
                        <a:pt x="36" y="53"/>
                      </a:cubicBezTo>
                      <a:cubicBezTo>
                        <a:pt x="29" y="57"/>
                        <a:pt x="20" y="57"/>
                        <a:pt x="12" y="60"/>
                      </a:cubicBezTo>
                      <a:cubicBezTo>
                        <a:pt x="6" y="62"/>
                        <a:pt x="5" y="64"/>
                        <a:pt x="3" y="69"/>
                      </a:cubicBezTo>
                      <a:cubicBezTo>
                        <a:pt x="2" y="71"/>
                        <a:pt x="2" y="73"/>
                        <a:pt x="0" y="74"/>
                      </a:cubicBezTo>
                    </a:path>
                  </a:pathLst>
                </a:custGeom>
                <a:noFill/>
                <a:ln w="7938" cap="flat">
                  <a:solidFill>
                    <a:srgbClr val="FFFFFF"/>
                  </a:solidFill>
                  <a:prstDash val="lgDash"/>
                  <a:round/>
                  <a:headEnd/>
                  <a:tailEnd/>
                </a:ln>
              </p:spPr>
              <p:txBody>
                <a:bodyPr/>
                <a:lstStyle/>
                <a:p>
                  <a:endParaRPr lang="hu-HU"/>
                </a:p>
              </p:txBody>
            </p:sp>
            <p:sp>
              <p:nvSpPr>
                <p:cNvPr id="16668" name="Freeform 287"/>
                <p:cNvSpPr>
                  <a:spLocks/>
                </p:cNvSpPr>
                <p:nvPr/>
              </p:nvSpPr>
              <p:spPr bwMode="auto">
                <a:xfrm>
                  <a:off x="4257" y="2288"/>
                  <a:ext cx="230" cy="88"/>
                </a:xfrm>
                <a:custGeom>
                  <a:avLst/>
                  <a:gdLst>
                    <a:gd name="T0" fmla="*/ 230 w 92"/>
                    <a:gd name="T1" fmla="*/ 13 h 33"/>
                    <a:gd name="T2" fmla="*/ 203 w 92"/>
                    <a:gd name="T3" fmla="*/ 13 h 33"/>
                    <a:gd name="T4" fmla="*/ 160 w 92"/>
                    <a:gd name="T5" fmla="*/ 0 h 33"/>
                    <a:gd name="T6" fmla="*/ 110 w 92"/>
                    <a:gd name="T7" fmla="*/ 24 h 33"/>
                    <a:gd name="T8" fmla="*/ 58 w 92"/>
                    <a:gd name="T9" fmla="*/ 75 h 33"/>
                    <a:gd name="T10" fmla="*/ 0 w 92"/>
                    <a:gd name="T11" fmla="*/ 72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 h="33">
                      <a:moveTo>
                        <a:pt x="92" y="5"/>
                      </a:moveTo>
                      <a:cubicBezTo>
                        <a:pt x="88" y="3"/>
                        <a:pt x="85" y="6"/>
                        <a:pt x="81" y="5"/>
                      </a:cubicBezTo>
                      <a:cubicBezTo>
                        <a:pt x="75" y="3"/>
                        <a:pt x="70" y="0"/>
                        <a:pt x="64" y="0"/>
                      </a:cubicBezTo>
                      <a:cubicBezTo>
                        <a:pt x="55" y="0"/>
                        <a:pt x="49" y="3"/>
                        <a:pt x="44" y="9"/>
                      </a:cubicBezTo>
                      <a:cubicBezTo>
                        <a:pt x="38" y="17"/>
                        <a:pt x="32" y="24"/>
                        <a:pt x="23" y="28"/>
                      </a:cubicBezTo>
                      <a:cubicBezTo>
                        <a:pt x="13" y="33"/>
                        <a:pt x="9" y="31"/>
                        <a:pt x="0" y="27"/>
                      </a:cubicBezTo>
                    </a:path>
                  </a:pathLst>
                </a:custGeom>
                <a:noFill/>
                <a:ln w="7938" cap="flat">
                  <a:solidFill>
                    <a:srgbClr val="FFFFFF"/>
                  </a:solidFill>
                  <a:prstDash val="lgDash"/>
                  <a:round/>
                  <a:headEnd/>
                  <a:tailEnd/>
                </a:ln>
              </p:spPr>
              <p:txBody>
                <a:bodyPr/>
                <a:lstStyle/>
                <a:p>
                  <a:endParaRPr lang="hu-HU"/>
                </a:p>
              </p:txBody>
            </p:sp>
            <p:sp>
              <p:nvSpPr>
                <p:cNvPr id="16669" name="Freeform 288"/>
                <p:cNvSpPr>
                  <a:spLocks/>
                </p:cNvSpPr>
                <p:nvPr/>
              </p:nvSpPr>
              <p:spPr bwMode="auto">
                <a:xfrm>
                  <a:off x="4180" y="2307"/>
                  <a:ext cx="115" cy="77"/>
                </a:xfrm>
                <a:custGeom>
                  <a:avLst/>
                  <a:gdLst>
                    <a:gd name="T0" fmla="*/ 115 w 46"/>
                    <a:gd name="T1" fmla="*/ 16 h 29"/>
                    <a:gd name="T2" fmla="*/ 43 w 46"/>
                    <a:gd name="T3" fmla="*/ 35 h 29"/>
                    <a:gd name="T4" fmla="*/ 13 w 46"/>
                    <a:gd name="T5" fmla="*/ 66 h 29"/>
                    <a:gd name="T6" fmla="*/ 0 w 46"/>
                    <a:gd name="T7" fmla="*/ 77 h 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29">
                      <a:moveTo>
                        <a:pt x="46" y="6"/>
                      </a:moveTo>
                      <a:cubicBezTo>
                        <a:pt x="39" y="0"/>
                        <a:pt x="23" y="9"/>
                        <a:pt x="17" y="13"/>
                      </a:cubicBezTo>
                      <a:cubicBezTo>
                        <a:pt x="12" y="16"/>
                        <a:pt x="9" y="20"/>
                        <a:pt x="5" y="25"/>
                      </a:cubicBezTo>
                      <a:cubicBezTo>
                        <a:pt x="3" y="26"/>
                        <a:pt x="2" y="28"/>
                        <a:pt x="0" y="29"/>
                      </a:cubicBezTo>
                    </a:path>
                  </a:pathLst>
                </a:custGeom>
                <a:noFill/>
                <a:ln w="7938" cap="flat">
                  <a:solidFill>
                    <a:srgbClr val="FFFFFF"/>
                  </a:solidFill>
                  <a:prstDash val="lgDash"/>
                  <a:round/>
                  <a:headEnd/>
                  <a:tailEnd/>
                </a:ln>
              </p:spPr>
              <p:txBody>
                <a:bodyPr/>
                <a:lstStyle/>
                <a:p>
                  <a:endParaRPr lang="hu-HU"/>
                </a:p>
              </p:txBody>
            </p:sp>
            <p:sp>
              <p:nvSpPr>
                <p:cNvPr id="16670" name="Freeform 289"/>
                <p:cNvSpPr>
                  <a:spLocks/>
                </p:cNvSpPr>
                <p:nvPr/>
              </p:nvSpPr>
              <p:spPr bwMode="auto">
                <a:xfrm>
                  <a:off x="3897" y="2312"/>
                  <a:ext cx="335" cy="56"/>
                </a:xfrm>
                <a:custGeom>
                  <a:avLst/>
                  <a:gdLst>
                    <a:gd name="T0" fmla="*/ 335 w 134"/>
                    <a:gd name="T1" fmla="*/ 16 h 21"/>
                    <a:gd name="T2" fmla="*/ 303 w 134"/>
                    <a:gd name="T3" fmla="*/ 0 h 21"/>
                    <a:gd name="T4" fmla="*/ 225 w 134"/>
                    <a:gd name="T5" fmla="*/ 21 h 21"/>
                    <a:gd name="T6" fmla="*/ 163 w 134"/>
                    <a:gd name="T7" fmla="*/ 16 h 21"/>
                    <a:gd name="T8" fmla="*/ 133 w 134"/>
                    <a:gd name="T9" fmla="*/ 19 h 21"/>
                    <a:gd name="T10" fmla="*/ 100 w 134"/>
                    <a:gd name="T11" fmla="*/ 29 h 21"/>
                    <a:gd name="T12" fmla="*/ 43 w 134"/>
                    <a:gd name="T13" fmla="*/ 24 h 21"/>
                    <a:gd name="T14" fmla="*/ 8 w 134"/>
                    <a:gd name="T15" fmla="*/ 37 h 21"/>
                    <a:gd name="T16" fmla="*/ 0 w 134"/>
                    <a:gd name="T17" fmla="*/ 56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4" h="21">
                      <a:moveTo>
                        <a:pt x="134" y="6"/>
                      </a:moveTo>
                      <a:cubicBezTo>
                        <a:pt x="129" y="4"/>
                        <a:pt x="127" y="0"/>
                        <a:pt x="121" y="0"/>
                      </a:cubicBezTo>
                      <a:cubicBezTo>
                        <a:pt x="111" y="0"/>
                        <a:pt x="100" y="6"/>
                        <a:pt x="90" y="8"/>
                      </a:cubicBezTo>
                      <a:cubicBezTo>
                        <a:pt x="81" y="9"/>
                        <a:pt x="74" y="8"/>
                        <a:pt x="65" y="6"/>
                      </a:cubicBezTo>
                      <a:cubicBezTo>
                        <a:pt x="61" y="5"/>
                        <a:pt x="57" y="6"/>
                        <a:pt x="53" y="7"/>
                      </a:cubicBezTo>
                      <a:cubicBezTo>
                        <a:pt x="49" y="9"/>
                        <a:pt x="45" y="11"/>
                        <a:pt x="40" y="11"/>
                      </a:cubicBezTo>
                      <a:cubicBezTo>
                        <a:pt x="32" y="12"/>
                        <a:pt x="24" y="9"/>
                        <a:pt x="17" y="9"/>
                      </a:cubicBezTo>
                      <a:cubicBezTo>
                        <a:pt x="11" y="9"/>
                        <a:pt x="6" y="10"/>
                        <a:pt x="3" y="14"/>
                      </a:cubicBezTo>
                      <a:cubicBezTo>
                        <a:pt x="2" y="16"/>
                        <a:pt x="1" y="19"/>
                        <a:pt x="0" y="21"/>
                      </a:cubicBezTo>
                    </a:path>
                  </a:pathLst>
                </a:custGeom>
                <a:noFill/>
                <a:ln w="7938" cap="flat">
                  <a:solidFill>
                    <a:srgbClr val="FFFFFF"/>
                  </a:solidFill>
                  <a:prstDash val="lgDash"/>
                  <a:round/>
                  <a:headEnd/>
                  <a:tailEnd/>
                </a:ln>
              </p:spPr>
              <p:txBody>
                <a:bodyPr/>
                <a:lstStyle/>
                <a:p>
                  <a:endParaRPr lang="hu-HU"/>
                </a:p>
              </p:txBody>
            </p:sp>
            <p:sp>
              <p:nvSpPr>
                <p:cNvPr id="16671" name="Freeform 290"/>
                <p:cNvSpPr>
                  <a:spLocks/>
                </p:cNvSpPr>
                <p:nvPr/>
              </p:nvSpPr>
              <p:spPr bwMode="auto">
                <a:xfrm>
                  <a:off x="3950" y="2360"/>
                  <a:ext cx="117" cy="21"/>
                </a:xfrm>
                <a:custGeom>
                  <a:avLst/>
                  <a:gdLst>
                    <a:gd name="T0" fmla="*/ 117 w 47"/>
                    <a:gd name="T1" fmla="*/ 0 h 8"/>
                    <a:gd name="T2" fmla="*/ 50 w 47"/>
                    <a:gd name="T3" fmla="*/ 3 h 8"/>
                    <a:gd name="T4" fmla="*/ 0 w 47"/>
                    <a:gd name="T5" fmla="*/ 21 h 8"/>
                    <a:gd name="T6" fmla="*/ 0 60000 65536"/>
                    <a:gd name="T7" fmla="*/ 0 60000 65536"/>
                    <a:gd name="T8" fmla="*/ 0 60000 65536"/>
                  </a:gdLst>
                  <a:ahLst/>
                  <a:cxnLst>
                    <a:cxn ang="T6">
                      <a:pos x="T0" y="T1"/>
                    </a:cxn>
                    <a:cxn ang="T7">
                      <a:pos x="T2" y="T3"/>
                    </a:cxn>
                    <a:cxn ang="T8">
                      <a:pos x="T4" y="T5"/>
                    </a:cxn>
                  </a:cxnLst>
                  <a:rect l="0" t="0" r="r" b="b"/>
                  <a:pathLst>
                    <a:path w="47" h="8">
                      <a:moveTo>
                        <a:pt x="47" y="0"/>
                      </a:moveTo>
                      <a:cubicBezTo>
                        <a:pt x="39" y="3"/>
                        <a:pt x="29" y="0"/>
                        <a:pt x="20" y="1"/>
                      </a:cubicBezTo>
                      <a:cubicBezTo>
                        <a:pt x="13" y="1"/>
                        <a:pt x="6" y="5"/>
                        <a:pt x="0" y="8"/>
                      </a:cubicBezTo>
                    </a:path>
                  </a:pathLst>
                </a:custGeom>
                <a:noFill/>
                <a:ln w="7938" cap="flat">
                  <a:solidFill>
                    <a:srgbClr val="FFFFFF"/>
                  </a:solidFill>
                  <a:prstDash val="lgDash"/>
                  <a:round/>
                  <a:headEnd/>
                  <a:tailEnd/>
                </a:ln>
              </p:spPr>
              <p:txBody>
                <a:bodyPr/>
                <a:lstStyle/>
                <a:p>
                  <a:endParaRPr lang="hu-HU"/>
                </a:p>
              </p:txBody>
            </p:sp>
            <p:sp>
              <p:nvSpPr>
                <p:cNvPr id="16672" name="Freeform 291"/>
                <p:cNvSpPr>
                  <a:spLocks/>
                </p:cNvSpPr>
                <p:nvPr/>
              </p:nvSpPr>
              <p:spPr bwMode="auto">
                <a:xfrm>
                  <a:off x="3820" y="2389"/>
                  <a:ext cx="150" cy="46"/>
                </a:xfrm>
                <a:custGeom>
                  <a:avLst/>
                  <a:gdLst>
                    <a:gd name="T0" fmla="*/ 150 w 60"/>
                    <a:gd name="T1" fmla="*/ 0 h 17"/>
                    <a:gd name="T2" fmla="*/ 0 w 60"/>
                    <a:gd name="T3" fmla="*/ 11 h 17"/>
                    <a:gd name="T4" fmla="*/ 0 60000 65536"/>
                    <a:gd name="T5" fmla="*/ 0 60000 65536"/>
                  </a:gdLst>
                  <a:ahLst/>
                  <a:cxnLst>
                    <a:cxn ang="T4">
                      <a:pos x="T0" y="T1"/>
                    </a:cxn>
                    <a:cxn ang="T5">
                      <a:pos x="T2" y="T3"/>
                    </a:cxn>
                  </a:cxnLst>
                  <a:rect l="0" t="0" r="r" b="b"/>
                  <a:pathLst>
                    <a:path w="60" h="17">
                      <a:moveTo>
                        <a:pt x="60" y="0"/>
                      </a:moveTo>
                      <a:cubicBezTo>
                        <a:pt x="44" y="16"/>
                        <a:pt x="18" y="17"/>
                        <a:pt x="0" y="4"/>
                      </a:cubicBezTo>
                    </a:path>
                  </a:pathLst>
                </a:custGeom>
                <a:noFill/>
                <a:ln w="7938" cap="flat">
                  <a:solidFill>
                    <a:srgbClr val="FFFFFF"/>
                  </a:solidFill>
                  <a:prstDash val="lgDash"/>
                  <a:round/>
                  <a:headEnd/>
                  <a:tailEnd/>
                </a:ln>
              </p:spPr>
              <p:txBody>
                <a:bodyPr/>
                <a:lstStyle/>
                <a:p>
                  <a:endParaRPr lang="hu-HU"/>
                </a:p>
              </p:txBody>
            </p:sp>
            <p:sp>
              <p:nvSpPr>
                <p:cNvPr id="16673" name="Freeform 292"/>
                <p:cNvSpPr>
                  <a:spLocks/>
                </p:cNvSpPr>
                <p:nvPr/>
              </p:nvSpPr>
              <p:spPr bwMode="auto">
                <a:xfrm>
                  <a:off x="3765" y="2365"/>
                  <a:ext cx="100" cy="24"/>
                </a:xfrm>
                <a:custGeom>
                  <a:avLst/>
                  <a:gdLst>
                    <a:gd name="T0" fmla="*/ 100 w 40"/>
                    <a:gd name="T1" fmla="*/ 16 h 9"/>
                    <a:gd name="T2" fmla="*/ 43 w 40"/>
                    <a:gd name="T3" fmla="*/ 5 h 9"/>
                    <a:gd name="T4" fmla="*/ 0 w 40"/>
                    <a:gd name="T5" fmla="*/ 24 h 9"/>
                    <a:gd name="T6" fmla="*/ 0 60000 65536"/>
                    <a:gd name="T7" fmla="*/ 0 60000 65536"/>
                    <a:gd name="T8" fmla="*/ 0 60000 65536"/>
                  </a:gdLst>
                  <a:ahLst/>
                  <a:cxnLst>
                    <a:cxn ang="T6">
                      <a:pos x="T0" y="T1"/>
                    </a:cxn>
                    <a:cxn ang="T7">
                      <a:pos x="T2" y="T3"/>
                    </a:cxn>
                    <a:cxn ang="T8">
                      <a:pos x="T4" y="T5"/>
                    </a:cxn>
                  </a:cxnLst>
                  <a:rect l="0" t="0" r="r" b="b"/>
                  <a:pathLst>
                    <a:path w="40" h="9">
                      <a:moveTo>
                        <a:pt x="40" y="6"/>
                      </a:moveTo>
                      <a:cubicBezTo>
                        <a:pt x="34" y="2"/>
                        <a:pt x="24" y="0"/>
                        <a:pt x="17" y="2"/>
                      </a:cubicBezTo>
                      <a:cubicBezTo>
                        <a:pt x="13" y="2"/>
                        <a:pt x="2" y="4"/>
                        <a:pt x="0" y="9"/>
                      </a:cubicBezTo>
                    </a:path>
                  </a:pathLst>
                </a:custGeom>
                <a:noFill/>
                <a:ln w="7938" cap="flat">
                  <a:solidFill>
                    <a:srgbClr val="FFFFFF"/>
                  </a:solidFill>
                  <a:prstDash val="lgDash"/>
                  <a:round/>
                  <a:headEnd/>
                  <a:tailEnd/>
                </a:ln>
              </p:spPr>
              <p:txBody>
                <a:bodyPr/>
                <a:lstStyle/>
                <a:p>
                  <a:endParaRPr lang="hu-HU"/>
                </a:p>
              </p:txBody>
            </p:sp>
            <p:sp>
              <p:nvSpPr>
                <p:cNvPr id="16674" name="Freeform 293"/>
                <p:cNvSpPr>
                  <a:spLocks/>
                </p:cNvSpPr>
                <p:nvPr/>
              </p:nvSpPr>
              <p:spPr bwMode="auto">
                <a:xfrm>
                  <a:off x="3662" y="2400"/>
                  <a:ext cx="143" cy="43"/>
                </a:xfrm>
                <a:custGeom>
                  <a:avLst/>
                  <a:gdLst>
                    <a:gd name="T0" fmla="*/ 143 w 57"/>
                    <a:gd name="T1" fmla="*/ 0 h 16"/>
                    <a:gd name="T2" fmla="*/ 113 w 57"/>
                    <a:gd name="T3" fmla="*/ 32 h 16"/>
                    <a:gd name="T4" fmla="*/ 63 w 57"/>
                    <a:gd name="T5" fmla="*/ 43 h 16"/>
                    <a:gd name="T6" fmla="*/ 28 w 57"/>
                    <a:gd name="T7" fmla="*/ 30 h 16"/>
                    <a:gd name="T8" fmla="*/ 0 w 57"/>
                    <a:gd name="T9" fmla="*/ 22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16">
                      <a:moveTo>
                        <a:pt x="57" y="0"/>
                      </a:moveTo>
                      <a:cubicBezTo>
                        <a:pt x="52" y="3"/>
                        <a:pt x="50" y="9"/>
                        <a:pt x="45" y="12"/>
                      </a:cubicBezTo>
                      <a:cubicBezTo>
                        <a:pt x="40" y="16"/>
                        <a:pt x="31" y="16"/>
                        <a:pt x="25" y="16"/>
                      </a:cubicBezTo>
                      <a:cubicBezTo>
                        <a:pt x="19" y="16"/>
                        <a:pt x="16" y="13"/>
                        <a:pt x="11" y="11"/>
                      </a:cubicBezTo>
                      <a:cubicBezTo>
                        <a:pt x="7" y="10"/>
                        <a:pt x="3" y="10"/>
                        <a:pt x="0" y="8"/>
                      </a:cubicBezTo>
                    </a:path>
                  </a:pathLst>
                </a:custGeom>
                <a:noFill/>
                <a:ln w="7938" cap="flat">
                  <a:solidFill>
                    <a:srgbClr val="FFFFFF"/>
                  </a:solidFill>
                  <a:prstDash val="lgDash"/>
                  <a:round/>
                  <a:headEnd/>
                  <a:tailEnd/>
                </a:ln>
              </p:spPr>
              <p:txBody>
                <a:bodyPr/>
                <a:lstStyle/>
                <a:p>
                  <a:endParaRPr lang="hu-HU"/>
                </a:p>
              </p:txBody>
            </p:sp>
            <p:sp>
              <p:nvSpPr>
                <p:cNvPr id="16675" name="Freeform 294"/>
                <p:cNvSpPr>
                  <a:spLocks/>
                </p:cNvSpPr>
                <p:nvPr/>
              </p:nvSpPr>
              <p:spPr bwMode="auto">
                <a:xfrm>
                  <a:off x="3417" y="2416"/>
                  <a:ext cx="245" cy="64"/>
                </a:xfrm>
                <a:custGeom>
                  <a:avLst/>
                  <a:gdLst>
                    <a:gd name="T0" fmla="*/ 245 w 98"/>
                    <a:gd name="T1" fmla="*/ 0 h 24"/>
                    <a:gd name="T2" fmla="*/ 223 w 98"/>
                    <a:gd name="T3" fmla="*/ 29 h 24"/>
                    <a:gd name="T4" fmla="*/ 198 w 98"/>
                    <a:gd name="T5" fmla="*/ 43 h 24"/>
                    <a:gd name="T6" fmla="*/ 163 w 98"/>
                    <a:gd name="T7" fmla="*/ 51 h 24"/>
                    <a:gd name="T8" fmla="*/ 98 w 98"/>
                    <a:gd name="T9" fmla="*/ 43 h 24"/>
                    <a:gd name="T10" fmla="*/ 43 w 98"/>
                    <a:gd name="T11" fmla="*/ 40 h 24"/>
                    <a:gd name="T12" fmla="*/ 0 w 98"/>
                    <a:gd name="T13" fmla="*/ 64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 h="24">
                      <a:moveTo>
                        <a:pt x="98" y="0"/>
                      </a:moveTo>
                      <a:cubicBezTo>
                        <a:pt x="94" y="2"/>
                        <a:pt x="93" y="8"/>
                        <a:pt x="89" y="11"/>
                      </a:cubicBezTo>
                      <a:cubicBezTo>
                        <a:pt x="86" y="13"/>
                        <a:pt x="82" y="15"/>
                        <a:pt x="79" y="16"/>
                      </a:cubicBezTo>
                      <a:cubicBezTo>
                        <a:pt x="75" y="18"/>
                        <a:pt x="70" y="19"/>
                        <a:pt x="65" y="19"/>
                      </a:cubicBezTo>
                      <a:cubicBezTo>
                        <a:pt x="56" y="19"/>
                        <a:pt x="47" y="17"/>
                        <a:pt x="39" y="16"/>
                      </a:cubicBezTo>
                      <a:cubicBezTo>
                        <a:pt x="31" y="14"/>
                        <a:pt x="24" y="13"/>
                        <a:pt x="17" y="15"/>
                      </a:cubicBezTo>
                      <a:cubicBezTo>
                        <a:pt x="10" y="16"/>
                        <a:pt x="6" y="20"/>
                        <a:pt x="0" y="24"/>
                      </a:cubicBezTo>
                    </a:path>
                  </a:pathLst>
                </a:custGeom>
                <a:noFill/>
                <a:ln w="7938" cap="flat">
                  <a:solidFill>
                    <a:srgbClr val="FFFFFF"/>
                  </a:solidFill>
                  <a:prstDash val="lgDash"/>
                  <a:round/>
                  <a:headEnd/>
                  <a:tailEnd/>
                </a:ln>
              </p:spPr>
              <p:txBody>
                <a:bodyPr/>
                <a:lstStyle/>
                <a:p>
                  <a:endParaRPr lang="hu-HU"/>
                </a:p>
              </p:txBody>
            </p:sp>
            <p:sp>
              <p:nvSpPr>
                <p:cNvPr id="16676" name="Freeform 295"/>
                <p:cNvSpPr>
                  <a:spLocks/>
                </p:cNvSpPr>
                <p:nvPr/>
              </p:nvSpPr>
              <p:spPr bwMode="auto">
                <a:xfrm>
                  <a:off x="4402" y="2323"/>
                  <a:ext cx="88" cy="26"/>
                </a:xfrm>
                <a:custGeom>
                  <a:avLst/>
                  <a:gdLst>
                    <a:gd name="T0" fmla="*/ 88 w 35"/>
                    <a:gd name="T1" fmla="*/ 16 h 10"/>
                    <a:gd name="T2" fmla="*/ 48 w 35"/>
                    <a:gd name="T3" fmla="*/ 21 h 10"/>
                    <a:gd name="T4" fmla="*/ 0 w 35"/>
                    <a:gd name="T5" fmla="*/ 0 h 10"/>
                    <a:gd name="T6" fmla="*/ 0 60000 65536"/>
                    <a:gd name="T7" fmla="*/ 0 60000 65536"/>
                    <a:gd name="T8" fmla="*/ 0 60000 65536"/>
                  </a:gdLst>
                  <a:ahLst/>
                  <a:cxnLst>
                    <a:cxn ang="T6">
                      <a:pos x="T0" y="T1"/>
                    </a:cxn>
                    <a:cxn ang="T7">
                      <a:pos x="T2" y="T3"/>
                    </a:cxn>
                    <a:cxn ang="T8">
                      <a:pos x="T4" y="T5"/>
                    </a:cxn>
                  </a:cxnLst>
                  <a:rect l="0" t="0" r="r" b="b"/>
                  <a:pathLst>
                    <a:path w="35" h="10">
                      <a:moveTo>
                        <a:pt x="35" y="6"/>
                      </a:moveTo>
                      <a:cubicBezTo>
                        <a:pt x="29" y="5"/>
                        <a:pt x="26" y="10"/>
                        <a:pt x="19" y="8"/>
                      </a:cubicBezTo>
                      <a:cubicBezTo>
                        <a:pt x="14" y="7"/>
                        <a:pt x="4" y="1"/>
                        <a:pt x="0" y="0"/>
                      </a:cubicBezTo>
                    </a:path>
                  </a:pathLst>
                </a:custGeom>
                <a:noFill/>
                <a:ln w="7938" cap="flat">
                  <a:solidFill>
                    <a:srgbClr val="FFFFFF"/>
                  </a:solidFill>
                  <a:prstDash val="lgDash"/>
                  <a:round/>
                  <a:headEnd/>
                  <a:tailEnd/>
                </a:ln>
              </p:spPr>
              <p:txBody>
                <a:bodyPr/>
                <a:lstStyle/>
                <a:p>
                  <a:endParaRPr lang="hu-HU"/>
                </a:p>
              </p:txBody>
            </p:sp>
            <p:sp>
              <p:nvSpPr>
                <p:cNvPr id="16677" name="Freeform 296"/>
                <p:cNvSpPr>
                  <a:spLocks/>
                </p:cNvSpPr>
                <p:nvPr/>
              </p:nvSpPr>
              <p:spPr bwMode="auto">
                <a:xfrm>
                  <a:off x="4270" y="2272"/>
                  <a:ext cx="105" cy="45"/>
                </a:xfrm>
                <a:custGeom>
                  <a:avLst/>
                  <a:gdLst>
                    <a:gd name="T0" fmla="*/ 105 w 42"/>
                    <a:gd name="T1" fmla="*/ 24 h 17"/>
                    <a:gd name="T2" fmla="*/ 0 w 42"/>
                    <a:gd name="T3" fmla="*/ 45 h 17"/>
                    <a:gd name="T4" fmla="*/ 0 60000 65536"/>
                    <a:gd name="T5" fmla="*/ 0 60000 65536"/>
                  </a:gdLst>
                  <a:ahLst/>
                  <a:cxnLst>
                    <a:cxn ang="T4">
                      <a:pos x="T0" y="T1"/>
                    </a:cxn>
                    <a:cxn ang="T5">
                      <a:pos x="T2" y="T3"/>
                    </a:cxn>
                  </a:cxnLst>
                  <a:rect l="0" t="0" r="r" b="b"/>
                  <a:pathLst>
                    <a:path w="42" h="17">
                      <a:moveTo>
                        <a:pt x="42" y="9"/>
                      </a:moveTo>
                      <a:cubicBezTo>
                        <a:pt x="34" y="0"/>
                        <a:pt x="7" y="10"/>
                        <a:pt x="0" y="17"/>
                      </a:cubicBezTo>
                    </a:path>
                  </a:pathLst>
                </a:custGeom>
                <a:noFill/>
                <a:ln w="7938" cap="flat">
                  <a:solidFill>
                    <a:srgbClr val="FFFFFF"/>
                  </a:solidFill>
                  <a:prstDash val="lgDash"/>
                  <a:round/>
                  <a:headEnd/>
                  <a:tailEnd/>
                </a:ln>
              </p:spPr>
              <p:txBody>
                <a:bodyPr/>
                <a:lstStyle/>
                <a:p>
                  <a:endParaRPr lang="hu-HU"/>
                </a:p>
              </p:txBody>
            </p:sp>
            <p:sp>
              <p:nvSpPr>
                <p:cNvPr id="16678" name="Freeform 297"/>
                <p:cNvSpPr>
                  <a:spLocks/>
                </p:cNvSpPr>
                <p:nvPr/>
              </p:nvSpPr>
              <p:spPr bwMode="auto">
                <a:xfrm>
                  <a:off x="4115" y="2328"/>
                  <a:ext cx="122" cy="24"/>
                </a:xfrm>
                <a:custGeom>
                  <a:avLst/>
                  <a:gdLst>
                    <a:gd name="T0" fmla="*/ 122 w 49"/>
                    <a:gd name="T1" fmla="*/ 0 h 9"/>
                    <a:gd name="T2" fmla="*/ 95 w 49"/>
                    <a:gd name="T3" fmla="*/ 11 h 9"/>
                    <a:gd name="T4" fmla="*/ 45 w 49"/>
                    <a:gd name="T5" fmla="*/ 21 h 9"/>
                    <a:gd name="T6" fmla="*/ 0 w 49"/>
                    <a:gd name="T7" fmla="*/ 5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 h="9">
                      <a:moveTo>
                        <a:pt x="49" y="0"/>
                      </a:moveTo>
                      <a:cubicBezTo>
                        <a:pt x="45" y="0"/>
                        <a:pt x="42" y="3"/>
                        <a:pt x="38" y="4"/>
                      </a:cubicBezTo>
                      <a:cubicBezTo>
                        <a:pt x="32" y="7"/>
                        <a:pt x="25" y="9"/>
                        <a:pt x="18" y="8"/>
                      </a:cubicBezTo>
                      <a:cubicBezTo>
                        <a:pt x="13" y="7"/>
                        <a:pt x="5" y="3"/>
                        <a:pt x="0" y="2"/>
                      </a:cubicBezTo>
                    </a:path>
                  </a:pathLst>
                </a:custGeom>
                <a:noFill/>
                <a:ln w="7938" cap="flat">
                  <a:solidFill>
                    <a:srgbClr val="FFFFFF"/>
                  </a:solidFill>
                  <a:prstDash val="lgDash"/>
                  <a:round/>
                  <a:headEnd/>
                  <a:tailEnd/>
                </a:ln>
              </p:spPr>
              <p:txBody>
                <a:bodyPr/>
                <a:lstStyle/>
                <a:p>
                  <a:endParaRPr lang="hu-HU"/>
                </a:p>
              </p:txBody>
            </p:sp>
            <p:sp>
              <p:nvSpPr>
                <p:cNvPr id="16679" name="Freeform 298"/>
                <p:cNvSpPr>
                  <a:spLocks/>
                </p:cNvSpPr>
                <p:nvPr/>
              </p:nvSpPr>
              <p:spPr bwMode="auto">
                <a:xfrm>
                  <a:off x="4040" y="2379"/>
                  <a:ext cx="117" cy="21"/>
                </a:xfrm>
                <a:custGeom>
                  <a:avLst/>
                  <a:gdLst>
                    <a:gd name="T0" fmla="*/ 117 w 47"/>
                    <a:gd name="T1" fmla="*/ 0 h 8"/>
                    <a:gd name="T2" fmla="*/ 52 w 47"/>
                    <a:gd name="T3" fmla="*/ 18 h 8"/>
                    <a:gd name="T4" fmla="*/ 0 w 47"/>
                    <a:gd name="T5" fmla="*/ 5 h 8"/>
                    <a:gd name="T6" fmla="*/ 0 60000 65536"/>
                    <a:gd name="T7" fmla="*/ 0 60000 65536"/>
                    <a:gd name="T8" fmla="*/ 0 60000 65536"/>
                  </a:gdLst>
                  <a:ahLst/>
                  <a:cxnLst>
                    <a:cxn ang="T6">
                      <a:pos x="T0" y="T1"/>
                    </a:cxn>
                    <a:cxn ang="T7">
                      <a:pos x="T2" y="T3"/>
                    </a:cxn>
                    <a:cxn ang="T8">
                      <a:pos x="T4" y="T5"/>
                    </a:cxn>
                  </a:cxnLst>
                  <a:rect l="0" t="0" r="r" b="b"/>
                  <a:pathLst>
                    <a:path w="47" h="8">
                      <a:moveTo>
                        <a:pt x="47" y="0"/>
                      </a:moveTo>
                      <a:cubicBezTo>
                        <a:pt x="38" y="0"/>
                        <a:pt x="30" y="6"/>
                        <a:pt x="21" y="7"/>
                      </a:cubicBezTo>
                      <a:cubicBezTo>
                        <a:pt x="14" y="8"/>
                        <a:pt x="6" y="6"/>
                        <a:pt x="0" y="2"/>
                      </a:cubicBezTo>
                    </a:path>
                  </a:pathLst>
                </a:custGeom>
                <a:noFill/>
                <a:ln w="7938" cap="flat">
                  <a:solidFill>
                    <a:srgbClr val="FFFFFF"/>
                  </a:solidFill>
                  <a:prstDash val="lgDash"/>
                  <a:round/>
                  <a:headEnd/>
                  <a:tailEnd/>
                </a:ln>
              </p:spPr>
              <p:txBody>
                <a:bodyPr/>
                <a:lstStyle/>
                <a:p>
                  <a:endParaRPr lang="hu-HU"/>
                </a:p>
              </p:txBody>
            </p:sp>
            <p:sp>
              <p:nvSpPr>
                <p:cNvPr id="16680" name="Freeform 299"/>
                <p:cNvSpPr>
                  <a:spLocks/>
                </p:cNvSpPr>
                <p:nvPr/>
              </p:nvSpPr>
              <p:spPr bwMode="auto">
                <a:xfrm>
                  <a:off x="2962" y="2341"/>
                  <a:ext cx="818" cy="195"/>
                </a:xfrm>
                <a:custGeom>
                  <a:avLst/>
                  <a:gdLst>
                    <a:gd name="T0" fmla="*/ 818 w 327"/>
                    <a:gd name="T1" fmla="*/ 32 h 73"/>
                    <a:gd name="T2" fmla="*/ 713 w 327"/>
                    <a:gd name="T3" fmla="*/ 37 h 73"/>
                    <a:gd name="T4" fmla="*/ 648 w 327"/>
                    <a:gd name="T5" fmla="*/ 45 h 73"/>
                    <a:gd name="T6" fmla="*/ 603 w 327"/>
                    <a:gd name="T7" fmla="*/ 51 h 73"/>
                    <a:gd name="T8" fmla="*/ 548 w 327"/>
                    <a:gd name="T9" fmla="*/ 72 h 73"/>
                    <a:gd name="T10" fmla="*/ 478 w 327"/>
                    <a:gd name="T11" fmla="*/ 67 h 73"/>
                    <a:gd name="T12" fmla="*/ 353 w 327"/>
                    <a:gd name="T13" fmla="*/ 93 h 73"/>
                    <a:gd name="T14" fmla="*/ 295 w 327"/>
                    <a:gd name="T15" fmla="*/ 91 h 73"/>
                    <a:gd name="T16" fmla="*/ 238 w 327"/>
                    <a:gd name="T17" fmla="*/ 112 h 73"/>
                    <a:gd name="T18" fmla="*/ 178 w 327"/>
                    <a:gd name="T19" fmla="*/ 110 h 73"/>
                    <a:gd name="T20" fmla="*/ 110 w 327"/>
                    <a:gd name="T21" fmla="*/ 115 h 73"/>
                    <a:gd name="T22" fmla="*/ 63 w 327"/>
                    <a:gd name="T23" fmla="*/ 139 h 73"/>
                    <a:gd name="T24" fmla="*/ 23 w 327"/>
                    <a:gd name="T25" fmla="*/ 160 h 73"/>
                    <a:gd name="T26" fmla="*/ 0 w 327"/>
                    <a:gd name="T27" fmla="*/ 195 h 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7" h="73">
                      <a:moveTo>
                        <a:pt x="327" y="12"/>
                      </a:moveTo>
                      <a:cubicBezTo>
                        <a:pt x="316" y="0"/>
                        <a:pt x="297" y="11"/>
                        <a:pt x="285" y="14"/>
                      </a:cubicBezTo>
                      <a:cubicBezTo>
                        <a:pt x="277" y="17"/>
                        <a:pt x="268" y="20"/>
                        <a:pt x="259" y="17"/>
                      </a:cubicBezTo>
                      <a:cubicBezTo>
                        <a:pt x="252" y="15"/>
                        <a:pt x="248" y="15"/>
                        <a:pt x="241" y="19"/>
                      </a:cubicBezTo>
                      <a:cubicBezTo>
                        <a:pt x="234" y="23"/>
                        <a:pt x="228" y="26"/>
                        <a:pt x="219" y="27"/>
                      </a:cubicBezTo>
                      <a:cubicBezTo>
                        <a:pt x="210" y="28"/>
                        <a:pt x="201" y="25"/>
                        <a:pt x="191" y="25"/>
                      </a:cubicBezTo>
                      <a:cubicBezTo>
                        <a:pt x="174" y="26"/>
                        <a:pt x="159" y="37"/>
                        <a:pt x="141" y="35"/>
                      </a:cubicBezTo>
                      <a:cubicBezTo>
                        <a:pt x="133" y="34"/>
                        <a:pt x="126" y="32"/>
                        <a:pt x="118" y="34"/>
                      </a:cubicBezTo>
                      <a:cubicBezTo>
                        <a:pt x="110" y="36"/>
                        <a:pt x="102" y="40"/>
                        <a:pt x="95" y="42"/>
                      </a:cubicBezTo>
                      <a:cubicBezTo>
                        <a:pt x="86" y="44"/>
                        <a:pt x="79" y="42"/>
                        <a:pt x="71" y="41"/>
                      </a:cubicBezTo>
                      <a:cubicBezTo>
                        <a:pt x="62" y="39"/>
                        <a:pt x="53" y="40"/>
                        <a:pt x="44" y="43"/>
                      </a:cubicBezTo>
                      <a:cubicBezTo>
                        <a:pt x="38" y="46"/>
                        <a:pt x="31" y="49"/>
                        <a:pt x="25" y="52"/>
                      </a:cubicBezTo>
                      <a:cubicBezTo>
                        <a:pt x="20" y="55"/>
                        <a:pt x="13" y="57"/>
                        <a:pt x="9" y="60"/>
                      </a:cubicBezTo>
                      <a:cubicBezTo>
                        <a:pt x="5" y="64"/>
                        <a:pt x="4" y="70"/>
                        <a:pt x="0" y="73"/>
                      </a:cubicBezTo>
                    </a:path>
                  </a:pathLst>
                </a:custGeom>
                <a:noFill/>
                <a:ln w="7938" cap="flat">
                  <a:solidFill>
                    <a:srgbClr val="FFFFFF"/>
                  </a:solidFill>
                  <a:prstDash val="lgDash"/>
                  <a:round/>
                  <a:headEnd/>
                  <a:tailEnd/>
                </a:ln>
              </p:spPr>
              <p:txBody>
                <a:bodyPr/>
                <a:lstStyle/>
                <a:p>
                  <a:endParaRPr lang="hu-HU"/>
                </a:p>
              </p:txBody>
            </p:sp>
            <p:sp>
              <p:nvSpPr>
                <p:cNvPr id="16681" name="Freeform 300"/>
                <p:cNvSpPr>
                  <a:spLocks/>
                </p:cNvSpPr>
                <p:nvPr/>
              </p:nvSpPr>
              <p:spPr bwMode="auto">
                <a:xfrm>
                  <a:off x="3657" y="2387"/>
                  <a:ext cx="48" cy="8"/>
                </a:xfrm>
                <a:custGeom>
                  <a:avLst/>
                  <a:gdLst>
                    <a:gd name="T0" fmla="*/ 48 w 19"/>
                    <a:gd name="T1" fmla="*/ 8 h 3"/>
                    <a:gd name="T2" fmla="*/ 25 w 19"/>
                    <a:gd name="T3" fmla="*/ 8 h 3"/>
                    <a:gd name="T4" fmla="*/ 0 w 19"/>
                    <a:gd name="T5" fmla="*/ 0 h 3"/>
                    <a:gd name="T6" fmla="*/ 0 60000 65536"/>
                    <a:gd name="T7" fmla="*/ 0 60000 65536"/>
                    <a:gd name="T8" fmla="*/ 0 60000 65536"/>
                  </a:gdLst>
                  <a:ahLst/>
                  <a:cxnLst>
                    <a:cxn ang="T6">
                      <a:pos x="T0" y="T1"/>
                    </a:cxn>
                    <a:cxn ang="T7">
                      <a:pos x="T2" y="T3"/>
                    </a:cxn>
                    <a:cxn ang="T8">
                      <a:pos x="T4" y="T5"/>
                    </a:cxn>
                  </a:cxnLst>
                  <a:rect l="0" t="0" r="r" b="b"/>
                  <a:pathLst>
                    <a:path w="19" h="3">
                      <a:moveTo>
                        <a:pt x="19" y="3"/>
                      </a:moveTo>
                      <a:cubicBezTo>
                        <a:pt x="16" y="1"/>
                        <a:pt x="13" y="3"/>
                        <a:pt x="10" y="3"/>
                      </a:cubicBezTo>
                      <a:cubicBezTo>
                        <a:pt x="7" y="3"/>
                        <a:pt x="3" y="2"/>
                        <a:pt x="0" y="0"/>
                      </a:cubicBezTo>
                    </a:path>
                  </a:pathLst>
                </a:custGeom>
                <a:noFill/>
                <a:ln w="7938" cap="flat">
                  <a:solidFill>
                    <a:srgbClr val="FFFFFF"/>
                  </a:solidFill>
                  <a:prstDash val="lgDash"/>
                  <a:round/>
                  <a:headEnd/>
                  <a:tailEnd/>
                </a:ln>
              </p:spPr>
              <p:txBody>
                <a:bodyPr/>
                <a:lstStyle/>
                <a:p>
                  <a:endParaRPr lang="hu-HU"/>
                </a:p>
              </p:txBody>
            </p:sp>
            <p:sp>
              <p:nvSpPr>
                <p:cNvPr id="16682" name="Freeform 301"/>
                <p:cNvSpPr>
                  <a:spLocks/>
                </p:cNvSpPr>
                <p:nvPr/>
              </p:nvSpPr>
              <p:spPr bwMode="auto">
                <a:xfrm>
                  <a:off x="3452" y="2376"/>
                  <a:ext cx="103" cy="32"/>
                </a:xfrm>
                <a:custGeom>
                  <a:avLst/>
                  <a:gdLst>
                    <a:gd name="T0" fmla="*/ 103 w 41"/>
                    <a:gd name="T1" fmla="*/ 19 h 12"/>
                    <a:gd name="T2" fmla="*/ 0 w 41"/>
                    <a:gd name="T3" fmla="*/ 32 h 12"/>
                    <a:gd name="T4" fmla="*/ 0 60000 65536"/>
                    <a:gd name="T5" fmla="*/ 0 60000 65536"/>
                  </a:gdLst>
                  <a:ahLst/>
                  <a:cxnLst>
                    <a:cxn ang="T4">
                      <a:pos x="T0" y="T1"/>
                    </a:cxn>
                    <a:cxn ang="T5">
                      <a:pos x="T2" y="T3"/>
                    </a:cxn>
                  </a:cxnLst>
                  <a:rect l="0" t="0" r="r" b="b"/>
                  <a:pathLst>
                    <a:path w="41" h="12">
                      <a:moveTo>
                        <a:pt x="41" y="7"/>
                      </a:moveTo>
                      <a:cubicBezTo>
                        <a:pt x="27" y="0"/>
                        <a:pt x="14" y="7"/>
                        <a:pt x="0" y="12"/>
                      </a:cubicBezTo>
                    </a:path>
                  </a:pathLst>
                </a:custGeom>
                <a:noFill/>
                <a:ln w="7938" cap="flat">
                  <a:solidFill>
                    <a:srgbClr val="FFFFFF"/>
                  </a:solidFill>
                  <a:prstDash val="lgDash"/>
                  <a:round/>
                  <a:headEnd/>
                  <a:tailEnd/>
                </a:ln>
              </p:spPr>
              <p:txBody>
                <a:bodyPr/>
                <a:lstStyle/>
                <a:p>
                  <a:endParaRPr lang="hu-HU"/>
                </a:p>
              </p:txBody>
            </p:sp>
            <p:sp>
              <p:nvSpPr>
                <p:cNvPr id="16683" name="Freeform 302"/>
                <p:cNvSpPr>
                  <a:spLocks/>
                </p:cNvSpPr>
                <p:nvPr/>
              </p:nvSpPr>
              <p:spPr bwMode="auto">
                <a:xfrm>
                  <a:off x="3345" y="2413"/>
                  <a:ext cx="135" cy="35"/>
                </a:xfrm>
                <a:custGeom>
                  <a:avLst/>
                  <a:gdLst>
                    <a:gd name="T0" fmla="*/ 135 w 54"/>
                    <a:gd name="T1" fmla="*/ 0 h 13"/>
                    <a:gd name="T2" fmla="*/ 38 w 54"/>
                    <a:gd name="T3" fmla="*/ 32 h 13"/>
                    <a:gd name="T4" fmla="*/ 0 w 54"/>
                    <a:gd name="T5" fmla="*/ 24 h 13"/>
                    <a:gd name="T6" fmla="*/ 0 60000 65536"/>
                    <a:gd name="T7" fmla="*/ 0 60000 65536"/>
                    <a:gd name="T8" fmla="*/ 0 60000 65536"/>
                  </a:gdLst>
                  <a:ahLst/>
                  <a:cxnLst>
                    <a:cxn ang="T6">
                      <a:pos x="T0" y="T1"/>
                    </a:cxn>
                    <a:cxn ang="T7">
                      <a:pos x="T2" y="T3"/>
                    </a:cxn>
                    <a:cxn ang="T8">
                      <a:pos x="T4" y="T5"/>
                    </a:cxn>
                  </a:cxnLst>
                  <a:rect l="0" t="0" r="r" b="b"/>
                  <a:pathLst>
                    <a:path w="54" h="13">
                      <a:moveTo>
                        <a:pt x="54" y="0"/>
                      </a:moveTo>
                      <a:cubicBezTo>
                        <a:pt x="42" y="9"/>
                        <a:pt x="29" y="13"/>
                        <a:pt x="15" y="12"/>
                      </a:cubicBezTo>
                      <a:cubicBezTo>
                        <a:pt x="9" y="12"/>
                        <a:pt x="5" y="9"/>
                        <a:pt x="0" y="9"/>
                      </a:cubicBezTo>
                    </a:path>
                  </a:pathLst>
                </a:custGeom>
                <a:noFill/>
                <a:ln w="7938" cap="flat">
                  <a:solidFill>
                    <a:srgbClr val="FFFFFF"/>
                  </a:solidFill>
                  <a:prstDash val="lgDash"/>
                  <a:round/>
                  <a:headEnd/>
                  <a:tailEnd/>
                </a:ln>
              </p:spPr>
              <p:txBody>
                <a:bodyPr/>
                <a:lstStyle/>
                <a:p>
                  <a:endParaRPr lang="hu-HU"/>
                </a:p>
              </p:txBody>
            </p:sp>
            <p:sp>
              <p:nvSpPr>
                <p:cNvPr id="16684" name="Freeform 303"/>
                <p:cNvSpPr>
                  <a:spLocks/>
                </p:cNvSpPr>
                <p:nvPr/>
              </p:nvSpPr>
              <p:spPr bwMode="auto">
                <a:xfrm>
                  <a:off x="3115" y="2469"/>
                  <a:ext cx="310" cy="54"/>
                </a:xfrm>
                <a:custGeom>
                  <a:avLst/>
                  <a:gdLst>
                    <a:gd name="T0" fmla="*/ 310 w 124"/>
                    <a:gd name="T1" fmla="*/ 19 h 20"/>
                    <a:gd name="T2" fmla="*/ 228 w 124"/>
                    <a:gd name="T3" fmla="*/ 16 h 20"/>
                    <a:gd name="T4" fmla="*/ 130 w 124"/>
                    <a:gd name="T5" fmla="*/ 35 h 20"/>
                    <a:gd name="T6" fmla="*/ 45 w 124"/>
                    <a:gd name="T7" fmla="*/ 30 h 20"/>
                    <a:gd name="T8" fmla="*/ 0 w 124"/>
                    <a:gd name="T9" fmla="*/ 54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4" h="20">
                      <a:moveTo>
                        <a:pt x="124" y="7"/>
                      </a:moveTo>
                      <a:cubicBezTo>
                        <a:pt x="115" y="0"/>
                        <a:pt x="101" y="3"/>
                        <a:pt x="91" y="6"/>
                      </a:cubicBezTo>
                      <a:cubicBezTo>
                        <a:pt x="79" y="9"/>
                        <a:pt x="65" y="17"/>
                        <a:pt x="52" y="13"/>
                      </a:cubicBezTo>
                      <a:cubicBezTo>
                        <a:pt x="41" y="8"/>
                        <a:pt x="30" y="8"/>
                        <a:pt x="18" y="11"/>
                      </a:cubicBezTo>
                      <a:cubicBezTo>
                        <a:pt x="12" y="13"/>
                        <a:pt x="4" y="16"/>
                        <a:pt x="0" y="20"/>
                      </a:cubicBezTo>
                    </a:path>
                  </a:pathLst>
                </a:custGeom>
                <a:noFill/>
                <a:ln w="7938" cap="flat">
                  <a:solidFill>
                    <a:srgbClr val="FFFFFF"/>
                  </a:solidFill>
                  <a:prstDash val="lgDash"/>
                  <a:round/>
                  <a:headEnd/>
                  <a:tailEnd/>
                </a:ln>
              </p:spPr>
              <p:txBody>
                <a:bodyPr/>
                <a:lstStyle/>
                <a:p>
                  <a:endParaRPr lang="hu-HU"/>
                </a:p>
              </p:txBody>
            </p:sp>
            <p:sp>
              <p:nvSpPr>
                <p:cNvPr id="16685" name="Freeform 304"/>
                <p:cNvSpPr>
                  <a:spLocks/>
                </p:cNvSpPr>
                <p:nvPr/>
              </p:nvSpPr>
              <p:spPr bwMode="auto">
                <a:xfrm>
                  <a:off x="3220" y="2456"/>
                  <a:ext cx="130" cy="37"/>
                </a:xfrm>
                <a:custGeom>
                  <a:avLst/>
                  <a:gdLst>
                    <a:gd name="T0" fmla="*/ 130 w 52"/>
                    <a:gd name="T1" fmla="*/ 21 h 14"/>
                    <a:gd name="T2" fmla="*/ 0 w 52"/>
                    <a:gd name="T3" fmla="*/ 37 h 14"/>
                    <a:gd name="T4" fmla="*/ 0 60000 65536"/>
                    <a:gd name="T5" fmla="*/ 0 60000 65536"/>
                  </a:gdLst>
                  <a:ahLst/>
                  <a:cxnLst>
                    <a:cxn ang="T4">
                      <a:pos x="T0" y="T1"/>
                    </a:cxn>
                    <a:cxn ang="T5">
                      <a:pos x="T2" y="T3"/>
                    </a:cxn>
                  </a:cxnLst>
                  <a:rect l="0" t="0" r="r" b="b"/>
                  <a:pathLst>
                    <a:path w="52" h="14">
                      <a:moveTo>
                        <a:pt x="52" y="8"/>
                      </a:moveTo>
                      <a:cubicBezTo>
                        <a:pt x="37" y="0"/>
                        <a:pt x="15" y="8"/>
                        <a:pt x="0" y="14"/>
                      </a:cubicBezTo>
                    </a:path>
                  </a:pathLst>
                </a:custGeom>
                <a:noFill/>
                <a:ln w="7938" cap="flat">
                  <a:solidFill>
                    <a:srgbClr val="FFFFFF"/>
                  </a:solidFill>
                  <a:prstDash val="lgDash"/>
                  <a:round/>
                  <a:headEnd/>
                  <a:tailEnd/>
                </a:ln>
              </p:spPr>
              <p:txBody>
                <a:bodyPr/>
                <a:lstStyle/>
                <a:p>
                  <a:endParaRPr lang="hu-HU"/>
                </a:p>
              </p:txBody>
            </p:sp>
            <p:sp>
              <p:nvSpPr>
                <p:cNvPr id="16686" name="Freeform 305"/>
                <p:cNvSpPr>
                  <a:spLocks/>
                </p:cNvSpPr>
                <p:nvPr/>
              </p:nvSpPr>
              <p:spPr bwMode="auto">
                <a:xfrm>
                  <a:off x="3147" y="2419"/>
                  <a:ext cx="98" cy="32"/>
                </a:xfrm>
                <a:custGeom>
                  <a:avLst/>
                  <a:gdLst>
                    <a:gd name="T0" fmla="*/ 98 w 39"/>
                    <a:gd name="T1" fmla="*/ 13 h 12"/>
                    <a:gd name="T2" fmla="*/ 0 w 39"/>
                    <a:gd name="T3" fmla="*/ 32 h 12"/>
                    <a:gd name="T4" fmla="*/ 0 60000 65536"/>
                    <a:gd name="T5" fmla="*/ 0 60000 65536"/>
                  </a:gdLst>
                  <a:ahLst/>
                  <a:cxnLst>
                    <a:cxn ang="T4">
                      <a:pos x="T0" y="T1"/>
                    </a:cxn>
                    <a:cxn ang="T5">
                      <a:pos x="T2" y="T3"/>
                    </a:cxn>
                  </a:cxnLst>
                  <a:rect l="0" t="0" r="r" b="b"/>
                  <a:pathLst>
                    <a:path w="39" h="12">
                      <a:moveTo>
                        <a:pt x="39" y="5"/>
                      </a:moveTo>
                      <a:cubicBezTo>
                        <a:pt x="29" y="0"/>
                        <a:pt x="7" y="5"/>
                        <a:pt x="0" y="12"/>
                      </a:cubicBezTo>
                    </a:path>
                  </a:pathLst>
                </a:custGeom>
                <a:noFill/>
                <a:ln w="7938" cap="flat">
                  <a:solidFill>
                    <a:srgbClr val="FFFFFF"/>
                  </a:solidFill>
                  <a:prstDash val="lgDash"/>
                  <a:round/>
                  <a:headEnd/>
                  <a:tailEnd/>
                </a:ln>
              </p:spPr>
              <p:txBody>
                <a:bodyPr/>
                <a:lstStyle/>
                <a:p>
                  <a:endParaRPr lang="hu-HU"/>
                </a:p>
              </p:txBody>
            </p:sp>
            <p:sp>
              <p:nvSpPr>
                <p:cNvPr id="16687" name="Freeform 306"/>
                <p:cNvSpPr>
                  <a:spLocks/>
                </p:cNvSpPr>
                <p:nvPr/>
              </p:nvSpPr>
              <p:spPr bwMode="auto">
                <a:xfrm>
                  <a:off x="3512" y="2392"/>
                  <a:ext cx="115" cy="45"/>
                </a:xfrm>
                <a:custGeom>
                  <a:avLst/>
                  <a:gdLst>
                    <a:gd name="T0" fmla="*/ 115 w 46"/>
                    <a:gd name="T1" fmla="*/ 0 h 17"/>
                    <a:gd name="T2" fmla="*/ 35 w 46"/>
                    <a:gd name="T3" fmla="*/ 40 h 17"/>
                    <a:gd name="T4" fmla="*/ 0 w 46"/>
                    <a:gd name="T5" fmla="*/ 19 h 17"/>
                    <a:gd name="T6" fmla="*/ 0 60000 65536"/>
                    <a:gd name="T7" fmla="*/ 0 60000 65536"/>
                    <a:gd name="T8" fmla="*/ 0 60000 65536"/>
                  </a:gdLst>
                  <a:ahLst/>
                  <a:cxnLst>
                    <a:cxn ang="T6">
                      <a:pos x="T0" y="T1"/>
                    </a:cxn>
                    <a:cxn ang="T7">
                      <a:pos x="T2" y="T3"/>
                    </a:cxn>
                    <a:cxn ang="T8">
                      <a:pos x="T4" y="T5"/>
                    </a:cxn>
                  </a:cxnLst>
                  <a:rect l="0" t="0" r="r" b="b"/>
                  <a:pathLst>
                    <a:path w="46" h="17">
                      <a:moveTo>
                        <a:pt x="46" y="0"/>
                      </a:moveTo>
                      <a:cubicBezTo>
                        <a:pt x="37" y="8"/>
                        <a:pt x="28" y="17"/>
                        <a:pt x="14" y="15"/>
                      </a:cubicBezTo>
                      <a:cubicBezTo>
                        <a:pt x="8" y="14"/>
                        <a:pt x="5" y="9"/>
                        <a:pt x="0" y="7"/>
                      </a:cubicBezTo>
                    </a:path>
                  </a:pathLst>
                </a:custGeom>
                <a:noFill/>
                <a:ln w="7938" cap="flat">
                  <a:solidFill>
                    <a:srgbClr val="FFFFFF"/>
                  </a:solidFill>
                  <a:prstDash val="lgDash"/>
                  <a:round/>
                  <a:headEnd/>
                  <a:tailEnd/>
                </a:ln>
              </p:spPr>
              <p:txBody>
                <a:bodyPr/>
                <a:lstStyle/>
                <a:p>
                  <a:endParaRPr lang="hu-HU"/>
                </a:p>
              </p:txBody>
            </p:sp>
            <p:sp>
              <p:nvSpPr>
                <p:cNvPr id="16688" name="Freeform 307"/>
                <p:cNvSpPr>
                  <a:spLocks/>
                </p:cNvSpPr>
                <p:nvPr/>
              </p:nvSpPr>
              <p:spPr bwMode="auto">
                <a:xfrm>
                  <a:off x="2645" y="2504"/>
                  <a:ext cx="470" cy="67"/>
                </a:xfrm>
                <a:custGeom>
                  <a:avLst/>
                  <a:gdLst>
                    <a:gd name="T0" fmla="*/ 470 w 188"/>
                    <a:gd name="T1" fmla="*/ 21 h 25"/>
                    <a:gd name="T2" fmla="*/ 418 w 188"/>
                    <a:gd name="T3" fmla="*/ 11 h 25"/>
                    <a:gd name="T4" fmla="*/ 378 w 188"/>
                    <a:gd name="T5" fmla="*/ 21 h 25"/>
                    <a:gd name="T6" fmla="*/ 358 w 188"/>
                    <a:gd name="T7" fmla="*/ 11 h 25"/>
                    <a:gd name="T8" fmla="*/ 318 w 188"/>
                    <a:gd name="T9" fmla="*/ 32 h 25"/>
                    <a:gd name="T10" fmla="*/ 268 w 188"/>
                    <a:gd name="T11" fmla="*/ 38 h 25"/>
                    <a:gd name="T12" fmla="*/ 165 w 188"/>
                    <a:gd name="T13" fmla="*/ 40 h 25"/>
                    <a:gd name="T14" fmla="*/ 118 w 188"/>
                    <a:gd name="T15" fmla="*/ 67 h 25"/>
                    <a:gd name="T16" fmla="*/ 78 w 188"/>
                    <a:gd name="T17" fmla="*/ 59 h 25"/>
                    <a:gd name="T18" fmla="*/ 0 w 188"/>
                    <a:gd name="T19" fmla="*/ 62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8" h="25">
                      <a:moveTo>
                        <a:pt x="188" y="8"/>
                      </a:moveTo>
                      <a:cubicBezTo>
                        <a:pt x="185" y="0"/>
                        <a:pt x="172" y="3"/>
                        <a:pt x="167" y="4"/>
                      </a:cubicBezTo>
                      <a:cubicBezTo>
                        <a:pt x="162" y="5"/>
                        <a:pt x="156" y="9"/>
                        <a:pt x="151" y="8"/>
                      </a:cubicBezTo>
                      <a:cubicBezTo>
                        <a:pt x="148" y="8"/>
                        <a:pt x="146" y="5"/>
                        <a:pt x="143" y="4"/>
                      </a:cubicBezTo>
                      <a:cubicBezTo>
                        <a:pt x="135" y="3"/>
                        <a:pt x="132" y="9"/>
                        <a:pt x="127" y="12"/>
                      </a:cubicBezTo>
                      <a:cubicBezTo>
                        <a:pt x="122" y="16"/>
                        <a:pt x="113" y="15"/>
                        <a:pt x="107" y="14"/>
                      </a:cubicBezTo>
                      <a:cubicBezTo>
                        <a:pt x="93" y="14"/>
                        <a:pt x="80" y="9"/>
                        <a:pt x="66" y="15"/>
                      </a:cubicBezTo>
                      <a:cubicBezTo>
                        <a:pt x="59" y="19"/>
                        <a:pt x="54" y="24"/>
                        <a:pt x="47" y="25"/>
                      </a:cubicBezTo>
                      <a:cubicBezTo>
                        <a:pt x="41" y="25"/>
                        <a:pt x="36" y="24"/>
                        <a:pt x="31" y="22"/>
                      </a:cubicBezTo>
                      <a:cubicBezTo>
                        <a:pt x="19" y="18"/>
                        <a:pt x="12" y="19"/>
                        <a:pt x="0" y="23"/>
                      </a:cubicBezTo>
                    </a:path>
                  </a:pathLst>
                </a:custGeom>
                <a:noFill/>
                <a:ln w="7938" cap="flat">
                  <a:solidFill>
                    <a:srgbClr val="FFFFFF"/>
                  </a:solidFill>
                  <a:prstDash val="lgDash"/>
                  <a:round/>
                  <a:headEnd/>
                  <a:tailEnd/>
                </a:ln>
              </p:spPr>
              <p:txBody>
                <a:bodyPr/>
                <a:lstStyle/>
                <a:p>
                  <a:endParaRPr lang="hu-HU"/>
                </a:p>
              </p:txBody>
            </p:sp>
            <p:sp>
              <p:nvSpPr>
                <p:cNvPr id="16689" name="Freeform 308"/>
                <p:cNvSpPr>
                  <a:spLocks/>
                </p:cNvSpPr>
                <p:nvPr/>
              </p:nvSpPr>
              <p:spPr bwMode="auto">
                <a:xfrm>
                  <a:off x="2850" y="2499"/>
                  <a:ext cx="122" cy="37"/>
                </a:xfrm>
                <a:custGeom>
                  <a:avLst/>
                  <a:gdLst>
                    <a:gd name="T0" fmla="*/ 122 w 49"/>
                    <a:gd name="T1" fmla="*/ 26 h 14"/>
                    <a:gd name="T2" fmla="*/ 32 w 49"/>
                    <a:gd name="T3" fmla="*/ 13 h 14"/>
                    <a:gd name="T4" fmla="*/ 0 w 49"/>
                    <a:gd name="T5" fmla="*/ 37 h 14"/>
                    <a:gd name="T6" fmla="*/ 0 60000 65536"/>
                    <a:gd name="T7" fmla="*/ 0 60000 65536"/>
                    <a:gd name="T8" fmla="*/ 0 60000 65536"/>
                  </a:gdLst>
                  <a:ahLst/>
                  <a:cxnLst>
                    <a:cxn ang="T6">
                      <a:pos x="T0" y="T1"/>
                    </a:cxn>
                    <a:cxn ang="T7">
                      <a:pos x="T2" y="T3"/>
                    </a:cxn>
                    <a:cxn ang="T8">
                      <a:pos x="T4" y="T5"/>
                    </a:cxn>
                  </a:cxnLst>
                  <a:rect l="0" t="0" r="r" b="b"/>
                  <a:pathLst>
                    <a:path w="49" h="14">
                      <a:moveTo>
                        <a:pt x="49" y="10"/>
                      </a:moveTo>
                      <a:cubicBezTo>
                        <a:pt x="42" y="0"/>
                        <a:pt x="22" y="2"/>
                        <a:pt x="13" y="5"/>
                      </a:cubicBezTo>
                      <a:cubicBezTo>
                        <a:pt x="8" y="8"/>
                        <a:pt x="5" y="11"/>
                        <a:pt x="0" y="14"/>
                      </a:cubicBezTo>
                    </a:path>
                  </a:pathLst>
                </a:custGeom>
                <a:noFill/>
                <a:ln w="7938" cap="flat">
                  <a:solidFill>
                    <a:srgbClr val="FFFFFF"/>
                  </a:solidFill>
                  <a:prstDash val="lgDash"/>
                  <a:round/>
                  <a:headEnd/>
                  <a:tailEnd/>
                </a:ln>
              </p:spPr>
              <p:txBody>
                <a:bodyPr/>
                <a:lstStyle/>
                <a:p>
                  <a:endParaRPr lang="hu-HU"/>
                </a:p>
              </p:txBody>
            </p:sp>
            <p:sp>
              <p:nvSpPr>
                <p:cNvPr id="16690" name="Freeform 309"/>
                <p:cNvSpPr>
                  <a:spLocks/>
                </p:cNvSpPr>
                <p:nvPr/>
              </p:nvSpPr>
              <p:spPr bwMode="auto">
                <a:xfrm>
                  <a:off x="2952" y="2440"/>
                  <a:ext cx="150" cy="37"/>
                </a:xfrm>
                <a:custGeom>
                  <a:avLst/>
                  <a:gdLst>
                    <a:gd name="T0" fmla="*/ 103 w 60"/>
                    <a:gd name="T1" fmla="*/ 24 h 14"/>
                    <a:gd name="T2" fmla="*/ 48 w 60"/>
                    <a:gd name="T3" fmla="*/ 34 h 14"/>
                    <a:gd name="T4" fmla="*/ 0 w 60"/>
                    <a:gd name="T5" fmla="*/ 24 h 14"/>
                    <a:gd name="T6" fmla="*/ 83 w 60"/>
                    <a:gd name="T7" fmla="*/ 5 h 14"/>
                    <a:gd name="T8" fmla="*/ 150 w 60"/>
                    <a:gd name="T9" fmla="*/ 5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4">
                      <a:moveTo>
                        <a:pt x="41" y="9"/>
                      </a:moveTo>
                      <a:cubicBezTo>
                        <a:pt x="35" y="13"/>
                        <a:pt x="26" y="14"/>
                        <a:pt x="19" y="13"/>
                      </a:cubicBezTo>
                      <a:cubicBezTo>
                        <a:pt x="12" y="12"/>
                        <a:pt x="6" y="8"/>
                        <a:pt x="0" y="9"/>
                      </a:cubicBezTo>
                      <a:cubicBezTo>
                        <a:pt x="11" y="8"/>
                        <a:pt x="22" y="4"/>
                        <a:pt x="33" y="2"/>
                      </a:cubicBezTo>
                      <a:cubicBezTo>
                        <a:pt x="43" y="0"/>
                        <a:pt x="51" y="1"/>
                        <a:pt x="60" y="2"/>
                      </a:cubicBezTo>
                    </a:path>
                  </a:pathLst>
                </a:custGeom>
                <a:noFill/>
                <a:ln w="7938" cap="flat">
                  <a:solidFill>
                    <a:srgbClr val="FFFFFF"/>
                  </a:solidFill>
                  <a:prstDash val="lgDash"/>
                  <a:round/>
                  <a:headEnd/>
                  <a:tailEnd/>
                </a:ln>
              </p:spPr>
              <p:txBody>
                <a:bodyPr/>
                <a:lstStyle/>
                <a:p>
                  <a:endParaRPr lang="hu-HU"/>
                </a:p>
              </p:txBody>
            </p:sp>
            <p:sp>
              <p:nvSpPr>
                <p:cNvPr id="16691" name="Freeform 310"/>
                <p:cNvSpPr>
                  <a:spLocks/>
                </p:cNvSpPr>
                <p:nvPr/>
              </p:nvSpPr>
              <p:spPr bwMode="auto">
                <a:xfrm>
                  <a:off x="3067" y="2459"/>
                  <a:ext cx="110" cy="56"/>
                </a:xfrm>
                <a:custGeom>
                  <a:avLst/>
                  <a:gdLst>
                    <a:gd name="T0" fmla="*/ 110 w 44"/>
                    <a:gd name="T1" fmla="*/ 35 h 21"/>
                    <a:gd name="T2" fmla="*/ 0 w 44"/>
                    <a:gd name="T3" fmla="*/ 56 h 21"/>
                    <a:gd name="T4" fmla="*/ 0 60000 65536"/>
                    <a:gd name="T5" fmla="*/ 0 60000 65536"/>
                  </a:gdLst>
                  <a:ahLst/>
                  <a:cxnLst>
                    <a:cxn ang="T4">
                      <a:pos x="T0" y="T1"/>
                    </a:cxn>
                    <a:cxn ang="T5">
                      <a:pos x="T2" y="T3"/>
                    </a:cxn>
                  </a:cxnLst>
                  <a:rect l="0" t="0" r="r" b="b"/>
                  <a:pathLst>
                    <a:path w="44" h="21">
                      <a:moveTo>
                        <a:pt x="44" y="13"/>
                      </a:moveTo>
                      <a:cubicBezTo>
                        <a:pt x="37" y="0"/>
                        <a:pt x="3" y="10"/>
                        <a:pt x="0" y="21"/>
                      </a:cubicBezTo>
                    </a:path>
                  </a:pathLst>
                </a:custGeom>
                <a:noFill/>
                <a:ln w="7938" cap="flat">
                  <a:solidFill>
                    <a:srgbClr val="FFFFFF"/>
                  </a:solidFill>
                  <a:prstDash val="lgDash"/>
                  <a:round/>
                  <a:headEnd/>
                  <a:tailEnd/>
                </a:ln>
              </p:spPr>
              <p:txBody>
                <a:bodyPr/>
                <a:lstStyle/>
                <a:p>
                  <a:endParaRPr lang="hu-HU"/>
                </a:p>
              </p:txBody>
            </p:sp>
            <p:sp>
              <p:nvSpPr>
                <p:cNvPr id="16692" name="Freeform 311"/>
                <p:cNvSpPr>
                  <a:spLocks/>
                </p:cNvSpPr>
                <p:nvPr/>
              </p:nvSpPr>
              <p:spPr bwMode="auto">
                <a:xfrm>
                  <a:off x="2880" y="2459"/>
                  <a:ext cx="75" cy="56"/>
                </a:xfrm>
                <a:custGeom>
                  <a:avLst/>
                  <a:gdLst>
                    <a:gd name="T0" fmla="*/ 75 w 30"/>
                    <a:gd name="T1" fmla="*/ 5 h 21"/>
                    <a:gd name="T2" fmla="*/ 18 w 30"/>
                    <a:gd name="T3" fmla="*/ 24 h 21"/>
                    <a:gd name="T4" fmla="*/ 0 w 30"/>
                    <a:gd name="T5" fmla="*/ 56 h 21"/>
                    <a:gd name="T6" fmla="*/ 0 60000 65536"/>
                    <a:gd name="T7" fmla="*/ 0 60000 65536"/>
                    <a:gd name="T8" fmla="*/ 0 60000 65536"/>
                  </a:gdLst>
                  <a:ahLst/>
                  <a:cxnLst>
                    <a:cxn ang="T6">
                      <a:pos x="T0" y="T1"/>
                    </a:cxn>
                    <a:cxn ang="T7">
                      <a:pos x="T2" y="T3"/>
                    </a:cxn>
                    <a:cxn ang="T8">
                      <a:pos x="T4" y="T5"/>
                    </a:cxn>
                  </a:cxnLst>
                  <a:rect l="0" t="0" r="r" b="b"/>
                  <a:pathLst>
                    <a:path w="30" h="21">
                      <a:moveTo>
                        <a:pt x="30" y="2"/>
                      </a:moveTo>
                      <a:cubicBezTo>
                        <a:pt x="25" y="0"/>
                        <a:pt x="11" y="6"/>
                        <a:pt x="7" y="9"/>
                      </a:cubicBezTo>
                      <a:cubicBezTo>
                        <a:pt x="3" y="12"/>
                        <a:pt x="3" y="18"/>
                        <a:pt x="0" y="21"/>
                      </a:cubicBezTo>
                    </a:path>
                  </a:pathLst>
                </a:custGeom>
                <a:noFill/>
                <a:ln w="7938" cap="flat">
                  <a:solidFill>
                    <a:srgbClr val="FFFFFF"/>
                  </a:solidFill>
                  <a:prstDash val="lgDash"/>
                  <a:round/>
                  <a:headEnd/>
                  <a:tailEnd/>
                </a:ln>
              </p:spPr>
              <p:txBody>
                <a:bodyPr/>
                <a:lstStyle/>
                <a:p>
                  <a:endParaRPr lang="hu-HU"/>
                </a:p>
              </p:txBody>
            </p:sp>
            <p:sp>
              <p:nvSpPr>
                <p:cNvPr id="16693" name="Freeform 312"/>
                <p:cNvSpPr>
                  <a:spLocks/>
                </p:cNvSpPr>
                <p:nvPr/>
              </p:nvSpPr>
              <p:spPr bwMode="auto">
                <a:xfrm>
                  <a:off x="2712" y="2485"/>
                  <a:ext cx="178" cy="72"/>
                </a:xfrm>
                <a:custGeom>
                  <a:avLst/>
                  <a:gdLst>
                    <a:gd name="T0" fmla="*/ 178 w 71"/>
                    <a:gd name="T1" fmla="*/ 3 h 27"/>
                    <a:gd name="T2" fmla="*/ 148 w 71"/>
                    <a:gd name="T3" fmla="*/ 8 h 27"/>
                    <a:gd name="T4" fmla="*/ 63 w 71"/>
                    <a:gd name="T5" fmla="*/ 24 h 27"/>
                    <a:gd name="T6" fmla="*/ 18 w 71"/>
                    <a:gd name="T7" fmla="*/ 61 h 27"/>
                    <a:gd name="T8" fmla="*/ 0 w 71"/>
                    <a:gd name="T9" fmla="*/ 72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27">
                      <a:moveTo>
                        <a:pt x="71" y="1"/>
                      </a:moveTo>
                      <a:cubicBezTo>
                        <a:pt x="70" y="0"/>
                        <a:pt x="61" y="2"/>
                        <a:pt x="59" y="3"/>
                      </a:cubicBezTo>
                      <a:cubicBezTo>
                        <a:pt x="47" y="4"/>
                        <a:pt x="36" y="4"/>
                        <a:pt x="25" y="9"/>
                      </a:cubicBezTo>
                      <a:cubicBezTo>
                        <a:pt x="18" y="13"/>
                        <a:pt x="13" y="19"/>
                        <a:pt x="7" y="23"/>
                      </a:cubicBezTo>
                      <a:cubicBezTo>
                        <a:pt x="4" y="24"/>
                        <a:pt x="1" y="25"/>
                        <a:pt x="0" y="27"/>
                      </a:cubicBezTo>
                    </a:path>
                  </a:pathLst>
                </a:custGeom>
                <a:noFill/>
                <a:ln w="7938" cap="flat">
                  <a:solidFill>
                    <a:srgbClr val="FFFFFF"/>
                  </a:solidFill>
                  <a:prstDash val="lgDash"/>
                  <a:round/>
                  <a:headEnd/>
                  <a:tailEnd/>
                </a:ln>
              </p:spPr>
              <p:txBody>
                <a:bodyPr/>
                <a:lstStyle/>
                <a:p>
                  <a:endParaRPr lang="hu-HU"/>
                </a:p>
              </p:txBody>
            </p:sp>
            <p:sp>
              <p:nvSpPr>
                <p:cNvPr id="16694" name="Freeform 313"/>
                <p:cNvSpPr>
                  <a:spLocks/>
                </p:cNvSpPr>
                <p:nvPr/>
              </p:nvSpPr>
              <p:spPr bwMode="auto">
                <a:xfrm>
                  <a:off x="2745" y="2528"/>
                  <a:ext cx="85" cy="13"/>
                </a:xfrm>
                <a:custGeom>
                  <a:avLst/>
                  <a:gdLst>
                    <a:gd name="T0" fmla="*/ 85 w 34"/>
                    <a:gd name="T1" fmla="*/ 8 h 5"/>
                    <a:gd name="T2" fmla="*/ 35 w 34"/>
                    <a:gd name="T3" fmla="*/ 8 h 5"/>
                    <a:gd name="T4" fmla="*/ 15 w 34"/>
                    <a:gd name="T5" fmla="*/ 10 h 5"/>
                    <a:gd name="T6" fmla="*/ 0 w 34"/>
                    <a:gd name="T7" fmla="*/ 1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5">
                      <a:moveTo>
                        <a:pt x="34" y="3"/>
                      </a:moveTo>
                      <a:cubicBezTo>
                        <a:pt x="28" y="1"/>
                        <a:pt x="19" y="0"/>
                        <a:pt x="14" y="3"/>
                      </a:cubicBezTo>
                      <a:cubicBezTo>
                        <a:pt x="11" y="4"/>
                        <a:pt x="9" y="5"/>
                        <a:pt x="6" y="4"/>
                      </a:cubicBezTo>
                      <a:cubicBezTo>
                        <a:pt x="3" y="4"/>
                        <a:pt x="2" y="3"/>
                        <a:pt x="0" y="4"/>
                      </a:cubicBezTo>
                    </a:path>
                  </a:pathLst>
                </a:custGeom>
                <a:noFill/>
                <a:ln w="7938" cap="flat">
                  <a:solidFill>
                    <a:srgbClr val="FFFFFF"/>
                  </a:solidFill>
                  <a:prstDash val="lgDash"/>
                  <a:round/>
                  <a:headEnd/>
                  <a:tailEnd/>
                </a:ln>
              </p:spPr>
              <p:txBody>
                <a:bodyPr/>
                <a:lstStyle/>
                <a:p>
                  <a:endParaRPr lang="hu-HU"/>
                </a:p>
              </p:txBody>
            </p:sp>
            <p:sp>
              <p:nvSpPr>
                <p:cNvPr id="16695" name="Freeform 314"/>
                <p:cNvSpPr>
                  <a:spLocks/>
                </p:cNvSpPr>
                <p:nvPr/>
              </p:nvSpPr>
              <p:spPr bwMode="auto">
                <a:xfrm>
                  <a:off x="4327" y="2339"/>
                  <a:ext cx="103" cy="42"/>
                </a:xfrm>
                <a:custGeom>
                  <a:avLst/>
                  <a:gdLst>
                    <a:gd name="T0" fmla="*/ 103 w 41"/>
                    <a:gd name="T1" fmla="*/ 3 h 16"/>
                    <a:gd name="T2" fmla="*/ 100 w 41"/>
                    <a:gd name="T3" fmla="*/ 0 h 16"/>
                    <a:gd name="T4" fmla="*/ 0 w 41"/>
                    <a:gd name="T5" fmla="*/ 16 h 16"/>
                    <a:gd name="T6" fmla="*/ 0 60000 65536"/>
                    <a:gd name="T7" fmla="*/ 0 60000 65536"/>
                    <a:gd name="T8" fmla="*/ 0 60000 65536"/>
                  </a:gdLst>
                  <a:ahLst/>
                  <a:cxnLst>
                    <a:cxn ang="T6">
                      <a:pos x="T0" y="T1"/>
                    </a:cxn>
                    <a:cxn ang="T7">
                      <a:pos x="T2" y="T3"/>
                    </a:cxn>
                    <a:cxn ang="T8">
                      <a:pos x="T4" y="T5"/>
                    </a:cxn>
                  </a:cxnLst>
                  <a:rect l="0" t="0" r="r" b="b"/>
                  <a:pathLst>
                    <a:path w="41" h="16">
                      <a:moveTo>
                        <a:pt x="41" y="1"/>
                      </a:moveTo>
                      <a:cubicBezTo>
                        <a:pt x="41" y="0"/>
                        <a:pt x="40" y="0"/>
                        <a:pt x="40" y="0"/>
                      </a:cubicBezTo>
                      <a:cubicBezTo>
                        <a:pt x="30" y="7"/>
                        <a:pt x="10" y="16"/>
                        <a:pt x="0" y="6"/>
                      </a:cubicBezTo>
                    </a:path>
                  </a:pathLst>
                </a:custGeom>
                <a:noFill/>
                <a:ln w="7938" cap="flat">
                  <a:solidFill>
                    <a:srgbClr val="FFFFFF"/>
                  </a:solidFill>
                  <a:prstDash val="lgDash"/>
                  <a:round/>
                  <a:headEnd/>
                  <a:tailEnd/>
                </a:ln>
              </p:spPr>
              <p:txBody>
                <a:bodyPr/>
                <a:lstStyle/>
                <a:p>
                  <a:endParaRPr lang="hu-HU"/>
                </a:p>
              </p:txBody>
            </p:sp>
            <p:sp>
              <p:nvSpPr>
                <p:cNvPr id="16696" name="Freeform 315"/>
                <p:cNvSpPr>
                  <a:spLocks/>
                </p:cNvSpPr>
                <p:nvPr/>
              </p:nvSpPr>
              <p:spPr bwMode="auto">
                <a:xfrm>
                  <a:off x="1654" y="2507"/>
                  <a:ext cx="901" cy="205"/>
                </a:xfrm>
                <a:custGeom>
                  <a:avLst/>
                  <a:gdLst>
                    <a:gd name="T0" fmla="*/ 901 w 360"/>
                    <a:gd name="T1" fmla="*/ 0 h 77"/>
                    <a:gd name="T2" fmla="*/ 801 w 360"/>
                    <a:gd name="T3" fmla="*/ 59 h 77"/>
                    <a:gd name="T4" fmla="*/ 721 w 360"/>
                    <a:gd name="T5" fmla="*/ 61 h 77"/>
                    <a:gd name="T6" fmla="*/ 641 w 360"/>
                    <a:gd name="T7" fmla="*/ 112 h 77"/>
                    <a:gd name="T8" fmla="*/ 566 w 360"/>
                    <a:gd name="T9" fmla="*/ 112 h 77"/>
                    <a:gd name="T10" fmla="*/ 503 w 360"/>
                    <a:gd name="T11" fmla="*/ 96 h 77"/>
                    <a:gd name="T12" fmla="*/ 448 w 360"/>
                    <a:gd name="T13" fmla="*/ 122 h 77"/>
                    <a:gd name="T14" fmla="*/ 375 w 360"/>
                    <a:gd name="T15" fmla="*/ 120 h 77"/>
                    <a:gd name="T16" fmla="*/ 310 w 360"/>
                    <a:gd name="T17" fmla="*/ 109 h 77"/>
                    <a:gd name="T18" fmla="*/ 255 w 360"/>
                    <a:gd name="T19" fmla="*/ 133 h 77"/>
                    <a:gd name="T20" fmla="*/ 210 w 360"/>
                    <a:gd name="T21" fmla="*/ 136 h 77"/>
                    <a:gd name="T22" fmla="*/ 145 w 360"/>
                    <a:gd name="T23" fmla="*/ 125 h 77"/>
                    <a:gd name="T24" fmla="*/ 90 w 360"/>
                    <a:gd name="T25" fmla="*/ 149 h 77"/>
                    <a:gd name="T26" fmla="*/ 28 w 360"/>
                    <a:gd name="T27" fmla="*/ 165 h 77"/>
                    <a:gd name="T28" fmla="*/ 5 w 360"/>
                    <a:gd name="T29" fmla="*/ 189 h 77"/>
                    <a:gd name="T30" fmla="*/ 0 w 360"/>
                    <a:gd name="T31" fmla="*/ 205 h 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0" h="77">
                      <a:moveTo>
                        <a:pt x="360" y="0"/>
                      </a:moveTo>
                      <a:cubicBezTo>
                        <a:pt x="350" y="11"/>
                        <a:pt x="336" y="26"/>
                        <a:pt x="320" y="22"/>
                      </a:cubicBezTo>
                      <a:cubicBezTo>
                        <a:pt x="309" y="19"/>
                        <a:pt x="299" y="18"/>
                        <a:pt x="288" y="23"/>
                      </a:cubicBezTo>
                      <a:cubicBezTo>
                        <a:pt x="277" y="28"/>
                        <a:pt x="268" y="38"/>
                        <a:pt x="256" y="42"/>
                      </a:cubicBezTo>
                      <a:cubicBezTo>
                        <a:pt x="247" y="45"/>
                        <a:pt x="235" y="46"/>
                        <a:pt x="226" y="42"/>
                      </a:cubicBezTo>
                      <a:cubicBezTo>
                        <a:pt x="218" y="38"/>
                        <a:pt x="210" y="34"/>
                        <a:pt x="201" y="36"/>
                      </a:cubicBezTo>
                      <a:cubicBezTo>
                        <a:pt x="193" y="37"/>
                        <a:pt x="186" y="43"/>
                        <a:pt x="179" y="46"/>
                      </a:cubicBezTo>
                      <a:cubicBezTo>
                        <a:pt x="169" y="51"/>
                        <a:pt x="160" y="49"/>
                        <a:pt x="150" y="45"/>
                      </a:cubicBezTo>
                      <a:cubicBezTo>
                        <a:pt x="141" y="42"/>
                        <a:pt x="133" y="39"/>
                        <a:pt x="124" y="41"/>
                      </a:cubicBezTo>
                      <a:cubicBezTo>
                        <a:pt x="116" y="43"/>
                        <a:pt x="110" y="48"/>
                        <a:pt x="102" y="50"/>
                      </a:cubicBezTo>
                      <a:cubicBezTo>
                        <a:pt x="96" y="52"/>
                        <a:pt x="90" y="53"/>
                        <a:pt x="84" y="51"/>
                      </a:cubicBezTo>
                      <a:cubicBezTo>
                        <a:pt x="74" y="48"/>
                        <a:pt x="68" y="45"/>
                        <a:pt x="58" y="47"/>
                      </a:cubicBezTo>
                      <a:cubicBezTo>
                        <a:pt x="49" y="49"/>
                        <a:pt x="43" y="52"/>
                        <a:pt x="36" y="56"/>
                      </a:cubicBezTo>
                      <a:cubicBezTo>
                        <a:pt x="28" y="60"/>
                        <a:pt x="19" y="59"/>
                        <a:pt x="11" y="62"/>
                      </a:cubicBezTo>
                      <a:cubicBezTo>
                        <a:pt x="5" y="64"/>
                        <a:pt x="4" y="66"/>
                        <a:pt x="2" y="71"/>
                      </a:cubicBezTo>
                      <a:cubicBezTo>
                        <a:pt x="1" y="73"/>
                        <a:pt x="1" y="75"/>
                        <a:pt x="0" y="77"/>
                      </a:cubicBezTo>
                    </a:path>
                  </a:pathLst>
                </a:custGeom>
                <a:noFill/>
                <a:ln w="7938" cap="flat">
                  <a:solidFill>
                    <a:srgbClr val="FFFFFF"/>
                  </a:solidFill>
                  <a:prstDash val="lgDash"/>
                  <a:round/>
                  <a:headEnd/>
                  <a:tailEnd/>
                </a:ln>
              </p:spPr>
              <p:txBody>
                <a:bodyPr/>
                <a:lstStyle/>
                <a:p>
                  <a:endParaRPr lang="hu-HU"/>
                </a:p>
              </p:txBody>
            </p:sp>
            <p:sp>
              <p:nvSpPr>
                <p:cNvPr id="16697" name="Freeform 316"/>
                <p:cNvSpPr>
                  <a:spLocks/>
                </p:cNvSpPr>
                <p:nvPr/>
              </p:nvSpPr>
              <p:spPr bwMode="auto">
                <a:xfrm>
                  <a:off x="2332" y="2531"/>
                  <a:ext cx="233" cy="88"/>
                </a:xfrm>
                <a:custGeom>
                  <a:avLst/>
                  <a:gdLst>
                    <a:gd name="T0" fmla="*/ 233 w 93"/>
                    <a:gd name="T1" fmla="*/ 19 h 33"/>
                    <a:gd name="T2" fmla="*/ 200 w 93"/>
                    <a:gd name="T3" fmla="*/ 13 h 33"/>
                    <a:gd name="T4" fmla="*/ 158 w 93"/>
                    <a:gd name="T5" fmla="*/ 3 h 33"/>
                    <a:gd name="T6" fmla="*/ 108 w 93"/>
                    <a:gd name="T7" fmla="*/ 27 h 33"/>
                    <a:gd name="T8" fmla="*/ 58 w 93"/>
                    <a:gd name="T9" fmla="*/ 75 h 33"/>
                    <a:gd name="T10" fmla="*/ 0 w 93"/>
                    <a:gd name="T11" fmla="*/ 75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 h="33">
                      <a:moveTo>
                        <a:pt x="93" y="7"/>
                      </a:moveTo>
                      <a:cubicBezTo>
                        <a:pt x="90" y="5"/>
                        <a:pt x="84" y="6"/>
                        <a:pt x="80" y="5"/>
                      </a:cubicBezTo>
                      <a:cubicBezTo>
                        <a:pt x="74" y="4"/>
                        <a:pt x="70" y="1"/>
                        <a:pt x="63" y="1"/>
                      </a:cubicBezTo>
                      <a:cubicBezTo>
                        <a:pt x="55" y="0"/>
                        <a:pt x="49" y="4"/>
                        <a:pt x="43" y="10"/>
                      </a:cubicBezTo>
                      <a:cubicBezTo>
                        <a:pt x="37" y="17"/>
                        <a:pt x="32" y="24"/>
                        <a:pt x="23" y="28"/>
                      </a:cubicBezTo>
                      <a:cubicBezTo>
                        <a:pt x="13" y="33"/>
                        <a:pt x="8" y="32"/>
                        <a:pt x="0" y="28"/>
                      </a:cubicBezTo>
                    </a:path>
                  </a:pathLst>
                </a:custGeom>
                <a:noFill/>
                <a:ln w="7938" cap="flat">
                  <a:solidFill>
                    <a:srgbClr val="FFFFFF"/>
                  </a:solidFill>
                  <a:prstDash val="lgDash"/>
                  <a:round/>
                  <a:headEnd/>
                  <a:tailEnd/>
                </a:ln>
              </p:spPr>
              <p:txBody>
                <a:bodyPr/>
                <a:lstStyle/>
                <a:p>
                  <a:endParaRPr lang="hu-HU"/>
                </a:p>
              </p:txBody>
            </p:sp>
            <p:sp>
              <p:nvSpPr>
                <p:cNvPr id="16698" name="Freeform 317"/>
                <p:cNvSpPr>
                  <a:spLocks/>
                </p:cNvSpPr>
                <p:nvPr/>
              </p:nvSpPr>
              <p:spPr bwMode="auto">
                <a:xfrm>
                  <a:off x="2254" y="2549"/>
                  <a:ext cx="115" cy="78"/>
                </a:xfrm>
                <a:custGeom>
                  <a:avLst/>
                  <a:gdLst>
                    <a:gd name="T0" fmla="*/ 115 w 46"/>
                    <a:gd name="T1" fmla="*/ 16 h 29"/>
                    <a:gd name="T2" fmla="*/ 43 w 46"/>
                    <a:gd name="T3" fmla="*/ 35 h 29"/>
                    <a:gd name="T4" fmla="*/ 10 w 46"/>
                    <a:gd name="T5" fmla="*/ 67 h 29"/>
                    <a:gd name="T6" fmla="*/ 0 w 46"/>
                    <a:gd name="T7" fmla="*/ 78 h 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29">
                      <a:moveTo>
                        <a:pt x="46" y="6"/>
                      </a:moveTo>
                      <a:cubicBezTo>
                        <a:pt x="39" y="0"/>
                        <a:pt x="23" y="9"/>
                        <a:pt x="17" y="13"/>
                      </a:cubicBezTo>
                      <a:cubicBezTo>
                        <a:pt x="12" y="17"/>
                        <a:pt x="8" y="21"/>
                        <a:pt x="4" y="25"/>
                      </a:cubicBezTo>
                      <a:cubicBezTo>
                        <a:pt x="3" y="27"/>
                        <a:pt x="2" y="28"/>
                        <a:pt x="0" y="29"/>
                      </a:cubicBezTo>
                    </a:path>
                  </a:pathLst>
                </a:custGeom>
                <a:noFill/>
                <a:ln w="7938" cap="flat">
                  <a:solidFill>
                    <a:srgbClr val="FFFFFF"/>
                  </a:solidFill>
                  <a:prstDash val="lgDash"/>
                  <a:round/>
                  <a:headEnd/>
                  <a:tailEnd/>
                </a:ln>
              </p:spPr>
              <p:txBody>
                <a:bodyPr/>
                <a:lstStyle/>
                <a:p>
                  <a:endParaRPr lang="hu-HU"/>
                </a:p>
              </p:txBody>
            </p:sp>
            <p:sp>
              <p:nvSpPr>
                <p:cNvPr id="16699" name="Freeform 318"/>
                <p:cNvSpPr>
                  <a:spLocks/>
                </p:cNvSpPr>
                <p:nvPr/>
              </p:nvSpPr>
              <p:spPr bwMode="auto">
                <a:xfrm>
                  <a:off x="1972" y="2557"/>
                  <a:ext cx="335" cy="54"/>
                </a:xfrm>
                <a:custGeom>
                  <a:avLst/>
                  <a:gdLst>
                    <a:gd name="T0" fmla="*/ 335 w 134"/>
                    <a:gd name="T1" fmla="*/ 14 h 20"/>
                    <a:gd name="T2" fmla="*/ 300 w 134"/>
                    <a:gd name="T3" fmla="*/ 0 h 20"/>
                    <a:gd name="T4" fmla="*/ 223 w 134"/>
                    <a:gd name="T5" fmla="*/ 19 h 20"/>
                    <a:gd name="T6" fmla="*/ 163 w 134"/>
                    <a:gd name="T7" fmla="*/ 14 h 20"/>
                    <a:gd name="T8" fmla="*/ 133 w 134"/>
                    <a:gd name="T9" fmla="*/ 19 h 20"/>
                    <a:gd name="T10" fmla="*/ 98 w 134"/>
                    <a:gd name="T11" fmla="*/ 30 h 20"/>
                    <a:gd name="T12" fmla="*/ 40 w 134"/>
                    <a:gd name="T13" fmla="*/ 22 h 20"/>
                    <a:gd name="T14" fmla="*/ 8 w 134"/>
                    <a:gd name="T15" fmla="*/ 38 h 20"/>
                    <a:gd name="T16" fmla="*/ 0 w 134"/>
                    <a:gd name="T17" fmla="*/ 54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4" h="20">
                      <a:moveTo>
                        <a:pt x="134" y="5"/>
                      </a:moveTo>
                      <a:cubicBezTo>
                        <a:pt x="129" y="4"/>
                        <a:pt x="126" y="0"/>
                        <a:pt x="120" y="0"/>
                      </a:cubicBezTo>
                      <a:cubicBezTo>
                        <a:pt x="110" y="0"/>
                        <a:pt x="99" y="6"/>
                        <a:pt x="89" y="7"/>
                      </a:cubicBezTo>
                      <a:cubicBezTo>
                        <a:pt x="80" y="9"/>
                        <a:pt x="73" y="7"/>
                        <a:pt x="65" y="5"/>
                      </a:cubicBezTo>
                      <a:cubicBezTo>
                        <a:pt x="61" y="4"/>
                        <a:pt x="57" y="5"/>
                        <a:pt x="53" y="7"/>
                      </a:cubicBezTo>
                      <a:cubicBezTo>
                        <a:pt x="48" y="8"/>
                        <a:pt x="44" y="11"/>
                        <a:pt x="39" y="11"/>
                      </a:cubicBezTo>
                      <a:cubicBezTo>
                        <a:pt x="31" y="11"/>
                        <a:pt x="24" y="8"/>
                        <a:pt x="16" y="8"/>
                      </a:cubicBezTo>
                      <a:cubicBezTo>
                        <a:pt x="11" y="8"/>
                        <a:pt x="6" y="9"/>
                        <a:pt x="3" y="14"/>
                      </a:cubicBezTo>
                      <a:cubicBezTo>
                        <a:pt x="1" y="16"/>
                        <a:pt x="1" y="19"/>
                        <a:pt x="0" y="20"/>
                      </a:cubicBezTo>
                    </a:path>
                  </a:pathLst>
                </a:custGeom>
                <a:noFill/>
                <a:ln w="7938" cap="flat">
                  <a:solidFill>
                    <a:srgbClr val="FFFFFF"/>
                  </a:solidFill>
                  <a:prstDash val="lgDash"/>
                  <a:round/>
                  <a:headEnd/>
                  <a:tailEnd/>
                </a:ln>
              </p:spPr>
              <p:txBody>
                <a:bodyPr/>
                <a:lstStyle/>
                <a:p>
                  <a:endParaRPr lang="hu-HU"/>
                </a:p>
              </p:txBody>
            </p:sp>
            <p:sp>
              <p:nvSpPr>
                <p:cNvPr id="16700" name="Freeform 319"/>
                <p:cNvSpPr>
                  <a:spLocks/>
                </p:cNvSpPr>
                <p:nvPr/>
              </p:nvSpPr>
              <p:spPr bwMode="auto">
                <a:xfrm>
                  <a:off x="2475" y="2565"/>
                  <a:ext cx="107" cy="30"/>
                </a:xfrm>
                <a:custGeom>
                  <a:avLst/>
                  <a:gdLst>
                    <a:gd name="T0" fmla="*/ 107 w 43"/>
                    <a:gd name="T1" fmla="*/ 22 h 11"/>
                    <a:gd name="T2" fmla="*/ 50 w 43"/>
                    <a:gd name="T3" fmla="*/ 25 h 11"/>
                    <a:gd name="T4" fmla="*/ 0 w 43"/>
                    <a:gd name="T5" fmla="*/ 0 h 11"/>
                    <a:gd name="T6" fmla="*/ 0 60000 65536"/>
                    <a:gd name="T7" fmla="*/ 0 60000 65536"/>
                    <a:gd name="T8" fmla="*/ 0 60000 65536"/>
                  </a:gdLst>
                  <a:ahLst/>
                  <a:cxnLst>
                    <a:cxn ang="T6">
                      <a:pos x="T0" y="T1"/>
                    </a:cxn>
                    <a:cxn ang="T7">
                      <a:pos x="T2" y="T3"/>
                    </a:cxn>
                    <a:cxn ang="T8">
                      <a:pos x="T4" y="T5"/>
                    </a:cxn>
                  </a:cxnLst>
                  <a:rect l="0" t="0" r="r" b="b"/>
                  <a:pathLst>
                    <a:path w="43" h="11">
                      <a:moveTo>
                        <a:pt x="43" y="8"/>
                      </a:moveTo>
                      <a:cubicBezTo>
                        <a:pt x="37" y="6"/>
                        <a:pt x="26" y="11"/>
                        <a:pt x="20" y="9"/>
                      </a:cubicBezTo>
                      <a:cubicBezTo>
                        <a:pt x="15" y="7"/>
                        <a:pt x="4" y="2"/>
                        <a:pt x="0" y="0"/>
                      </a:cubicBezTo>
                    </a:path>
                  </a:pathLst>
                </a:custGeom>
                <a:noFill/>
                <a:ln w="7938" cap="flat">
                  <a:solidFill>
                    <a:srgbClr val="FFFFFF"/>
                  </a:solidFill>
                  <a:prstDash val="lgDash"/>
                  <a:round/>
                  <a:headEnd/>
                  <a:tailEnd/>
                </a:ln>
              </p:spPr>
              <p:txBody>
                <a:bodyPr/>
                <a:lstStyle/>
                <a:p>
                  <a:endParaRPr lang="hu-HU"/>
                </a:p>
              </p:txBody>
            </p:sp>
            <p:sp>
              <p:nvSpPr>
                <p:cNvPr id="16701" name="Freeform 320"/>
                <p:cNvSpPr>
                  <a:spLocks/>
                </p:cNvSpPr>
                <p:nvPr/>
              </p:nvSpPr>
              <p:spPr bwMode="auto">
                <a:xfrm>
                  <a:off x="2344" y="2517"/>
                  <a:ext cx="103" cy="46"/>
                </a:xfrm>
                <a:custGeom>
                  <a:avLst/>
                  <a:gdLst>
                    <a:gd name="T0" fmla="*/ 103 w 41"/>
                    <a:gd name="T1" fmla="*/ 24 h 17"/>
                    <a:gd name="T2" fmla="*/ 0 w 41"/>
                    <a:gd name="T3" fmla="*/ 46 h 17"/>
                    <a:gd name="T4" fmla="*/ 0 60000 65536"/>
                    <a:gd name="T5" fmla="*/ 0 60000 65536"/>
                  </a:gdLst>
                  <a:ahLst/>
                  <a:cxnLst>
                    <a:cxn ang="T4">
                      <a:pos x="T0" y="T1"/>
                    </a:cxn>
                    <a:cxn ang="T5">
                      <a:pos x="T2" y="T3"/>
                    </a:cxn>
                  </a:cxnLst>
                  <a:rect l="0" t="0" r="r" b="b"/>
                  <a:pathLst>
                    <a:path w="41" h="17">
                      <a:moveTo>
                        <a:pt x="41" y="9"/>
                      </a:moveTo>
                      <a:cubicBezTo>
                        <a:pt x="34" y="0"/>
                        <a:pt x="6" y="9"/>
                        <a:pt x="0" y="17"/>
                      </a:cubicBezTo>
                    </a:path>
                  </a:pathLst>
                </a:custGeom>
                <a:noFill/>
                <a:ln w="7938" cap="flat">
                  <a:solidFill>
                    <a:srgbClr val="FFFFFF"/>
                  </a:solidFill>
                  <a:prstDash val="lgDash"/>
                  <a:round/>
                  <a:headEnd/>
                  <a:tailEnd/>
                </a:ln>
              </p:spPr>
              <p:txBody>
                <a:bodyPr/>
                <a:lstStyle/>
                <a:p>
                  <a:endParaRPr lang="hu-HU"/>
                </a:p>
              </p:txBody>
            </p:sp>
            <p:sp>
              <p:nvSpPr>
                <p:cNvPr id="16702" name="Freeform 321"/>
                <p:cNvSpPr>
                  <a:spLocks/>
                </p:cNvSpPr>
                <p:nvPr/>
              </p:nvSpPr>
              <p:spPr bwMode="auto">
                <a:xfrm>
                  <a:off x="2189" y="2571"/>
                  <a:ext cx="120" cy="26"/>
                </a:xfrm>
                <a:custGeom>
                  <a:avLst/>
                  <a:gdLst>
                    <a:gd name="T0" fmla="*/ 120 w 48"/>
                    <a:gd name="T1" fmla="*/ 0 h 10"/>
                    <a:gd name="T2" fmla="*/ 95 w 48"/>
                    <a:gd name="T3" fmla="*/ 13 h 10"/>
                    <a:gd name="T4" fmla="*/ 43 w 48"/>
                    <a:gd name="T5" fmla="*/ 21 h 10"/>
                    <a:gd name="T6" fmla="*/ 0 w 48"/>
                    <a:gd name="T7" fmla="*/ 8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10">
                      <a:moveTo>
                        <a:pt x="48" y="0"/>
                      </a:moveTo>
                      <a:cubicBezTo>
                        <a:pt x="44" y="1"/>
                        <a:pt x="41" y="3"/>
                        <a:pt x="38" y="5"/>
                      </a:cubicBezTo>
                      <a:cubicBezTo>
                        <a:pt x="31" y="8"/>
                        <a:pt x="24" y="10"/>
                        <a:pt x="17" y="8"/>
                      </a:cubicBezTo>
                      <a:cubicBezTo>
                        <a:pt x="12" y="7"/>
                        <a:pt x="4" y="3"/>
                        <a:pt x="0" y="3"/>
                      </a:cubicBezTo>
                    </a:path>
                  </a:pathLst>
                </a:custGeom>
                <a:noFill/>
                <a:ln w="7938" cap="flat">
                  <a:solidFill>
                    <a:srgbClr val="FFFFFF"/>
                  </a:solidFill>
                  <a:prstDash val="lgDash"/>
                  <a:round/>
                  <a:headEnd/>
                  <a:tailEnd/>
                </a:ln>
              </p:spPr>
              <p:txBody>
                <a:bodyPr/>
                <a:lstStyle/>
                <a:p>
                  <a:endParaRPr lang="hu-HU"/>
                </a:p>
              </p:txBody>
            </p:sp>
            <p:sp>
              <p:nvSpPr>
                <p:cNvPr id="16703" name="Freeform 322"/>
                <p:cNvSpPr>
                  <a:spLocks/>
                </p:cNvSpPr>
                <p:nvPr/>
              </p:nvSpPr>
              <p:spPr bwMode="auto">
                <a:xfrm>
                  <a:off x="2114" y="2621"/>
                  <a:ext cx="118" cy="22"/>
                </a:xfrm>
                <a:custGeom>
                  <a:avLst/>
                  <a:gdLst>
                    <a:gd name="T0" fmla="*/ 118 w 47"/>
                    <a:gd name="T1" fmla="*/ 0 h 8"/>
                    <a:gd name="T2" fmla="*/ 50 w 47"/>
                    <a:gd name="T3" fmla="*/ 22 h 8"/>
                    <a:gd name="T4" fmla="*/ 0 w 47"/>
                    <a:gd name="T5" fmla="*/ 6 h 8"/>
                    <a:gd name="T6" fmla="*/ 0 60000 65536"/>
                    <a:gd name="T7" fmla="*/ 0 60000 65536"/>
                    <a:gd name="T8" fmla="*/ 0 60000 65536"/>
                  </a:gdLst>
                  <a:ahLst/>
                  <a:cxnLst>
                    <a:cxn ang="T6">
                      <a:pos x="T0" y="T1"/>
                    </a:cxn>
                    <a:cxn ang="T7">
                      <a:pos x="T2" y="T3"/>
                    </a:cxn>
                    <a:cxn ang="T8">
                      <a:pos x="T4" y="T5"/>
                    </a:cxn>
                  </a:cxnLst>
                  <a:rect l="0" t="0" r="r" b="b"/>
                  <a:pathLst>
                    <a:path w="47" h="8">
                      <a:moveTo>
                        <a:pt x="47" y="0"/>
                      </a:moveTo>
                      <a:cubicBezTo>
                        <a:pt x="38" y="0"/>
                        <a:pt x="30" y="7"/>
                        <a:pt x="20" y="8"/>
                      </a:cubicBezTo>
                      <a:cubicBezTo>
                        <a:pt x="14" y="8"/>
                        <a:pt x="5" y="6"/>
                        <a:pt x="0" y="2"/>
                      </a:cubicBezTo>
                    </a:path>
                  </a:pathLst>
                </a:custGeom>
                <a:noFill/>
                <a:ln w="7938" cap="flat">
                  <a:solidFill>
                    <a:srgbClr val="FFFFFF"/>
                  </a:solidFill>
                  <a:prstDash val="lgDash"/>
                  <a:round/>
                  <a:headEnd/>
                  <a:tailEnd/>
                </a:ln>
              </p:spPr>
              <p:txBody>
                <a:bodyPr/>
                <a:lstStyle/>
                <a:p>
                  <a:endParaRPr lang="hu-HU"/>
                </a:p>
              </p:txBody>
            </p:sp>
            <p:sp>
              <p:nvSpPr>
                <p:cNvPr id="16704" name="Freeform 323"/>
                <p:cNvSpPr>
                  <a:spLocks/>
                </p:cNvSpPr>
                <p:nvPr/>
              </p:nvSpPr>
              <p:spPr bwMode="auto">
                <a:xfrm>
                  <a:off x="2399" y="2584"/>
                  <a:ext cx="103" cy="40"/>
                </a:xfrm>
                <a:custGeom>
                  <a:avLst/>
                  <a:gdLst>
                    <a:gd name="T0" fmla="*/ 103 w 41"/>
                    <a:gd name="T1" fmla="*/ 3 h 15"/>
                    <a:gd name="T2" fmla="*/ 100 w 41"/>
                    <a:gd name="T3" fmla="*/ 0 h 15"/>
                    <a:gd name="T4" fmla="*/ 0 w 41"/>
                    <a:gd name="T5" fmla="*/ 13 h 15"/>
                    <a:gd name="T6" fmla="*/ 0 60000 65536"/>
                    <a:gd name="T7" fmla="*/ 0 60000 65536"/>
                    <a:gd name="T8" fmla="*/ 0 60000 65536"/>
                  </a:gdLst>
                  <a:ahLst/>
                  <a:cxnLst>
                    <a:cxn ang="T6">
                      <a:pos x="T0" y="T1"/>
                    </a:cxn>
                    <a:cxn ang="T7">
                      <a:pos x="T2" y="T3"/>
                    </a:cxn>
                    <a:cxn ang="T8">
                      <a:pos x="T4" y="T5"/>
                    </a:cxn>
                  </a:cxnLst>
                  <a:rect l="0" t="0" r="r" b="b"/>
                  <a:pathLst>
                    <a:path w="41" h="15">
                      <a:moveTo>
                        <a:pt x="41" y="1"/>
                      </a:moveTo>
                      <a:cubicBezTo>
                        <a:pt x="41" y="0"/>
                        <a:pt x="41" y="0"/>
                        <a:pt x="40" y="0"/>
                      </a:cubicBezTo>
                      <a:cubicBezTo>
                        <a:pt x="30" y="7"/>
                        <a:pt x="11" y="15"/>
                        <a:pt x="0" y="5"/>
                      </a:cubicBezTo>
                    </a:path>
                  </a:pathLst>
                </a:custGeom>
                <a:noFill/>
                <a:ln w="7938" cap="flat">
                  <a:solidFill>
                    <a:srgbClr val="FFFFFF"/>
                  </a:solidFill>
                  <a:prstDash val="lgDash"/>
                  <a:round/>
                  <a:headEnd/>
                  <a:tailEnd/>
                </a:ln>
              </p:spPr>
              <p:txBody>
                <a:bodyPr/>
                <a:lstStyle/>
                <a:p>
                  <a:endParaRPr lang="hu-HU"/>
                </a:p>
              </p:txBody>
            </p:sp>
            <p:sp>
              <p:nvSpPr>
                <p:cNvPr id="16705" name="Freeform 324"/>
                <p:cNvSpPr>
                  <a:spLocks/>
                </p:cNvSpPr>
                <p:nvPr/>
              </p:nvSpPr>
              <p:spPr bwMode="auto">
                <a:xfrm>
                  <a:off x="2580" y="2563"/>
                  <a:ext cx="65" cy="29"/>
                </a:xfrm>
                <a:custGeom>
                  <a:avLst/>
                  <a:gdLst>
                    <a:gd name="T0" fmla="*/ 65 w 26"/>
                    <a:gd name="T1" fmla="*/ 0 h 11"/>
                    <a:gd name="T2" fmla="*/ 0 w 26"/>
                    <a:gd name="T3" fmla="*/ 29 h 11"/>
                    <a:gd name="T4" fmla="*/ 0 60000 65536"/>
                    <a:gd name="T5" fmla="*/ 0 60000 65536"/>
                  </a:gdLst>
                  <a:ahLst/>
                  <a:cxnLst>
                    <a:cxn ang="T4">
                      <a:pos x="T0" y="T1"/>
                    </a:cxn>
                    <a:cxn ang="T5">
                      <a:pos x="T2" y="T3"/>
                    </a:cxn>
                  </a:cxnLst>
                  <a:rect l="0" t="0" r="r" b="b"/>
                  <a:pathLst>
                    <a:path w="26" h="11">
                      <a:moveTo>
                        <a:pt x="26" y="0"/>
                      </a:moveTo>
                      <a:cubicBezTo>
                        <a:pt x="17" y="3"/>
                        <a:pt x="7" y="4"/>
                        <a:pt x="0" y="11"/>
                      </a:cubicBezTo>
                    </a:path>
                  </a:pathLst>
                </a:custGeom>
                <a:noFill/>
                <a:ln w="7938" cap="flat">
                  <a:solidFill>
                    <a:srgbClr val="FFFFFF"/>
                  </a:solidFill>
                  <a:prstDash val="lgDash"/>
                  <a:round/>
                  <a:headEnd/>
                  <a:tailEnd/>
                </a:ln>
              </p:spPr>
              <p:txBody>
                <a:bodyPr/>
                <a:lstStyle/>
                <a:p>
                  <a:endParaRPr lang="hu-HU"/>
                </a:p>
              </p:txBody>
            </p:sp>
            <p:sp>
              <p:nvSpPr>
                <p:cNvPr id="16706" name="Freeform 325"/>
                <p:cNvSpPr>
                  <a:spLocks/>
                </p:cNvSpPr>
                <p:nvPr/>
              </p:nvSpPr>
              <p:spPr bwMode="auto">
                <a:xfrm>
                  <a:off x="2665" y="2496"/>
                  <a:ext cx="100" cy="61"/>
                </a:xfrm>
                <a:custGeom>
                  <a:avLst/>
                  <a:gdLst>
                    <a:gd name="T0" fmla="*/ 100 w 40"/>
                    <a:gd name="T1" fmla="*/ 11 h 23"/>
                    <a:gd name="T2" fmla="*/ 33 w 40"/>
                    <a:gd name="T3" fmla="*/ 19 h 23"/>
                    <a:gd name="T4" fmla="*/ 0 w 40"/>
                    <a:gd name="T5" fmla="*/ 61 h 23"/>
                    <a:gd name="T6" fmla="*/ 0 60000 65536"/>
                    <a:gd name="T7" fmla="*/ 0 60000 65536"/>
                    <a:gd name="T8" fmla="*/ 0 60000 65536"/>
                  </a:gdLst>
                  <a:ahLst/>
                  <a:cxnLst>
                    <a:cxn ang="T6">
                      <a:pos x="T0" y="T1"/>
                    </a:cxn>
                    <a:cxn ang="T7">
                      <a:pos x="T2" y="T3"/>
                    </a:cxn>
                    <a:cxn ang="T8">
                      <a:pos x="T4" y="T5"/>
                    </a:cxn>
                  </a:cxnLst>
                  <a:rect l="0" t="0" r="r" b="b"/>
                  <a:pathLst>
                    <a:path w="40" h="23">
                      <a:moveTo>
                        <a:pt x="40" y="4"/>
                      </a:moveTo>
                      <a:cubicBezTo>
                        <a:pt x="32" y="0"/>
                        <a:pt x="20" y="2"/>
                        <a:pt x="13" y="7"/>
                      </a:cubicBezTo>
                      <a:cubicBezTo>
                        <a:pt x="6" y="11"/>
                        <a:pt x="6" y="19"/>
                        <a:pt x="0" y="23"/>
                      </a:cubicBezTo>
                    </a:path>
                  </a:pathLst>
                </a:custGeom>
                <a:noFill/>
                <a:ln w="7938" cap="flat">
                  <a:solidFill>
                    <a:srgbClr val="FFFFFF"/>
                  </a:solidFill>
                  <a:prstDash val="lgDash"/>
                  <a:round/>
                  <a:headEnd/>
                  <a:tailEnd/>
                </a:ln>
              </p:spPr>
              <p:txBody>
                <a:bodyPr/>
                <a:lstStyle/>
                <a:p>
                  <a:endParaRPr lang="hu-HU"/>
                </a:p>
              </p:txBody>
            </p:sp>
            <p:sp>
              <p:nvSpPr>
                <p:cNvPr id="16707" name="Freeform 326"/>
                <p:cNvSpPr>
                  <a:spLocks/>
                </p:cNvSpPr>
                <p:nvPr/>
              </p:nvSpPr>
              <p:spPr bwMode="auto">
                <a:xfrm>
                  <a:off x="2565" y="2525"/>
                  <a:ext cx="115" cy="24"/>
                </a:xfrm>
                <a:custGeom>
                  <a:avLst/>
                  <a:gdLst>
                    <a:gd name="T0" fmla="*/ 115 w 46"/>
                    <a:gd name="T1" fmla="*/ 8 h 9"/>
                    <a:gd name="T2" fmla="*/ 43 w 46"/>
                    <a:gd name="T3" fmla="*/ 24 h 9"/>
                    <a:gd name="T4" fmla="*/ 0 w 46"/>
                    <a:gd name="T5" fmla="*/ 24 h 9"/>
                    <a:gd name="T6" fmla="*/ 0 60000 65536"/>
                    <a:gd name="T7" fmla="*/ 0 60000 65536"/>
                    <a:gd name="T8" fmla="*/ 0 60000 65536"/>
                  </a:gdLst>
                  <a:ahLst/>
                  <a:cxnLst>
                    <a:cxn ang="T6">
                      <a:pos x="T0" y="T1"/>
                    </a:cxn>
                    <a:cxn ang="T7">
                      <a:pos x="T2" y="T3"/>
                    </a:cxn>
                    <a:cxn ang="T8">
                      <a:pos x="T4" y="T5"/>
                    </a:cxn>
                  </a:cxnLst>
                  <a:rect l="0" t="0" r="r" b="b"/>
                  <a:pathLst>
                    <a:path w="46" h="9">
                      <a:moveTo>
                        <a:pt x="46" y="3"/>
                      </a:moveTo>
                      <a:cubicBezTo>
                        <a:pt x="35" y="0"/>
                        <a:pt x="27" y="8"/>
                        <a:pt x="17" y="9"/>
                      </a:cubicBezTo>
                      <a:cubicBezTo>
                        <a:pt x="11" y="9"/>
                        <a:pt x="5" y="8"/>
                        <a:pt x="0" y="9"/>
                      </a:cubicBezTo>
                    </a:path>
                  </a:pathLst>
                </a:custGeom>
                <a:noFill/>
                <a:ln w="7938" cap="flat">
                  <a:solidFill>
                    <a:srgbClr val="FFFFFF"/>
                  </a:solidFill>
                  <a:prstDash val="lgDash"/>
                  <a:round/>
                  <a:headEnd/>
                  <a:tailEnd/>
                </a:ln>
              </p:spPr>
              <p:txBody>
                <a:bodyPr/>
                <a:lstStyle/>
                <a:p>
                  <a:endParaRPr lang="hu-HU"/>
                </a:p>
              </p:txBody>
            </p:sp>
            <p:sp>
              <p:nvSpPr>
                <p:cNvPr id="16708" name="Freeform 327"/>
                <p:cNvSpPr>
                  <a:spLocks/>
                </p:cNvSpPr>
                <p:nvPr/>
              </p:nvSpPr>
              <p:spPr bwMode="auto">
                <a:xfrm>
                  <a:off x="2565" y="2491"/>
                  <a:ext cx="135" cy="56"/>
                </a:xfrm>
                <a:custGeom>
                  <a:avLst/>
                  <a:gdLst>
                    <a:gd name="T0" fmla="*/ 135 w 54"/>
                    <a:gd name="T1" fmla="*/ 19 h 21"/>
                    <a:gd name="T2" fmla="*/ 43 w 54"/>
                    <a:gd name="T3" fmla="*/ 24 h 21"/>
                    <a:gd name="T4" fmla="*/ 0 w 54"/>
                    <a:gd name="T5" fmla="*/ 56 h 21"/>
                    <a:gd name="T6" fmla="*/ 0 60000 65536"/>
                    <a:gd name="T7" fmla="*/ 0 60000 65536"/>
                    <a:gd name="T8" fmla="*/ 0 60000 65536"/>
                  </a:gdLst>
                  <a:ahLst/>
                  <a:cxnLst>
                    <a:cxn ang="T6">
                      <a:pos x="T0" y="T1"/>
                    </a:cxn>
                    <a:cxn ang="T7">
                      <a:pos x="T2" y="T3"/>
                    </a:cxn>
                    <a:cxn ang="T8">
                      <a:pos x="T4" y="T5"/>
                    </a:cxn>
                  </a:cxnLst>
                  <a:rect l="0" t="0" r="r" b="b"/>
                  <a:pathLst>
                    <a:path w="54" h="21">
                      <a:moveTo>
                        <a:pt x="54" y="7"/>
                      </a:moveTo>
                      <a:cubicBezTo>
                        <a:pt x="43" y="0"/>
                        <a:pt x="28" y="2"/>
                        <a:pt x="17" y="9"/>
                      </a:cubicBezTo>
                      <a:cubicBezTo>
                        <a:pt x="11" y="12"/>
                        <a:pt x="6" y="18"/>
                        <a:pt x="0" y="21"/>
                      </a:cubicBezTo>
                    </a:path>
                  </a:pathLst>
                </a:custGeom>
                <a:noFill/>
                <a:ln w="7938" cap="flat">
                  <a:solidFill>
                    <a:srgbClr val="FFFFFF"/>
                  </a:solidFill>
                  <a:prstDash val="lgDash"/>
                  <a:round/>
                  <a:headEnd/>
                  <a:tailEnd/>
                </a:ln>
              </p:spPr>
              <p:txBody>
                <a:bodyPr/>
                <a:lstStyle/>
                <a:p>
                  <a:endParaRPr lang="hu-HU"/>
                </a:p>
              </p:txBody>
            </p:sp>
            <p:sp>
              <p:nvSpPr>
                <p:cNvPr id="16709" name="Freeform 328"/>
                <p:cNvSpPr>
                  <a:spLocks/>
                </p:cNvSpPr>
                <p:nvPr/>
              </p:nvSpPr>
              <p:spPr bwMode="auto">
                <a:xfrm>
                  <a:off x="2017" y="2579"/>
                  <a:ext cx="102" cy="45"/>
                </a:xfrm>
                <a:custGeom>
                  <a:avLst/>
                  <a:gdLst>
                    <a:gd name="T0" fmla="*/ 102 w 41"/>
                    <a:gd name="T1" fmla="*/ 37 h 17"/>
                    <a:gd name="T2" fmla="*/ 0 w 41"/>
                    <a:gd name="T3" fmla="*/ 45 h 17"/>
                    <a:gd name="T4" fmla="*/ 0 60000 65536"/>
                    <a:gd name="T5" fmla="*/ 0 60000 65536"/>
                  </a:gdLst>
                  <a:ahLst/>
                  <a:cxnLst>
                    <a:cxn ang="T4">
                      <a:pos x="T0" y="T1"/>
                    </a:cxn>
                    <a:cxn ang="T5">
                      <a:pos x="T2" y="T3"/>
                    </a:cxn>
                  </a:cxnLst>
                  <a:rect l="0" t="0" r="r" b="b"/>
                  <a:pathLst>
                    <a:path w="41" h="17">
                      <a:moveTo>
                        <a:pt x="41" y="14"/>
                      </a:moveTo>
                      <a:cubicBezTo>
                        <a:pt x="30" y="0"/>
                        <a:pt x="12" y="11"/>
                        <a:pt x="0" y="17"/>
                      </a:cubicBezTo>
                    </a:path>
                  </a:pathLst>
                </a:custGeom>
                <a:noFill/>
                <a:ln w="7938" cap="flat">
                  <a:solidFill>
                    <a:srgbClr val="FFFFFF"/>
                  </a:solidFill>
                  <a:prstDash val="lgDash"/>
                  <a:round/>
                  <a:headEnd/>
                  <a:tailEnd/>
                </a:ln>
              </p:spPr>
              <p:txBody>
                <a:bodyPr/>
                <a:lstStyle/>
                <a:p>
                  <a:endParaRPr lang="hu-HU"/>
                </a:p>
              </p:txBody>
            </p:sp>
            <p:sp>
              <p:nvSpPr>
                <p:cNvPr id="16710" name="Freeform 329"/>
                <p:cNvSpPr>
                  <a:spLocks/>
                </p:cNvSpPr>
                <p:nvPr/>
              </p:nvSpPr>
              <p:spPr bwMode="auto">
                <a:xfrm>
                  <a:off x="1827" y="2613"/>
                  <a:ext cx="205" cy="57"/>
                </a:xfrm>
                <a:custGeom>
                  <a:avLst/>
                  <a:gdLst>
                    <a:gd name="T0" fmla="*/ 205 w 82"/>
                    <a:gd name="T1" fmla="*/ 19 h 21"/>
                    <a:gd name="T2" fmla="*/ 80 w 82"/>
                    <a:gd name="T3" fmla="*/ 24 h 21"/>
                    <a:gd name="T4" fmla="*/ 0 w 82"/>
                    <a:gd name="T5" fmla="*/ 19 h 21"/>
                    <a:gd name="T6" fmla="*/ 0 60000 65536"/>
                    <a:gd name="T7" fmla="*/ 0 60000 65536"/>
                    <a:gd name="T8" fmla="*/ 0 60000 65536"/>
                  </a:gdLst>
                  <a:ahLst/>
                  <a:cxnLst>
                    <a:cxn ang="T6">
                      <a:pos x="T0" y="T1"/>
                    </a:cxn>
                    <a:cxn ang="T7">
                      <a:pos x="T2" y="T3"/>
                    </a:cxn>
                    <a:cxn ang="T8">
                      <a:pos x="T4" y="T5"/>
                    </a:cxn>
                  </a:cxnLst>
                  <a:rect l="0" t="0" r="r" b="b"/>
                  <a:pathLst>
                    <a:path w="82" h="21">
                      <a:moveTo>
                        <a:pt x="82" y="7"/>
                      </a:moveTo>
                      <a:cubicBezTo>
                        <a:pt x="68" y="21"/>
                        <a:pt x="47" y="21"/>
                        <a:pt x="32" y="9"/>
                      </a:cubicBezTo>
                      <a:cubicBezTo>
                        <a:pt x="24" y="2"/>
                        <a:pt x="10" y="0"/>
                        <a:pt x="0" y="7"/>
                      </a:cubicBezTo>
                    </a:path>
                  </a:pathLst>
                </a:custGeom>
                <a:noFill/>
                <a:ln w="7938" cap="flat">
                  <a:solidFill>
                    <a:srgbClr val="FFFFFF"/>
                  </a:solidFill>
                  <a:prstDash val="lgDash"/>
                  <a:round/>
                  <a:headEnd/>
                  <a:tailEnd/>
                </a:ln>
              </p:spPr>
              <p:txBody>
                <a:bodyPr/>
                <a:lstStyle/>
                <a:p>
                  <a:endParaRPr lang="hu-HU"/>
                </a:p>
              </p:txBody>
            </p:sp>
            <p:sp>
              <p:nvSpPr>
                <p:cNvPr id="16711" name="Freeform 330"/>
                <p:cNvSpPr>
                  <a:spLocks/>
                </p:cNvSpPr>
                <p:nvPr/>
              </p:nvSpPr>
              <p:spPr bwMode="auto">
                <a:xfrm>
                  <a:off x="1734" y="2643"/>
                  <a:ext cx="123" cy="40"/>
                </a:xfrm>
                <a:custGeom>
                  <a:avLst/>
                  <a:gdLst>
                    <a:gd name="T0" fmla="*/ 123 w 49"/>
                    <a:gd name="T1" fmla="*/ 0 h 15"/>
                    <a:gd name="T2" fmla="*/ 43 w 49"/>
                    <a:gd name="T3" fmla="*/ 32 h 15"/>
                    <a:gd name="T4" fmla="*/ 0 w 49"/>
                    <a:gd name="T5" fmla="*/ 16 h 15"/>
                    <a:gd name="T6" fmla="*/ 0 60000 65536"/>
                    <a:gd name="T7" fmla="*/ 0 60000 65536"/>
                    <a:gd name="T8" fmla="*/ 0 60000 65536"/>
                  </a:gdLst>
                  <a:ahLst/>
                  <a:cxnLst>
                    <a:cxn ang="T6">
                      <a:pos x="T0" y="T1"/>
                    </a:cxn>
                    <a:cxn ang="T7">
                      <a:pos x="T2" y="T3"/>
                    </a:cxn>
                    <a:cxn ang="T8">
                      <a:pos x="T4" y="T5"/>
                    </a:cxn>
                  </a:cxnLst>
                  <a:rect l="0" t="0" r="r" b="b"/>
                  <a:pathLst>
                    <a:path w="49" h="15">
                      <a:moveTo>
                        <a:pt x="49" y="0"/>
                      </a:moveTo>
                      <a:cubicBezTo>
                        <a:pt x="40" y="9"/>
                        <a:pt x="30" y="15"/>
                        <a:pt x="17" y="12"/>
                      </a:cubicBezTo>
                      <a:cubicBezTo>
                        <a:pt x="12" y="10"/>
                        <a:pt x="5" y="7"/>
                        <a:pt x="0" y="6"/>
                      </a:cubicBezTo>
                    </a:path>
                  </a:pathLst>
                </a:custGeom>
                <a:noFill/>
                <a:ln w="7938" cap="flat">
                  <a:solidFill>
                    <a:srgbClr val="FFFFFF"/>
                  </a:solidFill>
                  <a:prstDash val="lgDash"/>
                  <a:round/>
                  <a:headEnd/>
                  <a:tailEnd/>
                </a:ln>
              </p:spPr>
              <p:txBody>
                <a:bodyPr/>
                <a:lstStyle/>
                <a:p>
                  <a:endParaRPr lang="hu-HU"/>
                </a:p>
              </p:txBody>
            </p:sp>
            <p:sp>
              <p:nvSpPr>
                <p:cNvPr id="16712" name="Freeform 331"/>
                <p:cNvSpPr>
                  <a:spLocks/>
                </p:cNvSpPr>
                <p:nvPr/>
              </p:nvSpPr>
              <p:spPr bwMode="auto">
                <a:xfrm>
                  <a:off x="1574" y="2592"/>
                  <a:ext cx="275" cy="54"/>
                </a:xfrm>
                <a:custGeom>
                  <a:avLst/>
                  <a:gdLst>
                    <a:gd name="T0" fmla="*/ 275 w 110"/>
                    <a:gd name="T1" fmla="*/ 27 h 20"/>
                    <a:gd name="T2" fmla="*/ 180 w 110"/>
                    <a:gd name="T3" fmla="*/ 30 h 20"/>
                    <a:gd name="T4" fmla="*/ 125 w 110"/>
                    <a:gd name="T5" fmla="*/ 49 h 20"/>
                    <a:gd name="T6" fmla="*/ 88 w 110"/>
                    <a:gd name="T7" fmla="*/ 43 h 20"/>
                    <a:gd name="T8" fmla="*/ 55 w 110"/>
                    <a:gd name="T9" fmla="*/ 38 h 20"/>
                    <a:gd name="T10" fmla="*/ 35 w 110"/>
                    <a:gd name="T11" fmla="*/ 51 h 20"/>
                    <a:gd name="T12" fmla="*/ 0 w 110"/>
                    <a:gd name="T13" fmla="*/ 43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0" h="20">
                      <a:moveTo>
                        <a:pt x="110" y="10"/>
                      </a:moveTo>
                      <a:cubicBezTo>
                        <a:pt x="101" y="0"/>
                        <a:pt x="82" y="7"/>
                        <a:pt x="72" y="11"/>
                      </a:cubicBezTo>
                      <a:cubicBezTo>
                        <a:pt x="65" y="14"/>
                        <a:pt x="58" y="18"/>
                        <a:pt x="50" y="18"/>
                      </a:cubicBezTo>
                      <a:cubicBezTo>
                        <a:pt x="45" y="18"/>
                        <a:pt x="40" y="17"/>
                        <a:pt x="35" y="16"/>
                      </a:cubicBezTo>
                      <a:cubicBezTo>
                        <a:pt x="31" y="15"/>
                        <a:pt x="26" y="14"/>
                        <a:pt x="22" y="14"/>
                      </a:cubicBezTo>
                      <a:cubicBezTo>
                        <a:pt x="19" y="15"/>
                        <a:pt x="17" y="18"/>
                        <a:pt x="14" y="19"/>
                      </a:cubicBezTo>
                      <a:cubicBezTo>
                        <a:pt x="10" y="20"/>
                        <a:pt x="2" y="19"/>
                        <a:pt x="0" y="16"/>
                      </a:cubicBezTo>
                    </a:path>
                  </a:pathLst>
                </a:custGeom>
                <a:noFill/>
                <a:ln w="7938" cap="flat">
                  <a:solidFill>
                    <a:srgbClr val="FFFFFF"/>
                  </a:solidFill>
                  <a:prstDash val="lgDash"/>
                  <a:round/>
                  <a:headEnd/>
                  <a:tailEnd/>
                </a:ln>
              </p:spPr>
              <p:txBody>
                <a:bodyPr/>
                <a:lstStyle/>
                <a:p>
                  <a:endParaRPr lang="hu-HU"/>
                </a:p>
              </p:txBody>
            </p:sp>
            <p:sp>
              <p:nvSpPr>
                <p:cNvPr id="16713" name="Freeform 332"/>
                <p:cNvSpPr>
                  <a:spLocks/>
                </p:cNvSpPr>
                <p:nvPr/>
              </p:nvSpPr>
              <p:spPr bwMode="auto">
                <a:xfrm>
                  <a:off x="1599" y="2643"/>
                  <a:ext cx="98" cy="40"/>
                </a:xfrm>
                <a:custGeom>
                  <a:avLst/>
                  <a:gdLst>
                    <a:gd name="T0" fmla="*/ 98 w 39"/>
                    <a:gd name="T1" fmla="*/ 0 h 15"/>
                    <a:gd name="T2" fmla="*/ 0 w 39"/>
                    <a:gd name="T3" fmla="*/ 3 h 15"/>
                    <a:gd name="T4" fmla="*/ 0 60000 65536"/>
                    <a:gd name="T5" fmla="*/ 0 60000 65536"/>
                  </a:gdLst>
                  <a:ahLst/>
                  <a:cxnLst>
                    <a:cxn ang="T4">
                      <a:pos x="T0" y="T1"/>
                    </a:cxn>
                    <a:cxn ang="T5">
                      <a:pos x="T2" y="T3"/>
                    </a:cxn>
                  </a:cxnLst>
                  <a:rect l="0" t="0" r="r" b="b"/>
                  <a:pathLst>
                    <a:path w="39" h="15">
                      <a:moveTo>
                        <a:pt x="39" y="0"/>
                      </a:moveTo>
                      <a:cubicBezTo>
                        <a:pt x="29" y="6"/>
                        <a:pt x="8" y="15"/>
                        <a:pt x="0" y="1"/>
                      </a:cubicBezTo>
                    </a:path>
                  </a:pathLst>
                </a:custGeom>
                <a:noFill/>
                <a:ln w="7938" cap="flat">
                  <a:solidFill>
                    <a:srgbClr val="FFFFFF"/>
                  </a:solidFill>
                  <a:prstDash val="lgDash"/>
                  <a:round/>
                  <a:headEnd/>
                  <a:tailEnd/>
                </a:ln>
              </p:spPr>
              <p:txBody>
                <a:bodyPr/>
                <a:lstStyle/>
                <a:p>
                  <a:endParaRPr lang="hu-HU"/>
                </a:p>
              </p:txBody>
            </p:sp>
            <p:sp>
              <p:nvSpPr>
                <p:cNvPr id="16714" name="Freeform 333"/>
                <p:cNvSpPr>
                  <a:spLocks/>
                </p:cNvSpPr>
                <p:nvPr/>
              </p:nvSpPr>
              <p:spPr bwMode="auto">
                <a:xfrm>
                  <a:off x="1874" y="2587"/>
                  <a:ext cx="98" cy="34"/>
                </a:xfrm>
                <a:custGeom>
                  <a:avLst/>
                  <a:gdLst>
                    <a:gd name="T0" fmla="*/ 98 w 39"/>
                    <a:gd name="T1" fmla="*/ 24 h 13"/>
                    <a:gd name="T2" fmla="*/ 30 w 39"/>
                    <a:gd name="T3" fmla="*/ 16 h 13"/>
                    <a:gd name="T4" fmla="*/ 0 w 39"/>
                    <a:gd name="T5" fmla="*/ 34 h 13"/>
                    <a:gd name="T6" fmla="*/ 0 60000 65536"/>
                    <a:gd name="T7" fmla="*/ 0 60000 65536"/>
                    <a:gd name="T8" fmla="*/ 0 60000 65536"/>
                  </a:gdLst>
                  <a:ahLst/>
                  <a:cxnLst>
                    <a:cxn ang="T6">
                      <a:pos x="T0" y="T1"/>
                    </a:cxn>
                    <a:cxn ang="T7">
                      <a:pos x="T2" y="T3"/>
                    </a:cxn>
                    <a:cxn ang="T8">
                      <a:pos x="T4" y="T5"/>
                    </a:cxn>
                  </a:cxnLst>
                  <a:rect l="0" t="0" r="r" b="b"/>
                  <a:pathLst>
                    <a:path w="39" h="13">
                      <a:moveTo>
                        <a:pt x="39" y="9"/>
                      </a:moveTo>
                      <a:cubicBezTo>
                        <a:pt x="34" y="0"/>
                        <a:pt x="19" y="3"/>
                        <a:pt x="12" y="6"/>
                      </a:cubicBezTo>
                      <a:cubicBezTo>
                        <a:pt x="8" y="8"/>
                        <a:pt x="4" y="12"/>
                        <a:pt x="0" y="13"/>
                      </a:cubicBezTo>
                    </a:path>
                  </a:pathLst>
                </a:custGeom>
                <a:noFill/>
                <a:ln w="7938" cap="flat">
                  <a:solidFill>
                    <a:srgbClr val="FFFFFF"/>
                  </a:solidFill>
                  <a:prstDash val="lgDash"/>
                  <a:round/>
                  <a:headEnd/>
                  <a:tailEnd/>
                </a:ln>
              </p:spPr>
              <p:txBody>
                <a:bodyPr/>
                <a:lstStyle/>
                <a:p>
                  <a:endParaRPr lang="hu-HU"/>
                </a:p>
              </p:txBody>
            </p:sp>
            <p:sp>
              <p:nvSpPr>
                <p:cNvPr id="16715" name="Freeform 334"/>
                <p:cNvSpPr>
                  <a:spLocks/>
                </p:cNvSpPr>
                <p:nvPr/>
              </p:nvSpPr>
              <p:spPr bwMode="auto">
                <a:xfrm>
                  <a:off x="1569" y="2672"/>
                  <a:ext cx="200" cy="35"/>
                </a:xfrm>
                <a:custGeom>
                  <a:avLst/>
                  <a:gdLst>
                    <a:gd name="T0" fmla="*/ 200 w 80"/>
                    <a:gd name="T1" fmla="*/ 0 h 13"/>
                    <a:gd name="T2" fmla="*/ 88 w 80"/>
                    <a:gd name="T3" fmla="*/ 35 h 13"/>
                    <a:gd name="T4" fmla="*/ 33 w 80"/>
                    <a:gd name="T5" fmla="*/ 24 h 13"/>
                    <a:gd name="T6" fmla="*/ 0 w 80"/>
                    <a:gd name="T7" fmla="*/ 27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 h="13">
                      <a:moveTo>
                        <a:pt x="80" y="0"/>
                      </a:moveTo>
                      <a:cubicBezTo>
                        <a:pt x="70" y="11"/>
                        <a:pt x="49" y="12"/>
                        <a:pt x="35" y="13"/>
                      </a:cubicBezTo>
                      <a:cubicBezTo>
                        <a:pt x="27" y="13"/>
                        <a:pt x="20" y="8"/>
                        <a:pt x="13" y="9"/>
                      </a:cubicBezTo>
                      <a:cubicBezTo>
                        <a:pt x="9" y="9"/>
                        <a:pt x="3" y="10"/>
                        <a:pt x="0" y="10"/>
                      </a:cubicBezTo>
                    </a:path>
                  </a:pathLst>
                </a:custGeom>
                <a:noFill/>
                <a:ln w="7938" cap="flat">
                  <a:solidFill>
                    <a:srgbClr val="FFFFFF"/>
                  </a:solidFill>
                  <a:prstDash val="lgDash"/>
                  <a:round/>
                  <a:headEnd/>
                  <a:tailEnd/>
                </a:ln>
              </p:spPr>
              <p:txBody>
                <a:bodyPr/>
                <a:lstStyle/>
                <a:p>
                  <a:endParaRPr lang="hu-HU"/>
                </a:p>
              </p:txBody>
            </p:sp>
            <p:sp>
              <p:nvSpPr>
                <p:cNvPr id="16716" name="Freeform 335"/>
                <p:cNvSpPr>
                  <a:spLocks/>
                </p:cNvSpPr>
                <p:nvPr/>
              </p:nvSpPr>
              <p:spPr bwMode="auto">
                <a:xfrm>
                  <a:off x="1282" y="1973"/>
                  <a:ext cx="205" cy="379"/>
                </a:xfrm>
                <a:custGeom>
                  <a:avLst/>
                  <a:gdLst>
                    <a:gd name="T0" fmla="*/ 205 w 82"/>
                    <a:gd name="T1" fmla="*/ 5 h 142"/>
                    <a:gd name="T2" fmla="*/ 150 w 82"/>
                    <a:gd name="T3" fmla="*/ 32 h 142"/>
                    <a:gd name="T4" fmla="*/ 138 w 82"/>
                    <a:gd name="T5" fmla="*/ 104 h 142"/>
                    <a:gd name="T6" fmla="*/ 80 w 82"/>
                    <a:gd name="T7" fmla="*/ 136 h 142"/>
                    <a:gd name="T8" fmla="*/ 80 w 82"/>
                    <a:gd name="T9" fmla="*/ 211 h 142"/>
                    <a:gd name="T10" fmla="*/ 50 w 82"/>
                    <a:gd name="T11" fmla="*/ 256 h 142"/>
                    <a:gd name="T12" fmla="*/ 23 w 82"/>
                    <a:gd name="T13" fmla="*/ 296 h 142"/>
                    <a:gd name="T14" fmla="*/ 15 w 82"/>
                    <a:gd name="T15" fmla="*/ 379 h 1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2" h="142">
                      <a:moveTo>
                        <a:pt x="82" y="2"/>
                      </a:moveTo>
                      <a:cubicBezTo>
                        <a:pt x="75" y="0"/>
                        <a:pt x="65" y="7"/>
                        <a:pt x="60" y="12"/>
                      </a:cubicBezTo>
                      <a:cubicBezTo>
                        <a:pt x="53" y="20"/>
                        <a:pt x="61" y="32"/>
                        <a:pt x="55" y="39"/>
                      </a:cubicBezTo>
                      <a:cubicBezTo>
                        <a:pt x="49" y="45"/>
                        <a:pt x="37" y="44"/>
                        <a:pt x="32" y="51"/>
                      </a:cubicBezTo>
                      <a:cubicBezTo>
                        <a:pt x="26" y="60"/>
                        <a:pt x="34" y="70"/>
                        <a:pt x="32" y="79"/>
                      </a:cubicBezTo>
                      <a:cubicBezTo>
                        <a:pt x="31" y="88"/>
                        <a:pt x="26" y="90"/>
                        <a:pt x="20" y="96"/>
                      </a:cubicBezTo>
                      <a:cubicBezTo>
                        <a:pt x="15" y="100"/>
                        <a:pt x="12" y="106"/>
                        <a:pt x="9" y="111"/>
                      </a:cubicBezTo>
                      <a:cubicBezTo>
                        <a:pt x="6" y="119"/>
                        <a:pt x="0" y="129"/>
                        <a:pt x="6" y="142"/>
                      </a:cubicBezTo>
                    </a:path>
                  </a:pathLst>
                </a:custGeom>
                <a:noFill/>
                <a:ln w="7938" cap="flat">
                  <a:solidFill>
                    <a:srgbClr val="FFFFFF"/>
                  </a:solidFill>
                  <a:prstDash val="lgDash"/>
                  <a:round/>
                  <a:headEnd/>
                  <a:tailEnd/>
                </a:ln>
              </p:spPr>
              <p:txBody>
                <a:bodyPr/>
                <a:lstStyle/>
                <a:p>
                  <a:endParaRPr lang="hu-HU"/>
                </a:p>
              </p:txBody>
            </p:sp>
            <p:sp>
              <p:nvSpPr>
                <p:cNvPr id="16717" name="Freeform 336"/>
                <p:cNvSpPr>
                  <a:spLocks/>
                </p:cNvSpPr>
                <p:nvPr/>
              </p:nvSpPr>
              <p:spPr bwMode="auto">
                <a:xfrm>
                  <a:off x="1292" y="2027"/>
                  <a:ext cx="132" cy="232"/>
                </a:xfrm>
                <a:custGeom>
                  <a:avLst/>
                  <a:gdLst>
                    <a:gd name="T0" fmla="*/ 15 w 53"/>
                    <a:gd name="T1" fmla="*/ 232 h 87"/>
                    <a:gd name="T2" fmla="*/ 25 w 53"/>
                    <a:gd name="T3" fmla="*/ 128 h 87"/>
                    <a:gd name="T4" fmla="*/ 65 w 53"/>
                    <a:gd name="T5" fmla="*/ 88 h 87"/>
                    <a:gd name="T6" fmla="*/ 80 w 53"/>
                    <a:gd name="T7" fmla="*/ 21 h 87"/>
                    <a:gd name="T8" fmla="*/ 132 w 53"/>
                    <a:gd name="T9" fmla="*/ 0 h 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87">
                      <a:moveTo>
                        <a:pt x="6" y="87"/>
                      </a:moveTo>
                      <a:cubicBezTo>
                        <a:pt x="5" y="72"/>
                        <a:pt x="0" y="60"/>
                        <a:pt x="10" y="48"/>
                      </a:cubicBezTo>
                      <a:cubicBezTo>
                        <a:pt x="16" y="41"/>
                        <a:pt x="25" y="41"/>
                        <a:pt x="26" y="33"/>
                      </a:cubicBezTo>
                      <a:cubicBezTo>
                        <a:pt x="28" y="22"/>
                        <a:pt x="23" y="17"/>
                        <a:pt x="32" y="8"/>
                      </a:cubicBezTo>
                      <a:cubicBezTo>
                        <a:pt x="37" y="2"/>
                        <a:pt x="46" y="2"/>
                        <a:pt x="53" y="0"/>
                      </a:cubicBezTo>
                    </a:path>
                  </a:pathLst>
                </a:custGeom>
                <a:noFill/>
                <a:ln w="7938" cap="flat">
                  <a:solidFill>
                    <a:srgbClr val="FFFFFF"/>
                  </a:solidFill>
                  <a:prstDash val="lgDash"/>
                  <a:round/>
                  <a:headEnd/>
                  <a:tailEnd/>
                </a:ln>
              </p:spPr>
              <p:txBody>
                <a:bodyPr/>
                <a:lstStyle/>
                <a:p>
                  <a:endParaRPr lang="hu-HU"/>
                </a:p>
              </p:txBody>
            </p:sp>
            <p:sp>
              <p:nvSpPr>
                <p:cNvPr id="16718" name="Freeform 337"/>
                <p:cNvSpPr>
                  <a:spLocks/>
                </p:cNvSpPr>
                <p:nvPr/>
              </p:nvSpPr>
              <p:spPr bwMode="auto">
                <a:xfrm>
                  <a:off x="1424" y="2016"/>
                  <a:ext cx="68" cy="45"/>
                </a:xfrm>
                <a:custGeom>
                  <a:avLst/>
                  <a:gdLst>
                    <a:gd name="T0" fmla="*/ 0 w 27"/>
                    <a:gd name="T1" fmla="*/ 45 h 17"/>
                    <a:gd name="T2" fmla="*/ 68 w 27"/>
                    <a:gd name="T3" fmla="*/ 0 h 17"/>
                    <a:gd name="T4" fmla="*/ 0 60000 65536"/>
                    <a:gd name="T5" fmla="*/ 0 60000 65536"/>
                  </a:gdLst>
                  <a:ahLst/>
                  <a:cxnLst>
                    <a:cxn ang="T4">
                      <a:pos x="T0" y="T1"/>
                    </a:cxn>
                    <a:cxn ang="T5">
                      <a:pos x="T2" y="T3"/>
                    </a:cxn>
                  </a:cxnLst>
                  <a:rect l="0" t="0" r="r" b="b"/>
                  <a:pathLst>
                    <a:path w="27" h="17">
                      <a:moveTo>
                        <a:pt x="0" y="17"/>
                      </a:moveTo>
                      <a:cubicBezTo>
                        <a:pt x="13" y="17"/>
                        <a:pt x="17" y="1"/>
                        <a:pt x="27" y="0"/>
                      </a:cubicBezTo>
                    </a:path>
                  </a:pathLst>
                </a:custGeom>
                <a:noFill/>
                <a:ln w="7938" cap="flat">
                  <a:solidFill>
                    <a:srgbClr val="FFFFFF"/>
                  </a:solidFill>
                  <a:prstDash val="lgDash"/>
                  <a:round/>
                  <a:headEnd/>
                  <a:tailEnd/>
                </a:ln>
              </p:spPr>
              <p:txBody>
                <a:bodyPr/>
                <a:lstStyle/>
                <a:p>
                  <a:endParaRPr lang="hu-HU"/>
                </a:p>
              </p:txBody>
            </p:sp>
            <p:sp>
              <p:nvSpPr>
                <p:cNvPr id="16719" name="Freeform 338"/>
                <p:cNvSpPr>
                  <a:spLocks/>
                </p:cNvSpPr>
                <p:nvPr/>
              </p:nvSpPr>
              <p:spPr bwMode="auto">
                <a:xfrm>
                  <a:off x="1439" y="2053"/>
                  <a:ext cx="60" cy="19"/>
                </a:xfrm>
                <a:custGeom>
                  <a:avLst/>
                  <a:gdLst>
                    <a:gd name="T0" fmla="*/ 60 w 24"/>
                    <a:gd name="T1" fmla="*/ 3 h 7"/>
                    <a:gd name="T2" fmla="*/ 23 w 24"/>
                    <a:gd name="T3" fmla="*/ 16 h 7"/>
                    <a:gd name="T4" fmla="*/ 0 w 24"/>
                    <a:gd name="T5" fmla="*/ 8 h 7"/>
                    <a:gd name="T6" fmla="*/ 0 60000 65536"/>
                    <a:gd name="T7" fmla="*/ 0 60000 65536"/>
                    <a:gd name="T8" fmla="*/ 0 60000 65536"/>
                  </a:gdLst>
                  <a:ahLst/>
                  <a:cxnLst>
                    <a:cxn ang="T6">
                      <a:pos x="T0" y="T1"/>
                    </a:cxn>
                    <a:cxn ang="T7">
                      <a:pos x="T2" y="T3"/>
                    </a:cxn>
                    <a:cxn ang="T8">
                      <a:pos x="T4" y="T5"/>
                    </a:cxn>
                  </a:cxnLst>
                  <a:rect l="0" t="0" r="r" b="b"/>
                  <a:pathLst>
                    <a:path w="24" h="7">
                      <a:moveTo>
                        <a:pt x="24" y="1"/>
                      </a:moveTo>
                      <a:cubicBezTo>
                        <a:pt x="18" y="3"/>
                        <a:pt x="15" y="7"/>
                        <a:pt x="9" y="6"/>
                      </a:cubicBezTo>
                      <a:cubicBezTo>
                        <a:pt x="5" y="5"/>
                        <a:pt x="3" y="0"/>
                        <a:pt x="0" y="3"/>
                      </a:cubicBezTo>
                    </a:path>
                  </a:pathLst>
                </a:custGeom>
                <a:noFill/>
                <a:ln w="7938" cap="flat">
                  <a:solidFill>
                    <a:srgbClr val="FFFFFF"/>
                  </a:solidFill>
                  <a:prstDash val="lgDash"/>
                  <a:round/>
                  <a:headEnd/>
                  <a:tailEnd/>
                </a:ln>
              </p:spPr>
              <p:txBody>
                <a:bodyPr/>
                <a:lstStyle/>
                <a:p>
                  <a:endParaRPr lang="hu-HU"/>
                </a:p>
              </p:txBody>
            </p:sp>
            <p:sp>
              <p:nvSpPr>
                <p:cNvPr id="16720" name="Freeform 339"/>
                <p:cNvSpPr>
                  <a:spLocks/>
                </p:cNvSpPr>
                <p:nvPr/>
              </p:nvSpPr>
              <p:spPr bwMode="auto">
                <a:xfrm>
                  <a:off x="1362" y="2085"/>
                  <a:ext cx="45" cy="112"/>
                </a:xfrm>
                <a:custGeom>
                  <a:avLst/>
                  <a:gdLst>
                    <a:gd name="T0" fmla="*/ 45 w 18"/>
                    <a:gd name="T1" fmla="*/ 0 h 42"/>
                    <a:gd name="T2" fmla="*/ 0 w 18"/>
                    <a:gd name="T3" fmla="*/ 112 h 42"/>
                    <a:gd name="T4" fmla="*/ 0 60000 65536"/>
                    <a:gd name="T5" fmla="*/ 0 60000 65536"/>
                  </a:gdLst>
                  <a:ahLst/>
                  <a:cxnLst>
                    <a:cxn ang="T4">
                      <a:pos x="T0" y="T1"/>
                    </a:cxn>
                    <a:cxn ang="T5">
                      <a:pos x="T2" y="T3"/>
                    </a:cxn>
                  </a:cxnLst>
                  <a:rect l="0" t="0" r="r" b="b"/>
                  <a:pathLst>
                    <a:path w="18" h="42">
                      <a:moveTo>
                        <a:pt x="18" y="0"/>
                      </a:moveTo>
                      <a:cubicBezTo>
                        <a:pt x="17" y="16"/>
                        <a:pt x="15" y="33"/>
                        <a:pt x="0" y="42"/>
                      </a:cubicBezTo>
                    </a:path>
                  </a:pathLst>
                </a:custGeom>
                <a:noFill/>
                <a:ln w="7938" cap="flat">
                  <a:solidFill>
                    <a:srgbClr val="FFFFFF"/>
                  </a:solidFill>
                  <a:prstDash val="lgDash"/>
                  <a:round/>
                  <a:headEnd/>
                  <a:tailEnd/>
                </a:ln>
              </p:spPr>
              <p:txBody>
                <a:bodyPr/>
                <a:lstStyle/>
                <a:p>
                  <a:endParaRPr lang="hu-HU"/>
                </a:p>
              </p:txBody>
            </p:sp>
            <p:sp>
              <p:nvSpPr>
                <p:cNvPr id="16721" name="Freeform 340"/>
                <p:cNvSpPr>
                  <a:spLocks/>
                </p:cNvSpPr>
                <p:nvPr/>
              </p:nvSpPr>
              <p:spPr bwMode="auto">
                <a:xfrm>
                  <a:off x="1289" y="2229"/>
                  <a:ext cx="280" cy="475"/>
                </a:xfrm>
                <a:custGeom>
                  <a:avLst/>
                  <a:gdLst>
                    <a:gd name="T0" fmla="*/ 38 w 112"/>
                    <a:gd name="T1" fmla="*/ 0 h 178"/>
                    <a:gd name="T2" fmla="*/ 10 w 112"/>
                    <a:gd name="T3" fmla="*/ 144 h 178"/>
                    <a:gd name="T4" fmla="*/ 23 w 112"/>
                    <a:gd name="T5" fmla="*/ 179 h 178"/>
                    <a:gd name="T6" fmla="*/ 45 w 112"/>
                    <a:gd name="T7" fmla="*/ 213 h 178"/>
                    <a:gd name="T8" fmla="*/ 45 w 112"/>
                    <a:gd name="T9" fmla="*/ 278 h 178"/>
                    <a:gd name="T10" fmla="*/ 70 w 112"/>
                    <a:gd name="T11" fmla="*/ 307 h 178"/>
                    <a:gd name="T12" fmla="*/ 108 w 112"/>
                    <a:gd name="T13" fmla="*/ 342 h 178"/>
                    <a:gd name="T14" fmla="*/ 115 w 112"/>
                    <a:gd name="T15" fmla="*/ 395 h 178"/>
                    <a:gd name="T16" fmla="*/ 173 w 112"/>
                    <a:gd name="T17" fmla="*/ 427 h 178"/>
                    <a:gd name="T18" fmla="*/ 220 w 112"/>
                    <a:gd name="T19" fmla="*/ 470 h 178"/>
                    <a:gd name="T20" fmla="*/ 280 w 112"/>
                    <a:gd name="T21" fmla="*/ 472 h 1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2" h="178">
                      <a:moveTo>
                        <a:pt x="15" y="0"/>
                      </a:moveTo>
                      <a:cubicBezTo>
                        <a:pt x="27" y="21"/>
                        <a:pt x="0" y="34"/>
                        <a:pt x="4" y="54"/>
                      </a:cubicBezTo>
                      <a:cubicBezTo>
                        <a:pt x="5" y="57"/>
                        <a:pt x="7" y="64"/>
                        <a:pt x="9" y="67"/>
                      </a:cubicBezTo>
                      <a:cubicBezTo>
                        <a:pt x="12" y="72"/>
                        <a:pt x="17" y="74"/>
                        <a:pt x="18" y="80"/>
                      </a:cubicBezTo>
                      <a:cubicBezTo>
                        <a:pt x="20" y="88"/>
                        <a:pt x="16" y="96"/>
                        <a:pt x="18" y="104"/>
                      </a:cubicBezTo>
                      <a:cubicBezTo>
                        <a:pt x="19" y="111"/>
                        <a:pt x="22" y="111"/>
                        <a:pt x="28" y="115"/>
                      </a:cubicBezTo>
                      <a:cubicBezTo>
                        <a:pt x="34" y="118"/>
                        <a:pt x="40" y="122"/>
                        <a:pt x="43" y="128"/>
                      </a:cubicBezTo>
                      <a:cubicBezTo>
                        <a:pt x="46" y="134"/>
                        <a:pt x="43" y="141"/>
                        <a:pt x="46" y="148"/>
                      </a:cubicBezTo>
                      <a:cubicBezTo>
                        <a:pt x="51" y="161"/>
                        <a:pt x="63" y="151"/>
                        <a:pt x="69" y="160"/>
                      </a:cubicBezTo>
                      <a:cubicBezTo>
                        <a:pt x="75" y="169"/>
                        <a:pt x="74" y="177"/>
                        <a:pt x="88" y="176"/>
                      </a:cubicBezTo>
                      <a:cubicBezTo>
                        <a:pt x="96" y="176"/>
                        <a:pt x="106" y="178"/>
                        <a:pt x="112" y="177"/>
                      </a:cubicBezTo>
                    </a:path>
                  </a:pathLst>
                </a:custGeom>
                <a:noFill/>
                <a:ln w="7938" cap="flat">
                  <a:solidFill>
                    <a:srgbClr val="FFFFFF"/>
                  </a:solidFill>
                  <a:prstDash val="lgDash"/>
                  <a:round/>
                  <a:headEnd/>
                  <a:tailEnd/>
                </a:ln>
              </p:spPr>
              <p:txBody>
                <a:bodyPr/>
                <a:lstStyle/>
                <a:p>
                  <a:endParaRPr lang="hu-HU"/>
                </a:p>
              </p:txBody>
            </p:sp>
            <p:sp>
              <p:nvSpPr>
                <p:cNvPr id="16722" name="Freeform 341"/>
                <p:cNvSpPr>
                  <a:spLocks/>
                </p:cNvSpPr>
                <p:nvPr/>
              </p:nvSpPr>
              <p:spPr bwMode="auto">
                <a:xfrm>
                  <a:off x="1324" y="2299"/>
                  <a:ext cx="25" cy="130"/>
                </a:xfrm>
                <a:custGeom>
                  <a:avLst/>
                  <a:gdLst>
                    <a:gd name="T0" fmla="*/ 0 w 10"/>
                    <a:gd name="T1" fmla="*/ 0 h 49"/>
                    <a:gd name="T2" fmla="*/ 8 w 10"/>
                    <a:gd name="T3" fmla="*/ 130 h 49"/>
                    <a:gd name="T4" fmla="*/ 0 60000 65536"/>
                    <a:gd name="T5" fmla="*/ 0 60000 65536"/>
                  </a:gdLst>
                  <a:ahLst/>
                  <a:cxnLst>
                    <a:cxn ang="T4">
                      <a:pos x="T0" y="T1"/>
                    </a:cxn>
                    <a:cxn ang="T5">
                      <a:pos x="T2" y="T3"/>
                    </a:cxn>
                  </a:cxnLst>
                  <a:rect l="0" t="0" r="r" b="b"/>
                  <a:pathLst>
                    <a:path w="10" h="49">
                      <a:moveTo>
                        <a:pt x="0" y="0"/>
                      </a:moveTo>
                      <a:cubicBezTo>
                        <a:pt x="10" y="13"/>
                        <a:pt x="5" y="33"/>
                        <a:pt x="3" y="49"/>
                      </a:cubicBezTo>
                    </a:path>
                  </a:pathLst>
                </a:custGeom>
                <a:noFill/>
                <a:ln w="7938" cap="flat">
                  <a:solidFill>
                    <a:srgbClr val="FFFFFF"/>
                  </a:solidFill>
                  <a:prstDash val="lgDash"/>
                  <a:round/>
                  <a:headEnd/>
                  <a:tailEnd/>
                </a:ln>
              </p:spPr>
              <p:txBody>
                <a:bodyPr/>
                <a:lstStyle/>
                <a:p>
                  <a:endParaRPr lang="hu-HU"/>
                </a:p>
              </p:txBody>
            </p:sp>
            <p:sp>
              <p:nvSpPr>
                <p:cNvPr id="16723" name="Freeform 342"/>
                <p:cNvSpPr>
                  <a:spLocks/>
                </p:cNvSpPr>
                <p:nvPr/>
              </p:nvSpPr>
              <p:spPr bwMode="auto">
                <a:xfrm>
                  <a:off x="1339" y="2453"/>
                  <a:ext cx="65" cy="128"/>
                </a:xfrm>
                <a:custGeom>
                  <a:avLst/>
                  <a:gdLst>
                    <a:gd name="T0" fmla="*/ 0 w 26"/>
                    <a:gd name="T1" fmla="*/ 0 h 48"/>
                    <a:gd name="T2" fmla="*/ 58 w 26"/>
                    <a:gd name="T3" fmla="*/ 64 h 48"/>
                    <a:gd name="T4" fmla="*/ 63 w 26"/>
                    <a:gd name="T5" fmla="*/ 128 h 48"/>
                    <a:gd name="T6" fmla="*/ 0 60000 65536"/>
                    <a:gd name="T7" fmla="*/ 0 60000 65536"/>
                    <a:gd name="T8" fmla="*/ 0 60000 65536"/>
                  </a:gdLst>
                  <a:ahLst/>
                  <a:cxnLst>
                    <a:cxn ang="T6">
                      <a:pos x="T0" y="T1"/>
                    </a:cxn>
                    <a:cxn ang="T7">
                      <a:pos x="T2" y="T3"/>
                    </a:cxn>
                    <a:cxn ang="T8">
                      <a:pos x="T4" y="T5"/>
                    </a:cxn>
                  </a:cxnLst>
                  <a:rect l="0" t="0" r="r" b="b"/>
                  <a:pathLst>
                    <a:path w="26" h="48">
                      <a:moveTo>
                        <a:pt x="0" y="0"/>
                      </a:moveTo>
                      <a:cubicBezTo>
                        <a:pt x="10" y="8"/>
                        <a:pt x="19" y="10"/>
                        <a:pt x="23" y="24"/>
                      </a:cubicBezTo>
                      <a:cubicBezTo>
                        <a:pt x="25" y="29"/>
                        <a:pt x="26" y="42"/>
                        <a:pt x="25" y="48"/>
                      </a:cubicBezTo>
                    </a:path>
                  </a:pathLst>
                </a:custGeom>
                <a:noFill/>
                <a:ln w="7938" cap="flat">
                  <a:solidFill>
                    <a:srgbClr val="FFFFFF"/>
                  </a:solidFill>
                  <a:prstDash val="lgDash"/>
                  <a:round/>
                  <a:headEnd/>
                  <a:tailEnd/>
                </a:ln>
              </p:spPr>
              <p:txBody>
                <a:bodyPr/>
                <a:lstStyle/>
                <a:p>
                  <a:endParaRPr lang="hu-HU"/>
                </a:p>
              </p:txBody>
            </p:sp>
            <p:sp>
              <p:nvSpPr>
                <p:cNvPr id="16724" name="Freeform 343"/>
                <p:cNvSpPr>
                  <a:spLocks/>
                </p:cNvSpPr>
                <p:nvPr/>
              </p:nvSpPr>
              <p:spPr bwMode="auto">
                <a:xfrm>
                  <a:off x="1399" y="2576"/>
                  <a:ext cx="58" cy="72"/>
                </a:xfrm>
                <a:custGeom>
                  <a:avLst/>
                  <a:gdLst>
                    <a:gd name="T0" fmla="*/ 0 w 23"/>
                    <a:gd name="T1" fmla="*/ 0 h 27"/>
                    <a:gd name="T2" fmla="*/ 43 w 23"/>
                    <a:gd name="T3" fmla="*/ 29 h 27"/>
                    <a:gd name="T4" fmla="*/ 58 w 23"/>
                    <a:gd name="T5" fmla="*/ 72 h 27"/>
                    <a:gd name="T6" fmla="*/ 0 60000 65536"/>
                    <a:gd name="T7" fmla="*/ 0 60000 65536"/>
                    <a:gd name="T8" fmla="*/ 0 60000 65536"/>
                  </a:gdLst>
                  <a:ahLst/>
                  <a:cxnLst>
                    <a:cxn ang="T6">
                      <a:pos x="T0" y="T1"/>
                    </a:cxn>
                    <a:cxn ang="T7">
                      <a:pos x="T2" y="T3"/>
                    </a:cxn>
                    <a:cxn ang="T8">
                      <a:pos x="T4" y="T5"/>
                    </a:cxn>
                  </a:cxnLst>
                  <a:rect l="0" t="0" r="r" b="b"/>
                  <a:pathLst>
                    <a:path w="23" h="27">
                      <a:moveTo>
                        <a:pt x="0" y="0"/>
                      </a:moveTo>
                      <a:cubicBezTo>
                        <a:pt x="7" y="5"/>
                        <a:pt x="12" y="4"/>
                        <a:pt x="17" y="11"/>
                      </a:cubicBezTo>
                      <a:cubicBezTo>
                        <a:pt x="20" y="16"/>
                        <a:pt x="21" y="22"/>
                        <a:pt x="23" y="27"/>
                      </a:cubicBezTo>
                    </a:path>
                  </a:pathLst>
                </a:custGeom>
                <a:noFill/>
                <a:ln w="7938" cap="flat">
                  <a:solidFill>
                    <a:srgbClr val="FFFFFF"/>
                  </a:solidFill>
                  <a:prstDash val="lgDash"/>
                  <a:round/>
                  <a:headEnd/>
                  <a:tailEnd/>
                </a:ln>
              </p:spPr>
              <p:txBody>
                <a:bodyPr/>
                <a:lstStyle/>
                <a:p>
                  <a:endParaRPr lang="hu-HU"/>
                </a:p>
              </p:txBody>
            </p:sp>
            <p:sp>
              <p:nvSpPr>
                <p:cNvPr id="16725" name="Freeform 344"/>
                <p:cNvSpPr>
                  <a:spLocks/>
                </p:cNvSpPr>
                <p:nvPr/>
              </p:nvSpPr>
              <p:spPr bwMode="auto">
                <a:xfrm>
                  <a:off x="1459" y="2637"/>
                  <a:ext cx="105" cy="19"/>
                </a:xfrm>
                <a:custGeom>
                  <a:avLst/>
                  <a:gdLst>
                    <a:gd name="T0" fmla="*/ 0 w 42"/>
                    <a:gd name="T1" fmla="*/ 11 h 7"/>
                    <a:gd name="T2" fmla="*/ 58 w 42"/>
                    <a:gd name="T3" fmla="*/ 14 h 7"/>
                    <a:gd name="T4" fmla="*/ 105 w 42"/>
                    <a:gd name="T5" fmla="*/ 11 h 7"/>
                    <a:gd name="T6" fmla="*/ 0 60000 65536"/>
                    <a:gd name="T7" fmla="*/ 0 60000 65536"/>
                    <a:gd name="T8" fmla="*/ 0 60000 65536"/>
                  </a:gdLst>
                  <a:ahLst/>
                  <a:cxnLst>
                    <a:cxn ang="T6">
                      <a:pos x="T0" y="T1"/>
                    </a:cxn>
                    <a:cxn ang="T7">
                      <a:pos x="T2" y="T3"/>
                    </a:cxn>
                    <a:cxn ang="T8">
                      <a:pos x="T4" y="T5"/>
                    </a:cxn>
                  </a:cxnLst>
                  <a:rect l="0" t="0" r="r" b="b"/>
                  <a:pathLst>
                    <a:path w="42" h="7">
                      <a:moveTo>
                        <a:pt x="0" y="4"/>
                      </a:moveTo>
                      <a:cubicBezTo>
                        <a:pt x="8" y="7"/>
                        <a:pt x="14" y="7"/>
                        <a:pt x="23" y="5"/>
                      </a:cubicBezTo>
                      <a:cubicBezTo>
                        <a:pt x="29" y="3"/>
                        <a:pt x="36" y="0"/>
                        <a:pt x="42" y="4"/>
                      </a:cubicBezTo>
                    </a:path>
                  </a:pathLst>
                </a:custGeom>
                <a:noFill/>
                <a:ln w="7938" cap="flat">
                  <a:solidFill>
                    <a:srgbClr val="FFFFFF"/>
                  </a:solidFill>
                  <a:prstDash val="lgDash"/>
                  <a:round/>
                  <a:headEnd/>
                  <a:tailEnd/>
                </a:ln>
              </p:spPr>
              <p:txBody>
                <a:bodyPr/>
                <a:lstStyle/>
                <a:p>
                  <a:endParaRPr lang="hu-HU"/>
                </a:p>
              </p:txBody>
            </p:sp>
            <p:sp>
              <p:nvSpPr>
                <p:cNvPr id="16726" name="Freeform 345"/>
                <p:cNvSpPr>
                  <a:spLocks/>
                </p:cNvSpPr>
                <p:nvPr/>
              </p:nvSpPr>
              <p:spPr bwMode="auto">
                <a:xfrm>
                  <a:off x="1342" y="2189"/>
                  <a:ext cx="32" cy="144"/>
                </a:xfrm>
                <a:custGeom>
                  <a:avLst/>
                  <a:gdLst>
                    <a:gd name="T0" fmla="*/ 32 w 13"/>
                    <a:gd name="T1" fmla="*/ 0 h 54"/>
                    <a:gd name="T2" fmla="*/ 22 w 13"/>
                    <a:gd name="T3" fmla="*/ 75 h 54"/>
                    <a:gd name="T4" fmla="*/ 0 w 13"/>
                    <a:gd name="T5" fmla="*/ 144 h 54"/>
                    <a:gd name="T6" fmla="*/ 0 60000 65536"/>
                    <a:gd name="T7" fmla="*/ 0 60000 65536"/>
                    <a:gd name="T8" fmla="*/ 0 60000 65536"/>
                  </a:gdLst>
                  <a:ahLst/>
                  <a:cxnLst>
                    <a:cxn ang="T6">
                      <a:pos x="T0" y="T1"/>
                    </a:cxn>
                    <a:cxn ang="T7">
                      <a:pos x="T2" y="T3"/>
                    </a:cxn>
                    <a:cxn ang="T8">
                      <a:pos x="T4" y="T5"/>
                    </a:cxn>
                  </a:cxnLst>
                  <a:rect l="0" t="0" r="r" b="b"/>
                  <a:pathLst>
                    <a:path w="13" h="54">
                      <a:moveTo>
                        <a:pt x="13" y="0"/>
                      </a:moveTo>
                      <a:cubicBezTo>
                        <a:pt x="7" y="6"/>
                        <a:pt x="10" y="20"/>
                        <a:pt x="9" y="28"/>
                      </a:cubicBezTo>
                      <a:cubicBezTo>
                        <a:pt x="8" y="36"/>
                        <a:pt x="3" y="49"/>
                        <a:pt x="0" y="54"/>
                      </a:cubicBezTo>
                    </a:path>
                  </a:pathLst>
                </a:custGeom>
                <a:noFill/>
                <a:ln w="7938" cap="flat">
                  <a:solidFill>
                    <a:srgbClr val="FFFFFF"/>
                  </a:solidFill>
                  <a:prstDash val="lgDash"/>
                  <a:round/>
                  <a:headEnd/>
                  <a:tailEnd/>
                </a:ln>
              </p:spPr>
              <p:txBody>
                <a:bodyPr/>
                <a:lstStyle/>
                <a:p>
                  <a:endParaRPr lang="hu-HU"/>
                </a:p>
              </p:txBody>
            </p:sp>
            <p:sp>
              <p:nvSpPr>
                <p:cNvPr id="16727" name="Freeform 346"/>
                <p:cNvSpPr>
                  <a:spLocks/>
                </p:cNvSpPr>
                <p:nvPr/>
              </p:nvSpPr>
              <p:spPr bwMode="auto">
                <a:xfrm>
                  <a:off x="1352" y="2317"/>
                  <a:ext cx="20" cy="150"/>
                </a:xfrm>
                <a:custGeom>
                  <a:avLst/>
                  <a:gdLst>
                    <a:gd name="T0" fmla="*/ 0 w 8"/>
                    <a:gd name="T1" fmla="*/ 0 h 56"/>
                    <a:gd name="T2" fmla="*/ 18 w 8"/>
                    <a:gd name="T3" fmla="*/ 94 h 56"/>
                    <a:gd name="T4" fmla="*/ 15 w 8"/>
                    <a:gd name="T5" fmla="*/ 150 h 56"/>
                    <a:gd name="T6" fmla="*/ 0 60000 65536"/>
                    <a:gd name="T7" fmla="*/ 0 60000 65536"/>
                    <a:gd name="T8" fmla="*/ 0 60000 65536"/>
                  </a:gdLst>
                  <a:ahLst/>
                  <a:cxnLst>
                    <a:cxn ang="T6">
                      <a:pos x="T0" y="T1"/>
                    </a:cxn>
                    <a:cxn ang="T7">
                      <a:pos x="T2" y="T3"/>
                    </a:cxn>
                    <a:cxn ang="T8">
                      <a:pos x="T4" y="T5"/>
                    </a:cxn>
                  </a:cxnLst>
                  <a:rect l="0" t="0" r="r" b="b"/>
                  <a:pathLst>
                    <a:path w="8" h="56">
                      <a:moveTo>
                        <a:pt x="0" y="0"/>
                      </a:moveTo>
                      <a:cubicBezTo>
                        <a:pt x="3" y="12"/>
                        <a:pt x="8" y="22"/>
                        <a:pt x="7" y="35"/>
                      </a:cubicBezTo>
                      <a:cubicBezTo>
                        <a:pt x="7" y="42"/>
                        <a:pt x="7" y="49"/>
                        <a:pt x="6" y="56"/>
                      </a:cubicBezTo>
                    </a:path>
                  </a:pathLst>
                </a:custGeom>
                <a:noFill/>
                <a:ln w="7938" cap="flat">
                  <a:solidFill>
                    <a:srgbClr val="FFFFFF"/>
                  </a:solidFill>
                  <a:prstDash val="lgDash"/>
                  <a:round/>
                  <a:headEnd/>
                  <a:tailEnd/>
                </a:ln>
              </p:spPr>
              <p:txBody>
                <a:bodyPr/>
                <a:lstStyle/>
                <a:p>
                  <a:endParaRPr lang="hu-HU"/>
                </a:p>
              </p:txBody>
            </p:sp>
            <p:sp>
              <p:nvSpPr>
                <p:cNvPr id="16728" name="Freeform 347"/>
                <p:cNvSpPr>
                  <a:spLocks/>
                </p:cNvSpPr>
                <p:nvPr/>
              </p:nvSpPr>
              <p:spPr bwMode="auto">
                <a:xfrm>
                  <a:off x="1349" y="2531"/>
                  <a:ext cx="60" cy="101"/>
                </a:xfrm>
                <a:custGeom>
                  <a:avLst/>
                  <a:gdLst>
                    <a:gd name="T0" fmla="*/ 0 w 24"/>
                    <a:gd name="T1" fmla="*/ 0 h 38"/>
                    <a:gd name="T2" fmla="*/ 60 w 24"/>
                    <a:gd name="T3" fmla="*/ 101 h 38"/>
                    <a:gd name="T4" fmla="*/ 0 60000 65536"/>
                    <a:gd name="T5" fmla="*/ 0 60000 65536"/>
                  </a:gdLst>
                  <a:ahLst/>
                  <a:cxnLst>
                    <a:cxn ang="T4">
                      <a:pos x="T0" y="T1"/>
                    </a:cxn>
                    <a:cxn ang="T5">
                      <a:pos x="T2" y="T3"/>
                    </a:cxn>
                  </a:cxnLst>
                  <a:rect l="0" t="0" r="r" b="b"/>
                  <a:pathLst>
                    <a:path w="24" h="38">
                      <a:moveTo>
                        <a:pt x="0" y="0"/>
                      </a:moveTo>
                      <a:cubicBezTo>
                        <a:pt x="1" y="15"/>
                        <a:pt x="9" y="33"/>
                        <a:pt x="24" y="38"/>
                      </a:cubicBezTo>
                    </a:path>
                  </a:pathLst>
                </a:custGeom>
                <a:noFill/>
                <a:ln w="7938" cap="flat">
                  <a:solidFill>
                    <a:srgbClr val="FFFFFF"/>
                  </a:solidFill>
                  <a:prstDash val="lgDash"/>
                  <a:round/>
                  <a:headEnd/>
                  <a:tailEnd/>
                </a:ln>
              </p:spPr>
              <p:txBody>
                <a:bodyPr/>
                <a:lstStyle/>
                <a:p>
                  <a:endParaRPr lang="hu-HU"/>
                </a:p>
              </p:txBody>
            </p:sp>
            <p:sp>
              <p:nvSpPr>
                <p:cNvPr id="16729" name="Freeform 348"/>
                <p:cNvSpPr>
                  <a:spLocks/>
                </p:cNvSpPr>
                <p:nvPr/>
              </p:nvSpPr>
              <p:spPr bwMode="auto">
                <a:xfrm>
                  <a:off x="1417" y="2643"/>
                  <a:ext cx="75" cy="56"/>
                </a:xfrm>
                <a:custGeom>
                  <a:avLst/>
                  <a:gdLst>
                    <a:gd name="T0" fmla="*/ 0 w 30"/>
                    <a:gd name="T1" fmla="*/ 0 h 21"/>
                    <a:gd name="T2" fmla="*/ 35 w 30"/>
                    <a:gd name="T3" fmla="*/ 51 h 21"/>
                    <a:gd name="T4" fmla="*/ 75 w 30"/>
                    <a:gd name="T5" fmla="*/ 53 h 21"/>
                    <a:gd name="T6" fmla="*/ 0 60000 65536"/>
                    <a:gd name="T7" fmla="*/ 0 60000 65536"/>
                    <a:gd name="T8" fmla="*/ 0 60000 65536"/>
                  </a:gdLst>
                  <a:ahLst/>
                  <a:cxnLst>
                    <a:cxn ang="T6">
                      <a:pos x="T0" y="T1"/>
                    </a:cxn>
                    <a:cxn ang="T7">
                      <a:pos x="T2" y="T3"/>
                    </a:cxn>
                    <a:cxn ang="T8">
                      <a:pos x="T4" y="T5"/>
                    </a:cxn>
                  </a:cxnLst>
                  <a:rect l="0" t="0" r="r" b="b"/>
                  <a:pathLst>
                    <a:path w="30" h="21">
                      <a:moveTo>
                        <a:pt x="0" y="0"/>
                      </a:moveTo>
                      <a:cubicBezTo>
                        <a:pt x="6" y="6"/>
                        <a:pt x="5" y="15"/>
                        <a:pt x="14" y="19"/>
                      </a:cubicBezTo>
                      <a:cubicBezTo>
                        <a:pt x="19" y="21"/>
                        <a:pt x="25" y="21"/>
                        <a:pt x="30" y="20"/>
                      </a:cubicBezTo>
                    </a:path>
                  </a:pathLst>
                </a:custGeom>
                <a:noFill/>
                <a:ln w="7938" cap="flat">
                  <a:solidFill>
                    <a:srgbClr val="FFFFFF"/>
                  </a:solidFill>
                  <a:prstDash val="lgDash"/>
                  <a:round/>
                  <a:headEnd/>
                  <a:tailEnd/>
                </a:ln>
              </p:spPr>
              <p:txBody>
                <a:bodyPr/>
                <a:lstStyle/>
                <a:p>
                  <a:endParaRPr lang="hu-HU"/>
                </a:p>
              </p:txBody>
            </p:sp>
            <p:sp>
              <p:nvSpPr>
                <p:cNvPr id="16730" name="Freeform 349"/>
                <p:cNvSpPr>
                  <a:spLocks/>
                </p:cNvSpPr>
                <p:nvPr/>
              </p:nvSpPr>
              <p:spPr bwMode="auto">
                <a:xfrm>
                  <a:off x="1429" y="2592"/>
                  <a:ext cx="98" cy="51"/>
                </a:xfrm>
                <a:custGeom>
                  <a:avLst/>
                  <a:gdLst>
                    <a:gd name="T0" fmla="*/ 0 w 39"/>
                    <a:gd name="T1" fmla="*/ 0 h 19"/>
                    <a:gd name="T2" fmla="*/ 33 w 39"/>
                    <a:gd name="T3" fmla="*/ 8 h 19"/>
                    <a:gd name="T4" fmla="*/ 70 w 39"/>
                    <a:gd name="T5" fmla="*/ 24 h 19"/>
                    <a:gd name="T6" fmla="*/ 98 w 39"/>
                    <a:gd name="T7" fmla="*/ 51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19">
                      <a:moveTo>
                        <a:pt x="0" y="0"/>
                      </a:moveTo>
                      <a:cubicBezTo>
                        <a:pt x="3" y="2"/>
                        <a:pt x="10" y="2"/>
                        <a:pt x="13" y="3"/>
                      </a:cubicBezTo>
                      <a:cubicBezTo>
                        <a:pt x="20" y="4"/>
                        <a:pt x="23" y="5"/>
                        <a:pt x="28" y="9"/>
                      </a:cubicBezTo>
                      <a:cubicBezTo>
                        <a:pt x="32" y="12"/>
                        <a:pt x="37" y="16"/>
                        <a:pt x="39" y="19"/>
                      </a:cubicBezTo>
                    </a:path>
                  </a:pathLst>
                </a:custGeom>
                <a:noFill/>
                <a:ln w="7938" cap="flat">
                  <a:solidFill>
                    <a:srgbClr val="FFFFFF"/>
                  </a:solidFill>
                  <a:prstDash val="lgDash"/>
                  <a:round/>
                  <a:headEnd/>
                  <a:tailEnd/>
                </a:ln>
              </p:spPr>
              <p:txBody>
                <a:bodyPr/>
                <a:lstStyle/>
                <a:p>
                  <a:endParaRPr lang="hu-HU"/>
                </a:p>
              </p:txBody>
            </p:sp>
            <p:sp>
              <p:nvSpPr>
                <p:cNvPr id="16731" name="Freeform 350"/>
                <p:cNvSpPr>
                  <a:spLocks/>
                </p:cNvSpPr>
                <p:nvPr/>
              </p:nvSpPr>
              <p:spPr bwMode="auto">
                <a:xfrm>
                  <a:off x="1307" y="2411"/>
                  <a:ext cx="25" cy="90"/>
                </a:xfrm>
                <a:custGeom>
                  <a:avLst/>
                  <a:gdLst>
                    <a:gd name="T0" fmla="*/ 5 w 10"/>
                    <a:gd name="T1" fmla="*/ 0 h 34"/>
                    <a:gd name="T2" fmla="*/ 25 w 10"/>
                    <a:gd name="T3" fmla="*/ 90 h 34"/>
                    <a:gd name="T4" fmla="*/ 0 60000 65536"/>
                    <a:gd name="T5" fmla="*/ 0 60000 65536"/>
                  </a:gdLst>
                  <a:ahLst/>
                  <a:cxnLst>
                    <a:cxn ang="T4">
                      <a:pos x="T0" y="T1"/>
                    </a:cxn>
                    <a:cxn ang="T5">
                      <a:pos x="T2" y="T3"/>
                    </a:cxn>
                  </a:cxnLst>
                  <a:rect l="0" t="0" r="r" b="b"/>
                  <a:pathLst>
                    <a:path w="10" h="34">
                      <a:moveTo>
                        <a:pt x="2" y="0"/>
                      </a:moveTo>
                      <a:cubicBezTo>
                        <a:pt x="0" y="11"/>
                        <a:pt x="2" y="26"/>
                        <a:pt x="10" y="34"/>
                      </a:cubicBezTo>
                    </a:path>
                  </a:pathLst>
                </a:custGeom>
                <a:noFill/>
                <a:ln w="7938" cap="flat">
                  <a:solidFill>
                    <a:srgbClr val="FFFFFF"/>
                  </a:solidFill>
                  <a:prstDash val="lgDash"/>
                  <a:round/>
                  <a:headEnd/>
                  <a:tailEnd/>
                </a:ln>
              </p:spPr>
              <p:txBody>
                <a:bodyPr/>
                <a:lstStyle/>
                <a:p>
                  <a:endParaRPr lang="hu-HU"/>
                </a:p>
              </p:txBody>
            </p:sp>
            <p:sp>
              <p:nvSpPr>
                <p:cNvPr id="16732" name="Line 351"/>
                <p:cNvSpPr>
                  <a:spLocks noChangeShapeType="1"/>
                </p:cNvSpPr>
                <p:nvPr/>
              </p:nvSpPr>
              <p:spPr bwMode="auto">
                <a:xfrm>
                  <a:off x="1897" y="2691"/>
                  <a:ext cx="5" cy="24"/>
                </a:xfrm>
                <a:prstGeom prst="line">
                  <a:avLst/>
                </a:prstGeom>
                <a:noFill/>
                <a:ln w="7938">
                  <a:solidFill>
                    <a:srgbClr val="FFFFFF"/>
                  </a:solidFill>
                  <a:prstDash val="lgDash"/>
                  <a:round/>
                  <a:headEnd/>
                  <a:tailEnd/>
                </a:ln>
              </p:spPr>
              <p:txBody>
                <a:bodyPr/>
                <a:lstStyle/>
                <a:p>
                  <a:endParaRPr lang="hu-HU"/>
                </a:p>
              </p:txBody>
            </p:sp>
            <p:sp>
              <p:nvSpPr>
                <p:cNvPr id="16733" name="Freeform 352"/>
                <p:cNvSpPr>
                  <a:spLocks/>
                </p:cNvSpPr>
                <p:nvPr/>
              </p:nvSpPr>
              <p:spPr bwMode="auto">
                <a:xfrm>
                  <a:off x="2217" y="2648"/>
                  <a:ext cx="2" cy="27"/>
                </a:xfrm>
                <a:custGeom>
                  <a:avLst/>
                  <a:gdLst>
                    <a:gd name="T0" fmla="*/ 0 w 1"/>
                    <a:gd name="T1" fmla="*/ 0 h 10"/>
                    <a:gd name="T2" fmla="*/ 2 w 1"/>
                    <a:gd name="T3" fmla="*/ 27 h 10"/>
                    <a:gd name="T4" fmla="*/ 0 60000 65536"/>
                    <a:gd name="T5" fmla="*/ 0 60000 65536"/>
                  </a:gdLst>
                  <a:ahLst/>
                  <a:cxnLst>
                    <a:cxn ang="T4">
                      <a:pos x="T0" y="T1"/>
                    </a:cxn>
                    <a:cxn ang="T5">
                      <a:pos x="T2" y="T3"/>
                    </a:cxn>
                  </a:cxnLst>
                  <a:rect l="0" t="0" r="r" b="b"/>
                  <a:pathLst>
                    <a:path w="1" h="10">
                      <a:moveTo>
                        <a:pt x="0" y="0"/>
                      </a:moveTo>
                      <a:cubicBezTo>
                        <a:pt x="0" y="3"/>
                        <a:pt x="1" y="9"/>
                        <a:pt x="1" y="10"/>
                      </a:cubicBezTo>
                    </a:path>
                  </a:pathLst>
                </a:custGeom>
                <a:noFill/>
                <a:ln w="7938" cap="flat">
                  <a:solidFill>
                    <a:srgbClr val="FFFFFF"/>
                  </a:solidFill>
                  <a:prstDash val="lgDash"/>
                  <a:round/>
                  <a:headEnd/>
                  <a:tailEnd/>
                </a:ln>
              </p:spPr>
              <p:txBody>
                <a:bodyPr/>
                <a:lstStyle/>
                <a:p>
                  <a:endParaRPr lang="hu-HU"/>
                </a:p>
              </p:txBody>
            </p:sp>
            <p:sp>
              <p:nvSpPr>
                <p:cNvPr id="16734" name="Freeform 353"/>
                <p:cNvSpPr>
                  <a:spLocks/>
                </p:cNvSpPr>
                <p:nvPr/>
              </p:nvSpPr>
              <p:spPr bwMode="auto">
                <a:xfrm>
                  <a:off x="2450" y="2619"/>
                  <a:ext cx="2" cy="27"/>
                </a:xfrm>
                <a:custGeom>
                  <a:avLst/>
                  <a:gdLst>
                    <a:gd name="T0" fmla="*/ 0 w 1"/>
                    <a:gd name="T1" fmla="*/ 0 h 10"/>
                    <a:gd name="T2" fmla="*/ 2 w 1"/>
                    <a:gd name="T3" fmla="*/ 27 h 10"/>
                    <a:gd name="T4" fmla="*/ 0 60000 65536"/>
                    <a:gd name="T5" fmla="*/ 0 60000 65536"/>
                  </a:gdLst>
                  <a:ahLst/>
                  <a:cxnLst>
                    <a:cxn ang="T4">
                      <a:pos x="T0" y="T1"/>
                    </a:cxn>
                    <a:cxn ang="T5">
                      <a:pos x="T2" y="T3"/>
                    </a:cxn>
                  </a:cxnLst>
                  <a:rect l="0" t="0" r="r" b="b"/>
                  <a:pathLst>
                    <a:path w="1" h="10">
                      <a:moveTo>
                        <a:pt x="0" y="0"/>
                      </a:moveTo>
                      <a:cubicBezTo>
                        <a:pt x="1" y="3"/>
                        <a:pt x="1" y="6"/>
                        <a:pt x="1" y="10"/>
                      </a:cubicBezTo>
                    </a:path>
                  </a:pathLst>
                </a:custGeom>
                <a:noFill/>
                <a:ln w="7938" cap="flat">
                  <a:solidFill>
                    <a:srgbClr val="FFFFFF"/>
                  </a:solidFill>
                  <a:prstDash val="lgDash"/>
                  <a:round/>
                  <a:headEnd/>
                  <a:tailEnd/>
                </a:ln>
              </p:spPr>
              <p:txBody>
                <a:bodyPr/>
                <a:lstStyle/>
                <a:p>
                  <a:endParaRPr lang="hu-HU"/>
                </a:p>
              </p:txBody>
            </p:sp>
            <p:sp>
              <p:nvSpPr>
                <p:cNvPr id="16735" name="Freeform 354"/>
                <p:cNvSpPr>
                  <a:spLocks/>
                </p:cNvSpPr>
                <p:nvPr/>
              </p:nvSpPr>
              <p:spPr bwMode="auto">
                <a:xfrm>
                  <a:off x="2700" y="2589"/>
                  <a:ext cx="5" cy="27"/>
                </a:xfrm>
                <a:custGeom>
                  <a:avLst/>
                  <a:gdLst>
                    <a:gd name="T0" fmla="*/ 0 w 2"/>
                    <a:gd name="T1" fmla="*/ 0 h 10"/>
                    <a:gd name="T2" fmla="*/ 5 w 2"/>
                    <a:gd name="T3" fmla="*/ 27 h 10"/>
                    <a:gd name="T4" fmla="*/ 0 60000 65536"/>
                    <a:gd name="T5" fmla="*/ 0 60000 65536"/>
                  </a:gdLst>
                  <a:ahLst/>
                  <a:cxnLst>
                    <a:cxn ang="T4">
                      <a:pos x="T0" y="T1"/>
                    </a:cxn>
                    <a:cxn ang="T5">
                      <a:pos x="T2" y="T3"/>
                    </a:cxn>
                  </a:cxnLst>
                  <a:rect l="0" t="0" r="r" b="b"/>
                  <a:pathLst>
                    <a:path w="2" h="10">
                      <a:moveTo>
                        <a:pt x="0" y="0"/>
                      </a:moveTo>
                      <a:cubicBezTo>
                        <a:pt x="0" y="3"/>
                        <a:pt x="0" y="8"/>
                        <a:pt x="2" y="10"/>
                      </a:cubicBezTo>
                    </a:path>
                  </a:pathLst>
                </a:custGeom>
                <a:noFill/>
                <a:ln w="7938" cap="flat">
                  <a:solidFill>
                    <a:srgbClr val="FFFFFF"/>
                  </a:solidFill>
                  <a:prstDash val="lgDash"/>
                  <a:round/>
                  <a:headEnd/>
                  <a:tailEnd/>
                </a:ln>
              </p:spPr>
              <p:txBody>
                <a:bodyPr/>
                <a:lstStyle/>
                <a:p>
                  <a:endParaRPr lang="hu-HU"/>
                </a:p>
              </p:txBody>
            </p:sp>
            <p:sp>
              <p:nvSpPr>
                <p:cNvPr id="16736" name="Freeform 355"/>
                <p:cNvSpPr>
                  <a:spLocks/>
                </p:cNvSpPr>
                <p:nvPr/>
              </p:nvSpPr>
              <p:spPr bwMode="auto">
                <a:xfrm>
                  <a:off x="2967" y="2555"/>
                  <a:ext cx="8" cy="21"/>
                </a:xfrm>
                <a:custGeom>
                  <a:avLst/>
                  <a:gdLst>
                    <a:gd name="T0" fmla="*/ 0 w 3"/>
                    <a:gd name="T1" fmla="*/ 0 h 8"/>
                    <a:gd name="T2" fmla="*/ 8 w 3"/>
                    <a:gd name="T3" fmla="*/ 21 h 8"/>
                    <a:gd name="T4" fmla="*/ 0 60000 65536"/>
                    <a:gd name="T5" fmla="*/ 0 60000 65536"/>
                  </a:gdLst>
                  <a:ahLst/>
                  <a:cxnLst>
                    <a:cxn ang="T4">
                      <a:pos x="T0" y="T1"/>
                    </a:cxn>
                    <a:cxn ang="T5">
                      <a:pos x="T2" y="T3"/>
                    </a:cxn>
                  </a:cxnLst>
                  <a:rect l="0" t="0" r="r" b="b"/>
                  <a:pathLst>
                    <a:path w="3" h="8">
                      <a:moveTo>
                        <a:pt x="0" y="0"/>
                      </a:moveTo>
                      <a:cubicBezTo>
                        <a:pt x="1" y="2"/>
                        <a:pt x="2" y="5"/>
                        <a:pt x="3" y="8"/>
                      </a:cubicBezTo>
                    </a:path>
                  </a:pathLst>
                </a:custGeom>
                <a:noFill/>
                <a:ln w="7938" cap="flat">
                  <a:solidFill>
                    <a:srgbClr val="FFFFFF"/>
                  </a:solidFill>
                  <a:prstDash val="lgDash"/>
                  <a:round/>
                  <a:headEnd/>
                  <a:tailEnd/>
                </a:ln>
              </p:spPr>
              <p:txBody>
                <a:bodyPr/>
                <a:lstStyle/>
                <a:p>
                  <a:endParaRPr lang="hu-HU"/>
                </a:p>
              </p:txBody>
            </p:sp>
            <p:sp>
              <p:nvSpPr>
                <p:cNvPr id="16737" name="Freeform 356"/>
                <p:cNvSpPr>
                  <a:spLocks/>
                </p:cNvSpPr>
                <p:nvPr/>
              </p:nvSpPr>
              <p:spPr bwMode="auto">
                <a:xfrm>
                  <a:off x="3270" y="2523"/>
                  <a:ext cx="2" cy="24"/>
                </a:xfrm>
                <a:custGeom>
                  <a:avLst/>
                  <a:gdLst>
                    <a:gd name="T0" fmla="*/ 0 w 1"/>
                    <a:gd name="T1" fmla="*/ 0 h 9"/>
                    <a:gd name="T2" fmla="*/ 2 w 1"/>
                    <a:gd name="T3" fmla="*/ 24 h 9"/>
                    <a:gd name="T4" fmla="*/ 0 60000 65536"/>
                    <a:gd name="T5" fmla="*/ 0 60000 65536"/>
                  </a:gdLst>
                  <a:ahLst/>
                  <a:cxnLst>
                    <a:cxn ang="T4">
                      <a:pos x="T0" y="T1"/>
                    </a:cxn>
                    <a:cxn ang="T5">
                      <a:pos x="T2" y="T3"/>
                    </a:cxn>
                  </a:cxnLst>
                  <a:rect l="0" t="0" r="r" b="b"/>
                  <a:pathLst>
                    <a:path w="1" h="9">
                      <a:moveTo>
                        <a:pt x="0" y="0"/>
                      </a:moveTo>
                      <a:cubicBezTo>
                        <a:pt x="1" y="3"/>
                        <a:pt x="1" y="6"/>
                        <a:pt x="1" y="9"/>
                      </a:cubicBezTo>
                    </a:path>
                  </a:pathLst>
                </a:custGeom>
                <a:noFill/>
                <a:ln w="7938" cap="flat">
                  <a:solidFill>
                    <a:srgbClr val="FFFFFF"/>
                  </a:solidFill>
                  <a:prstDash val="lgDash"/>
                  <a:round/>
                  <a:headEnd/>
                  <a:tailEnd/>
                </a:ln>
              </p:spPr>
              <p:txBody>
                <a:bodyPr/>
                <a:lstStyle/>
                <a:p>
                  <a:endParaRPr lang="hu-HU"/>
                </a:p>
              </p:txBody>
            </p:sp>
            <p:sp>
              <p:nvSpPr>
                <p:cNvPr id="16738" name="Freeform 357"/>
                <p:cNvSpPr>
                  <a:spLocks/>
                </p:cNvSpPr>
                <p:nvPr/>
              </p:nvSpPr>
              <p:spPr bwMode="auto">
                <a:xfrm>
                  <a:off x="3617" y="2472"/>
                  <a:ext cx="8" cy="27"/>
                </a:xfrm>
                <a:custGeom>
                  <a:avLst/>
                  <a:gdLst>
                    <a:gd name="T0" fmla="*/ 0 w 3"/>
                    <a:gd name="T1" fmla="*/ 0 h 10"/>
                    <a:gd name="T2" fmla="*/ 8 w 3"/>
                    <a:gd name="T3" fmla="*/ 27 h 10"/>
                    <a:gd name="T4" fmla="*/ 0 60000 65536"/>
                    <a:gd name="T5" fmla="*/ 0 60000 65536"/>
                  </a:gdLst>
                  <a:ahLst/>
                  <a:cxnLst>
                    <a:cxn ang="T4">
                      <a:pos x="T0" y="T1"/>
                    </a:cxn>
                    <a:cxn ang="T5">
                      <a:pos x="T2" y="T3"/>
                    </a:cxn>
                  </a:cxnLst>
                  <a:rect l="0" t="0" r="r" b="b"/>
                  <a:pathLst>
                    <a:path w="3" h="10">
                      <a:moveTo>
                        <a:pt x="0" y="0"/>
                      </a:moveTo>
                      <a:cubicBezTo>
                        <a:pt x="1" y="3"/>
                        <a:pt x="3" y="10"/>
                        <a:pt x="3" y="10"/>
                      </a:cubicBezTo>
                    </a:path>
                  </a:pathLst>
                </a:custGeom>
                <a:noFill/>
                <a:ln w="7938" cap="flat">
                  <a:solidFill>
                    <a:srgbClr val="FFFFFF"/>
                  </a:solidFill>
                  <a:prstDash val="lgDash"/>
                  <a:round/>
                  <a:headEnd/>
                  <a:tailEnd/>
                </a:ln>
              </p:spPr>
              <p:txBody>
                <a:bodyPr/>
                <a:lstStyle/>
                <a:p>
                  <a:endParaRPr lang="hu-HU"/>
                </a:p>
              </p:txBody>
            </p:sp>
            <p:sp>
              <p:nvSpPr>
                <p:cNvPr id="16739" name="Line 358"/>
                <p:cNvSpPr>
                  <a:spLocks noChangeShapeType="1"/>
                </p:cNvSpPr>
                <p:nvPr/>
              </p:nvSpPr>
              <p:spPr bwMode="auto">
                <a:xfrm>
                  <a:off x="3870" y="2443"/>
                  <a:ext cx="1" cy="1"/>
                </a:xfrm>
                <a:prstGeom prst="line">
                  <a:avLst/>
                </a:prstGeom>
                <a:noFill/>
                <a:ln w="7938">
                  <a:solidFill>
                    <a:srgbClr val="FFFFFF"/>
                  </a:solidFill>
                  <a:prstDash val="lgDash"/>
                  <a:round/>
                  <a:headEnd/>
                  <a:tailEnd/>
                </a:ln>
              </p:spPr>
              <p:txBody>
                <a:bodyPr/>
                <a:lstStyle/>
                <a:p>
                  <a:endParaRPr lang="hu-HU"/>
                </a:p>
              </p:txBody>
            </p:sp>
            <p:sp>
              <p:nvSpPr>
                <p:cNvPr id="16740" name="Line 359"/>
                <p:cNvSpPr>
                  <a:spLocks noChangeShapeType="1"/>
                </p:cNvSpPr>
                <p:nvPr/>
              </p:nvSpPr>
              <p:spPr bwMode="auto">
                <a:xfrm>
                  <a:off x="3872" y="2464"/>
                  <a:ext cx="1" cy="1"/>
                </a:xfrm>
                <a:prstGeom prst="line">
                  <a:avLst/>
                </a:prstGeom>
                <a:noFill/>
                <a:ln w="7938">
                  <a:solidFill>
                    <a:srgbClr val="FFFFFF"/>
                  </a:solidFill>
                  <a:prstDash val="lgDash"/>
                  <a:round/>
                  <a:headEnd/>
                  <a:tailEnd/>
                </a:ln>
              </p:spPr>
              <p:txBody>
                <a:bodyPr/>
                <a:lstStyle/>
                <a:p>
                  <a:endParaRPr lang="hu-HU"/>
                </a:p>
              </p:txBody>
            </p:sp>
            <p:sp>
              <p:nvSpPr>
                <p:cNvPr id="16741" name="Line 360"/>
                <p:cNvSpPr>
                  <a:spLocks noChangeShapeType="1"/>
                </p:cNvSpPr>
                <p:nvPr/>
              </p:nvSpPr>
              <p:spPr bwMode="auto">
                <a:xfrm>
                  <a:off x="3870" y="2443"/>
                  <a:ext cx="2" cy="21"/>
                </a:xfrm>
                <a:prstGeom prst="line">
                  <a:avLst/>
                </a:prstGeom>
                <a:noFill/>
                <a:ln w="7938">
                  <a:solidFill>
                    <a:srgbClr val="FFFFFF"/>
                  </a:solidFill>
                  <a:prstDash val="lgDash"/>
                  <a:round/>
                  <a:headEnd/>
                  <a:tailEnd/>
                </a:ln>
              </p:spPr>
              <p:txBody>
                <a:bodyPr/>
                <a:lstStyle/>
                <a:p>
                  <a:endParaRPr lang="hu-HU"/>
                </a:p>
              </p:txBody>
            </p:sp>
            <p:sp>
              <p:nvSpPr>
                <p:cNvPr id="16742" name="Line 361"/>
                <p:cNvSpPr>
                  <a:spLocks noChangeShapeType="1"/>
                </p:cNvSpPr>
                <p:nvPr/>
              </p:nvSpPr>
              <p:spPr bwMode="auto">
                <a:xfrm>
                  <a:off x="4127" y="2408"/>
                  <a:ext cx="3" cy="24"/>
                </a:xfrm>
                <a:prstGeom prst="line">
                  <a:avLst/>
                </a:prstGeom>
                <a:noFill/>
                <a:ln w="7938">
                  <a:solidFill>
                    <a:srgbClr val="FFFFFF"/>
                  </a:solidFill>
                  <a:prstDash val="lgDash"/>
                  <a:round/>
                  <a:headEnd/>
                  <a:tailEnd/>
                </a:ln>
              </p:spPr>
              <p:txBody>
                <a:bodyPr/>
                <a:lstStyle/>
                <a:p>
                  <a:endParaRPr lang="hu-HU"/>
                </a:p>
              </p:txBody>
            </p:sp>
            <p:sp>
              <p:nvSpPr>
                <p:cNvPr id="16743" name="Line 362"/>
                <p:cNvSpPr>
                  <a:spLocks noChangeShapeType="1"/>
                </p:cNvSpPr>
                <p:nvPr/>
              </p:nvSpPr>
              <p:spPr bwMode="auto">
                <a:xfrm>
                  <a:off x="4377" y="2379"/>
                  <a:ext cx="3" cy="24"/>
                </a:xfrm>
                <a:prstGeom prst="line">
                  <a:avLst/>
                </a:prstGeom>
                <a:noFill/>
                <a:ln w="7938">
                  <a:solidFill>
                    <a:srgbClr val="FFFFFF"/>
                  </a:solidFill>
                  <a:prstDash val="lgDash"/>
                  <a:round/>
                  <a:headEnd/>
                  <a:tailEnd/>
                </a:ln>
              </p:spPr>
              <p:txBody>
                <a:bodyPr/>
                <a:lstStyle/>
                <a:p>
                  <a:endParaRPr lang="hu-HU"/>
                </a:p>
              </p:txBody>
            </p:sp>
            <p:sp>
              <p:nvSpPr>
                <p:cNvPr id="16744" name="Line 363"/>
                <p:cNvSpPr>
                  <a:spLocks noChangeShapeType="1"/>
                </p:cNvSpPr>
                <p:nvPr/>
              </p:nvSpPr>
              <p:spPr bwMode="auto">
                <a:xfrm>
                  <a:off x="4255" y="1581"/>
                  <a:ext cx="2" cy="27"/>
                </a:xfrm>
                <a:prstGeom prst="line">
                  <a:avLst/>
                </a:prstGeom>
                <a:noFill/>
                <a:ln w="7938">
                  <a:solidFill>
                    <a:srgbClr val="FFFFFF"/>
                  </a:solidFill>
                  <a:prstDash val="lgDash"/>
                  <a:round/>
                  <a:headEnd/>
                  <a:tailEnd/>
                </a:ln>
              </p:spPr>
              <p:txBody>
                <a:bodyPr/>
                <a:lstStyle/>
                <a:p>
                  <a:endParaRPr lang="hu-HU"/>
                </a:p>
              </p:txBody>
            </p:sp>
            <p:sp>
              <p:nvSpPr>
                <p:cNvPr id="16745" name="Line 364"/>
                <p:cNvSpPr>
                  <a:spLocks noChangeShapeType="1"/>
                </p:cNvSpPr>
                <p:nvPr/>
              </p:nvSpPr>
              <p:spPr bwMode="auto">
                <a:xfrm>
                  <a:off x="4010" y="1613"/>
                  <a:ext cx="2" cy="24"/>
                </a:xfrm>
                <a:prstGeom prst="line">
                  <a:avLst/>
                </a:prstGeom>
                <a:noFill/>
                <a:ln w="7938">
                  <a:solidFill>
                    <a:srgbClr val="FFFFFF"/>
                  </a:solidFill>
                  <a:prstDash val="lgDash"/>
                  <a:round/>
                  <a:headEnd/>
                  <a:tailEnd/>
                </a:ln>
              </p:spPr>
              <p:txBody>
                <a:bodyPr/>
                <a:lstStyle/>
                <a:p>
                  <a:endParaRPr lang="hu-HU"/>
                </a:p>
              </p:txBody>
            </p:sp>
            <p:sp>
              <p:nvSpPr>
                <p:cNvPr id="16746" name="Line 365"/>
                <p:cNvSpPr>
                  <a:spLocks noChangeShapeType="1"/>
                </p:cNvSpPr>
                <p:nvPr/>
              </p:nvSpPr>
              <p:spPr bwMode="auto">
                <a:xfrm>
                  <a:off x="3762" y="1645"/>
                  <a:ext cx="3" cy="24"/>
                </a:xfrm>
                <a:prstGeom prst="line">
                  <a:avLst/>
                </a:prstGeom>
                <a:noFill/>
                <a:ln w="7938">
                  <a:solidFill>
                    <a:srgbClr val="FFFFFF"/>
                  </a:solidFill>
                  <a:prstDash val="lgDash"/>
                  <a:round/>
                  <a:headEnd/>
                  <a:tailEnd/>
                </a:ln>
              </p:spPr>
              <p:txBody>
                <a:bodyPr/>
                <a:lstStyle/>
                <a:p>
                  <a:endParaRPr lang="hu-HU"/>
                </a:p>
              </p:txBody>
            </p:sp>
            <p:sp>
              <p:nvSpPr>
                <p:cNvPr id="16747" name="Line 366"/>
                <p:cNvSpPr>
                  <a:spLocks noChangeShapeType="1"/>
                </p:cNvSpPr>
                <p:nvPr/>
              </p:nvSpPr>
              <p:spPr bwMode="auto">
                <a:xfrm>
                  <a:off x="3575" y="1669"/>
                  <a:ext cx="2" cy="24"/>
                </a:xfrm>
                <a:prstGeom prst="line">
                  <a:avLst/>
                </a:prstGeom>
                <a:noFill/>
                <a:ln w="7938">
                  <a:solidFill>
                    <a:srgbClr val="FFFFFF"/>
                  </a:solidFill>
                  <a:prstDash val="lgDash"/>
                  <a:round/>
                  <a:headEnd/>
                  <a:tailEnd/>
                </a:ln>
              </p:spPr>
              <p:txBody>
                <a:bodyPr/>
                <a:lstStyle/>
                <a:p>
                  <a:endParaRPr lang="hu-HU"/>
                </a:p>
              </p:txBody>
            </p:sp>
            <p:sp>
              <p:nvSpPr>
                <p:cNvPr id="16748" name="Line 367"/>
                <p:cNvSpPr>
                  <a:spLocks noChangeShapeType="1"/>
                </p:cNvSpPr>
                <p:nvPr/>
              </p:nvSpPr>
              <p:spPr bwMode="auto">
                <a:xfrm>
                  <a:off x="3345" y="1696"/>
                  <a:ext cx="2" cy="27"/>
                </a:xfrm>
                <a:prstGeom prst="line">
                  <a:avLst/>
                </a:prstGeom>
                <a:noFill/>
                <a:ln w="7938">
                  <a:solidFill>
                    <a:srgbClr val="FFFFFF"/>
                  </a:solidFill>
                  <a:prstDash val="lgDash"/>
                  <a:round/>
                  <a:headEnd/>
                  <a:tailEnd/>
                </a:ln>
              </p:spPr>
              <p:txBody>
                <a:bodyPr/>
                <a:lstStyle/>
                <a:p>
                  <a:endParaRPr lang="hu-HU"/>
                </a:p>
              </p:txBody>
            </p:sp>
            <p:sp>
              <p:nvSpPr>
                <p:cNvPr id="16749" name="Line 368"/>
                <p:cNvSpPr>
                  <a:spLocks noChangeShapeType="1"/>
                </p:cNvSpPr>
                <p:nvPr/>
              </p:nvSpPr>
              <p:spPr bwMode="auto">
                <a:xfrm>
                  <a:off x="3097" y="1728"/>
                  <a:ext cx="3" cy="24"/>
                </a:xfrm>
                <a:prstGeom prst="line">
                  <a:avLst/>
                </a:prstGeom>
                <a:noFill/>
                <a:ln w="7938">
                  <a:solidFill>
                    <a:srgbClr val="FFFFFF"/>
                  </a:solidFill>
                  <a:prstDash val="lgDash"/>
                  <a:round/>
                  <a:headEnd/>
                  <a:tailEnd/>
                </a:ln>
              </p:spPr>
              <p:txBody>
                <a:bodyPr/>
                <a:lstStyle/>
                <a:p>
                  <a:endParaRPr lang="hu-HU"/>
                </a:p>
              </p:txBody>
            </p:sp>
            <p:sp>
              <p:nvSpPr>
                <p:cNvPr id="16750" name="Line 369"/>
                <p:cNvSpPr>
                  <a:spLocks noChangeShapeType="1"/>
                </p:cNvSpPr>
                <p:nvPr/>
              </p:nvSpPr>
              <p:spPr bwMode="auto">
                <a:xfrm>
                  <a:off x="2912" y="1752"/>
                  <a:ext cx="3" cy="24"/>
                </a:xfrm>
                <a:prstGeom prst="line">
                  <a:avLst/>
                </a:prstGeom>
                <a:noFill/>
                <a:ln w="7938">
                  <a:solidFill>
                    <a:srgbClr val="FFFFFF"/>
                  </a:solidFill>
                  <a:prstDash val="lgDash"/>
                  <a:round/>
                  <a:headEnd/>
                  <a:tailEnd/>
                </a:ln>
              </p:spPr>
              <p:txBody>
                <a:bodyPr/>
                <a:lstStyle/>
                <a:p>
                  <a:endParaRPr lang="hu-HU"/>
                </a:p>
              </p:txBody>
            </p:sp>
            <p:sp>
              <p:nvSpPr>
                <p:cNvPr id="16751" name="Line 370"/>
                <p:cNvSpPr>
                  <a:spLocks noChangeShapeType="1"/>
                </p:cNvSpPr>
                <p:nvPr/>
              </p:nvSpPr>
              <p:spPr bwMode="auto">
                <a:xfrm>
                  <a:off x="2677" y="1781"/>
                  <a:ext cx="3" cy="24"/>
                </a:xfrm>
                <a:prstGeom prst="line">
                  <a:avLst/>
                </a:prstGeom>
                <a:noFill/>
                <a:ln w="7938">
                  <a:solidFill>
                    <a:srgbClr val="FFFFFF"/>
                  </a:solidFill>
                  <a:prstDash val="lgDash"/>
                  <a:round/>
                  <a:headEnd/>
                  <a:tailEnd/>
                </a:ln>
              </p:spPr>
              <p:txBody>
                <a:bodyPr/>
                <a:lstStyle/>
                <a:p>
                  <a:endParaRPr lang="hu-HU"/>
                </a:p>
              </p:txBody>
            </p:sp>
            <p:sp>
              <p:nvSpPr>
                <p:cNvPr id="16752" name="Line 371"/>
                <p:cNvSpPr>
                  <a:spLocks noChangeShapeType="1"/>
                </p:cNvSpPr>
                <p:nvPr/>
              </p:nvSpPr>
              <p:spPr bwMode="auto">
                <a:xfrm>
                  <a:off x="2485" y="1805"/>
                  <a:ext cx="2" cy="27"/>
                </a:xfrm>
                <a:prstGeom prst="line">
                  <a:avLst/>
                </a:prstGeom>
                <a:noFill/>
                <a:ln w="7938">
                  <a:solidFill>
                    <a:srgbClr val="FFFFFF"/>
                  </a:solidFill>
                  <a:prstDash val="lgDash"/>
                  <a:round/>
                  <a:headEnd/>
                  <a:tailEnd/>
                </a:ln>
              </p:spPr>
              <p:txBody>
                <a:bodyPr/>
                <a:lstStyle/>
                <a:p>
                  <a:endParaRPr lang="hu-HU"/>
                </a:p>
              </p:txBody>
            </p:sp>
          </p:grpSp>
          <p:sp>
            <p:nvSpPr>
              <p:cNvPr id="16542" name="Line 372"/>
              <p:cNvSpPr>
                <a:spLocks noChangeShapeType="1"/>
              </p:cNvSpPr>
              <p:nvPr/>
            </p:nvSpPr>
            <p:spPr bwMode="auto">
              <a:xfrm>
                <a:off x="2242" y="1837"/>
                <a:ext cx="2" cy="24"/>
              </a:xfrm>
              <a:prstGeom prst="line">
                <a:avLst/>
              </a:prstGeom>
              <a:noFill/>
              <a:ln w="7938">
                <a:solidFill>
                  <a:srgbClr val="FFFFFF"/>
                </a:solidFill>
                <a:prstDash val="lgDash"/>
                <a:round/>
                <a:headEnd/>
                <a:tailEnd/>
              </a:ln>
            </p:spPr>
            <p:txBody>
              <a:bodyPr/>
              <a:lstStyle/>
              <a:p>
                <a:endParaRPr lang="hu-HU"/>
              </a:p>
            </p:txBody>
          </p:sp>
          <p:sp>
            <p:nvSpPr>
              <p:cNvPr id="16543" name="Line 373"/>
              <p:cNvSpPr>
                <a:spLocks noChangeShapeType="1"/>
              </p:cNvSpPr>
              <p:nvPr/>
            </p:nvSpPr>
            <p:spPr bwMode="auto">
              <a:xfrm>
                <a:off x="2052" y="1861"/>
                <a:ext cx="2" cy="24"/>
              </a:xfrm>
              <a:prstGeom prst="line">
                <a:avLst/>
              </a:prstGeom>
              <a:noFill/>
              <a:ln w="7938">
                <a:solidFill>
                  <a:srgbClr val="FFFFFF"/>
                </a:solidFill>
                <a:prstDash val="lgDash"/>
                <a:round/>
                <a:headEnd/>
                <a:tailEnd/>
              </a:ln>
            </p:spPr>
            <p:txBody>
              <a:bodyPr/>
              <a:lstStyle/>
              <a:p>
                <a:endParaRPr lang="hu-HU"/>
              </a:p>
            </p:txBody>
          </p:sp>
          <p:sp>
            <p:nvSpPr>
              <p:cNvPr id="16544" name="Line 374"/>
              <p:cNvSpPr>
                <a:spLocks noChangeShapeType="1"/>
              </p:cNvSpPr>
              <p:nvPr/>
            </p:nvSpPr>
            <p:spPr bwMode="auto">
              <a:xfrm>
                <a:off x="1854" y="1885"/>
                <a:ext cx="3" cy="27"/>
              </a:xfrm>
              <a:prstGeom prst="line">
                <a:avLst/>
              </a:prstGeom>
              <a:noFill/>
              <a:ln w="7938">
                <a:solidFill>
                  <a:srgbClr val="FFFFFF"/>
                </a:solidFill>
                <a:prstDash val="lgDash"/>
                <a:round/>
                <a:headEnd/>
                <a:tailEnd/>
              </a:ln>
            </p:spPr>
            <p:txBody>
              <a:bodyPr/>
              <a:lstStyle/>
              <a:p>
                <a:endParaRPr lang="hu-HU"/>
              </a:p>
            </p:txBody>
          </p:sp>
          <p:sp>
            <p:nvSpPr>
              <p:cNvPr id="16545" name="Line 375"/>
              <p:cNvSpPr>
                <a:spLocks noChangeShapeType="1"/>
              </p:cNvSpPr>
              <p:nvPr/>
            </p:nvSpPr>
            <p:spPr bwMode="auto">
              <a:xfrm>
                <a:off x="1649" y="1912"/>
                <a:ext cx="3" cy="24"/>
              </a:xfrm>
              <a:prstGeom prst="line">
                <a:avLst/>
              </a:prstGeom>
              <a:noFill/>
              <a:ln w="7938">
                <a:solidFill>
                  <a:srgbClr val="FFFFFF"/>
                </a:solidFill>
                <a:prstDash val="lgDash"/>
                <a:round/>
                <a:headEnd/>
                <a:tailEnd/>
              </a:ln>
            </p:spPr>
            <p:txBody>
              <a:bodyPr/>
              <a:lstStyle/>
              <a:p>
                <a:endParaRPr lang="hu-HU"/>
              </a:p>
            </p:txBody>
          </p:sp>
          <p:sp>
            <p:nvSpPr>
              <p:cNvPr id="16546" name="Line 376"/>
              <p:cNvSpPr>
                <a:spLocks noChangeShapeType="1"/>
              </p:cNvSpPr>
              <p:nvPr/>
            </p:nvSpPr>
            <p:spPr bwMode="auto">
              <a:xfrm>
                <a:off x="1302" y="2069"/>
                <a:ext cx="17" cy="19"/>
              </a:xfrm>
              <a:prstGeom prst="line">
                <a:avLst/>
              </a:prstGeom>
              <a:noFill/>
              <a:ln w="7938">
                <a:solidFill>
                  <a:srgbClr val="FFFFFF"/>
                </a:solidFill>
                <a:prstDash val="lgDash"/>
                <a:round/>
                <a:headEnd/>
                <a:tailEnd/>
              </a:ln>
            </p:spPr>
            <p:txBody>
              <a:bodyPr/>
              <a:lstStyle/>
              <a:p>
                <a:endParaRPr lang="hu-HU"/>
              </a:p>
            </p:txBody>
          </p:sp>
          <p:sp>
            <p:nvSpPr>
              <p:cNvPr id="16547" name="Freeform 377"/>
              <p:cNvSpPr>
                <a:spLocks/>
              </p:cNvSpPr>
              <p:nvPr/>
            </p:nvSpPr>
            <p:spPr bwMode="auto">
              <a:xfrm>
                <a:off x="1257" y="2328"/>
                <a:ext cx="25" cy="3"/>
              </a:xfrm>
              <a:custGeom>
                <a:avLst/>
                <a:gdLst>
                  <a:gd name="T0" fmla="*/ 0 w 10"/>
                  <a:gd name="T1" fmla="*/ 0 h 1"/>
                  <a:gd name="T2" fmla="*/ 25 w 10"/>
                  <a:gd name="T3" fmla="*/ 3 h 1"/>
                  <a:gd name="T4" fmla="*/ 0 60000 65536"/>
                  <a:gd name="T5" fmla="*/ 0 60000 65536"/>
                </a:gdLst>
                <a:ahLst/>
                <a:cxnLst>
                  <a:cxn ang="T4">
                    <a:pos x="T0" y="T1"/>
                  </a:cxn>
                  <a:cxn ang="T5">
                    <a:pos x="T2" y="T3"/>
                  </a:cxn>
                </a:cxnLst>
                <a:rect l="0" t="0" r="r" b="b"/>
                <a:pathLst>
                  <a:path w="10" h="1">
                    <a:moveTo>
                      <a:pt x="0" y="0"/>
                    </a:moveTo>
                    <a:cubicBezTo>
                      <a:pt x="0" y="0"/>
                      <a:pt x="8" y="0"/>
                      <a:pt x="10" y="1"/>
                    </a:cubicBezTo>
                  </a:path>
                </a:pathLst>
              </a:custGeom>
              <a:noFill/>
              <a:ln w="7938" cap="flat">
                <a:solidFill>
                  <a:srgbClr val="FFFFFF"/>
                </a:solidFill>
                <a:prstDash val="lgDash"/>
                <a:round/>
                <a:headEnd/>
                <a:tailEnd/>
              </a:ln>
            </p:spPr>
            <p:txBody>
              <a:bodyPr/>
              <a:lstStyle/>
              <a:p>
                <a:endParaRPr lang="hu-HU"/>
              </a:p>
            </p:txBody>
          </p:sp>
          <p:sp>
            <p:nvSpPr>
              <p:cNvPr id="16548" name="Freeform 378"/>
              <p:cNvSpPr>
                <a:spLocks/>
              </p:cNvSpPr>
              <p:nvPr/>
            </p:nvSpPr>
            <p:spPr bwMode="auto">
              <a:xfrm>
                <a:off x="1334" y="2613"/>
                <a:ext cx="23" cy="11"/>
              </a:xfrm>
              <a:custGeom>
                <a:avLst/>
                <a:gdLst>
                  <a:gd name="T0" fmla="*/ 0 w 9"/>
                  <a:gd name="T1" fmla="*/ 11 h 4"/>
                  <a:gd name="T2" fmla="*/ 23 w 9"/>
                  <a:gd name="T3" fmla="*/ 0 h 4"/>
                  <a:gd name="T4" fmla="*/ 0 60000 65536"/>
                  <a:gd name="T5" fmla="*/ 0 60000 65536"/>
                </a:gdLst>
                <a:ahLst/>
                <a:cxnLst>
                  <a:cxn ang="T4">
                    <a:pos x="T0" y="T1"/>
                  </a:cxn>
                  <a:cxn ang="T5">
                    <a:pos x="T2" y="T3"/>
                  </a:cxn>
                </a:cxnLst>
                <a:rect l="0" t="0" r="r" b="b"/>
                <a:pathLst>
                  <a:path w="9" h="4">
                    <a:moveTo>
                      <a:pt x="0" y="4"/>
                    </a:moveTo>
                    <a:cubicBezTo>
                      <a:pt x="3" y="4"/>
                      <a:pt x="9" y="0"/>
                      <a:pt x="9" y="0"/>
                    </a:cubicBezTo>
                  </a:path>
                </a:pathLst>
              </a:custGeom>
              <a:noFill/>
              <a:ln w="7938" cap="flat">
                <a:solidFill>
                  <a:srgbClr val="FFFFFF"/>
                </a:solidFill>
                <a:prstDash val="lgDash"/>
                <a:round/>
                <a:headEnd/>
                <a:tailEnd/>
              </a:ln>
            </p:spPr>
            <p:txBody>
              <a:bodyPr/>
              <a:lstStyle/>
              <a:p>
                <a:endParaRPr lang="hu-HU"/>
              </a:p>
            </p:txBody>
          </p:sp>
          <p:sp>
            <p:nvSpPr>
              <p:cNvPr id="16549" name="Line 379"/>
              <p:cNvSpPr>
                <a:spLocks noChangeShapeType="1"/>
              </p:cNvSpPr>
              <p:nvPr/>
            </p:nvSpPr>
            <p:spPr bwMode="auto">
              <a:xfrm flipH="1" flipV="1">
                <a:off x="4410" y="1563"/>
                <a:ext cx="17" cy="157"/>
              </a:xfrm>
              <a:prstGeom prst="line">
                <a:avLst/>
              </a:prstGeom>
              <a:noFill/>
              <a:ln w="7938">
                <a:solidFill>
                  <a:srgbClr val="333333"/>
                </a:solidFill>
                <a:prstDash val="lgDash"/>
                <a:miter lim="800000"/>
                <a:headEnd/>
                <a:tailEnd/>
              </a:ln>
            </p:spPr>
            <p:txBody>
              <a:bodyPr/>
              <a:lstStyle/>
              <a:p>
                <a:endParaRPr lang="hu-HU"/>
              </a:p>
            </p:txBody>
          </p:sp>
          <p:sp>
            <p:nvSpPr>
              <p:cNvPr id="16550" name="Line 380"/>
              <p:cNvSpPr>
                <a:spLocks noChangeShapeType="1"/>
              </p:cNvSpPr>
              <p:nvPr/>
            </p:nvSpPr>
            <p:spPr bwMode="auto">
              <a:xfrm>
                <a:off x="1484" y="1931"/>
                <a:ext cx="20" cy="178"/>
              </a:xfrm>
              <a:prstGeom prst="line">
                <a:avLst/>
              </a:prstGeom>
              <a:noFill/>
              <a:ln w="7938">
                <a:solidFill>
                  <a:srgbClr val="333333"/>
                </a:solidFill>
                <a:prstDash val="lgDash"/>
                <a:miter lim="800000"/>
                <a:headEnd/>
                <a:tailEnd/>
              </a:ln>
            </p:spPr>
            <p:txBody>
              <a:bodyPr/>
              <a:lstStyle/>
              <a:p>
                <a:endParaRPr lang="hu-HU"/>
              </a:p>
            </p:txBody>
          </p:sp>
          <p:sp>
            <p:nvSpPr>
              <p:cNvPr id="16551" name="Line 381"/>
              <p:cNvSpPr>
                <a:spLocks noChangeShapeType="1"/>
              </p:cNvSpPr>
              <p:nvPr/>
            </p:nvSpPr>
            <p:spPr bwMode="auto">
              <a:xfrm flipH="1" flipV="1">
                <a:off x="4482" y="2216"/>
                <a:ext cx="18" cy="157"/>
              </a:xfrm>
              <a:prstGeom prst="line">
                <a:avLst/>
              </a:prstGeom>
              <a:noFill/>
              <a:ln w="7938">
                <a:solidFill>
                  <a:srgbClr val="333333"/>
                </a:solidFill>
                <a:prstDash val="lgDash"/>
                <a:miter lim="800000"/>
                <a:headEnd/>
                <a:tailEnd/>
              </a:ln>
            </p:spPr>
            <p:txBody>
              <a:bodyPr/>
              <a:lstStyle/>
              <a:p>
                <a:endParaRPr lang="hu-HU"/>
              </a:p>
            </p:txBody>
          </p:sp>
          <p:sp>
            <p:nvSpPr>
              <p:cNvPr id="16552" name="Line 382"/>
              <p:cNvSpPr>
                <a:spLocks noChangeShapeType="1"/>
              </p:cNvSpPr>
              <p:nvPr/>
            </p:nvSpPr>
            <p:spPr bwMode="auto">
              <a:xfrm>
                <a:off x="1559" y="2584"/>
                <a:ext cx="18" cy="179"/>
              </a:xfrm>
              <a:prstGeom prst="line">
                <a:avLst/>
              </a:prstGeom>
              <a:noFill/>
              <a:ln w="7938">
                <a:solidFill>
                  <a:srgbClr val="333333"/>
                </a:solidFill>
                <a:prstDash val="lgDash"/>
                <a:miter lim="800000"/>
                <a:headEnd/>
                <a:tailEnd/>
              </a:ln>
            </p:spPr>
            <p:txBody>
              <a:bodyPr/>
              <a:lstStyle/>
              <a:p>
                <a:endParaRPr lang="hu-HU"/>
              </a:p>
            </p:txBody>
          </p:sp>
        </p:grpSp>
        <p:grpSp>
          <p:nvGrpSpPr>
            <p:cNvPr id="6" name="Group 383"/>
            <p:cNvGrpSpPr>
              <a:grpSpLocks/>
            </p:cNvGrpSpPr>
            <p:nvPr/>
          </p:nvGrpSpPr>
          <p:grpSpPr bwMode="auto">
            <a:xfrm>
              <a:off x="4798" y="1472"/>
              <a:ext cx="363" cy="471"/>
              <a:chOff x="3521" y="1492"/>
              <a:chExt cx="1756" cy="2514"/>
            </a:xfrm>
          </p:grpSpPr>
          <p:sp>
            <p:nvSpPr>
              <p:cNvPr id="16523" name="Freeform 384"/>
              <p:cNvSpPr>
                <a:spLocks/>
              </p:cNvSpPr>
              <p:nvPr/>
            </p:nvSpPr>
            <p:spPr bwMode="auto">
              <a:xfrm>
                <a:off x="3521" y="1492"/>
                <a:ext cx="1561" cy="2514"/>
              </a:xfrm>
              <a:custGeom>
                <a:avLst/>
                <a:gdLst>
                  <a:gd name="T0" fmla="*/ 90 w 503"/>
                  <a:gd name="T1" fmla="*/ 1667 h 760"/>
                  <a:gd name="T2" fmla="*/ 177 w 503"/>
                  <a:gd name="T3" fmla="*/ 1912 h 760"/>
                  <a:gd name="T4" fmla="*/ 891 w 503"/>
                  <a:gd name="T5" fmla="*/ 2461 h 760"/>
                  <a:gd name="T6" fmla="*/ 891 w 503"/>
                  <a:gd name="T7" fmla="*/ 2461 h 760"/>
                  <a:gd name="T8" fmla="*/ 971 w 503"/>
                  <a:gd name="T9" fmla="*/ 2451 h 760"/>
                  <a:gd name="T10" fmla="*/ 1403 w 503"/>
                  <a:gd name="T11" fmla="*/ 2064 h 760"/>
                  <a:gd name="T12" fmla="*/ 1406 w 503"/>
                  <a:gd name="T13" fmla="*/ 1575 h 760"/>
                  <a:gd name="T14" fmla="*/ 1325 w 503"/>
                  <a:gd name="T15" fmla="*/ 1290 h 760"/>
                  <a:gd name="T16" fmla="*/ 1415 w 503"/>
                  <a:gd name="T17" fmla="*/ 969 h 760"/>
                  <a:gd name="T18" fmla="*/ 1552 w 503"/>
                  <a:gd name="T19" fmla="*/ 533 h 760"/>
                  <a:gd name="T20" fmla="*/ 981 w 503"/>
                  <a:gd name="T21" fmla="*/ 3 h 760"/>
                  <a:gd name="T22" fmla="*/ 369 w 503"/>
                  <a:gd name="T23" fmla="*/ 288 h 760"/>
                  <a:gd name="T24" fmla="*/ 289 w 503"/>
                  <a:gd name="T25" fmla="*/ 430 h 760"/>
                  <a:gd name="T26" fmla="*/ 155 w 503"/>
                  <a:gd name="T27" fmla="*/ 728 h 760"/>
                  <a:gd name="T28" fmla="*/ 59 w 503"/>
                  <a:gd name="T29" fmla="*/ 1055 h 760"/>
                  <a:gd name="T30" fmla="*/ 90 w 503"/>
                  <a:gd name="T31" fmla="*/ 1667 h 7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03" h="760">
                    <a:moveTo>
                      <a:pt x="29" y="504"/>
                    </a:moveTo>
                    <a:cubicBezTo>
                      <a:pt x="38" y="531"/>
                      <a:pt x="53" y="567"/>
                      <a:pt x="57" y="578"/>
                    </a:cubicBezTo>
                    <a:cubicBezTo>
                      <a:pt x="75" y="633"/>
                      <a:pt x="151" y="760"/>
                      <a:pt x="287" y="744"/>
                    </a:cubicBezTo>
                    <a:cubicBezTo>
                      <a:pt x="287" y="744"/>
                      <a:pt x="287" y="744"/>
                      <a:pt x="287" y="744"/>
                    </a:cubicBezTo>
                    <a:cubicBezTo>
                      <a:pt x="296" y="744"/>
                      <a:pt x="304" y="743"/>
                      <a:pt x="313" y="741"/>
                    </a:cubicBezTo>
                    <a:cubicBezTo>
                      <a:pt x="401" y="727"/>
                      <a:pt x="440" y="674"/>
                      <a:pt x="452" y="624"/>
                    </a:cubicBezTo>
                    <a:cubicBezTo>
                      <a:pt x="461" y="585"/>
                      <a:pt x="466" y="513"/>
                      <a:pt x="453" y="476"/>
                    </a:cubicBezTo>
                    <a:cubicBezTo>
                      <a:pt x="441" y="439"/>
                      <a:pt x="429" y="426"/>
                      <a:pt x="427" y="390"/>
                    </a:cubicBezTo>
                    <a:cubicBezTo>
                      <a:pt x="426" y="353"/>
                      <a:pt x="440" y="316"/>
                      <a:pt x="456" y="293"/>
                    </a:cubicBezTo>
                    <a:cubicBezTo>
                      <a:pt x="472" y="270"/>
                      <a:pt x="503" y="230"/>
                      <a:pt x="500" y="161"/>
                    </a:cubicBezTo>
                    <a:cubicBezTo>
                      <a:pt x="493" y="86"/>
                      <a:pt x="448" y="5"/>
                      <a:pt x="316" y="1"/>
                    </a:cubicBezTo>
                    <a:cubicBezTo>
                      <a:pt x="237" y="0"/>
                      <a:pt x="164" y="23"/>
                      <a:pt x="119" y="87"/>
                    </a:cubicBezTo>
                    <a:cubicBezTo>
                      <a:pt x="106" y="105"/>
                      <a:pt x="98" y="119"/>
                      <a:pt x="93" y="130"/>
                    </a:cubicBezTo>
                    <a:cubicBezTo>
                      <a:pt x="82" y="157"/>
                      <a:pt x="62" y="197"/>
                      <a:pt x="50" y="220"/>
                    </a:cubicBezTo>
                    <a:cubicBezTo>
                      <a:pt x="40" y="241"/>
                      <a:pt x="28" y="272"/>
                      <a:pt x="19" y="319"/>
                    </a:cubicBezTo>
                    <a:cubicBezTo>
                      <a:pt x="0" y="416"/>
                      <a:pt x="19" y="478"/>
                      <a:pt x="29" y="504"/>
                    </a:cubicBezTo>
                    <a:close/>
                  </a:path>
                </a:pathLst>
              </a:custGeom>
              <a:solidFill>
                <a:srgbClr val="802444"/>
              </a:solidFill>
              <a:ln w="9525" cap="flat">
                <a:solidFill>
                  <a:srgbClr val="000000"/>
                </a:solidFill>
                <a:prstDash val="lgDash"/>
                <a:round/>
                <a:headEnd/>
                <a:tailEnd/>
              </a:ln>
            </p:spPr>
            <p:txBody>
              <a:bodyPr/>
              <a:lstStyle/>
              <a:p>
                <a:endParaRPr lang="hu-HU"/>
              </a:p>
            </p:txBody>
          </p:sp>
          <p:sp>
            <p:nvSpPr>
              <p:cNvPr id="16524" name="Freeform 385"/>
              <p:cNvSpPr>
                <a:spLocks/>
              </p:cNvSpPr>
              <p:nvPr/>
            </p:nvSpPr>
            <p:spPr bwMode="auto">
              <a:xfrm>
                <a:off x="4843" y="2462"/>
                <a:ext cx="434" cy="1452"/>
              </a:xfrm>
              <a:custGeom>
                <a:avLst/>
                <a:gdLst>
                  <a:gd name="T0" fmla="*/ 84 w 140"/>
                  <a:gd name="T1" fmla="*/ 605 h 439"/>
                  <a:gd name="T2" fmla="*/ 3 w 140"/>
                  <a:gd name="T3" fmla="*/ 321 h 439"/>
                  <a:gd name="T4" fmla="*/ 93 w 140"/>
                  <a:gd name="T5" fmla="*/ 0 h 439"/>
                  <a:gd name="T6" fmla="*/ 96 w 140"/>
                  <a:gd name="T7" fmla="*/ 3 h 439"/>
                  <a:gd name="T8" fmla="*/ 422 w 140"/>
                  <a:gd name="T9" fmla="*/ 711 h 439"/>
                  <a:gd name="T10" fmla="*/ 422 w 140"/>
                  <a:gd name="T11" fmla="*/ 1452 h 439"/>
                  <a:gd name="T12" fmla="*/ 301 w 140"/>
                  <a:gd name="T13" fmla="*/ 1452 h 439"/>
                  <a:gd name="T14" fmla="*/ 264 w 140"/>
                  <a:gd name="T15" fmla="*/ 916 h 439"/>
                  <a:gd name="T16" fmla="*/ 105 w 140"/>
                  <a:gd name="T17" fmla="*/ 721 h 439"/>
                  <a:gd name="T18" fmla="*/ 84 w 140"/>
                  <a:gd name="T19" fmla="*/ 605 h 4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0" h="439">
                    <a:moveTo>
                      <a:pt x="27" y="183"/>
                    </a:moveTo>
                    <a:cubicBezTo>
                      <a:pt x="15" y="146"/>
                      <a:pt x="3" y="133"/>
                      <a:pt x="1" y="97"/>
                    </a:cubicBezTo>
                    <a:cubicBezTo>
                      <a:pt x="0" y="60"/>
                      <a:pt x="14" y="23"/>
                      <a:pt x="30" y="0"/>
                    </a:cubicBezTo>
                    <a:cubicBezTo>
                      <a:pt x="31" y="1"/>
                      <a:pt x="31" y="1"/>
                      <a:pt x="31" y="1"/>
                    </a:cubicBezTo>
                    <a:cubicBezTo>
                      <a:pt x="82" y="40"/>
                      <a:pt x="132" y="76"/>
                      <a:pt x="136" y="215"/>
                    </a:cubicBezTo>
                    <a:cubicBezTo>
                      <a:pt x="140" y="367"/>
                      <a:pt x="136" y="439"/>
                      <a:pt x="136" y="439"/>
                    </a:cubicBezTo>
                    <a:cubicBezTo>
                      <a:pt x="97" y="439"/>
                      <a:pt x="97" y="439"/>
                      <a:pt x="97" y="439"/>
                    </a:cubicBezTo>
                    <a:cubicBezTo>
                      <a:pt x="97" y="384"/>
                      <a:pt x="96" y="338"/>
                      <a:pt x="85" y="277"/>
                    </a:cubicBezTo>
                    <a:cubicBezTo>
                      <a:pt x="79" y="249"/>
                      <a:pt x="62" y="221"/>
                      <a:pt x="34" y="218"/>
                    </a:cubicBezTo>
                    <a:cubicBezTo>
                      <a:pt x="33" y="205"/>
                      <a:pt x="31" y="193"/>
                      <a:pt x="27" y="183"/>
                    </a:cubicBezTo>
                    <a:close/>
                  </a:path>
                </a:pathLst>
              </a:custGeom>
              <a:solidFill>
                <a:srgbClr val="FDC270"/>
              </a:solidFill>
              <a:ln w="9525" cap="flat">
                <a:solidFill>
                  <a:srgbClr val="000000"/>
                </a:solidFill>
                <a:prstDash val="lgDash"/>
                <a:round/>
                <a:headEnd/>
                <a:tailEnd/>
              </a:ln>
            </p:spPr>
            <p:txBody>
              <a:bodyPr/>
              <a:lstStyle/>
              <a:p>
                <a:endParaRPr lang="hu-HU"/>
              </a:p>
            </p:txBody>
          </p:sp>
          <p:sp>
            <p:nvSpPr>
              <p:cNvPr id="16525" name="Freeform 386"/>
              <p:cNvSpPr>
                <a:spLocks/>
              </p:cNvSpPr>
              <p:nvPr/>
            </p:nvSpPr>
            <p:spPr bwMode="auto">
              <a:xfrm>
                <a:off x="3595" y="1506"/>
                <a:ext cx="916" cy="1356"/>
              </a:xfrm>
              <a:custGeom>
                <a:avLst/>
                <a:gdLst>
                  <a:gd name="T0" fmla="*/ 205 w 295"/>
                  <a:gd name="T1" fmla="*/ 794 h 410"/>
                  <a:gd name="T2" fmla="*/ 432 w 295"/>
                  <a:gd name="T3" fmla="*/ 360 h 410"/>
                  <a:gd name="T4" fmla="*/ 916 w 295"/>
                  <a:gd name="T5" fmla="*/ 36 h 410"/>
                  <a:gd name="T6" fmla="*/ 304 w 295"/>
                  <a:gd name="T7" fmla="*/ 364 h 410"/>
                  <a:gd name="T8" fmla="*/ 149 w 295"/>
                  <a:gd name="T9" fmla="*/ 721 h 410"/>
                  <a:gd name="T10" fmla="*/ 16 w 295"/>
                  <a:gd name="T11" fmla="*/ 1356 h 410"/>
                  <a:gd name="T12" fmla="*/ 205 w 295"/>
                  <a:gd name="T13" fmla="*/ 794 h 4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5" h="410">
                    <a:moveTo>
                      <a:pt x="66" y="240"/>
                    </a:moveTo>
                    <a:cubicBezTo>
                      <a:pt x="81" y="210"/>
                      <a:pt x="107" y="154"/>
                      <a:pt x="139" y="109"/>
                    </a:cubicBezTo>
                    <a:cubicBezTo>
                      <a:pt x="184" y="46"/>
                      <a:pt x="266" y="13"/>
                      <a:pt x="295" y="11"/>
                    </a:cubicBezTo>
                    <a:cubicBezTo>
                      <a:pt x="224" y="0"/>
                      <a:pt x="126" y="51"/>
                      <a:pt x="98" y="110"/>
                    </a:cubicBezTo>
                    <a:cubicBezTo>
                      <a:pt x="70" y="169"/>
                      <a:pt x="63" y="189"/>
                      <a:pt x="48" y="218"/>
                    </a:cubicBezTo>
                    <a:cubicBezTo>
                      <a:pt x="32" y="247"/>
                      <a:pt x="0" y="333"/>
                      <a:pt x="5" y="410"/>
                    </a:cubicBezTo>
                    <a:cubicBezTo>
                      <a:pt x="13" y="366"/>
                      <a:pt x="54" y="255"/>
                      <a:pt x="66" y="240"/>
                    </a:cubicBezTo>
                    <a:close/>
                  </a:path>
                </a:pathLst>
              </a:custGeom>
              <a:solidFill>
                <a:srgbClr val="A45B6F"/>
              </a:solidFill>
              <a:ln w="9525" cap="flat">
                <a:solidFill>
                  <a:srgbClr val="000000"/>
                </a:solidFill>
                <a:prstDash val="lgDash"/>
                <a:round/>
                <a:headEnd/>
                <a:tailEnd/>
              </a:ln>
            </p:spPr>
            <p:txBody>
              <a:bodyPr/>
              <a:lstStyle/>
              <a:p>
                <a:endParaRPr lang="hu-HU"/>
              </a:p>
            </p:txBody>
          </p:sp>
          <p:sp>
            <p:nvSpPr>
              <p:cNvPr id="16526" name="Freeform 387"/>
              <p:cNvSpPr>
                <a:spLocks/>
              </p:cNvSpPr>
              <p:nvPr/>
            </p:nvSpPr>
            <p:spPr bwMode="auto">
              <a:xfrm>
                <a:off x="3744" y="1506"/>
                <a:ext cx="767" cy="721"/>
              </a:xfrm>
              <a:custGeom>
                <a:avLst/>
                <a:gdLst>
                  <a:gd name="T0" fmla="*/ 149 w 247"/>
                  <a:gd name="T1" fmla="*/ 361 h 218"/>
                  <a:gd name="T2" fmla="*/ 71 w 247"/>
                  <a:gd name="T3" fmla="*/ 549 h 218"/>
                  <a:gd name="T4" fmla="*/ 0 w 247"/>
                  <a:gd name="T5" fmla="*/ 721 h 218"/>
                  <a:gd name="T6" fmla="*/ 0 w 247"/>
                  <a:gd name="T7" fmla="*/ 721 h 218"/>
                  <a:gd name="T8" fmla="*/ 81 w 247"/>
                  <a:gd name="T9" fmla="*/ 552 h 218"/>
                  <a:gd name="T10" fmla="*/ 161 w 247"/>
                  <a:gd name="T11" fmla="*/ 367 h 218"/>
                  <a:gd name="T12" fmla="*/ 767 w 247"/>
                  <a:gd name="T13" fmla="*/ 36 h 218"/>
                  <a:gd name="T14" fmla="*/ 767 w 247"/>
                  <a:gd name="T15" fmla="*/ 36 h 218"/>
                  <a:gd name="T16" fmla="*/ 149 w 247"/>
                  <a:gd name="T17" fmla="*/ 361 h 2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7" h="218">
                    <a:moveTo>
                      <a:pt x="48" y="109"/>
                    </a:moveTo>
                    <a:cubicBezTo>
                      <a:pt x="23" y="166"/>
                      <a:pt x="23" y="166"/>
                      <a:pt x="23" y="166"/>
                    </a:cubicBezTo>
                    <a:cubicBezTo>
                      <a:pt x="13" y="187"/>
                      <a:pt x="9" y="201"/>
                      <a:pt x="0" y="218"/>
                    </a:cubicBezTo>
                    <a:cubicBezTo>
                      <a:pt x="0" y="218"/>
                      <a:pt x="0" y="218"/>
                      <a:pt x="0" y="218"/>
                    </a:cubicBezTo>
                    <a:cubicBezTo>
                      <a:pt x="9" y="201"/>
                      <a:pt x="17" y="188"/>
                      <a:pt x="26" y="167"/>
                    </a:cubicBezTo>
                    <a:cubicBezTo>
                      <a:pt x="52" y="111"/>
                      <a:pt x="52" y="111"/>
                      <a:pt x="52" y="111"/>
                    </a:cubicBezTo>
                    <a:cubicBezTo>
                      <a:pt x="80" y="52"/>
                      <a:pt x="178" y="0"/>
                      <a:pt x="247" y="11"/>
                    </a:cubicBezTo>
                    <a:cubicBezTo>
                      <a:pt x="247" y="11"/>
                      <a:pt x="247" y="11"/>
                      <a:pt x="247" y="11"/>
                    </a:cubicBezTo>
                    <a:cubicBezTo>
                      <a:pt x="176" y="0"/>
                      <a:pt x="77" y="47"/>
                      <a:pt x="48" y="109"/>
                    </a:cubicBezTo>
                    <a:close/>
                  </a:path>
                </a:pathLst>
              </a:custGeom>
              <a:solidFill>
                <a:srgbClr val="FFFFFF"/>
              </a:solidFill>
              <a:ln w="9525" cap="flat">
                <a:solidFill>
                  <a:srgbClr val="000000"/>
                </a:solidFill>
                <a:prstDash val="lgDash"/>
                <a:round/>
                <a:headEnd/>
                <a:tailEnd/>
              </a:ln>
            </p:spPr>
            <p:txBody>
              <a:bodyPr/>
              <a:lstStyle/>
              <a:p>
                <a:endParaRPr lang="hu-HU"/>
              </a:p>
            </p:txBody>
          </p:sp>
          <p:sp>
            <p:nvSpPr>
              <p:cNvPr id="16527" name="Freeform 388"/>
              <p:cNvSpPr>
                <a:spLocks/>
              </p:cNvSpPr>
              <p:nvPr/>
            </p:nvSpPr>
            <p:spPr bwMode="auto">
              <a:xfrm>
                <a:off x="3847" y="2991"/>
                <a:ext cx="1108" cy="956"/>
              </a:xfrm>
              <a:custGeom>
                <a:avLst/>
                <a:gdLst>
                  <a:gd name="T0" fmla="*/ 1058 w 357"/>
                  <a:gd name="T1" fmla="*/ 112 h 289"/>
                  <a:gd name="T2" fmla="*/ 1012 w 357"/>
                  <a:gd name="T3" fmla="*/ 632 h 289"/>
                  <a:gd name="T4" fmla="*/ 428 w 357"/>
                  <a:gd name="T5" fmla="*/ 903 h 289"/>
                  <a:gd name="T6" fmla="*/ 0 w 357"/>
                  <a:gd name="T7" fmla="*/ 605 h 289"/>
                  <a:gd name="T8" fmla="*/ 611 w 357"/>
                  <a:gd name="T9" fmla="*/ 645 h 289"/>
                  <a:gd name="T10" fmla="*/ 1027 w 357"/>
                  <a:gd name="T11" fmla="*/ 152 h 289"/>
                  <a:gd name="T12" fmla="*/ 968 w 357"/>
                  <a:gd name="T13" fmla="*/ 0 h 289"/>
                  <a:gd name="T14" fmla="*/ 1058 w 357"/>
                  <a:gd name="T15" fmla="*/ 112 h 2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7" h="289">
                    <a:moveTo>
                      <a:pt x="341" y="34"/>
                    </a:moveTo>
                    <a:cubicBezTo>
                      <a:pt x="357" y="70"/>
                      <a:pt x="345" y="149"/>
                      <a:pt x="326" y="191"/>
                    </a:cubicBezTo>
                    <a:cubicBezTo>
                      <a:pt x="308" y="233"/>
                      <a:pt x="236" y="289"/>
                      <a:pt x="138" y="273"/>
                    </a:cubicBezTo>
                    <a:cubicBezTo>
                      <a:pt x="89" y="265"/>
                      <a:pt x="29" y="231"/>
                      <a:pt x="0" y="183"/>
                    </a:cubicBezTo>
                    <a:cubicBezTo>
                      <a:pt x="27" y="204"/>
                      <a:pt x="126" y="226"/>
                      <a:pt x="197" y="195"/>
                    </a:cubicBezTo>
                    <a:cubicBezTo>
                      <a:pt x="268" y="163"/>
                      <a:pt x="346" y="123"/>
                      <a:pt x="331" y="46"/>
                    </a:cubicBezTo>
                    <a:cubicBezTo>
                      <a:pt x="324" y="9"/>
                      <a:pt x="320" y="6"/>
                      <a:pt x="312" y="0"/>
                    </a:cubicBezTo>
                    <a:cubicBezTo>
                      <a:pt x="323" y="2"/>
                      <a:pt x="335" y="14"/>
                      <a:pt x="341" y="34"/>
                    </a:cubicBezTo>
                    <a:close/>
                  </a:path>
                </a:pathLst>
              </a:custGeom>
              <a:solidFill>
                <a:srgbClr val="701C3A"/>
              </a:solidFill>
              <a:ln w="9525" cap="flat">
                <a:solidFill>
                  <a:srgbClr val="000000"/>
                </a:solidFill>
                <a:prstDash val="lgDash"/>
                <a:round/>
                <a:headEnd/>
                <a:tailEnd/>
              </a:ln>
            </p:spPr>
            <p:txBody>
              <a:bodyPr/>
              <a:lstStyle/>
              <a:p>
                <a:endParaRPr lang="hu-HU"/>
              </a:p>
            </p:txBody>
          </p:sp>
          <p:sp>
            <p:nvSpPr>
              <p:cNvPr id="16528" name="Freeform 389"/>
              <p:cNvSpPr>
                <a:spLocks/>
              </p:cNvSpPr>
              <p:nvPr/>
            </p:nvSpPr>
            <p:spPr bwMode="auto">
              <a:xfrm>
                <a:off x="4700" y="1565"/>
                <a:ext cx="351" cy="986"/>
              </a:xfrm>
              <a:custGeom>
                <a:avLst/>
                <a:gdLst>
                  <a:gd name="T0" fmla="*/ 0 w 113"/>
                  <a:gd name="T1" fmla="*/ 0 h 298"/>
                  <a:gd name="T2" fmla="*/ 339 w 113"/>
                  <a:gd name="T3" fmla="*/ 457 h 298"/>
                  <a:gd name="T4" fmla="*/ 193 w 113"/>
                  <a:gd name="T5" fmla="*/ 897 h 298"/>
                  <a:gd name="T6" fmla="*/ 19 w 113"/>
                  <a:gd name="T7" fmla="*/ 976 h 298"/>
                  <a:gd name="T8" fmla="*/ 189 w 113"/>
                  <a:gd name="T9" fmla="*/ 768 h 298"/>
                  <a:gd name="T10" fmla="*/ 224 w 113"/>
                  <a:gd name="T11" fmla="*/ 344 h 298"/>
                  <a:gd name="T12" fmla="*/ 0 w 113"/>
                  <a:gd name="T13" fmla="*/ 0 h 2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3" h="298">
                    <a:moveTo>
                      <a:pt x="0" y="0"/>
                    </a:moveTo>
                    <a:cubicBezTo>
                      <a:pt x="36" y="14"/>
                      <a:pt x="106" y="47"/>
                      <a:pt x="109" y="138"/>
                    </a:cubicBezTo>
                    <a:cubicBezTo>
                      <a:pt x="113" y="228"/>
                      <a:pt x="77" y="256"/>
                      <a:pt x="62" y="271"/>
                    </a:cubicBezTo>
                    <a:cubicBezTo>
                      <a:pt x="48" y="285"/>
                      <a:pt x="18" y="298"/>
                      <a:pt x="6" y="295"/>
                    </a:cubicBezTo>
                    <a:cubicBezTo>
                      <a:pt x="25" y="286"/>
                      <a:pt x="50" y="261"/>
                      <a:pt x="61" y="232"/>
                    </a:cubicBezTo>
                    <a:cubicBezTo>
                      <a:pt x="74" y="198"/>
                      <a:pt x="85" y="164"/>
                      <a:pt x="72" y="104"/>
                    </a:cubicBezTo>
                    <a:cubicBezTo>
                      <a:pt x="60" y="50"/>
                      <a:pt x="43" y="24"/>
                      <a:pt x="0" y="0"/>
                    </a:cubicBezTo>
                    <a:close/>
                  </a:path>
                </a:pathLst>
              </a:custGeom>
              <a:solidFill>
                <a:srgbClr val="701C3A"/>
              </a:solidFill>
              <a:ln w="9525" cap="flat">
                <a:solidFill>
                  <a:srgbClr val="000000"/>
                </a:solidFill>
                <a:prstDash val="lgDash"/>
                <a:round/>
                <a:headEnd/>
                <a:tailEnd/>
              </a:ln>
            </p:spPr>
            <p:txBody>
              <a:bodyPr/>
              <a:lstStyle/>
              <a:p>
                <a:endParaRPr lang="hu-HU"/>
              </a:p>
            </p:txBody>
          </p:sp>
          <p:sp>
            <p:nvSpPr>
              <p:cNvPr id="16529" name="Freeform 390"/>
              <p:cNvSpPr>
                <a:spLocks/>
              </p:cNvSpPr>
              <p:nvPr/>
            </p:nvSpPr>
            <p:spPr bwMode="auto">
              <a:xfrm>
                <a:off x="3704" y="1671"/>
                <a:ext cx="515" cy="850"/>
              </a:xfrm>
              <a:custGeom>
                <a:avLst/>
                <a:gdLst>
                  <a:gd name="T0" fmla="*/ 515 w 166"/>
                  <a:gd name="T1" fmla="*/ 0 h 257"/>
                  <a:gd name="T2" fmla="*/ 298 w 166"/>
                  <a:gd name="T3" fmla="*/ 291 h 257"/>
                  <a:gd name="T4" fmla="*/ 205 w 166"/>
                  <a:gd name="T5" fmla="*/ 566 h 257"/>
                  <a:gd name="T6" fmla="*/ 0 w 166"/>
                  <a:gd name="T7" fmla="*/ 850 h 257"/>
                  <a:gd name="T8" fmla="*/ 90 w 166"/>
                  <a:gd name="T9" fmla="*/ 480 h 257"/>
                  <a:gd name="T10" fmla="*/ 273 w 166"/>
                  <a:gd name="T11" fmla="*/ 189 h 2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6" h="257">
                    <a:moveTo>
                      <a:pt x="166" y="0"/>
                    </a:moveTo>
                    <a:cubicBezTo>
                      <a:pt x="141" y="16"/>
                      <a:pt x="103" y="60"/>
                      <a:pt x="96" y="88"/>
                    </a:cubicBezTo>
                    <a:cubicBezTo>
                      <a:pt x="88" y="120"/>
                      <a:pt x="93" y="145"/>
                      <a:pt x="66" y="171"/>
                    </a:cubicBezTo>
                    <a:cubicBezTo>
                      <a:pt x="44" y="191"/>
                      <a:pt x="12" y="228"/>
                      <a:pt x="0" y="257"/>
                    </a:cubicBezTo>
                    <a:cubicBezTo>
                      <a:pt x="13" y="226"/>
                      <a:pt x="13" y="174"/>
                      <a:pt x="29" y="145"/>
                    </a:cubicBezTo>
                    <a:cubicBezTo>
                      <a:pt x="46" y="114"/>
                      <a:pt x="65" y="83"/>
                      <a:pt x="88" y="57"/>
                    </a:cubicBezTo>
                  </a:path>
                </a:pathLst>
              </a:custGeom>
              <a:solidFill>
                <a:srgbClr val="A45B6F"/>
              </a:solidFill>
              <a:ln w="9525" cap="flat">
                <a:solidFill>
                  <a:srgbClr val="000000"/>
                </a:solidFill>
                <a:prstDash val="lgDash"/>
                <a:round/>
                <a:headEnd/>
                <a:tailEnd/>
              </a:ln>
            </p:spPr>
            <p:txBody>
              <a:bodyPr/>
              <a:lstStyle/>
              <a:p>
                <a:endParaRPr lang="hu-HU"/>
              </a:p>
            </p:txBody>
          </p:sp>
          <p:sp>
            <p:nvSpPr>
              <p:cNvPr id="16530" name="Freeform 391"/>
              <p:cNvSpPr>
                <a:spLocks/>
              </p:cNvSpPr>
              <p:nvPr/>
            </p:nvSpPr>
            <p:spPr bwMode="auto">
              <a:xfrm>
                <a:off x="4902" y="2495"/>
                <a:ext cx="357" cy="1399"/>
              </a:xfrm>
              <a:custGeom>
                <a:avLst/>
                <a:gdLst>
                  <a:gd name="T0" fmla="*/ 75 w 115"/>
                  <a:gd name="T1" fmla="*/ 40 h 423"/>
                  <a:gd name="T2" fmla="*/ 345 w 115"/>
                  <a:gd name="T3" fmla="*/ 767 h 423"/>
                  <a:gd name="T4" fmla="*/ 348 w 115"/>
                  <a:gd name="T5" fmla="*/ 1399 h 423"/>
                  <a:gd name="T6" fmla="*/ 267 w 115"/>
                  <a:gd name="T7" fmla="*/ 480 h 423"/>
                  <a:gd name="T8" fmla="*/ 43 w 115"/>
                  <a:gd name="T9" fmla="*/ 122 h 423"/>
                  <a:gd name="T10" fmla="*/ 75 w 115"/>
                  <a:gd name="T11" fmla="*/ 40 h 4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 h="423">
                    <a:moveTo>
                      <a:pt x="24" y="12"/>
                    </a:moveTo>
                    <a:cubicBezTo>
                      <a:pt x="52" y="31"/>
                      <a:pt x="102" y="65"/>
                      <a:pt x="111" y="232"/>
                    </a:cubicBezTo>
                    <a:cubicBezTo>
                      <a:pt x="114" y="296"/>
                      <a:pt x="112" y="423"/>
                      <a:pt x="112" y="423"/>
                    </a:cubicBezTo>
                    <a:cubicBezTo>
                      <a:pt x="115" y="350"/>
                      <a:pt x="103" y="198"/>
                      <a:pt x="86" y="145"/>
                    </a:cubicBezTo>
                    <a:cubicBezTo>
                      <a:pt x="69" y="91"/>
                      <a:pt x="29" y="49"/>
                      <a:pt x="14" y="37"/>
                    </a:cubicBezTo>
                    <a:cubicBezTo>
                      <a:pt x="0" y="25"/>
                      <a:pt x="7" y="0"/>
                      <a:pt x="24" y="12"/>
                    </a:cubicBezTo>
                    <a:close/>
                  </a:path>
                </a:pathLst>
              </a:custGeom>
              <a:solidFill>
                <a:srgbClr val="FED69C"/>
              </a:solidFill>
              <a:ln w="9525" cap="flat">
                <a:solidFill>
                  <a:srgbClr val="000000"/>
                </a:solidFill>
                <a:prstDash val="lgDash"/>
                <a:round/>
                <a:headEnd/>
                <a:tailEnd/>
              </a:ln>
            </p:spPr>
            <p:txBody>
              <a:bodyPr/>
              <a:lstStyle/>
              <a:p>
                <a:endParaRPr lang="hu-HU"/>
              </a:p>
            </p:txBody>
          </p:sp>
          <p:sp>
            <p:nvSpPr>
              <p:cNvPr id="16531" name="Freeform 392"/>
              <p:cNvSpPr>
                <a:spLocks/>
              </p:cNvSpPr>
              <p:nvPr/>
            </p:nvSpPr>
            <p:spPr bwMode="auto">
              <a:xfrm>
                <a:off x="4858" y="2746"/>
                <a:ext cx="289" cy="781"/>
              </a:xfrm>
              <a:custGeom>
                <a:avLst/>
                <a:gdLst>
                  <a:gd name="T0" fmla="*/ 12 w 93"/>
                  <a:gd name="T1" fmla="*/ 10 h 236"/>
                  <a:gd name="T2" fmla="*/ 59 w 93"/>
                  <a:gd name="T3" fmla="*/ 232 h 236"/>
                  <a:gd name="T4" fmla="*/ 112 w 93"/>
                  <a:gd name="T5" fmla="*/ 391 h 236"/>
                  <a:gd name="T6" fmla="*/ 218 w 93"/>
                  <a:gd name="T7" fmla="*/ 500 h 236"/>
                  <a:gd name="T8" fmla="*/ 289 w 93"/>
                  <a:gd name="T9" fmla="*/ 781 h 236"/>
                  <a:gd name="T10" fmla="*/ 270 w 93"/>
                  <a:gd name="T11" fmla="*/ 589 h 236"/>
                  <a:gd name="T12" fmla="*/ 255 w 93"/>
                  <a:gd name="T13" fmla="*/ 490 h 236"/>
                  <a:gd name="T14" fmla="*/ 143 w 93"/>
                  <a:gd name="T15" fmla="*/ 314 h 236"/>
                  <a:gd name="T16" fmla="*/ 68 w 93"/>
                  <a:gd name="T17" fmla="*/ 136 h 236"/>
                  <a:gd name="T18" fmla="*/ 19 w 93"/>
                  <a:gd name="T19" fmla="*/ 0 h 2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 h="236">
                    <a:moveTo>
                      <a:pt x="4" y="3"/>
                    </a:moveTo>
                    <a:cubicBezTo>
                      <a:pt x="0" y="26"/>
                      <a:pt x="11" y="48"/>
                      <a:pt x="19" y="70"/>
                    </a:cubicBezTo>
                    <a:cubicBezTo>
                      <a:pt x="26" y="86"/>
                      <a:pt x="28" y="102"/>
                      <a:pt x="36" y="118"/>
                    </a:cubicBezTo>
                    <a:cubicBezTo>
                      <a:pt x="45" y="133"/>
                      <a:pt x="60" y="136"/>
                      <a:pt x="70" y="151"/>
                    </a:cubicBezTo>
                    <a:cubicBezTo>
                      <a:pt x="83" y="171"/>
                      <a:pt x="87" y="205"/>
                      <a:pt x="93" y="236"/>
                    </a:cubicBezTo>
                    <a:cubicBezTo>
                      <a:pt x="93" y="223"/>
                      <a:pt x="91" y="191"/>
                      <a:pt x="87" y="178"/>
                    </a:cubicBezTo>
                    <a:cubicBezTo>
                      <a:pt x="84" y="166"/>
                      <a:pt x="86" y="159"/>
                      <a:pt x="82" y="148"/>
                    </a:cubicBezTo>
                    <a:cubicBezTo>
                      <a:pt x="75" y="129"/>
                      <a:pt x="55" y="112"/>
                      <a:pt x="46" y="95"/>
                    </a:cubicBezTo>
                    <a:cubicBezTo>
                      <a:pt x="35" y="73"/>
                      <a:pt x="36" y="62"/>
                      <a:pt x="22" y="41"/>
                    </a:cubicBezTo>
                    <a:cubicBezTo>
                      <a:pt x="14" y="29"/>
                      <a:pt x="4" y="15"/>
                      <a:pt x="6" y="0"/>
                    </a:cubicBezTo>
                  </a:path>
                </a:pathLst>
              </a:custGeom>
              <a:solidFill>
                <a:srgbClr val="FEAF49"/>
              </a:solidFill>
              <a:ln w="9525" cap="flat">
                <a:solidFill>
                  <a:srgbClr val="000000"/>
                </a:solidFill>
                <a:prstDash val="lgDash"/>
                <a:round/>
                <a:headEnd/>
                <a:tailEnd/>
              </a:ln>
            </p:spPr>
            <p:txBody>
              <a:bodyPr/>
              <a:lstStyle/>
              <a:p>
                <a:endParaRPr lang="hu-HU"/>
              </a:p>
            </p:txBody>
          </p:sp>
          <p:sp>
            <p:nvSpPr>
              <p:cNvPr id="16532" name="Freeform 393"/>
              <p:cNvSpPr>
                <a:spLocks/>
              </p:cNvSpPr>
              <p:nvPr/>
            </p:nvSpPr>
            <p:spPr bwMode="auto">
              <a:xfrm>
                <a:off x="4886" y="2491"/>
                <a:ext cx="109" cy="215"/>
              </a:xfrm>
              <a:custGeom>
                <a:avLst/>
                <a:gdLst>
                  <a:gd name="T0" fmla="*/ 78 w 35"/>
                  <a:gd name="T1" fmla="*/ 40 h 65"/>
                  <a:gd name="T2" fmla="*/ 9 w 35"/>
                  <a:gd name="T3" fmla="*/ 215 h 65"/>
                  <a:gd name="T4" fmla="*/ 44 w 35"/>
                  <a:gd name="T5" fmla="*/ 136 h 65"/>
                  <a:gd name="T6" fmla="*/ 103 w 35"/>
                  <a:gd name="T7" fmla="*/ 169 h 65"/>
                  <a:gd name="T8" fmla="*/ 93 w 35"/>
                  <a:gd name="T9" fmla="*/ 76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65">
                    <a:moveTo>
                      <a:pt x="25" y="12"/>
                    </a:moveTo>
                    <a:cubicBezTo>
                      <a:pt x="0" y="0"/>
                      <a:pt x="1" y="55"/>
                      <a:pt x="3" y="65"/>
                    </a:cubicBezTo>
                    <a:cubicBezTo>
                      <a:pt x="6" y="58"/>
                      <a:pt x="5" y="43"/>
                      <a:pt x="14" y="41"/>
                    </a:cubicBezTo>
                    <a:cubicBezTo>
                      <a:pt x="21" y="39"/>
                      <a:pt x="29" y="47"/>
                      <a:pt x="33" y="51"/>
                    </a:cubicBezTo>
                    <a:cubicBezTo>
                      <a:pt x="35" y="41"/>
                      <a:pt x="35" y="32"/>
                      <a:pt x="30" y="23"/>
                    </a:cubicBezTo>
                  </a:path>
                </a:pathLst>
              </a:custGeom>
              <a:solidFill>
                <a:srgbClr val="FED69C"/>
              </a:solidFill>
              <a:ln w="9525" cap="flat">
                <a:solidFill>
                  <a:srgbClr val="000000"/>
                </a:solidFill>
                <a:prstDash val="lgDash"/>
                <a:round/>
                <a:headEnd/>
                <a:tailEnd/>
              </a:ln>
            </p:spPr>
            <p:txBody>
              <a:bodyPr/>
              <a:lstStyle/>
              <a:p>
                <a:endParaRPr lang="hu-HU"/>
              </a:p>
            </p:txBody>
          </p:sp>
          <p:sp>
            <p:nvSpPr>
              <p:cNvPr id="16533" name="Freeform 394"/>
              <p:cNvSpPr>
                <a:spLocks/>
              </p:cNvSpPr>
              <p:nvPr/>
            </p:nvSpPr>
            <p:spPr bwMode="auto">
              <a:xfrm>
                <a:off x="4728" y="2796"/>
                <a:ext cx="152" cy="182"/>
              </a:xfrm>
              <a:custGeom>
                <a:avLst/>
                <a:gdLst>
                  <a:gd name="T0" fmla="*/ 0 w 49"/>
                  <a:gd name="T1" fmla="*/ 73 h 55"/>
                  <a:gd name="T2" fmla="*/ 25 w 49"/>
                  <a:gd name="T3" fmla="*/ 109 h 55"/>
                  <a:gd name="T4" fmla="*/ 65 w 49"/>
                  <a:gd name="T5" fmla="*/ 126 h 55"/>
                  <a:gd name="T6" fmla="*/ 152 w 49"/>
                  <a:gd name="T7" fmla="*/ 182 h 55"/>
                  <a:gd name="T8" fmla="*/ 105 w 49"/>
                  <a:gd name="T9" fmla="*/ 0 h 55"/>
                  <a:gd name="T10" fmla="*/ 31 w 49"/>
                  <a:gd name="T11" fmla="*/ 86 h 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 h="55">
                    <a:moveTo>
                      <a:pt x="0" y="22"/>
                    </a:moveTo>
                    <a:cubicBezTo>
                      <a:pt x="3" y="25"/>
                      <a:pt x="5" y="30"/>
                      <a:pt x="8" y="33"/>
                    </a:cubicBezTo>
                    <a:cubicBezTo>
                      <a:pt x="11" y="36"/>
                      <a:pt x="17" y="37"/>
                      <a:pt x="21" y="38"/>
                    </a:cubicBezTo>
                    <a:cubicBezTo>
                      <a:pt x="31" y="43"/>
                      <a:pt x="40" y="49"/>
                      <a:pt x="49" y="55"/>
                    </a:cubicBezTo>
                    <a:cubicBezTo>
                      <a:pt x="33" y="41"/>
                      <a:pt x="34" y="20"/>
                      <a:pt x="34" y="0"/>
                    </a:cubicBezTo>
                    <a:cubicBezTo>
                      <a:pt x="33" y="12"/>
                      <a:pt x="26" y="35"/>
                      <a:pt x="10" y="26"/>
                    </a:cubicBezTo>
                  </a:path>
                </a:pathLst>
              </a:custGeom>
              <a:solidFill>
                <a:srgbClr val="701C3A"/>
              </a:solidFill>
              <a:ln w="9525" cap="flat">
                <a:solidFill>
                  <a:srgbClr val="000000"/>
                </a:solidFill>
                <a:prstDash val="lgDash"/>
                <a:round/>
                <a:headEnd/>
                <a:tailEnd/>
              </a:ln>
            </p:spPr>
            <p:txBody>
              <a:bodyPr/>
              <a:lstStyle/>
              <a:p>
                <a:endParaRPr lang="hu-HU"/>
              </a:p>
            </p:txBody>
          </p:sp>
          <p:sp>
            <p:nvSpPr>
              <p:cNvPr id="16534" name="Freeform 395"/>
              <p:cNvSpPr>
                <a:spLocks/>
              </p:cNvSpPr>
              <p:nvPr/>
            </p:nvSpPr>
            <p:spPr bwMode="auto">
              <a:xfrm>
                <a:off x="4511" y="2647"/>
                <a:ext cx="295" cy="394"/>
              </a:xfrm>
              <a:custGeom>
                <a:avLst/>
                <a:gdLst>
                  <a:gd name="T0" fmla="*/ 146 w 95"/>
                  <a:gd name="T1" fmla="*/ 0 h 119"/>
                  <a:gd name="T2" fmla="*/ 112 w 95"/>
                  <a:gd name="T3" fmla="*/ 278 h 119"/>
                  <a:gd name="T4" fmla="*/ 295 w 95"/>
                  <a:gd name="T5" fmla="*/ 341 h 119"/>
                  <a:gd name="T6" fmla="*/ 99 w 95"/>
                  <a:gd name="T7" fmla="*/ 344 h 119"/>
                  <a:gd name="T8" fmla="*/ 146 w 95"/>
                  <a:gd name="T9" fmla="*/ 0 h 1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5" h="119">
                    <a:moveTo>
                      <a:pt x="47" y="0"/>
                    </a:moveTo>
                    <a:cubicBezTo>
                      <a:pt x="28" y="33"/>
                      <a:pt x="25" y="69"/>
                      <a:pt x="36" y="84"/>
                    </a:cubicBezTo>
                    <a:cubicBezTo>
                      <a:pt x="50" y="101"/>
                      <a:pt x="78" y="84"/>
                      <a:pt x="95" y="103"/>
                    </a:cubicBezTo>
                    <a:cubicBezTo>
                      <a:pt x="83" y="97"/>
                      <a:pt x="63" y="119"/>
                      <a:pt x="32" y="104"/>
                    </a:cubicBezTo>
                    <a:cubicBezTo>
                      <a:pt x="1" y="88"/>
                      <a:pt x="0" y="36"/>
                      <a:pt x="47" y="0"/>
                    </a:cubicBezTo>
                    <a:close/>
                  </a:path>
                </a:pathLst>
              </a:custGeom>
              <a:solidFill>
                <a:srgbClr val="984961"/>
              </a:solidFill>
              <a:ln w="9525" cap="flat">
                <a:solidFill>
                  <a:srgbClr val="000000"/>
                </a:solidFill>
                <a:prstDash val="lgDash"/>
                <a:round/>
                <a:headEnd/>
                <a:tailEnd/>
              </a:ln>
            </p:spPr>
            <p:txBody>
              <a:bodyPr/>
              <a:lstStyle/>
              <a:p>
                <a:endParaRPr lang="hu-HU"/>
              </a:p>
            </p:txBody>
          </p:sp>
          <p:sp>
            <p:nvSpPr>
              <p:cNvPr id="16535" name="Freeform 396"/>
              <p:cNvSpPr>
                <a:spLocks/>
              </p:cNvSpPr>
              <p:nvPr/>
            </p:nvSpPr>
            <p:spPr bwMode="auto">
              <a:xfrm>
                <a:off x="4548" y="2558"/>
                <a:ext cx="242" cy="314"/>
              </a:xfrm>
              <a:custGeom>
                <a:avLst/>
                <a:gdLst>
                  <a:gd name="T0" fmla="*/ 59 w 78"/>
                  <a:gd name="T1" fmla="*/ 314 h 95"/>
                  <a:gd name="T2" fmla="*/ 93 w 78"/>
                  <a:gd name="T3" fmla="*/ 255 h 95"/>
                  <a:gd name="T4" fmla="*/ 217 w 78"/>
                  <a:gd name="T5" fmla="*/ 264 h 95"/>
                  <a:gd name="T6" fmla="*/ 230 w 78"/>
                  <a:gd name="T7" fmla="*/ 165 h 95"/>
                  <a:gd name="T8" fmla="*/ 211 w 78"/>
                  <a:gd name="T9" fmla="*/ 46 h 95"/>
                  <a:gd name="T10" fmla="*/ 62 w 78"/>
                  <a:gd name="T11" fmla="*/ 102 h 95"/>
                  <a:gd name="T12" fmla="*/ 0 w 78"/>
                  <a:gd name="T13" fmla="*/ 304 h 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8" h="95">
                    <a:moveTo>
                      <a:pt x="19" y="95"/>
                    </a:moveTo>
                    <a:cubicBezTo>
                      <a:pt x="16" y="87"/>
                      <a:pt x="24" y="82"/>
                      <a:pt x="30" y="77"/>
                    </a:cubicBezTo>
                    <a:cubicBezTo>
                      <a:pt x="44" y="66"/>
                      <a:pt x="63" y="84"/>
                      <a:pt x="70" y="80"/>
                    </a:cubicBezTo>
                    <a:cubicBezTo>
                      <a:pt x="78" y="76"/>
                      <a:pt x="75" y="64"/>
                      <a:pt x="74" y="50"/>
                    </a:cubicBezTo>
                    <a:cubicBezTo>
                      <a:pt x="74" y="37"/>
                      <a:pt x="76" y="22"/>
                      <a:pt x="68" y="14"/>
                    </a:cubicBezTo>
                    <a:cubicBezTo>
                      <a:pt x="55" y="0"/>
                      <a:pt x="29" y="20"/>
                      <a:pt x="20" y="31"/>
                    </a:cubicBezTo>
                    <a:cubicBezTo>
                      <a:pt x="4" y="50"/>
                      <a:pt x="0" y="67"/>
                      <a:pt x="0" y="92"/>
                    </a:cubicBezTo>
                  </a:path>
                </a:pathLst>
              </a:custGeom>
              <a:solidFill>
                <a:srgbClr val="984961"/>
              </a:solidFill>
              <a:ln w="9525" cap="flat">
                <a:solidFill>
                  <a:srgbClr val="000000"/>
                </a:solidFill>
                <a:prstDash val="lgDash"/>
                <a:round/>
                <a:headEnd/>
                <a:tailEnd/>
              </a:ln>
            </p:spPr>
            <p:txBody>
              <a:bodyPr/>
              <a:lstStyle/>
              <a:p>
                <a:endParaRPr lang="hu-HU"/>
              </a:p>
            </p:txBody>
          </p:sp>
          <p:sp>
            <p:nvSpPr>
              <p:cNvPr id="16536" name="Freeform 397"/>
              <p:cNvSpPr>
                <a:spLocks/>
              </p:cNvSpPr>
              <p:nvPr/>
            </p:nvSpPr>
            <p:spPr bwMode="auto">
              <a:xfrm>
                <a:off x="3521" y="1492"/>
                <a:ext cx="1561" cy="2514"/>
              </a:xfrm>
              <a:custGeom>
                <a:avLst/>
                <a:gdLst>
                  <a:gd name="T0" fmla="*/ 90 w 503"/>
                  <a:gd name="T1" fmla="*/ 1667 h 760"/>
                  <a:gd name="T2" fmla="*/ 177 w 503"/>
                  <a:gd name="T3" fmla="*/ 1912 h 760"/>
                  <a:gd name="T4" fmla="*/ 891 w 503"/>
                  <a:gd name="T5" fmla="*/ 2461 h 760"/>
                  <a:gd name="T6" fmla="*/ 891 w 503"/>
                  <a:gd name="T7" fmla="*/ 2461 h 760"/>
                  <a:gd name="T8" fmla="*/ 971 w 503"/>
                  <a:gd name="T9" fmla="*/ 2451 h 760"/>
                  <a:gd name="T10" fmla="*/ 1403 w 503"/>
                  <a:gd name="T11" fmla="*/ 2064 h 760"/>
                  <a:gd name="T12" fmla="*/ 1406 w 503"/>
                  <a:gd name="T13" fmla="*/ 1575 h 760"/>
                  <a:gd name="T14" fmla="*/ 1325 w 503"/>
                  <a:gd name="T15" fmla="*/ 1290 h 760"/>
                  <a:gd name="T16" fmla="*/ 1415 w 503"/>
                  <a:gd name="T17" fmla="*/ 969 h 760"/>
                  <a:gd name="T18" fmla="*/ 1552 w 503"/>
                  <a:gd name="T19" fmla="*/ 533 h 760"/>
                  <a:gd name="T20" fmla="*/ 981 w 503"/>
                  <a:gd name="T21" fmla="*/ 3 h 760"/>
                  <a:gd name="T22" fmla="*/ 369 w 503"/>
                  <a:gd name="T23" fmla="*/ 288 h 760"/>
                  <a:gd name="T24" fmla="*/ 289 w 503"/>
                  <a:gd name="T25" fmla="*/ 430 h 760"/>
                  <a:gd name="T26" fmla="*/ 155 w 503"/>
                  <a:gd name="T27" fmla="*/ 728 h 760"/>
                  <a:gd name="T28" fmla="*/ 59 w 503"/>
                  <a:gd name="T29" fmla="*/ 1055 h 760"/>
                  <a:gd name="T30" fmla="*/ 90 w 503"/>
                  <a:gd name="T31" fmla="*/ 1667 h 7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03" h="760">
                    <a:moveTo>
                      <a:pt x="29" y="504"/>
                    </a:moveTo>
                    <a:cubicBezTo>
                      <a:pt x="38" y="531"/>
                      <a:pt x="53" y="567"/>
                      <a:pt x="57" y="578"/>
                    </a:cubicBezTo>
                    <a:cubicBezTo>
                      <a:pt x="75" y="633"/>
                      <a:pt x="151" y="760"/>
                      <a:pt x="287" y="744"/>
                    </a:cubicBezTo>
                    <a:cubicBezTo>
                      <a:pt x="287" y="744"/>
                      <a:pt x="287" y="744"/>
                      <a:pt x="287" y="744"/>
                    </a:cubicBezTo>
                    <a:cubicBezTo>
                      <a:pt x="296" y="744"/>
                      <a:pt x="304" y="743"/>
                      <a:pt x="313" y="741"/>
                    </a:cubicBezTo>
                    <a:cubicBezTo>
                      <a:pt x="401" y="727"/>
                      <a:pt x="440" y="674"/>
                      <a:pt x="452" y="624"/>
                    </a:cubicBezTo>
                    <a:cubicBezTo>
                      <a:pt x="461" y="585"/>
                      <a:pt x="466" y="513"/>
                      <a:pt x="453" y="476"/>
                    </a:cubicBezTo>
                    <a:cubicBezTo>
                      <a:pt x="441" y="439"/>
                      <a:pt x="429" y="426"/>
                      <a:pt x="427" y="390"/>
                    </a:cubicBezTo>
                    <a:cubicBezTo>
                      <a:pt x="426" y="353"/>
                      <a:pt x="440" y="316"/>
                      <a:pt x="456" y="293"/>
                    </a:cubicBezTo>
                    <a:cubicBezTo>
                      <a:pt x="472" y="270"/>
                      <a:pt x="503" y="230"/>
                      <a:pt x="500" y="161"/>
                    </a:cubicBezTo>
                    <a:cubicBezTo>
                      <a:pt x="493" y="86"/>
                      <a:pt x="448" y="5"/>
                      <a:pt x="316" y="1"/>
                    </a:cubicBezTo>
                    <a:cubicBezTo>
                      <a:pt x="237" y="0"/>
                      <a:pt x="164" y="23"/>
                      <a:pt x="119" y="87"/>
                    </a:cubicBezTo>
                    <a:cubicBezTo>
                      <a:pt x="106" y="105"/>
                      <a:pt x="98" y="119"/>
                      <a:pt x="93" y="130"/>
                    </a:cubicBezTo>
                    <a:cubicBezTo>
                      <a:pt x="82" y="157"/>
                      <a:pt x="62" y="197"/>
                      <a:pt x="50" y="220"/>
                    </a:cubicBezTo>
                    <a:cubicBezTo>
                      <a:pt x="40" y="241"/>
                      <a:pt x="28" y="272"/>
                      <a:pt x="19" y="319"/>
                    </a:cubicBezTo>
                    <a:cubicBezTo>
                      <a:pt x="0" y="416"/>
                      <a:pt x="19" y="478"/>
                      <a:pt x="29" y="504"/>
                    </a:cubicBezTo>
                    <a:close/>
                  </a:path>
                </a:pathLst>
              </a:custGeom>
              <a:noFill/>
              <a:ln w="9525" cap="flat">
                <a:solidFill>
                  <a:srgbClr val="333333"/>
                </a:solidFill>
                <a:prstDash val="lgDash"/>
                <a:round/>
                <a:headEnd/>
                <a:tailEnd/>
              </a:ln>
            </p:spPr>
            <p:txBody>
              <a:bodyPr/>
              <a:lstStyle/>
              <a:p>
                <a:endParaRPr lang="hu-HU"/>
              </a:p>
            </p:txBody>
          </p:sp>
          <p:sp>
            <p:nvSpPr>
              <p:cNvPr id="16537" name="Freeform 398"/>
              <p:cNvSpPr>
                <a:spLocks/>
              </p:cNvSpPr>
              <p:nvPr/>
            </p:nvSpPr>
            <p:spPr bwMode="auto">
              <a:xfrm>
                <a:off x="4843" y="2462"/>
                <a:ext cx="434" cy="1452"/>
              </a:xfrm>
              <a:custGeom>
                <a:avLst/>
                <a:gdLst>
                  <a:gd name="T0" fmla="*/ 84 w 140"/>
                  <a:gd name="T1" fmla="*/ 605 h 439"/>
                  <a:gd name="T2" fmla="*/ 3 w 140"/>
                  <a:gd name="T3" fmla="*/ 321 h 439"/>
                  <a:gd name="T4" fmla="*/ 93 w 140"/>
                  <a:gd name="T5" fmla="*/ 0 h 439"/>
                  <a:gd name="T6" fmla="*/ 96 w 140"/>
                  <a:gd name="T7" fmla="*/ 3 h 439"/>
                  <a:gd name="T8" fmla="*/ 422 w 140"/>
                  <a:gd name="T9" fmla="*/ 711 h 439"/>
                  <a:gd name="T10" fmla="*/ 422 w 140"/>
                  <a:gd name="T11" fmla="*/ 1452 h 439"/>
                  <a:gd name="T12" fmla="*/ 301 w 140"/>
                  <a:gd name="T13" fmla="*/ 1452 h 439"/>
                  <a:gd name="T14" fmla="*/ 264 w 140"/>
                  <a:gd name="T15" fmla="*/ 916 h 439"/>
                  <a:gd name="T16" fmla="*/ 105 w 140"/>
                  <a:gd name="T17" fmla="*/ 721 h 439"/>
                  <a:gd name="T18" fmla="*/ 84 w 140"/>
                  <a:gd name="T19" fmla="*/ 605 h 4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0" h="439">
                    <a:moveTo>
                      <a:pt x="27" y="183"/>
                    </a:moveTo>
                    <a:cubicBezTo>
                      <a:pt x="15" y="146"/>
                      <a:pt x="3" y="133"/>
                      <a:pt x="1" y="97"/>
                    </a:cubicBezTo>
                    <a:cubicBezTo>
                      <a:pt x="0" y="60"/>
                      <a:pt x="14" y="23"/>
                      <a:pt x="30" y="0"/>
                    </a:cubicBezTo>
                    <a:cubicBezTo>
                      <a:pt x="31" y="1"/>
                      <a:pt x="31" y="1"/>
                      <a:pt x="31" y="1"/>
                    </a:cubicBezTo>
                    <a:cubicBezTo>
                      <a:pt x="82" y="40"/>
                      <a:pt x="132" y="76"/>
                      <a:pt x="136" y="215"/>
                    </a:cubicBezTo>
                    <a:cubicBezTo>
                      <a:pt x="140" y="367"/>
                      <a:pt x="136" y="439"/>
                      <a:pt x="136" y="439"/>
                    </a:cubicBezTo>
                    <a:cubicBezTo>
                      <a:pt x="97" y="439"/>
                      <a:pt x="97" y="439"/>
                      <a:pt x="97" y="439"/>
                    </a:cubicBezTo>
                    <a:cubicBezTo>
                      <a:pt x="97" y="384"/>
                      <a:pt x="96" y="338"/>
                      <a:pt x="85" y="277"/>
                    </a:cubicBezTo>
                    <a:cubicBezTo>
                      <a:pt x="79" y="249"/>
                      <a:pt x="62" y="221"/>
                      <a:pt x="34" y="218"/>
                    </a:cubicBezTo>
                    <a:cubicBezTo>
                      <a:pt x="33" y="205"/>
                      <a:pt x="31" y="193"/>
                      <a:pt x="27" y="183"/>
                    </a:cubicBezTo>
                    <a:close/>
                  </a:path>
                </a:pathLst>
              </a:custGeom>
              <a:noFill/>
              <a:ln w="9525" cap="flat">
                <a:solidFill>
                  <a:srgbClr val="333333"/>
                </a:solidFill>
                <a:prstDash val="lgDash"/>
                <a:round/>
                <a:headEnd/>
                <a:tailEnd/>
              </a:ln>
            </p:spPr>
            <p:txBody>
              <a:bodyPr/>
              <a:lstStyle/>
              <a:p>
                <a:endParaRPr lang="hu-HU"/>
              </a:p>
            </p:txBody>
          </p:sp>
          <p:sp>
            <p:nvSpPr>
              <p:cNvPr id="16538" name="Freeform 399"/>
              <p:cNvSpPr>
                <a:spLocks/>
              </p:cNvSpPr>
              <p:nvPr/>
            </p:nvSpPr>
            <p:spPr bwMode="auto">
              <a:xfrm>
                <a:off x="4759" y="2462"/>
                <a:ext cx="177" cy="115"/>
              </a:xfrm>
              <a:custGeom>
                <a:avLst/>
                <a:gdLst>
                  <a:gd name="T0" fmla="*/ 177 w 57"/>
                  <a:gd name="T1" fmla="*/ 0 h 35"/>
                  <a:gd name="T2" fmla="*/ 0 w 57"/>
                  <a:gd name="T3" fmla="*/ 115 h 35"/>
                  <a:gd name="T4" fmla="*/ 0 60000 65536"/>
                  <a:gd name="T5" fmla="*/ 0 60000 65536"/>
                </a:gdLst>
                <a:ahLst/>
                <a:cxnLst>
                  <a:cxn ang="T4">
                    <a:pos x="T0" y="T1"/>
                  </a:cxn>
                  <a:cxn ang="T5">
                    <a:pos x="T2" y="T3"/>
                  </a:cxn>
                </a:cxnLst>
                <a:rect l="0" t="0" r="r" b="b"/>
                <a:pathLst>
                  <a:path w="57" h="35">
                    <a:moveTo>
                      <a:pt x="57" y="0"/>
                    </a:moveTo>
                    <a:cubicBezTo>
                      <a:pt x="49" y="10"/>
                      <a:pt x="30" y="34"/>
                      <a:pt x="0" y="35"/>
                    </a:cubicBezTo>
                  </a:path>
                </a:pathLst>
              </a:custGeom>
              <a:noFill/>
              <a:ln w="9525" cap="flat">
                <a:solidFill>
                  <a:srgbClr val="000000"/>
                </a:solidFill>
                <a:prstDash val="lgDash"/>
                <a:round/>
                <a:headEnd/>
                <a:tailEnd/>
              </a:ln>
            </p:spPr>
            <p:txBody>
              <a:bodyPr/>
              <a:lstStyle/>
              <a:p>
                <a:endParaRPr lang="hu-HU"/>
              </a:p>
            </p:txBody>
          </p:sp>
          <p:sp>
            <p:nvSpPr>
              <p:cNvPr id="16539" name="Freeform 400"/>
              <p:cNvSpPr>
                <a:spLocks/>
              </p:cNvSpPr>
              <p:nvPr/>
            </p:nvSpPr>
            <p:spPr bwMode="auto">
              <a:xfrm>
                <a:off x="4678" y="2908"/>
                <a:ext cx="255" cy="179"/>
              </a:xfrm>
              <a:custGeom>
                <a:avLst/>
                <a:gdLst>
                  <a:gd name="T0" fmla="*/ 255 w 82"/>
                  <a:gd name="T1" fmla="*/ 179 h 54"/>
                  <a:gd name="T2" fmla="*/ 0 w 82"/>
                  <a:gd name="T3" fmla="*/ 17 h 54"/>
                  <a:gd name="T4" fmla="*/ 0 60000 65536"/>
                  <a:gd name="T5" fmla="*/ 0 60000 65536"/>
                </a:gdLst>
                <a:ahLst/>
                <a:cxnLst>
                  <a:cxn ang="T4">
                    <a:pos x="T0" y="T1"/>
                  </a:cxn>
                  <a:cxn ang="T5">
                    <a:pos x="T2" y="T3"/>
                  </a:cxn>
                </a:cxnLst>
                <a:rect l="0" t="0" r="r" b="b"/>
                <a:pathLst>
                  <a:path w="82" h="54">
                    <a:moveTo>
                      <a:pt x="82" y="54"/>
                    </a:moveTo>
                    <a:cubicBezTo>
                      <a:pt x="74" y="27"/>
                      <a:pt x="34" y="0"/>
                      <a:pt x="0" y="5"/>
                    </a:cubicBezTo>
                  </a:path>
                </a:pathLst>
              </a:custGeom>
              <a:noFill/>
              <a:ln w="9525" cap="flat">
                <a:solidFill>
                  <a:srgbClr val="000000"/>
                </a:solidFill>
                <a:prstDash val="lgDash"/>
                <a:round/>
                <a:headEnd/>
                <a:tailEnd/>
              </a:ln>
            </p:spPr>
            <p:txBody>
              <a:bodyPr/>
              <a:lstStyle/>
              <a:p>
                <a:endParaRPr lang="hu-HU"/>
              </a:p>
            </p:txBody>
          </p:sp>
          <p:sp>
            <p:nvSpPr>
              <p:cNvPr id="16540" name="Freeform 401"/>
              <p:cNvSpPr>
                <a:spLocks/>
              </p:cNvSpPr>
              <p:nvPr/>
            </p:nvSpPr>
            <p:spPr bwMode="auto">
              <a:xfrm>
                <a:off x="4697" y="2869"/>
                <a:ext cx="59" cy="59"/>
              </a:xfrm>
              <a:custGeom>
                <a:avLst/>
                <a:gdLst>
                  <a:gd name="T0" fmla="*/ 59 w 19"/>
                  <a:gd name="T1" fmla="*/ 59 h 18"/>
                  <a:gd name="T2" fmla="*/ 0 w 19"/>
                  <a:gd name="T3" fmla="*/ 0 h 18"/>
                  <a:gd name="T4" fmla="*/ 0 60000 65536"/>
                  <a:gd name="T5" fmla="*/ 0 60000 65536"/>
                </a:gdLst>
                <a:ahLst/>
                <a:cxnLst>
                  <a:cxn ang="T4">
                    <a:pos x="T0" y="T1"/>
                  </a:cxn>
                  <a:cxn ang="T5">
                    <a:pos x="T2" y="T3"/>
                  </a:cxn>
                </a:cxnLst>
                <a:rect l="0" t="0" r="r" b="b"/>
                <a:pathLst>
                  <a:path w="19" h="18">
                    <a:moveTo>
                      <a:pt x="19" y="18"/>
                    </a:moveTo>
                    <a:cubicBezTo>
                      <a:pt x="10" y="13"/>
                      <a:pt x="8" y="4"/>
                      <a:pt x="0" y="0"/>
                    </a:cubicBezTo>
                  </a:path>
                </a:pathLst>
              </a:custGeom>
              <a:noFill/>
              <a:ln w="9525" cap="flat">
                <a:solidFill>
                  <a:srgbClr val="000000"/>
                </a:solidFill>
                <a:prstDash val="lgDash"/>
                <a:round/>
                <a:headEnd/>
                <a:tailEnd/>
              </a:ln>
            </p:spPr>
            <p:txBody>
              <a:bodyPr/>
              <a:lstStyle/>
              <a:p>
                <a:endParaRPr lang="hu-HU"/>
              </a:p>
            </p:txBody>
          </p:sp>
        </p:grpSp>
        <p:pic>
          <p:nvPicPr>
            <p:cNvPr id="16391" name="Picture 402" descr="coeur_09"/>
            <p:cNvPicPr>
              <a:picLocks noChangeAspect="1" noChangeArrowheads="1"/>
            </p:cNvPicPr>
            <p:nvPr/>
          </p:nvPicPr>
          <p:blipFill>
            <a:blip r:embed="rId2" cstate="print"/>
            <a:srcRect/>
            <a:stretch>
              <a:fillRect/>
            </a:stretch>
          </p:blipFill>
          <p:spPr bwMode="auto">
            <a:xfrm>
              <a:off x="3328" y="1378"/>
              <a:ext cx="382" cy="554"/>
            </a:xfrm>
            <a:prstGeom prst="rect">
              <a:avLst/>
            </a:prstGeom>
            <a:noFill/>
            <a:ln w="9525">
              <a:noFill/>
              <a:prstDash val="lgDash"/>
              <a:miter lim="800000"/>
              <a:headEnd/>
              <a:tailEnd/>
            </a:ln>
          </p:spPr>
        </p:pic>
        <p:sp>
          <p:nvSpPr>
            <p:cNvPr id="16392" name="Text Box 7"/>
            <p:cNvSpPr txBox="1">
              <a:spLocks noChangeArrowheads="1"/>
            </p:cNvSpPr>
            <p:nvPr/>
          </p:nvSpPr>
          <p:spPr bwMode="auto">
            <a:xfrm>
              <a:off x="1124" y="2180"/>
              <a:ext cx="1409" cy="680"/>
            </a:xfrm>
            <a:prstGeom prst="rect">
              <a:avLst/>
            </a:prstGeom>
            <a:solidFill>
              <a:srgbClr val="FFFF00"/>
            </a:solidFill>
            <a:ln w="9525">
              <a:solidFill>
                <a:srgbClr val="000000"/>
              </a:solidFill>
              <a:prstDash val="lgDash"/>
              <a:miter lim="800000"/>
              <a:headEnd/>
              <a:tailEnd/>
            </a:ln>
          </p:spPr>
          <p:txBody>
            <a:bodyPr wrap="none">
              <a:spAutoFit/>
            </a:bodyPr>
            <a:lstStyle/>
            <a:p>
              <a:pPr algn="ctr" eaLnBrk="0" hangingPunct="0"/>
              <a:r>
                <a:rPr lang="en-US" sz="1600" b="1"/>
                <a:t>Atherosclerosis</a:t>
              </a:r>
            </a:p>
            <a:p>
              <a:pPr algn="ctr" eaLnBrk="0" hangingPunct="0"/>
              <a:r>
                <a:rPr lang="en-US" sz="1600" b="1"/>
                <a:t>Va</a:t>
              </a:r>
              <a:r>
                <a:rPr lang="hu-HU" sz="1600" b="1"/>
                <a:t>z</a:t>
              </a:r>
              <a:r>
                <a:rPr lang="en-US" sz="1600" b="1"/>
                <a:t>o</a:t>
              </a:r>
              <a:r>
                <a:rPr lang="hu-HU" sz="1600" b="1"/>
                <a:t>k</a:t>
              </a:r>
              <a:r>
                <a:rPr lang="en-US" sz="1600" b="1"/>
                <a:t>onstri</a:t>
              </a:r>
              <a:r>
                <a:rPr lang="hu-HU" sz="1600" b="1"/>
                <a:t>k</a:t>
              </a:r>
              <a:r>
                <a:rPr lang="en-US" sz="1600" b="1"/>
                <a:t>c</a:t>
              </a:r>
              <a:r>
                <a:rPr lang="hu-HU" sz="1600" b="1"/>
                <a:t>ió</a:t>
              </a:r>
              <a:endParaRPr lang="en-US" sz="1600" b="1"/>
            </a:p>
            <a:p>
              <a:pPr algn="ctr" eaLnBrk="0" hangingPunct="0"/>
              <a:r>
                <a:rPr lang="hu-HU" sz="1600" b="1"/>
                <a:t>Érfali </a:t>
              </a:r>
              <a:r>
                <a:rPr lang="en-US" sz="1600" b="1"/>
                <a:t>hypertroph</a:t>
              </a:r>
              <a:r>
                <a:rPr lang="hu-HU" sz="1600" b="1"/>
                <a:t>ia</a:t>
              </a:r>
              <a:endParaRPr lang="en-US" sz="1600" b="1"/>
            </a:p>
            <a:p>
              <a:pPr algn="ctr" eaLnBrk="0" hangingPunct="0"/>
              <a:r>
                <a:rPr lang="en-US" sz="1600" b="1"/>
                <a:t>Endothel d</a:t>
              </a:r>
              <a:r>
                <a:rPr lang="hu-HU" sz="1600" b="1"/>
                <a:t>iszfunkció</a:t>
              </a:r>
              <a:endParaRPr lang="en-US" sz="1600" b="1"/>
            </a:p>
          </p:txBody>
        </p:sp>
        <p:sp>
          <p:nvSpPr>
            <p:cNvPr id="16393" name="Text Box 8"/>
            <p:cNvSpPr txBox="1">
              <a:spLocks noChangeArrowheads="1"/>
            </p:cNvSpPr>
            <p:nvPr/>
          </p:nvSpPr>
          <p:spPr bwMode="auto">
            <a:xfrm>
              <a:off x="2643" y="2180"/>
              <a:ext cx="1659" cy="834"/>
            </a:xfrm>
            <a:prstGeom prst="rect">
              <a:avLst/>
            </a:prstGeom>
            <a:solidFill>
              <a:srgbClr val="FFFF00"/>
            </a:solidFill>
            <a:ln w="9525">
              <a:solidFill>
                <a:srgbClr val="000000"/>
              </a:solidFill>
              <a:prstDash val="lgDash"/>
              <a:miter lim="800000"/>
              <a:headEnd/>
              <a:tailEnd/>
            </a:ln>
          </p:spPr>
          <p:txBody>
            <a:bodyPr wrap="none">
              <a:spAutoFit/>
            </a:bodyPr>
            <a:lstStyle/>
            <a:p>
              <a:pPr algn="ctr" eaLnBrk="0" hangingPunct="0"/>
              <a:r>
                <a:rPr lang="hu-HU" sz="1600" b="1"/>
                <a:t>Balkamra</a:t>
              </a:r>
              <a:r>
                <a:rPr lang="en-US" sz="1600" b="1"/>
                <a:t> hypertroph</a:t>
              </a:r>
              <a:r>
                <a:rPr lang="hu-HU" sz="1600" b="1"/>
                <a:t>ia</a:t>
              </a:r>
              <a:endParaRPr lang="en-US" sz="1600" b="1"/>
            </a:p>
            <a:p>
              <a:pPr algn="ctr" eaLnBrk="0" hangingPunct="0"/>
              <a:r>
                <a:rPr lang="hu-HU" sz="1600" b="1"/>
                <a:t>Interstitialis f</a:t>
              </a:r>
              <a:r>
                <a:rPr lang="en-US" sz="1600" b="1"/>
                <a:t>ibrosis</a:t>
              </a:r>
            </a:p>
            <a:p>
              <a:pPr algn="ctr" eaLnBrk="0" hangingPunct="0"/>
              <a:r>
                <a:rPr lang="en-US" sz="1600" b="1"/>
                <a:t>Remodeling</a:t>
              </a:r>
              <a:endParaRPr lang="hu-HU" sz="1600" b="1"/>
            </a:p>
            <a:p>
              <a:pPr algn="ctr" eaLnBrk="0" hangingPunct="0"/>
              <a:r>
                <a:rPr lang="hu-HU" sz="1600" b="1"/>
                <a:t>Fokozott oxidativ stressz</a:t>
              </a:r>
            </a:p>
            <a:p>
              <a:pPr algn="ctr" eaLnBrk="0" hangingPunct="0"/>
              <a:r>
                <a:rPr lang="hu-HU" sz="1600" b="1"/>
                <a:t>Endothelialis diszfunkció</a:t>
              </a:r>
              <a:endParaRPr lang="en-US" sz="1600" b="1"/>
            </a:p>
          </p:txBody>
        </p:sp>
        <p:sp>
          <p:nvSpPr>
            <p:cNvPr id="16394" name="Text Box 3"/>
            <p:cNvSpPr txBox="1">
              <a:spLocks noChangeArrowheads="1"/>
            </p:cNvSpPr>
            <p:nvPr/>
          </p:nvSpPr>
          <p:spPr bwMode="auto">
            <a:xfrm>
              <a:off x="4433" y="2180"/>
              <a:ext cx="1318" cy="699"/>
            </a:xfrm>
            <a:prstGeom prst="rect">
              <a:avLst/>
            </a:prstGeom>
            <a:solidFill>
              <a:srgbClr val="FFFF00"/>
            </a:solidFill>
            <a:ln w="9525">
              <a:solidFill>
                <a:srgbClr val="000000"/>
              </a:solidFill>
              <a:prstDash val="lgDash"/>
              <a:miter lim="800000"/>
              <a:headEnd/>
              <a:tailEnd/>
            </a:ln>
          </p:spPr>
          <p:txBody>
            <a:bodyPr wrap="none">
              <a:spAutoFit/>
            </a:bodyPr>
            <a:lstStyle/>
            <a:p>
              <a:pPr algn="ctr" eaLnBrk="0" hangingPunct="0"/>
              <a:r>
                <a:rPr lang="en-US" sz="1600" b="1"/>
                <a:t>GFR</a:t>
              </a:r>
              <a:r>
                <a:rPr lang="en-US" sz="1600"/>
                <a:t>↓</a:t>
              </a:r>
            </a:p>
            <a:p>
              <a:pPr algn="ctr" eaLnBrk="0" hangingPunct="0"/>
              <a:r>
                <a:rPr lang="en-US" sz="1600" b="1"/>
                <a:t>Proteinuria </a:t>
              </a:r>
              <a:r>
                <a:rPr lang="en-US" b="1">
                  <a:sym typeface="Wingdings" pitchFamily="2" charset="2"/>
                </a:rPr>
                <a:t>↑</a:t>
              </a:r>
              <a:endParaRPr lang="en-US" sz="1600" b="1"/>
            </a:p>
            <a:p>
              <a:pPr algn="ctr" eaLnBrk="0" hangingPunct="0"/>
              <a:r>
                <a:rPr lang="en-US" sz="1600" b="1"/>
                <a:t>Aldos</a:t>
              </a:r>
              <a:r>
                <a:rPr lang="hu-HU" sz="1600" b="1"/>
                <a:t>z</a:t>
              </a:r>
              <a:r>
                <a:rPr lang="en-US" sz="1600" b="1"/>
                <a:t>teron</a:t>
              </a:r>
              <a:r>
                <a:rPr lang="en-US" sz="1600" b="1">
                  <a:sym typeface="Wingdings" pitchFamily="2" charset="2"/>
                </a:rPr>
                <a:t>↑</a:t>
              </a:r>
            </a:p>
            <a:p>
              <a:pPr algn="ctr" eaLnBrk="0" hangingPunct="0"/>
              <a:r>
                <a:rPr lang="en-US" sz="1600" b="1"/>
                <a:t>Glomerul</a:t>
              </a:r>
              <a:r>
                <a:rPr lang="hu-HU" sz="1600" b="1"/>
                <a:t>o</a:t>
              </a:r>
              <a:r>
                <a:rPr lang="en-US" sz="1600" b="1"/>
                <a:t>sclerosis</a:t>
              </a:r>
            </a:p>
          </p:txBody>
        </p:sp>
        <p:sp>
          <p:nvSpPr>
            <p:cNvPr id="16395" name="Text Box 406"/>
            <p:cNvSpPr txBox="1">
              <a:spLocks noChangeArrowheads="1"/>
            </p:cNvSpPr>
            <p:nvPr/>
          </p:nvSpPr>
          <p:spPr bwMode="auto">
            <a:xfrm>
              <a:off x="535" y="3453"/>
              <a:ext cx="570" cy="237"/>
            </a:xfrm>
            <a:prstGeom prst="rect">
              <a:avLst/>
            </a:prstGeom>
            <a:solidFill>
              <a:schemeClr val="folHlink"/>
            </a:solidFill>
            <a:ln w="9525">
              <a:solidFill>
                <a:schemeClr val="tx1"/>
              </a:solidFill>
              <a:prstDash val="lgDash"/>
              <a:miter lim="800000"/>
              <a:headEnd/>
              <a:tailEnd/>
            </a:ln>
            <a:effectLst/>
          </p:spPr>
          <p:txBody>
            <a:bodyPr wrap="none">
              <a:spAutoFit/>
            </a:bodyPr>
            <a:lstStyle/>
            <a:p>
              <a:r>
                <a:rPr lang="hu-HU" b="1"/>
                <a:t>Stroke</a:t>
              </a:r>
            </a:p>
          </p:txBody>
        </p:sp>
        <p:sp>
          <p:nvSpPr>
            <p:cNvPr id="16396" name="Text Box 407"/>
            <p:cNvSpPr txBox="1">
              <a:spLocks noChangeArrowheads="1"/>
            </p:cNvSpPr>
            <p:nvPr/>
          </p:nvSpPr>
          <p:spPr bwMode="auto">
            <a:xfrm>
              <a:off x="1487" y="3453"/>
              <a:ext cx="874" cy="237"/>
            </a:xfrm>
            <a:prstGeom prst="rect">
              <a:avLst/>
            </a:prstGeom>
            <a:solidFill>
              <a:schemeClr val="folHlink"/>
            </a:solidFill>
            <a:ln w="9525">
              <a:solidFill>
                <a:schemeClr val="tx1"/>
              </a:solidFill>
              <a:prstDash val="lgDash"/>
              <a:miter lim="800000"/>
              <a:headEnd/>
              <a:tailEnd/>
            </a:ln>
            <a:effectLst/>
          </p:spPr>
          <p:txBody>
            <a:bodyPr wrap="none">
              <a:spAutoFit/>
            </a:bodyPr>
            <a:lstStyle/>
            <a:p>
              <a:r>
                <a:rPr lang="hu-HU" b="1"/>
                <a:t>Hypertonia</a:t>
              </a:r>
            </a:p>
          </p:txBody>
        </p:sp>
        <p:sp>
          <p:nvSpPr>
            <p:cNvPr id="16397" name="Text Box 408"/>
            <p:cNvSpPr txBox="1">
              <a:spLocks noChangeArrowheads="1"/>
            </p:cNvSpPr>
            <p:nvPr/>
          </p:nvSpPr>
          <p:spPr bwMode="auto">
            <a:xfrm>
              <a:off x="2893" y="3453"/>
              <a:ext cx="1282" cy="410"/>
            </a:xfrm>
            <a:prstGeom prst="rect">
              <a:avLst/>
            </a:prstGeom>
            <a:solidFill>
              <a:schemeClr val="folHlink"/>
            </a:solidFill>
            <a:ln w="9525">
              <a:solidFill>
                <a:schemeClr val="tx1"/>
              </a:solidFill>
              <a:prstDash val="lgDash"/>
              <a:miter lim="800000"/>
              <a:headEnd/>
              <a:tailEnd/>
            </a:ln>
            <a:effectLst/>
          </p:spPr>
          <p:txBody>
            <a:bodyPr wrap="none">
              <a:spAutoFit/>
            </a:bodyPr>
            <a:lstStyle/>
            <a:p>
              <a:r>
                <a:rPr lang="hu-HU" b="1"/>
                <a:t>Szívelégtelenség</a:t>
              </a:r>
            </a:p>
            <a:p>
              <a:r>
                <a:rPr lang="hu-HU" b="1"/>
                <a:t>Myocardialis inf.</a:t>
              </a:r>
            </a:p>
          </p:txBody>
        </p:sp>
        <p:sp>
          <p:nvSpPr>
            <p:cNvPr id="16398" name="Text Box 409"/>
            <p:cNvSpPr txBox="1">
              <a:spLocks noChangeArrowheads="1"/>
            </p:cNvSpPr>
            <p:nvPr/>
          </p:nvSpPr>
          <p:spPr bwMode="auto">
            <a:xfrm>
              <a:off x="4436" y="3453"/>
              <a:ext cx="1330" cy="237"/>
            </a:xfrm>
            <a:prstGeom prst="rect">
              <a:avLst/>
            </a:prstGeom>
            <a:solidFill>
              <a:schemeClr val="folHlink"/>
            </a:solidFill>
            <a:ln w="9525">
              <a:solidFill>
                <a:schemeClr val="tx1"/>
              </a:solidFill>
              <a:prstDash val="lgDash"/>
              <a:miter lim="800000"/>
              <a:headEnd/>
              <a:tailEnd/>
            </a:ln>
            <a:effectLst/>
          </p:spPr>
          <p:txBody>
            <a:bodyPr wrap="none">
              <a:spAutoFit/>
            </a:bodyPr>
            <a:lstStyle/>
            <a:p>
              <a:r>
                <a:rPr lang="hu-HU" b="1"/>
                <a:t>Veseelégtelenség</a:t>
              </a:r>
            </a:p>
          </p:txBody>
        </p:sp>
        <p:sp>
          <p:nvSpPr>
            <p:cNvPr id="16399" name="Line 410"/>
            <p:cNvSpPr>
              <a:spLocks noChangeShapeType="1"/>
            </p:cNvSpPr>
            <p:nvPr/>
          </p:nvSpPr>
          <p:spPr bwMode="auto">
            <a:xfrm flipH="1">
              <a:off x="897" y="2934"/>
              <a:ext cx="953" cy="426"/>
            </a:xfrm>
            <a:prstGeom prst="line">
              <a:avLst/>
            </a:prstGeom>
            <a:noFill/>
            <a:ln w="9525">
              <a:solidFill>
                <a:schemeClr val="tx1"/>
              </a:solidFill>
              <a:prstDash val="lgDash"/>
              <a:round/>
              <a:headEnd/>
              <a:tailEnd type="triangle" w="med" len="med"/>
            </a:ln>
            <a:effectLst/>
          </p:spPr>
          <p:txBody>
            <a:bodyPr/>
            <a:lstStyle/>
            <a:p>
              <a:endParaRPr lang="hu-HU"/>
            </a:p>
          </p:txBody>
        </p:sp>
        <p:sp>
          <p:nvSpPr>
            <p:cNvPr id="16400" name="Line 411"/>
            <p:cNvSpPr>
              <a:spLocks noChangeShapeType="1"/>
            </p:cNvSpPr>
            <p:nvPr/>
          </p:nvSpPr>
          <p:spPr bwMode="auto">
            <a:xfrm>
              <a:off x="1895" y="2934"/>
              <a:ext cx="0" cy="472"/>
            </a:xfrm>
            <a:prstGeom prst="line">
              <a:avLst/>
            </a:prstGeom>
            <a:noFill/>
            <a:ln w="9525">
              <a:solidFill>
                <a:schemeClr val="tx1"/>
              </a:solidFill>
              <a:prstDash val="lgDash"/>
              <a:round/>
              <a:headEnd/>
              <a:tailEnd type="triangle" w="med" len="med"/>
            </a:ln>
            <a:effectLst/>
          </p:spPr>
          <p:txBody>
            <a:bodyPr/>
            <a:lstStyle/>
            <a:p>
              <a:endParaRPr lang="hu-HU"/>
            </a:p>
          </p:txBody>
        </p:sp>
        <p:sp>
          <p:nvSpPr>
            <p:cNvPr id="16401" name="Text Box 412"/>
            <p:cNvSpPr txBox="1">
              <a:spLocks noChangeArrowheads="1"/>
            </p:cNvSpPr>
            <p:nvPr/>
          </p:nvSpPr>
          <p:spPr bwMode="auto">
            <a:xfrm>
              <a:off x="1927" y="505"/>
              <a:ext cx="1814" cy="294"/>
            </a:xfrm>
            <a:prstGeom prst="rect">
              <a:avLst/>
            </a:prstGeom>
            <a:solidFill>
              <a:srgbClr val="808080"/>
            </a:solidFill>
            <a:ln w="9525">
              <a:solidFill>
                <a:srgbClr val="FF0000"/>
              </a:solidFill>
              <a:prstDash val="lgDash"/>
              <a:miter lim="800000"/>
              <a:headEnd/>
              <a:tailEnd/>
            </a:ln>
            <a:effectLst/>
          </p:spPr>
          <p:txBody>
            <a:bodyPr>
              <a:spAutoFit/>
            </a:bodyPr>
            <a:lstStyle/>
            <a:p>
              <a:pPr algn="ctr"/>
              <a:r>
                <a:rPr lang="hu-HU" sz="2400" b="1">
                  <a:solidFill>
                    <a:schemeClr val="bg2"/>
                  </a:solidFill>
                </a:rPr>
                <a:t>RAS</a:t>
              </a:r>
            </a:p>
          </p:txBody>
        </p:sp>
        <p:sp>
          <p:nvSpPr>
            <p:cNvPr id="16402" name="Line 413"/>
            <p:cNvSpPr>
              <a:spLocks noChangeShapeType="1"/>
            </p:cNvSpPr>
            <p:nvPr/>
          </p:nvSpPr>
          <p:spPr bwMode="auto">
            <a:xfrm>
              <a:off x="625" y="2887"/>
              <a:ext cx="182" cy="472"/>
            </a:xfrm>
            <a:prstGeom prst="line">
              <a:avLst/>
            </a:prstGeom>
            <a:noFill/>
            <a:ln w="9525">
              <a:solidFill>
                <a:schemeClr val="tx1"/>
              </a:solidFill>
              <a:prstDash val="lgDash"/>
              <a:round/>
              <a:headEnd/>
              <a:tailEnd type="triangle" w="med" len="med"/>
            </a:ln>
            <a:effectLst/>
          </p:spPr>
          <p:txBody>
            <a:bodyPr/>
            <a:lstStyle/>
            <a:p>
              <a:endParaRPr lang="hu-HU"/>
            </a:p>
          </p:txBody>
        </p:sp>
        <p:sp>
          <p:nvSpPr>
            <p:cNvPr id="16403" name="Line 414"/>
            <p:cNvSpPr>
              <a:spLocks noChangeShapeType="1"/>
            </p:cNvSpPr>
            <p:nvPr/>
          </p:nvSpPr>
          <p:spPr bwMode="auto">
            <a:xfrm>
              <a:off x="1941" y="2934"/>
              <a:ext cx="907" cy="472"/>
            </a:xfrm>
            <a:prstGeom prst="line">
              <a:avLst/>
            </a:prstGeom>
            <a:noFill/>
            <a:ln w="9525">
              <a:solidFill>
                <a:schemeClr val="tx1"/>
              </a:solidFill>
              <a:prstDash val="lgDash"/>
              <a:round/>
              <a:headEnd/>
              <a:tailEnd type="triangle" w="med" len="med"/>
            </a:ln>
            <a:effectLst/>
          </p:spPr>
          <p:txBody>
            <a:bodyPr/>
            <a:lstStyle/>
            <a:p>
              <a:endParaRPr lang="hu-HU"/>
            </a:p>
          </p:txBody>
        </p:sp>
        <p:sp>
          <p:nvSpPr>
            <p:cNvPr id="16404" name="Line 415"/>
            <p:cNvSpPr>
              <a:spLocks noChangeShapeType="1"/>
            </p:cNvSpPr>
            <p:nvPr/>
          </p:nvSpPr>
          <p:spPr bwMode="auto">
            <a:xfrm>
              <a:off x="2440" y="3596"/>
              <a:ext cx="363" cy="0"/>
            </a:xfrm>
            <a:prstGeom prst="line">
              <a:avLst/>
            </a:prstGeom>
            <a:noFill/>
            <a:ln w="9525">
              <a:solidFill>
                <a:schemeClr val="tx1"/>
              </a:solidFill>
              <a:prstDash val="lgDash"/>
              <a:round/>
              <a:headEnd/>
              <a:tailEnd type="triangle" w="med" len="med"/>
            </a:ln>
            <a:effectLst/>
          </p:spPr>
          <p:txBody>
            <a:bodyPr/>
            <a:lstStyle/>
            <a:p>
              <a:endParaRPr lang="hu-HU"/>
            </a:p>
          </p:txBody>
        </p:sp>
        <p:sp>
          <p:nvSpPr>
            <p:cNvPr id="16405" name="Freeform 416"/>
            <p:cNvSpPr>
              <a:spLocks/>
            </p:cNvSpPr>
            <p:nvPr/>
          </p:nvSpPr>
          <p:spPr bwMode="auto">
            <a:xfrm>
              <a:off x="1986" y="3737"/>
              <a:ext cx="2948" cy="283"/>
            </a:xfrm>
            <a:custGeom>
              <a:avLst/>
              <a:gdLst>
                <a:gd name="T0" fmla="*/ 0 w 2948"/>
                <a:gd name="T1" fmla="*/ 0 h 272"/>
                <a:gd name="T2" fmla="*/ 1633 w 2948"/>
                <a:gd name="T3" fmla="*/ 283 h 272"/>
                <a:gd name="T4" fmla="*/ 2948 w 2948"/>
                <a:gd name="T5" fmla="*/ 0 h 272"/>
                <a:gd name="T6" fmla="*/ 0 60000 65536"/>
                <a:gd name="T7" fmla="*/ 0 60000 65536"/>
                <a:gd name="T8" fmla="*/ 0 60000 65536"/>
              </a:gdLst>
              <a:ahLst/>
              <a:cxnLst>
                <a:cxn ang="T6">
                  <a:pos x="T0" y="T1"/>
                </a:cxn>
                <a:cxn ang="T7">
                  <a:pos x="T2" y="T3"/>
                </a:cxn>
                <a:cxn ang="T8">
                  <a:pos x="T4" y="T5"/>
                </a:cxn>
              </a:cxnLst>
              <a:rect l="0" t="0" r="r" b="b"/>
              <a:pathLst>
                <a:path w="2948" h="272">
                  <a:moveTo>
                    <a:pt x="0" y="0"/>
                  </a:moveTo>
                  <a:cubicBezTo>
                    <a:pt x="571" y="136"/>
                    <a:pt x="1142" y="272"/>
                    <a:pt x="1633" y="272"/>
                  </a:cubicBezTo>
                  <a:cubicBezTo>
                    <a:pt x="2124" y="272"/>
                    <a:pt x="2729" y="45"/>
                    <a:pt x="2948" y="0"/>
                  </a:cubicBezTo>
                </a:path>
              </a:pathLst>
            </a:custGeom>
            <a:noFill/>
            <a:ln w="9525" cap="flat">
              <a:solidFill>
                <a:schemeClr val="tx1"/>
              </a:solidFill>
              <a:prstDash val="lgDash"/>
              <a:round/>
              <a:headEnd type="triangle" w="med" len="med"/>
              <a:tailEnd type="triangle" w="med" len="med"/>
            </a:ln>
            <a:effectLst/>
          </p:spPr>
          <p:txBody>
            <a:bodyPr/>
            <a:lstStyle/>
            <a:p>
              <a:endParaRPr lang="hu-HU"/>
            </a:p>
          </p:txBody>
        </p:sp>
        <p:sp>
          <p:nvSpPr>
            <p:cNvPr id="16406" name="Line 417"/>
            <p:cNvSpPr>
              <a:spLocks noChangeShapeType="1"/>
            </p:cNvSpPr>
            <p:nvPr/>
          </p:nvSpPr>
          <p:spPr bwMode="auto">
            <a:xfrm flipH="1">
              <a:off x="2168" y="3029"/>
              <a:ext cx="2630" cy="377"/>
            </a:xfrm>
            <a:prstGeom prst="line">
              <a:avLst/>
            </a:prstGeom>
            <a:noFill/>
            <a:ln w="9525">
              <a:solidFill>
                <a:schemeClr val="tx1"/>
              </a:solidFill>
              <a:prstDash val="lgDash"/>
              <a:round/>
              <a:headEnd/>
              <a:tailEnd type="triangle" w="med" len="med"/>
            </a:ln>
            <a:effectLst/>
          </p:spPr>
          <p:txBody>
            <a:bodyPr/>
            <a:lstStyle/>
            <a:p>
              <a:endParaRPr lang="hu-HU"/>
            </a:p>
          </p:txBody>
        </p:sp>
        <p:sp>
          <p:nvSpPr>
            <p:cNvPr id="16407" name="Line 418"/>
            <p:cNvSpPr>
              <a:spLocks noChangeShapeType="1"/>
            </p:cNvSpPr>
            <p:nvPr/>
          </p:nvSpPr>
          <p:spPr bwMode="auto">
            <a:xfrm>
              <a:off x="4980" y="3029"/>
              <a:ext cx="0" cy="377"/>
            </a:xfrm>
            <a:prstGeom prst="line">
              <a:avLst/>
            </a:prstGeom>
            <a:noFill/>
            <a:ln w="9525">
              <a:solidFill>
                <a:schemeClr val="tx1"/>
              </a:solidFill>
              <a:prstDash val="lgDash"/>
              <a:round/>
              <a:headEnd/>
              <a:tailEnd type="triangle" w="med" len="med"/>
            </a:ln>
            <a:effectLst/>
          </p:spPr>
          <p:txBody>
            <a:bodyPr/>
            <a:lstStyle/>
            <a:p>
              <a:endParaRPr lang="hu-HU"/>
            </a:p>
          </p:txBody>
        </p:sp>
        <p:sp>
          <p:nvSpPr>
            <p:cNvPr id="16408" name="Line 419"/>
            <p:cNvSpPr>
              <a:spLocks noChangeShapeType="1"/>
            </p:cNvSpPr>
            <p:nvPr/>
          </p:nvSpPr>
          <p:spPr bwMode="auto">
            <a:xfrm flipH="1">
              <a:off x="1034" y="860"/>
              <a:ext cx="1678" cy="660"/>
            </a:xfrm>
            <a:prstGeom prst="line">
              <a:avLst/>
            </a:prstGeom>
            <a:noFill/>
            <a:ln w="9525">
              <a:solidFill>
                <a:schemeClr val="tx1"/>
              </a:solidFill>
              <a:prstDash val="lgDash"/>
              <a:round/>
              <a:headEnd/>
              <a:tailEnd type="triangle" w="med" len="med"/>
            </a:ln>
            <a:effectLst/>
          </p:spPr>
          <p:txBody>
            <a:bodyPr/>
            <a:lstStyle/>
            <a:p>
              <a:endParaRPr lang="hu-HU"/>
            </a:p>
          </p:txBody>
        </p:sp>
        <p:sp>
          <p:nvSpPr>
            <p:cNvPr id="16409" name="Line 420"/>
            <p:cNvSpPr>
              <a:spLocks noChangeShapeType="1"/>
            </p:cNvSpPr>
            <p:nvPr/>
          </p:nvSpPr>
          <p:spPr bwMode="auto">
            <a:xfrm flipH="1">
              <a:off x="2349" y="860"/>
              <a:ext cx="454" cy="753"/>
            </a:xfrm>
            <a:prstGeom prst="line">
              <a:avLst/>
            </a:prstGeom>
            <a:noFill/>
            <a:ln w="9525">
              <a:solidFill>
                <a:schemeClr val="tx1"/>
              </a:solidFill>
              <a:prstDash val="lgDash"/>
              <a:round/>
              <a:headEnd/>
              <a:tailEnd type="triangle" w="med" len="med"/>
            </a:ln>
            <a:effectLst/>
          </p:spPr>
          <p:txBody>
            <a:bodyPr/>
            <a:lstStyle/>
            <a:p>
              <a:endParaRPr lang="hu-HU"/>
            </a:p>
          </p:txBody>
        </p:sp>
        <p:sp>
          <p:nvSpPr>
            <p:cNvPr id="16410" name="Line 421"/>
            <p:cNvSpPr>
              <a:spLocks noChangeShapeType="1"/>
            </p:cNvSpPr>
            <p:nvPr/>
          </p:nvSpPr>
          <p:spPr bwMode="auto">
            <a:xfrm>
              <a:off x="2848" y="860"/>
              <a:ext cx="544" cy="518"/>
            </a:xfrm>
            <a:prstGeom prst="line">
              <a:avLst/>
            </a:prstGeom>
            <a:noFill/>
            <a:ln w="9525">
              <a:solidFill>
                <a:schemeClr val="tx1"/>
              </a:solidFill>
              <a:prstDash val="lgDash"/>
              <a:round/>
              <a:headEnd/>
              <a:tailEnd type="triangle" w="med" len="med"/>
            </a:ln>
            <a:effectLst/>
          </p:spPr>
          <p:txBody>
            <a:bodyPr/>
            <a:lstStyle/>
            <a:p>
              <a:endParaRPr lang="hu-HU"/>
            </a:p>
          </p:txBody>
        </p:sp>
        <p:sp>
          <p:nvSpPr>
            <p:cNvPr id="16411" name="Line 422"/>
            <p:cNvSpPr>
              <a:spLocks noChangeShapeType="1"/>
            </p:cNvSpPr>
            <p:nvPr/>
          </p:nvSpPr>
          <p:spPr bwMode="auto">
            <a:xfrm>
              <a:off x="2848" y="860"/>
              <a:ext cx="1950" cy="612"/>
            </a:xfrm>
            <a:prstGeom prst="line">
              <a:avLst/>
            </a:prstGeom>
            <a:noFill/>
            <a:ln w="9525">
              <a:solidFill>
                <a:schemeClr val="tx1"/>
              </a:solidFill>
              <a:prstDash val="lgDash"/>
              <a:round/>
              <a:headEnd/>
              <a:tailEnd type="triangle" w="med" len="med"/>
            </a:ln>
            <a:effectLst/>
          </p:spPr>
          <p:txBody>
            <a:bodyPr/>
            <a:lstStyle/>
            <a:p>
              <a:endParaRPr lang="hu-HU"/>
            </a:p>
          </p:txBody>
        </p:sp>
        <p:grpSp>
          <p:nvGrpSpPr>
            <p:cNvPr id="7" name="Group 423"/>
            <p:cNvGrpSpPr>
              <a:grpSpLocks/>
            </p:cNvGrpSpPr>
            <p:nvPr/>
          </p:nvGrpSpPr>
          <p:grpSpPr bwMode="auto">
            <a:xfrm>
              <a:off x="353" y="1661"/>
              <a:ext cx="650" cy="263"/>
              <a:chOff x="1220" y="1213"/>
              <a:chExt cx="3348" cy="1931"/>
            </a:xfrm>
          </p:grpSpPr>
          <p:sp>
            <p:nvSpPr>
              <p:cNvPr id="16419" name="Freeform 424"/>
              <p:cNvSpPr>
                <a:spLocks/>
              </p:cNvSpPr>
              <p:nvPr/>
            </p:nvSpPr>
            <p:spPr bwMode="auto">
              <a:xfrm>
                <a:off x="1670" y="1883"/>
                <a:ext cx="2750" cy="1106"/>
              </a:xfrm>
              <a:custGeom>
                <a:avLst/>
                <a:gdLst>
                  <a:gd name="T0" fmla="*/ 2750 w 1100"/>
                  <a:gd name="T1" fmla="*/ 576 h 415"/>
                  <a:gd name="T2" fmla="*/ 785 w 1100"/>
                  <a:gd name="T3" fmla="*/ 187 h 415"/>
                  <a:gd name="T4" fmla="*/ 400 w 1100"/>
                  <a:gd name="T5" fmla="*/ 0 h 415"/>
                  <a:gd name="T6" fmla="*/ 0 w 1100"/>
                  <a:gd name="T7" fmla="*/ 440 h 415"/>
                  <a:gd name="T8" fmla="*/ 0 w 1100"/>
                  <a:gd name="T9" fmla="*/ 440 h 415"/>
                  <a:gd name="T10" fmla="*/ 0 w 1100"/>
                  <a:gd name="T11" fmla="*/ 440 h 415"/>
                  <a:gd name="T12" fmla="*/ 475 w 1100"/>
                  <a:gd name="T13" fmla="*/ 680 h 415"/>
                  <a:gd name="T14" fmla="*/ 2463 w 1100"/>
                  <a:gd name="T15" fmla="*/ 1106 h 415"/>
                  <a:gd name="T16" fmla="*/ 2750 w 1100"/>
                  <a:gd name="T17" fmla="*/ 576 h 4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00" h="415">
                    <a:moveTo>
                      <a:pt x="1100" y="216"/>
                    </a:moveTo>
                    <a:cubicBezTo>
                      <a:pt x="828" y="209"/>
                      <a:pt x="549" y="157"/>
                      <a:pt x="314" y="70"/>
                    </a:cubicBezTo>
                    <a:cubicBezTo>
                      <a:pt x="259" y="50"/>
                      <a:pt x="206" y="23"/>
                      <a:pt x="160" y="0"/>
                    </a:cubicBezTo>
                    <a:cubicBezTo>
                      <a:pt x="0" y="165"/>
                      <a:pt x="0" y="165"/>
                      <a:pt x="0" y="165"/>
                    </a:cubicBezTo>
                    <a:cubicBezTo>
                      <a:pt x="0" y="165"/>
                      <a:pt x="0" y="165"/>
                      <a:pt x="0" y="165"/>
                    </a:cubicBezTo>
                    <a:cubicBezTo>
                      <a:pt x="0" y="165"/>
                      <a:pt x="0" y="165"/>
                      <a:pt x="0" y="165"/>
                    </a:cubicBezTo>
                    <a:cubicBezTo>
                      <a:pt x="54" y="194"/>
                      <a:pt x="121" y="230"/>
                      <a:pt x="190" y="255"/>
                    </a:cubicBezTo>
                    <a:cubicBezTo>
                      <a:pt x="429" y="343"/>
                      <a:pt x="708" y="410"/>
                      <a:pt x="985" y="415"/>
                    </a:cubicBezTo>
                    <a:lnTo>
                      <a:pt x="1100" y="216"/>
                    </a:lnTo>
                    <a:close/>
                  </a:path>
                </a:pathLst>
              </a:custGeom>
              <a:solidFill>
                <a:srgbClr val="E4E1EC"/>
              </a:solidFill>
              <a:ln w="9525" cap="flat">
                <a:solidFill>
                  <a:srgbClr val="000000"/>
                </a:solidFill>
                <a:prstDash val="lgDash"/>
                <a:round/>
                <a:headEnd/>
                <a:tailEnd/>
              </a:ln>
            </p:spPr>
            <p:txBody>
              <a:bodyPr/>
              <a:lstStyle/>
              <a:p>
                <a:endParaRPr lang="hu-HU"/>
              </a:p>
            </p:txBody>
          </p:sp>
          <p:sp>
            <p:nvSpPr>
              <p:cNvPr id="16420" name="Freeform 425"/>
              <p:cNvSpPr>
                <a:spLocks/>
              </p:cNvSpPr>
              <p:nvPr/>
            </p:nvSpPr>
            <p:spPr bwMode="auto">
              <a:xfrm>
                <a:off x="1670" y="2115"/>
                <a:ext cx="2590" cy="874"/>
              </a:xfrm>
              <a:custGeom>
                <a:avLst/>
                <a:gdLst>
                  <a:gd name="T0" fmla="*/ 475 w 1036"/>
                  <a:gd name="T1" fmla="*/ 448 h 328"/>
                  <a:gd name="T2" fmla="*/ 2463 w 1036"/>
                  <a:gd name="T3" fmla="*/ 874 h 328"/>
                  <a:gd name="T4" fmla="*/ 2590 w 1036"/>
                  <a:gd name="T5" fmla="*/ 642 h 328"/>
                  <a:gd name="T6" fmla="*/ 880 w 1036"/>
                  <a:gd name="T7" fmla="*/ 234 h 328"/>
                  <a:gd name="T8" fmla="*/ 190 w 1036"/>
                  <a:gd name="T9" fmla="*/ 0 h 328"/>
                  <a:gd name="T10" fmla="*/ 0 w 1036"/>
                  <a:gd name="T11" fmla="*/ 208 h 328"/>
                  <a:gd name="T12" fmla="*/ 0 w 1036"/>
                  <a:gd name="T13" fmla="*/ 208 h 328"/>
                  <a:gd name="T14" fmla="*/ 0 w 1036"/>
                  <a:gd name="T15" fmla="*/ 208 h 328"/>
                  <a:gd name="T16" fmla="*/ 475 w 1036"/>
                  <a:gd name="T17" fmla="*/ 448 h 3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6" h="328">
                    <a:moveTo>
                      <a:pt x="190" y="168"/>
                    </a:moveTo>
                    <a:cubicBezTo>
                      <a:pt x="429" y="256"/>
                      <a:pt x="708" y="323"/>
                      <a:pt x="985" y="328"/>
                    </a:cubicBezTo>
                    <a:cubicBezTo>
                      <a:pt x="1036" y="241"/>
                      <a:pt x="1036" y="241"/>
                      <a:pt x="1036" y="241"/>
                    </a:cubicBezTo>
                    <a:cubicBezTo>
                      <a:pt x="840" y="197"/>
                      <a:pt x="374" y="94"/>
                      <a:pt x="352" y="88"/>
                    </a:cubicBezTo>
                    <a:cubicBezTo>
                      <a:pt x="331" y="82"/>
                      <a:pt x="162" y="28"/>
                      <a:pt x="76" y="0"/>
                    </a:cubicBezTo>
                    <a:cubicBezTo>
                      <a:pt x="0" y="78"/>
                      <a:pt x="0" y="78"/>
                      <a:pt x="0" y="78"/>
                    </a:cubicBezTo>
                    <a:cubicBezTo>
                      <a:pt x="0" y="78"/>
                      <a:pt x="0" y="78"/>
                      <a:pt x="0" y="78"/>
                    </a:cubicBezTo>
                    <a:cubicBezTo>
                      <a:pt x="0" y="78"/>
                      <a:pt x="0" y="78"/>
                      <a:pt x="0" y="78"/>
                    </a:cubicBezTo>
                    <a:cubicBezTo>
                      <a:pt x="54" y="107"/>
                      <a:pt x="121" y="143"/>
                      <a:pt x="190" y="168"/>
                    </a:cubicBezTo>
                    <a:close/>
                  </a:path>
                </a:pathLst>
              </a:custGeom>
              <a:solidFill>
                <a:srgbClr val="F2F1F6"/>
              </a:solidFill>
              <a:ln w="9525" cap="flat">
                <a:solidFill>
                  <a:srgbClr val="000000"/>
                </a:solidFill>
                <a:prstDash val="lgDash"/>
                <a:round/>
                <a:headEnd/>
                <a:tailEnd/>
              </a:ln>
            </p:spPr>
            <p:txBody>
              <a:bodyPr/>
              <a:lstStyle/>
              <a:p>
                <a:endParaRPr lang="hu-HU"/>
              </a:p>
            </p:txBody>
          </p:sp>
          <p:sp>
            <p:nvSpPr>
              <p:cNvPr id="16421" name="Freeform 426"/>
              <p:cNvSpPr>
                <a:spLocks noEditPoints="1"/>
              </p:cNvSpPr>
              <p:nvPr/>
            </p:nvSpPr>
            <p:spPr bwMode="auto">
              <a:xfrm>
                <a:off x="1598" y="1760"/>
                <a:ext cx="2917" cy="1309"/>
              </a:xfrm>
              <a:custGeom>
                <a:avLst/>
                <a:gdLst>
                  <a:gd name="T0" fmla="*/ 472 w 1167"/>
                  <a:gd name="T1" fmla="*/ 123 h 491"/>
                  <a:gd name="T2" fmla="*/ 332 w 1167"/>
                  <a:gd name="T3" fmla="*/ 8 h 491"/>
                  <a:gd name="T4" fmla="*/ 122 w 1167"/>
                  <a:gd name="T5" fmla="*/ 128 h 491"/>
                  <a:gd name="T6" fmla="*/ 72 w 1167"/>
                  <a:gd name="T7" fmla="*/ 563 h 491"/>
                  <a:gd name="T8" fmla="*/ 472 w 1167"/>
                  <a:gd name="T9" fmla="*/ 123 h 491"/>
                  <a:gd name="T10" fmla="*/ 472 w 1167"/>
                  <a:gd name="T11" fmla="*/ 123 h 491"/>
                  <a:gd name="T12" fmla="*/ 2535 w 1167"/>
                  <a:gd name="T13" fmla="*/ 1229 h 491"/>
                  <a:gd name="T14" fmla="*/ 2537 w 1167"/>
                  <a:gd name="T15" fmla="*/ 1229 h 491"/>
                  <a:gd name="T16" fmla="*/ 2537 w 1167"/>
                  <a:gd name="T17" fmla="*/ 1226 h 491"/>
                  <a:gd name="T18" fmla="*/ 2725 w 1167"/>
                  <a:gd name="T19" fmla="*/ 1290 h 491"/>
                  <a:gd name="T20" fmla="*/ 2887 w 1167"/>
                  <a:gd name="T21" fmla="*/ 1066 h 491"/>
                  <a:gd name="T22" fmla="*/ 2825 w 1167"/>
                  <a:gd name="T23" fmla="*/ 698 h 491"/>
                  <a:gd name="T24" fmla="*/ 2825 w 1167"/>
                  <a:gd name="T25" fmla="*/ 698 h 491"/>
                  <a:gd name="T26" fmla="*/ 2820 w 1167"/>
                  <a:gd name="T27" fmla="*/ 698 h 491"/>
                  <a:gd name="T28" fmla="*/ 2822 w 1167"/>
                  <a:gd name="T29" fmla="*/ 698 h 491"/>
                  <a:gd name="T30" fmla="*/ 2535 w 1167"/>
                  <a:gd name="T31" fmla="*/ 1229 h 49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67" h="491">
                    <a:moveTo>
                      <a:pt x="189" y="46"/>
                    </a:moveTo>
                    <a:cubicBezTo>
                      <a:pt x="182" y="16"/>
                      <a:pt x="160" y="5"/>
                      <a:pt x="133" y="3"/>
                    </a:cubicBezTo>
                    <a:cubicBezTo>
                      <a:pt x="104" y="0"/>
                      <a:pt x="73" y="14"/>
                      <a:pt x="49" y="48"/>
                    </a:cubicBezTo>
                    <a:cubicBezTo>
                      <a:pt x="0" y="116"/>
                      <a:pt x="28" y="208"/>
                      <a:pt x="29" y="211"/>
                    </a:cubicBezTo>
                    <a:cubicBezTo>
                      <a:pt x="189" y="46"/>
                      <a:pt x="189" y="46"/>
                      <a:pt x="189" y="46"/>
                    </a:cubicBezTo>
                    <a:cubicBezTo>
                      <a:pt x="189" y="46"/>
                      <a:pt x="189" y="46"/>
                      <a:pt x="189" y="46"/>
                    </a:cubicBezTo>
                    <a:close/>
                    <a:moveTo>
                      <a:pt x="1014" y="461"/>
                    </a:moveTo>
                    <a:cubicBezTo>
                      <a:pt x="1014" y="461"/>
                      <a:pt x="1014" y="461"/>
                      <a:pt x="1015" y="461"/>
                    </a:cubicBezTo>
                    <a:cubicBezTo>
                      <a:pt x="1015" y="460"/>
                      <a:pt x="1015" y="460"/>
                      <a:pt x="1015" y="460"/>
                    </a:cubicBezTo>
                    <a:cubicBezTo>
                      <a:pt x="1032" y="480"/>
                      <a:pt x="1064" y="491"/>
                      <a:pt x="1090" y="484"/>
                    </a:cubicBezTo>
                    <a:cubicBezTo>
                      <a:pt x="1118" y="477"/>
                      <a:pt x="1146" y="440"/>
                      <a:pt x="1155" y="400"/>
                    </a:cubicBezTo>
                    <a:cubicBezTo>
                      <a:pt x="1167" y="350"/>
                      <a:pt x="1156" y="290"/>
                      <a:pt x="1130" y="262"/>
                    </a:cubicBezTo>
                    <a:cubicBezTo>
                      <a:pt x="1130" y="262"/>
                      <a:pt x="1130" y="262"/>
                      <a:pt x="1130" y="262"/>
                    </a:cubicBezTo>
                    <a:cubicBezTo>
                      <a:pt x="1129" y="262"/>
                      <a:pt x="1128" y="262"/>
                      <a:pt x="1128" y="262"/>
                    </a:cubicBezTo>
                    <a:cubicBezTo>
                      <a:pt x="1128" y="262"/>
                      <a:pt x="1129" y="262"/>
                      <a:pt x="1129" y="262"/>
                    </a:cubicBezTo>
                    <a:cubicBezTo>
                      <a:pt x="1014" y="461"/>
                      <a:pt x="1014" y="461"/>
                      <a:pt x="1014" y="461"/>
                    </a:cubicBezTo>
                  </a:path>
                </a:pathLst>
              </a:custGeom>
              <a:solidFill>
                <a:srgbClr val="7E8AB6"/>
              </a:solidFill>
              <a:ln w="9525" cap="flat">
                <a:solidFill>
                  <a:srgbClr val="000000"/>
                </a:solidFill>
                <a:prstDash val="lgDash"/>
                <a:round/>
                <a:headEnd/>
                <a:tailEnd/>
              </a:ln>
            </p:spPr>
            <p:txBody>
              <a:bodyPr/>
              <a:lstStyle/>
              <a:p>
                <a:endParaRPr lang="hu-HU"/>
              </a:p>
            </p:txBody>
          </p:sp>
          <p:sp>
            <p:nvSpPr>
              <p:cNvPr id="16422" name="Freeform 427"/>
              <p:cNvSpPr>
                <a:spLocks/>
              </p:cNvSpPr>
              <p:nvPr/>
            </p:nvSpPr>
            <p:spPr bwMode="auto">
              <a:xfrm>
                <a:off x="4138" y="2909"/>
                <a:ext cx="80" cy="112"/>
              </a:xfrm>
              <a:custGeom>
                <a:avLst/>
                <a:gdLst>
                  <a:gd name="T0" fmla="*/ 13 w 32"/>
                  <a:gd name="T1" fmla="*/ 59 h 42"/>
                  <a:gd name="T2" fmla="*/ 0 w 32"/>
                  <a:gd name="T3" fmla="*/ 77 h 42"/>
                  <a:gd name="T4" fmla="*/ 40 w 32"/>
                  <a:gd name="T5" fmla="*/ 109 h 42"/>
                  <a:gd name="T6" fmla="*/ 68 w 32"/>
                  <a:gd name="T7" fmla="*/ 64 h 42"/>
                  <a:gd name="T8" fmla="*/ 43 w 32"/>
                  <a:gd name="T9" fmla="*/ 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42">
                    <a:moveTo>
                      <a:pt x="5" y="22"/>
                    </a:moveTo>
                    <a:cubicBezTo>
                      <a:pt x="3" y="24"/>
                      <a:pt x="1" y="27"/>
                      <a:pt x="0" y="29"/>
                    </a:cubicBezTo>
                    <a:cubicBezTo>
                      <a:pt x="3" y="32"/>
                      <a:pt x="12" y="42"/>
                      <a:pt x="16" y="41"/>
                    </a:cubicBezTo>
                    <a:cubicBezTo>
                      <a:pt x="21" y="40"/>
                      <a:pt x="26" y="28"/>
                      <a:pt x="27" y="24"/>
                    </a:cubicBezTo>
                    <a:cubicBezTo>
                      <a:pt x="32" y="11"/>
                      <a:pt x="18" y="10"/>
                      <a:pt x="17" y="0"/>
                    </a:cubicBezTo>
                  </a:path>
                </a:pathLst>
              </a:custGeom>
              <a:solidFill>
                <a:srgbClr val="586AA2"/>
              </a:solidFill>
              <a:ln w="9525" cap="flat">
                <a:solidFill>
                  <a:srgbClr val="000000"/>
                </a:solidFill>
                <a:prstDash val="lgDash"/>
                <a:round/>
                <a:headEnd/>
                <a:tailEnd/>
              </a:ln>
            </p:spPr>
            <p:txBody>
              <a:bodyPr/>
              <a:lstStyle/>
              <a:p>
                <a:endParaRPr lang="hu-HU"/>
              </a:p>
            </p:txBody>
          </p:sp>
          <p:sp>
            <p:nvSpPr>
              <p:cNvPr id="16423" name="Freeform 428"/>
              <p:cNvSpPr>
                <a:spLocks/>
              </p:cNvSpPr>
              <p:nvPr/>
            </p:nvSpPr>
            <p:spPr bwMode="auto">
              <a:xfrm>
                <a:off x="1698" y="1803"/>
                <a:ext cx="2762" cy="1202"/>
              </a:xfrm>
              <a:custGeom>
                <a:avLst/>
                <a:gdLst>
                  <a:gd name="T0" fmla="*/ 2682 w 1105"/>
                  <a:gd name="T1" fmla="*/ 733 h 451"/>
                  <a:gd name="T2" fmla="*/ 2157 w 1105"/>
                  <a:gd name="T3" fmla="*/ 669 h 451"/>
                  <a:gd name="T4" fmla="*/ 1845 w 1105"/>
                  <a:gd name="T5" fmla="*/ 605 h 451"/>
                  <a:gd name="T6" fmla="*/ 1467 w 1105"/>
                  <a:gd name="T7" fmla="*/ 573 h 451"/>
                  <a:gd name="T8" fmla="*/ 1027 w 1105"/>
                  <a:gd name="T9" fmla="*/ 445 h 451"/>
                  <a:gd name="T10" fmla="*/ 802 w 1105"/>
                  <a:gd name="T11" fmla="*/ 333 h 451"/>
                  <a:gd name="T12" fmla="*/ 727 w 1105"/>
                  <a:gd name="T13" fmla="*/ 328 h 451"/>
                  <a:gd name="T14" fmla="*/ 392 w 1105"/>
                  <a:gd name="T15" fmla="*/ 211 h 451"/>
                  <a:gd name="T16" fmla="*/ 332 w 1105"/>
                  <a:gd name="T17" fmla="*/ 128 h 451"/>
                  <a:gd name="T18" fmla="*/ 275 w 1105"/>
                  <a:gd name="T19" fmla="*/ 40 h 451"/>
                  <a:gd name="T20" fmla="*/ 65 w 1105"/>
                  <a:gd name="T21" fmla="*/ 96 h 451"/>
                  <a:gd name="T22" fmla="*/ 7 w 1105"/>
                  <a:gd name="T23" fmla="*/ 344 h 451"/>
                  <a:gd name="T24" fmla="*/ 125 w 1105"/>
                  <a:gd name="T25" fmla="*/ 536 h 451"/>
                  <a:gd name="T26" fmla="*/ 425 w 1105"/>
                  <a:gd name="T27" fmla="*/ 693 h 451"/>
                  <a:gd name="T28" fmla="*/ 450 w 1105"/>
                  <a:gd name="T29" fmla="*/ 709 h 451"/>
                  <a:gd name="T30" fmla="*/ 495 w 1105"/>
                  <a:gd name="T31" fmla="*/ 712 h 451"/>
                  <a:gd name="T32" fmla="*/ 717 w 1105"/>
                  <a:gd name="T33" fmla="*/ 736 h 451"/>
                  <a:gd name="T34" fmla="*/ 985 w 1105"/>
                  <a:gd name="T35" fmla="*/ 885 h 451"/>
                  <a:gd name="T36" fmla="*/ 1237 w 1105"/>
                  <a:gd name="T37" fmla="*/ 991 h 451"/>
                  <a:gd name="T38" fmla="*/ 1412 w 1105"/>
                  <a:gd name="T39" fmla="*/ 1021 h 451"/>
                  <a:gd name="T40" fmla="*/ 1965 w 1105"/>
                  <a:gd name="T41" fmla="*/ 1090 h 451"/>
                  <a:gd name="T42" fmla="*/ 2142 w 1105"/>
                  <a:gd name="T43" fmla="*/ 1095 h 451"/>
                  <a:gd name="T44" fmla="*/ 2180 w 1105"/>
                  <a:gd name="T45" fmla="*/ 1103 h 451"/>
                  <a:gd name="T46" fmla="*/ 2217 w 1105"/>
                  <a:gd name="T47" fmla="*/ 1095 h 451"/>
                  <a:gd name="T48" fmla="*/ 2480 w 1105"/>
                  <a:gd name="T49" fmla="*/ 1103 h 451"/>
                  <a:gd name="T50" fmla="*/ 2617 w 1105"/>
                  <a:gd name="T51" fmla="*/ 1191 h 451"/>
                  <a:gd name="T52" fmla="*/ 2730 w 1105"/>
                  <a:gd name="T53" fmla="*/ 1061 h 451"/>
                  <a:gd name="T54" fmla="*/ 2760 w 1105"/>
                  <a:gd name="T55" fmla="*/ 994 h 451"/>
                  <a:gd name="T56" fmla="*/ 2757 w 1105"/>
                  <a:gd name="T57" fmla="*/ 906 h 451"/>
                  <a:gd name="T58" fmla="*/ 2682 w 1105"/>
                  <a:gd name="T59" fmla="*/ 733 h 45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105" h="451">
                    <a:moveTo>
                      <a:pt x="1073" y="275"/>
                    </a:moveTo>
                    <a:cubicBezTo>
                      <a:pt x="1043" y="279"/>
                      <a:pt x="919" y="265"/>
                      <a:pt x="863" y="251"/>
                    </a:cubicBezTo>
                    <a:cubicBezTo>
                      <a:pt x="807" y="237"/>
                      <a:pt x="745" y="233"/>
                      <a:pt x="738" y="227"/>
                    </a:cubicBezTo>
                    <a:cubicBezTo>
                      <a:pt x="732" y="238"/>
                      <a:pt x="637" y="217"/>
                      <a:pt x="587" y="215"/>
                    </a:cubicBezTo>
                    <a:cubicBezTo>
                      <a:pt x="537" y="213"/>
                      <a:pt x="467" y="193"/>
                      <a:pt x="411" y="167"/>
                    </a:cubicBezTo>
                    <a:cubicBezTo>
                      <a:pt x="355" y="141"/>
                      <a:pt x="341" y="143"/>
                      <a:pt x="321" y="125"/>
                    </a:cubicBezTo>
                    <a:cubicBezTo>
                      <a:pt x="321" y="125"/>
                      <a:pt x="311" y="129"/>
                      <a:pt x="291" y="123"/>
                    </a:cubicBezTo>
                    <a:cubicBezTo>
                      <a:pt x="271" y="117"/>
                      <a:pt x="193" y="109"/>
                      <a:pt x="157" y="79"/>
                    </a:cubicBezTo>
                    <a:cubicBezTo>
                      <a:pt x="136" y="63"/>
                      <a:pt x="133" y="48"/>
                      <a:pt x="133" y="48"/>
                    </a:cubicBezTo>
                    <a:cubicBezTo>
                      <a:pt x="132" y="36"/>
                      <a:pt x="115" y="18"/>
                      <a:pt x="110" y="15"/>
                    </a:cubicBezTo>
                    <a:cubicBezTo>
                      <a:pt x="90" y="0"/>
                      <a:pt x="54" y="0"/>
                      <a:pt x="26" y="36"/>
                    </a:cubicBezTo>
                    <a:cubicBezTo>
                      <a:pt x="4" y="64"/>
                      <a:pt x="0" y="99"/>
                      <a:pt x="3" y="129"/>
                    </a:cubicBezTo>
                    <a:cubicBezTo>
                      <a:pt x="10" y="156"/>
                      <a:pt x="29" y="180"/>
                      <a:pt x="50" y="201"/>
                    </a:cubicBezTo>
                    <a:cubicBezTo>
                      <a:pt x="71" y="223"/>
                      <a:pt x="133" y="244"/>
                      <a:pt x="170" y="260"/>
                    </a:cubicBezTo>
                    <a:cubicBezTo>
                      <a:pt x="175" y="262"/>
                      <a:pt x="179" y="265"/>
                      <a:pt x="180" y="266"/>
                    </a:cubicBezTo>
                    <a:cubicBezTo>
                      <a:pt x="182" y="265"/>
                      <a:pt x="193" y="266"/>
                      <a:pt x="198" y="267"/>
                    </a:cubicBezTo>
                    <a:cubicBezTo>
                      <a:pt x="225" y="270"/>
                      <a:pt x="253" y="264"/>
                      <a:pt x="287" y="276"/>
                    </a:cubicBezTo>
                    <a:cubicBezTo>
                      <a:pt x="330" y="292"/>
                      <a:pt x="359" y="319"/>
                      <a:pt x="394" y="332"/>
                    </a:cubicBezTo>
                    <a:cubicBezTo>
                      <a:pt x="468" y="355"/>
                      <a:pt x="495" y="372"/>
                      <a:pt x="495" y="372"/>
                    </a:cubicBezTo>
                    <a:cubicBezTo>
                      <a:pt x="509" y="364"/>
                      <a:pt x="535" y="375"/>
                      <a:pt x="565" y="383"/>
                    </a:cubicBezTo>
                    <a:cubicBezTo>
                      <a:pt x="594" y="391"/>
                      <a:pt x="717" y="401"/>
                      <a:pt x="786" y="409"/>
                    </a:cubicBezTo>
                    <a:cubicBezTo>
                      <a:pt x="807" y="412"/>
                      <a:pt x="830" y="412"/>
                      <a:pt x="857" y="411"/>
                    </a:cubicBezTo>
                    <a:cubicBezTo>
                      <a:pt x="866" y="411"/>
                      <a:pt x="868" y="414"/>
                      <a:pt x="872" y="414"/>
                    </a:cubicBezTo>
                    <a:cubicBezTo>
                      <a:pt x="876" y="413"/>
                      <a:pt x="883" y="411"/>
                      <a:pt x="887" y="411"/>
                    </a:cubicBezTo>
                    <a:cubicBezTo>
                      <a:pt x="939" y="410"/>
                      <a:pt x="988" y="405"/>
                      <a:pt x="992" y="414"/>
                    </a:cubicBezTo>
                    <a:cubicBezTo>
                      <a:pt x="1006" y="429"/>
                      <a:pt x="1029" y="451"/>
                      <a:pt x="1047" y="447"/>
                    </a:cubicBezTo>
                    <a:cubicBezTo>
                      <a:pt x="1064" y="442"/>
                      <a:pt x="1082" y="423"/>
                      <a:pt x="1092" y="398"/>
                    </a:cubicBezTo>
                    <a:cubicBezTo>
                      <a:pt x="1094" y="392"/>
                      <a:pt x="1102" y="381"/>
                      <a:pt x="1104" y="373"/>
                    </a:cubicBezTo>
                    <a:cubicBezTo>
                      <a:pt x="1105" y="365"/>
                      <a:pt x="1104" y="352"/>
                      <a:pt x="1103" y="340"/>
                    </a:cubicBezTo>
                    <a:cubicBezTo>
                      <a:pt x="1102" y="303"/>
                      <a:pt x="1093" y="276"/>
                      <a:pt x="1073" y="275"/>
                    </a:cubicBezTo>
                  </a:path>
                </a:pathLst>
              </a:custGeom>
              <a:solidFill>
                <a:srgbClr val="C3BFD5"/>
              </a:solidFill>
              <a:ln w="9525" cap="flat">
                <a:solidFill>
                  <a:srgbClr val="000000"/>
                </a:solidFill>
                <a:prstDash val="lgDash"/>
                <a:round/>
                <a:headEnd/>
                <a:tailEnd/>
              </a:ln>
            </p:spPr>
            <p:txBody>
              <a:bodyPr/>
              <a:lstStyle/>
              <a:p>
                <a:endParaRPr lang="hu-HU"/>
              </a:p>
            </p:txBody>
          </p:sp>
          <p:sp>
            <p:nvSpPr>
              <p:cNvPr id="16424" name="Freeform 429"/>
              <p:cNvSpPr>
                <a:spLocks/>
              </p:cNvSpPr>
              <p:nvPr/>
            </p:nvSpPr>
            <p:spPr bwMode="auto">
              <a:xfrm>
                <a:off x="1543" y="1707"/>
                <a:ext cx="557" cy="656"/>
              </a:xfrm>
              <a:custGeom>
                <a:avLst/>
                <a:gdLst>
                  <a:gd name="T0" fmla="*/ 137 w 223"/>
                  <a:gd name="T1" fmla="*/ 149 h 246"/>
                  <a:gd name="T2" fmla="*/ 92 w 223"/>
                  <a:gd name="T3" fmla="*/ 656 h 246"/>
                  <a:gd name="T4" fmla="*/ 127 w 223"/>
                  <a:gd name="T5" fmla="*/ 616 h 246"/>
                  <a:gd name="T6" fmla="*/ 177 w 223"/>
                  <a:gd name="T7" fmla="*/ 181 h 246"/>
                  <a:gd name="T8" fmla="*/ 387 w 223"/>
                  <a:gd name="T9" fmla="*/ 61 h 246"/>
                  <a:gd name="T10" fmla="*/ 527 w 223"/>
                  <a:gd name="T11" fmla="*/ 176 h 246"/>
                  <a:gd name="T12" fmla="*/ 557 w 223"/>
                  <a:gd name="T13" fmla="*/ 144 h 246"/>
                  <a:gd name="T14" fmla="*/ 392 w 223"/>
                  <a:gd name="T15" fmla="*/ 8 h 246"/>
                  <a:gd name="T16" fmla="*/ 137 w 223"/>
                  <a:gd name="T17" fmla="*/ 149 h 2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3" h="246">
                    <a:moveTo>
                      <a:pt x="55" y="56"/>
                    </a:moveTo>
                    <a:cubicBezTo>
                      <a:pt x="0" y="133"/>
                      <a:pt x="35" y="241"/>
                      <a:pt x="37" y="246"/>
                    </a:cubicBezTo>
                    <a:cubicBezTo>
                      <a:pt x="51" y="231"/>
                      <a:pt x="51" y="231"/>
                      <a:pt x="51" y="231"/>
                    </a:cubicBezTo>
                    <a:cubicBezTo>
                      <a:pt x="51" y="230"/>
                      <a:pt x="22" y="137"/>
                      <a:pt x="71" y="68"/>
                    </a:cubicBezTo>
                    <a:cubicBezTo>
                      <a:pt x="95" y="34"/>
                      <a:pt x="126" y="20"/>
                      <a:pt x="155" y="23"/>
                    </a:cubicBezTo>
                    <a:cubicBezTo>
                      <a:pt x="182" y="25"/>
                      <a:pt x="204" y="36"/>
                      <a:pt x="211" y="66"/>
                    </a:cubicBezTo>
                    <a:cubicBezTo>
                      <a:pt x="223" y="54"/>
                      <a:pt x="223" y="54"/>
                      <a:pt x="223" y="54"/>
                    </a:cubicBezTo>
                    <a:cubicBezTo>
                      <a:pt x="212" y="22"/>
                      <a:pt x="190" y="8"/>
                      <a:pt x="157" y="3"/>
                    </a:cubicBezTo>
                    <a:cubicBezTo>
                      <a:pt x="135" y="0"/>
                      <a:pt x="94" y="3"/>
                      <a:pt x="55" y="56"/>
                    </a:cubicBezTo>
                    <a:close/>
                  </a:path>
                </a:pathLst>
              </a:custGeom>
              <a:solidFill>
                <a:srgbClr val="F55437"/>
              </a:solidFill>
              <a:ln w="9525" cap="flat">
                <a:solidFill>
                  <a:srgbClr val="000000"/>
                </a:solidFill>
                <a:prstDash val="lgDash"/>
                <a:round/>
                <a:headEnd/>
                <a:tailEnd/>
              </a:ln>
            </p:spPr>
            <p:txBody>
              <a:bodyPr/>
              <a:lstStyle/>
              <a:p>
                <a:endParaRPr lang="hu-HU"/>
              </a:p>
            </p:txBody>
          </p:sp>
          <p:sp>
            <p:nvSpPr>
              <p:cNvPr id="16425" name="Freeform 430"/>
              <p:cNvSpPr>
                <a:spLocks/>
              </p:cNvSpPr>
              <p:nvPr/>
            </p:nvSpPr>
            <p:spPr bwMode="auto">
              <a:xfrm>
                <a:off x="4110" y="2416"/>
                <a:ext cx="458" cy="707"/>
              </a:xfrm>
              <a:custGeom>
                <a:avLst/>
                <a:gdLst>
                  <a:gd name="T0" fmla="*/ 335 w 183"/>
                  <a:gd name="T1" fmla="*/ 0 h 265"/>
                  <a:gd name="T2" fmla="*/ 313 w 183"/>
                  <a:gd name="T3" fmla="*/ 43 h 265"/>
                  <a:gd name="T4" fmla="*/ 375 w 183"/>
                  <a:gd name="T5" fmla="*/ 411 h 265"/>
                  <a:gd name="T6" fmla="*/ 213 w 183"/>
                  <a:gd name="T7" fmla="*/ 635 h 265"/>
                  <a:gd name="T8" fmla="*/ 25 w 183"/>
                  <a:gd name="T9" fmla="*/ 571 h 265"/>
                  <a:gd name="T10" fmla="*/ 0 w 183"/>
                  <a:gd name="T11" fmla="*/ 614 h 265"/>
                  <a:gd name="T12" fmla="*/ 228 w 183"/>
                  <a:gd name="T13" fmla="*/ 686 h 265"/>
                  <a:gd name="T14" fmla="*/ 420 w 183"/>
                  <a:gd name="T15" fmla="*/ 416 h 265"/>
                  <a:gd name="T16" fmla="*/ 335 w 183"/>
                  <a:gd name="T17" fmla="*/ 0 h 2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3" h="265">
                    <a:moveTo>
                      <a:pt x="134" y="0"/>
                    </a:moveTo>
                    <a:cubicBezTo>
                      <a:pt x="125" y="16"/>
                      <a:pt x="125" y="16"/>
                      <a:pt x="125" y="16"/>
                    </a:cubicBezTo>
                    <a:cubicBezTo>
                      <a:pt x="151" y="44"/>
                      <a:pt x="162" y="104"/>
                      <a:pt x="150" y="154"/>
                    </a:cubicBezTo>
                    <a:cubicBezTo>
                      <a:pt x="141" y="194"/>
                      <a:pt x="113" y="231"/>
                      <a:pt x="85" y="238"/>
                    </a:cubicBezTo>
                    <a:cubicBezTo>
                      <a:pt x="59" y="245"/>
                      <a:pt x="27" y="234"/>
                      <a:pt x="10" y="214"/>
                    </a:cubicBezTo>
                    <a:cubicBezTo>
                      <a:pt x="0" y="230"/>
                      <a:pt x="0" y="230"/>
                      <a:pt x="0" y="230"/>
                    </a:cubicBezTo>
                    <a:cubicBezTo>
                      <a:pt x="23" y="256"/>
                      <a:pt x="58" y="265"/>
                      <a:pt x="91" y="257"/>
                    </a:cubicBezTo>
                    <a:cubicBezTo>
                      <a:pt x="112" y="252"/>
                      <a:pt x="153" y="220"/>
                      <a:pt x="168" y="156"/>
                    </a:cubicBezTo>
                    <a:cubicBezTo>
                      <a:pt x="183" y="96"/>
                      <a:pt x="158" y="28"/>
                      <a:pt x="134" y="0"/>
                    </a:cubicBezTo>
                    <a:close/>
                  </a:path>
                </a:pathLst>
              </a:custGeom>
              <a:solidFill>
                <a:srgbClr val="F55437"/>
              </a:solidFill>
              <a:ln w="9525" cap="flat">
                <a:solidFill>
                  <a:srgbClr val="000000"/>
                </a:solidFill>
                <a:prstDash val="lgDash"/>
                <a:round/>
                <a:headEnd/>
                <a:tailEnd/>
              </a:ln>
            </p:spPr>
            <p:txBody>
              <a:bodyPr/>
              <a:lstStyle/>
              <a:p>
                <a:endParaRPr lang="hu-HU"/>
              </a:p>
            </p:txBody>
          </p:sp>
          <p:sp>
            <p:nvSpPr>
              <p:cNvPr id="16426" name="Freeform 431"/>
              <p:cNvSpPr>
                <a:spLocks/>
              </p:cNvSpPr>
              <p:nvPr/>
            </p:nvSpPr>
            <p:spPr bwMode="auto">
              <a:xfrm>
                <a:off x="1635" y="2323"/>
                <a:ext cx="2500" cy="706"/>
              </a:xfrm>
              <a:custGeom>
                <a:avLst/>
                <a:gdLst>
                  <a:gd name="T0" fmla="*/ 510 w 1000"/>
                  <a:gd name="T1" fmla="*/ 240 h 265"/>
                  <a:gd name="T2" fmla="*/ 35 w 1000"/>
                  <a:gd name="T3" fmla="*/ 0 h 265"/>
                  <a:gd name="T4" fmla="*/ 0 w 1000"/>
                  <a:gd name="T5" fmla="*/ 40 h 265"/>
                  <a:gd name="T6" fmla="*/ 503 w 1000"/>
                  <a:gd name="T7" fmla="*/ 280 h 265"/>
                  <a:gd name="T8" fmla="*/ 2478 w 1000"/>
                  <a:gd name="T9" fmla="*/ 706 h 265"/>
                  <a:gd name="T10" fmla="*/ 2475 w 1000"/>
                  <a:gd name="T11" fmla="*/ 706 h 265"/>
                  <a:gd name="T12" fmla="*/ 2500 w 1000"/>
                  <a:gd name="T13" fmla="*/ 666 h 265"/>
                  <a:gd name="T14" fmla="*/ 510 w 1000"/>
                  <a:gd name="T15" fmla="*/ 240 h 2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00" h="265">
                    <a:moveTo>
                      <a:pt x="204" y="90"/>
                    </a:moveTo>
                    <a:cubicBezTo>
                      <a:pt x="135" y="65"/>
                      <a:pt x="68" y="29"/>
                      <a:pt x="14" y="0"/>
                    </a:cubicBezTo>
                    <a:cubicBezTo>
                      <a:pt x="0" y="15"/>
                      <a:pt x="0" y="15"/>
                      <a:pt x="0" y="15"/>
                    </a:cubicBezTo>
                    <a:cubicBezTo>
                      <a:pt x="57" y="46"/>
                      <a:pt x="125" y="77"/>
                      <a:pt x="201" y="105"/>
                    </a:cubicBezTo>
                    <a:cubicBezTo>
                      <a:pt x="437" y="191"/>
                      <a:pt x="716" y="258"/>
                      <a:pt x="991" y="265"/>
                    </a:cubicBezTo>
                    <a:cubicBezTo>
                      <a:pt x="991" y="265"/>
                      <a:pt x="991" y="265"/>
                      <a:pt x="990" y="265"/>
                    </a:cubicBezTo>
                    <a:cubicBezTo>
                      <a:pt x="1000" y="250"/>
                      <a:pt x="1000" y="250"/>
                      <a:pt x="1000" y="250"/>
                    </a:cubicBezTo>
                    <a:cubicBezTo>
                      <a:pt x="722" y="245"/>
                      <a:pt x="443" y="178"/>
                      <a:pt x="204" y="90"/>
                    </a:cubicBezTo>
                    <a:close/>
                  </a:path>
                </a:pathLst>
              </a:custGeom>
              <a:solidFill>
                <a:srgbClr val="F9BEA5"/>
              </a:solidFill>
              <a:ln w="9525" cap="flat">
                <a:solidFill>
                  <a:srgbClr val="000000"/>
                </a:solidFill>
                <a:prstDash val="lgDash"/>
                <a:round/>
                <a:headEnd/>
                <a:tailEnd/>
              </a:ln>
            </p:spPr>
            <p:txBody>
              <a:bodyPr/>
              <a:lstStyle/>
              <a:p>
                <a:endParaRPr lang="hu-HU"/>
              </a:p>
            </p:txBody>
          </p:sp>
          <p:sp>
            <p:nvSpPr>
              <p:cNvPr id="16427" name="Freeform 432"/>
              <p:cNvSpPr>
                <a:spLocks/>
              </p:cNvSpPr>
              <p:nvPr/>
            </p:nvSpPr>
            <p:spPr bwMode="auto">
              <a:xfrm>
                <a:off x="2070" y="1851"/>
                <a:ext cx="2375" cy="608"/>
              </a:xfrm>
              <a:custGeom>
                <a:avLst/>
                <a:gdLst>
                  <a:gd name="T0" fmla="*/ 393 w 950"/>
                  <a:gd name="T1" fmla="*/ 181 h 228"/>
                  <a:gd name="T2" fmla="*/ 30 w 950"/>
                  <a:gd name="T3" fmla="*/ 0 h 228"/>
                  <a:gd name="T4" fmla="*/ 0 w 950"/>
                  <a:gd name="T5" fmla="*/ 32 h 228"/>
                  <a:gd name="T6" fmla="*/ 385 w 950"/>
                  <a:gd name="T7" fmla="*/ 219 h 228"/>
                  <a:gd name="T8" fmla="*/ 2353 w 950"/>
                  <a:gd name="T9" fmla="*/ 608 h 228"/>
                  <a:gd name="T10" fmla="*/ 2353 w 950"/>
                  <a:gd name="T11" fmla="*/ 608 h 228"/>
                  <a:gd name="T12" fmla="*/ 2375 w 950"/>
                  <a:gd name="T13" fmla="*/ 565 h 228"/>
                  <a:gd name="T14" fmla="*/ 393 w 950"/>
                  <a:gd name="T15" fmla="*/ 181 h 2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50" h="228">
                    <a:moveTo>
                      <a:pt x="157" y="68"/>
                    </a:moveTo>
                    <a:cubicBezTo>
                      <a:pt x="108" y="50"/>
                      <a:pt x="54" y="20"/>
                      <a:pt x="12" y="0"/>
                    </a:cubicBezTo>
                    <a:cubicBezTo>
                      <a:pt x="0" y="12"/>
                      <a:pt x="0" y="12"/>
                      <a:pt x="0" y="12"/>
                    </a:cubicBezTo>
                    <a:cubicBezTo>
                      <a:pt x="46" y="35"/>
                      <a:pt x="99" y="62"/>
                      <a:pt x="154" y="82"/>
                    </a:cubicBezTo>
                    <a:cubicBezTo>
                      <a:pt x="389" y="169"/>
                      <a:pt x="668" y="221"/>
                      <a:pt x="941" y="228"/>
                    </a:cubicBezTo>
                    <a:cubicBezTo>
                      <a:pt x="941" y="228"/>
                      <a:pt x="941" y="228"/>
                      <a:pt x="941" y="228"/>
                    </a:cubicBezTo>
                    <a:cubicBezTo>
                      <a:pt x="950" y="212"/>
                      <a:pt x="950" y="212"/>
                      <a:pt x="950" y="212"/>
                    </a:cubicBezTo>
                    <a:cubicBezTo>
                      <a:pt x="674" y="206"/>
                      <a:pt x="394" y="156"/>
                      <a:pt x="157" y="68"/>
                    </a:cubicBezTo>
                    <a:close/>
                  </a:path>
                </a:pathLst>
              </a:custGeom>
              <a:solidFill>
                <a:srgbClr val="F89E80"/>
              </a:solidFill>
              <a:ln w="9525" cap="flat">
                <a:solidFill>
                  <a:srgbClr val="000000"/>
                </a:solidFill>
                <a:prstDash val="lgDash"/>
                <a:round/>
                <a:headEnd/>
                <a:tailEnd/>
              </a:ln>
            </p:spPr>
            <p:txBody>
              <a:bodyPr/>
              <a:lstStyle/>
              <a:p>
                <a:endParaRPr lang="hu-HU"/>
              </a:p>
            </p:txBody>
          </p:sp>
          <p:sp>
            <p:nvSpPr>
              <p:cNvPr id="16428" name="Freeform 433"/>
              <p:cNvSpPr>
                <a:spLocks/>
              </p:cNvSpPr>
              <p:nvPr/>
            </p:nvSpPr>
            <p:spPr bwMode="auto">
              <a:xfrm>
                <a:off x="1220" y="1213"/>
                <a:ext cx="3053" cy="1931"/>
              </a:xfrm>
              <a:custGeom>
                <a:avLst/>
                <a:gdLst>
                  <a:gd name="T0" fmla="*/ 2890 w 1221"/>
                  <a:gd name="T1" fmla="*/ 1816 h 724"/>
                  <a:gd name="T2" fmla="*/ 2893 w 1221"/>
                  <a:gd name="T3" fmla="*/ 1816 h 724"/>
                  <a:gd name="T4" fmla="*/ 918 w 1221"/>
                  <a:gd name="T5" fmla="*/ 1390 h 724"/>
                  <a:gd name="T6" fmla="*/ 415 w 1221"/>
                  <a:gd name="T7" fmla="*/ 1150 h 724"/>
                  <a:gd name="T8" fmla="*/ 415 w 1221"/>
                  <a:gd name="T9" fmla="*/ 1150 h 724"/>
                  <a:gd name="T10" fmla="*/ 460 w 1221"/>
                  <a:gd name="T11" fmla="*/ 643 h 724"/>
                  <a:gd name="T12" fmla="*/ 715 w 1221"/>
                  <a:gd name="T13" fmla="*/ 501 h 724"/>
                  <a:gd name="T14" fmla="*/ 795 w 1221"/>
                  <a:gd name="T15" fmla="*/ 525 h 724"/>
                  <a:gd name="T16" fmla="*/ 0 w 1221"/>
                  <a:gd name="T17" fmla="*/ 0 h 724"/>
                  <a:gd name="T18" fmla="*/ 0 w 1221"/>
                  <a:gd name="T19" fmla="*/ 979 h 724"/>
                  <a:gd name="T20" fmla="*/ 408 w 1221"/>
                  <a:gd name="T21" fmla="*/ 1272 h 724"/>
                  <a:gd name="T22" fmla="*/ 3053 w 1221"/>
                  <a:gd name="T23" fmla="*/ 1896 h 724"/>
                  <a:gd name="T24" fmla="*/ 2890 w 1221"/>
                  <a:gd name="T25" fmla="*/ 1816 h 7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21" h="724">
                    <a:moveTo>
                      <a:pt x="1156" y="681"/>
                    </a:moveTo>
                    <a:cubicBezTo>
                      <a:pt x="1157" y="681"/>
                      <a:pt x="1157" y="681"/>
                      <a:pt x="1157" y="681"/>
                    </a:cubicBezTo>
                    <a:cubicBezTo>
                      <a:pt x="882" y="674"/>
                      <a:pt x="603" y="607"/>
                      <a:pt x="367" y="521"/>
                    </a:cubicBezTo>
                    <a:cubicBezTo>
                      <a:pt x="291" y="493"/>
                      <a:pt x="223" y="462"/>
                      <a:pt x="166" y="431"/>
                    </a:cubicBezTo>
                    <a:cubicBezTo>
                      <a:pt x="166" y="431"/>
                      <a:pt x="166" y="431"/>
                      <a:pt x="166" y="431"/>
                    </a:cubicBezTo>
                    <a:cubicBezTo>
                      <a:pt x="164" y="426"/>
                      <a:pt x="129" y="318"/>
                      <a:pt x="184" y="241"/>
                    </a:cubicBezTo>
                    <a:cubicBezTo>
                      <a:pt x="223" y="188"/>
                      <a:pt x="264" y="185"/>
                      <a:pt x="286" y="188"/>
                    </a:cubicBezTo>
                    <a:cubicBezTo>
                      <a:pt x="296" y="190"/>
                      <a:pt x="308" y="192"/>
                      <a:pt x="318" y="197"/>
                    </a:cubicBezTo>
                    <a:cubicBezTo>
                      <a:pt x="202" y="131"/>
                      <a:pt x="62" y="66"/>
                      <a:pt x="0" y="0"/>
                    </a:cubicBezTo>
                    <a:cubicBezTo>
                      <a:pt x="0" y="367"/>
                      <a:pt x="0" y="367"/>
                      <a:pt x="0" y="367"/>
                    </a:cubicBezTo>
                    <a:cubicBezTo>
                      <a:pt x="51" y="408"/>
                      <a:pt x="111" y="448"/>
                      <a:pt x="163" y="477"/>
                    </a:cubicBezTo>
                    <a:cubicBezTo>
                      <a:pt x="392" y="607"/>
                      <a:pt x="788" y="724"/>
                      <a:pt x="1221" y="711"/>
                    </a:cubicBezTo>
                    <a:cubicBezTo>
                      <a:pt x="1196" y="710"/>
                      <a:pt x="1173" y="700"/>
                      <a:pt x="1156" y="681"/>
                    </a:cubicBezTo>
                    <a:close/>
                  </a:path>
                </a:pathLst>
              </a:custGeom>
              <a:solidFill>
                <a:srgbClr val="F78868"/>
              </a:solidFill>
              <a:ln w="9525" cap="flat">
                <a:solidFill>
                  <a:srgbClr val="000000"/>
                </a:solidFill>
                <a:prstDash val="lgDash"/>
                <a:round/>
                <a:headEnd/>
                <a:tailEnd/>
              </a:ln>
            </p:spPr>
            <p:txBody>
              <a:bodyPr/>
              <a:lstStyle/>
              <a:p>
                <a:endParaRPr lang="hu-HU"/>
              </a:p>
            </p:txBody>
          </p:sp>
          <p:sp>
            <p:nvSpPr>
              <p:cNvPr id="16429" name="Freeform 434"/>
              <p:cNvSpPr>
                <a:spLocks/>
              </p:cNvSpPr>
              <p:nvPr/>
            </p:nvSpPr>
            <p:spPr bwMode="auto">
              <a:xfrm>
                <a:off x="1220" y="2184"/>
                <a:ext cx="3053" cy="960"/>
              </a:xfrm>
              <a:custGeom>
                <a:avLst/>
                <a:gdLst>
                  <a:gd name="T0" fmla="*/ 0 w 1221"/>
                  <a:gd name="T1" fmla="*/ 8 h 360"/>
                  <a:gd name="T2" fmla="*/ 408 w 1221"/>
                  <a:gd name="T3" fmla="*/ 301 h 360"/>
                  <a:gd name="T4" fmla="*/ 3053 w 1221"/>
                  <a:gd name="T5" fmla="*/ 925 h 360"/>
                  <a:gd name="T6" fmla="*/ 2890 w 1221"/>
                  <a:gd name="T7" fmla="*/ 845 h 360"/>
                  <a:gd name="T8" fmla="*/ 2893 w 1221"/>
                  <a:gd name="T9" fmla="*/ 845 h 360"/>
                  <a:gd name="T10" fmla="*/ 918 w 1221"/>
                  <a:gd name="T11" fmla="*/ 419 h 360"/>
                  <a:gd name="T12" fmla="*/ 415 w 1221"/>
                  <a:gd name="T13" fmla="*/ 179 h 360"/>
                  <a:gd name="T14" fmla="*/ 415 w 1221"/>
                  <a:gd name="T15" fmla="*/ 179 h 360"/>
                  <a:gd name="T16" fmla="*/ 383 w 1221"/>
                  <a:gd name="T17" fmla="*/ 0 h 360"/>
                  <a:gd name="T18" fmla="*/ 220 w 1221"/>
                  <a:gd name="T19" fmla="*/ 80 h 360"/>
                  <a:gd name="T20" fmla="*/ 0 w 1221"/>
                  <a:gd name="T21" fmla="*/ 8 h 3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21" h="360">
                    <a:moveTo>
                      <a:pt x="0" y="3"/>
                    </a:moveTo>
                    <a:cubicBezTo>
                      <a:pt x="51" y="44"/>
                      <a:pt x="111" y="84"/>
                      <a:pt x="163" y="113"/>
                    </a:cubicBezTo>
                    <a:cubicBezTo>
                      <a:pt x="392" y="243"/>
                      <a:pt x="788" y="360"/>
                      <a:pt x="1221" y="347"/>
                    </a:cubicBezTo>
                    <a:cubicBezTo>
                      <a:pt x="1196" y="346"/>
                      <a:pt x="1173" y="336"/>
                      <a:pt x="1156" y="317"/>
                    </a:cubicBezTo>
                    <a:cubicBezTo>
                      <a:pt x="1157" y="317"/>
                      <a:pt x="1157" y="317"/>
                      <a:pt x="1157" y="317"/>
                    </a:cubicBezTo>
                    <a:cubicBezTo>
                      <a:pt x="882" y="310"/>
                      <a:pt x="603" y="243"/>
                      <a:pt x="367" y="157"/>
                    </a:cubicBezTo>
                    <a:cubicBezTo>
                      <a:pt x="291" y="129"/>
                      <a:pt x="223" y="98"/>
                      <a:pt x="166" y="67"/>
                    </a:cubicBezTo>
                    <a:cubicBezTo>
                      <a:pt x="166" y="67"/>
                      <a:pt x="166" y="67"/>
                      <a:pt x="166" y="67"/>
                    </a:cubicBezTo>
                    <a:cubicBezTo>
                      <a:pt x="165" y="64"/>
                      <a:pt x="156" y="37"/>
                      <a:pt x="153" y="0"/>
                    </a:cubicBezTo>
                    <a:cubicBezTo>
                      <a:pt x="151" y="20"/>
                      <a:pt x="126" y="24"/>
                      <a:pt x="88" y="30"/>
                    </a:cubicBezTo>
                    <a:cubicBezTo>
                      <a:pt x="50" y="36"/>
                      <a:pt x="0" y="3"/>
                      <a:pt x="0" y="3"/>
                    </a:cubicBezTo>
                    <a:close/>
                  </a:path>
                </a:pathLst>
              </a:custGeom>
              <a:solidFill>
                <a:srgbClr val="F67151"/>
              </a:solidFill>
              <a:ln w="9525" cap="flat">
                <a:solidFill>
                  <a:srgbClr val="000000"/>
                </a:solidFill>
                <a:prstDash val="lgDash"/>
                <a:round/>
                <a:headEnd/>
                <a:tailEnd/>
              </a:ln>
            </p:spPr>
            <p:txBody>
              <a:bodyPr/>
              <a:lstStyle/>
              <a:p>
                <a:endParaRPr lang="hu-HU"/>
              </a:p>
            </p:txBody>
          </p:sp>
          <p:sp>
            <p:nvSpPr>
              <p:cNvPr id="16430" name="Freeform 435"/>
              <p:cNvSpPr>
                <a:spLocks/>
              </p:cNvSpPr>
              <p:nvPr/>
            </p:nvSpPr>
            <p:spPr bwMode="auto">
              <a:xfrm>
                <a:off x="1253" y="1293"/>
                <a:ext cx="625" cy="584"/>
              </a:xfrm>
              <a:custGeom>
                <a:avLst/>
                <a:gdLst>
                  <a:gd name="T0" fmla="*/ 0 w 250"/>
                  <a:gd name="T1" fmla="*/ 0 h 219"/>
                  <a:gd name="T2" fmla="*/ 393 w 250"/>
                  <a:gd name="T3" fmla="*/ 264 h 219"/>
                  <a:gd name="T4" fmla="*/ 625 w 250"/>
                  <a:gd name="T5" fmla="*/ 395 h 219"/>
                  <a:gd name="T6" fmla="*/ 390 w 250"/>
                  <a:gd name="T7" fmla="*/ 584 h 219"/>
                  <a:gd name="T8" fmla="*/ 378 w 250"/>
                  <a:gd name="T9" fmla="*/ 336 h 219"/>
                  <a:gd name="T10" fmla="*/ 0 w 250"/>
                  <a:gd name="T11" fmla="*/ 0 h 2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0" h="219">
                    <a:moveTo>
                      <a:pt x="0" y="0"/>
                    </a:moveTo>
                    <a:cubicBezTo>
                      <a:pt x="35" y="31"/>
                      <a:pt x="93" y="68"/>
                      <a:pt x="157" y="99"/>
                    </a:cubicBezTo>
                    <a:cubicBezTo>
                      <a:pt x="221" y="130"/>
                      <a:pt x="250" y="148"/>
                      <a:pt x="250" y="148"/>
                    </a:cubicBezTo>
                    <a:cubicBezTo>
                      <a:pt x="217" y="151"/>
                      <a:pt x="180" y="172"/>
                      <a:pt x="156" y="219"/>
                    </a:cubicBezTo>
                    <a:cubicBezTo>
                      <a:pt x="164" y="187"/>
                      <a:pt x="164" y="148"/>
                      <a:pt x="151" y="126"/>
                    </a:cubicBezTo>
                    <a:cubicBezTo>
                      <a:pt x="137" y="103"/>
                      <a:pt x="29" y="58"/>
                      <a:pt x="0" y="0"/>
                    </a:cubicBezTo>
                    <a:close/>
                  </a:path>
                </a:pathLst>
              </a:custGeom>
              <a:solidFill>
                <a:srgbClr val="F9B196"/>
              </a:solidFill>
              <a:ln w="9525" cap="flat">
                <a:solidFill>
                  <a:srgbClr val="000000"/>
                </a:solidFill>
                <a:prstDash val="lgDash"/>
                <a:round/>
                <a:headEnd/>
                <a:tailEnd/>
              </a:ln>
            </p:spPr>
            <p:txBody>
              <a:bodyPr/>
              <a:lstStyle/>
              <a:p>
                <a:endParaRPr lang="hu-HU"/>
              </a:p>
            </p:txBody>
          </p:sp>
          <p:sp>
            <p:nvSpPr>
              <p:cNvPr id="16431" name="Freeform 436"/>
              <p:cNvSpPr>
                <a:spLocks/>
              </p:cNvSpPr>
              <p:nvPr/>
            </p:nvSpPr>
            <p:spPr bwMode="auto">
              <a:xfrm>
                <a:off x="2098" y="1955"/>
                <a:ext cx="225" cy="128"/>
              </a:xfrm>
              <a:custGeom>
                <a:avLst/>
                <a:gdLst>
                  <a:gd name="T0" fmla="*/ 28 w 90"/>
                  <a:gd name="T1" fmla="*/ 29 h 48"/>
                  <a:gd name="T2" fmla="*/ 193 w 90"/>
                  <a:gd name="T3" fmla="*/ 99 h 48"/>
                  <a:gd name="T4" fmla="*/ 28 w 90"/>
                  <a:gd name="T5" fmla="*/ 29 h 48"/>
                  <a:gd name="T6" fmla="*/ 0 60000 65536"/>
                  <a:gd name="T7" fmla="*/ 0 60000 65536"/>
                  <a:gd name="T8" fmla="*/ 0 60000 65536"/>
                </a:gdLst>
                <a:ahLst/>
                <a:cxnLst>
                  <a:cxn ang="T6">
                    <a:pos x="T0" y="T1"/>
                  </a:cxn>
                  <a:cxn ang="T7">
                    <a:pos x="T2" y="T3"/>
                  </a:cxn>
                  <a:cxn ang="T8">
                    <a:pos x="T4" y="T5"/>
                  </a:cxn>
                </a:cxnLst>
                <a:rect l="0" t="0" r="r" b="b"/>
                <a:pathLst>
                  <a:path w="90" h="48">
                    <a:moveTo>
                      <a:pt x="11" y="11"/>
                    </a:moveTo>
                    <a:cubicBezTo>
                      <a:pt x="0" y="22"/>
                      <a:pt x="64" y="48"/>
                      <a:pt x="77" y="37"/>
                    </a:cubicBezTo>
                    <a:cubicBezTo>
                      <a:pt x="90" y="26"/>
                      <a:pt x="22" y="0"/>
                      <a:pt x="11" y="11"/>
                    </a:cubicBezTo>
                    <a:close/>
                  </a:path>
                </a:pathLst>
              </a:custGeom>
              <a:solidFill>
                <a:srgbClr val="A56785"/>
              </a:solidFill>
              <a:ln w="9525" cap="flat">
                <a:solidFill>
                  <a:srgbClr val="000000"/>
                </a:solidFill>
                <a:prstDash val="lgDash"/>
                <a:round/>
                <a:headEnd/>
                <a:tailEnd/>
              </a:ln>
            </p:spPr>
            <p:txBody>
              <a:bodyPr/>
              <a:lstStyle/>
              <a:p>
                <a:endParaRPr lang="hu-HU"/>
              </a:p>
            </p:txBody>
          </p:sp>
          <p:sp>
            <p:nvSpPr>
              <p:cNvPr id="16432" name="Freeform 437"/>
              <p:cNvSpPr>
                <a:spLocks/>
              </p:cNvSpPr>
              <p:nvPr/>
            </p:nvSpPr>
            <p:spPr bwMode="auto">
              <a:xfrm>
                <a:off x="4103" y="2445"/>
                <a:ext cx="172" cy="78"/>
              </a:xfrm>
              <a:custGeom>
                <a:avLst/>
                <a:gdLst>
                  <a:gd name="T0" fmla="*/ 15 w 69"/>
                  <a:gd name="T1" fmla="*/ 30 h 29"/>
                  <a:gd name="T2" fmla="*/ 152 w 69"/>
                  <a:gd name="T3" fmla="*/ 48 h 29"/>
                  <a:gd name="T4" fmla="*/ 15 w 69"/>
                  <a:gd name="T5" fmla="*/ 30 h 29"/>
                  <a:gd name="T6" fmla="*/ 0 60000 65536"/>
                  <a:gd name="T7" fmla="*/ 0 60000 65536"/>
                  <a:gd name="T8" fmla="*/ 0 60000 65536"/>
                </a:gdLst>
                <a:ahLst/>
                <a:cxnLst>
                  <a:cxn ang="T6">
                    <a:pos x="T0" y="T1"/>
                  </a:cxn>
                  <a:cxn ang="T7">
                    <a:pos x="T2" y="T3"/>
                  </a:cxn>
                  <a:cxn ang="T8">
                    <a:pos x="T4" y="T5"/>
                  </a:cxn>
                </a:cxnLst>
                <a:rect l="0" t="0" r="r" b="b"/>
                <a:pathLst>
                  <a:path w="69" h="29">
                    <a:moveTo>
                      <a:pt x="6" y="11"/>
                    </a:moveTo>
                    <a:cubicBezTo>
                      <a:pt x="0" y="21"/>
                      <a:pt x="53" y="29"/>
                      <a:pt x="61" y="18"/>
                    </a:cubicBezTo>
                    <a:cubicBezTo>
                      <a:pt x="69" y="7"/>
                      <a:pt x="12" y="0"/>
                      <a:pt x="6" y="11"/>
                    </a:cubicBezTo>
                    <a:close/>
                  </a:path>
                </a:pathLst>
              </a:custGeom>
              <a:solidFill>
                <a:srgbClr val="A56785"/>
              </a:solidFill>
              <a:ln w="9525" cap="flat">
                <a:solidFill>
                  <a:srgbClr val="000000"/>
                </a:solidFill>
                <a:prstDash val="lgDash"/>
                <a:round/>
                <a:headEnd/>
                <a:tailEnd/>
              </a:ln>
            </p:spPr>
            <p:txBody>
              <a:bodyPr/>
              <a:lstStyle/>
              <a:p>
                <a:endParaRPr lang="hu-HU"/>
              </a:p>
            </p:txBody>
          </p:sp>
          <p:sp>
            <p:nvSpPr>
              <p:cNvPr id="16433" name="Freeform 438"/>
              <p:cNvSpPr>
                <a:spLocks/>
              </p:cNvSpPr>
              <p:nvPr/>
            </p:nvSpPr>
            <p:spPr bwMode="auto">
              <a:xfrm>
                <a:off x="2285" y="2536"/>
                <a:ext cx="225" cy="128"/>
              </a:xfrm>
              <a:custGeom>
                <a:avLst/>
                <a:gdLst>
                  <a:gd name="T0" fmla="*/ 28 w 90"/>
                  <a:gd name="T1" fmla="*/ 29 h 48"/>
                  <a:gd name="T2" fmla="*/ 193 w 90"/>
                  <a:gd name="T3" fmla="*/ 99 h 48"/>
                  <a:gd name="T4" fmla="*/ 28 w 90"/>
                  <a:gd name="T5" fmla="*/ 29 h 48"/>
                  <a:gd name="T6" fmla="*/ 0 60000 65536"/>
                  <a:gd name="T7" fmla="*/ 0 60000 65536"/>
                  <a:gd name="T8" fmla="*/ 0 60000 65536"/>
                </a:gdLst>
                <a:ahLst/>
                <a:cxnLst>
                  <a:cxn ang="T6">
                    <a:pos x="T0" y="T1"/>
                  </a:cxn>
                  <a:cxn ang="T7">
                    <a:pos x="T2" y="T3"/>
                  </a:cxn>
                  <a:cxn ang="T8">
                    <a:pos x="T4" y="T5"/>
                  </a:cxn>
                </a:cxnLst>
                <a:rect l="0" t="0" r="r" b="b"/>
                <a:pathLst>
                  <a:path w="90" h="48">
                    <a:moveTo>
                      <a:pt x="11" y="11"/>
                    </a:moveTo>
                    <a:cubicBezTo>
                      <a:pt x="0" y="22"/>
                      <a:pt x="64" y="48"/>
                      <a:pt x="77" y="37"/>
                    </a:cubicBezTo>
                    <a:cubicBezTo>
                      <a:pt x="90" y="26"/>
                      <a:pt x="22" y="0"/>
                      <a:pt x="11" y="11"/>
                    </a:cubicBezTo>
                    <a:close/>
                  </a:path>
                </a:pathLst>
              </a:custGeom>
              <a:solidFill>
                <a:srgbClr val="B57F99"/>
              </a:solidFill>
              <a:ln w="9525" cap="flat">
                <a:solidFill>
                  <a:srgbClr val="000000"/>
                </a:solidFill>
                <a:prstDash val="lgDash"/>
                <a:round/>
                <a:headEnd/>
                <a:tailEnd/>
              </a:ln>
            </p:spPr>
            <p:txBody>
              <a:bodyPr/>
              <a:lstStyle/>
              <a:p>
                <a:endParaRPr lang="hu-HU"/>
              </a:p>
            </p:txBody>
          </p:sp>
          <p:sp>
            <p:nvSpPr>
              <p:cNvPr id="16434" name="Freeform 439"/>
              <p:cNvSpPr>
                <a:spLocks/>
              </p:cNvSpPr>
              <p:nvPr/>
            </p:nvSpPr>
            <p:spPr bwMode="auto">
              <a:xfrm>
                <a:off x="2115" y="1989"/>
                <a:ext cx="178" cy="107"/>
              </a:xfrm>
              <a:custGeom>
                <a:avLst/>
                <a:gdLst>
                  <a:gd name="T0" fmla="*/ 175 w 71"/>
                  <a:gd name="T1" fmla="*/ 64 h 40"/>
                  <a:gd name="T2" fmla="*/ 8 w 71"/>
                  <a:gd name="T3" fmla="*/ 0 h 40"/>
                  <a:gd name="T4" fmla="*/ 5 w 71"/>
                  <a:gd name="T5" fmla="*/ 0 h 40"/>
                  <a:gd name="T6" fmla="*/ 0 w 71"/>
                  <a:gd name="T7" fmla="*/ 43 h 40"/>
                  <a:gd name="T8" fmla="*/ 160 w 71"/>
                  <a:gd name="T9" fmla="*/ 107 h 40"/>
                  <a:gd name="T10" fmla="*/ 178 w 71"/>
                  <a:gd name="T11" fmla="*/ 59 h 40"/>
                  <a:gd name="T12" fmla="*/ 175 w 71"/>
                  <a:gd name="T13" fmla="*/ 64 h 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1" h="40">
                    <a:moveTo>
                      <a:pt x="70" y="24"/>
                    </a:moveTo>
                    <a:cubicBezTo>
                      <a:pt x="58" y="34"/>
                      <a:pt x="2" y="12"/>
                      <a:pt x="3" y="0"/>
                    </a:cubicBezTo>
                    <a:cubicBezTo>
                      <a:pt x="2" y="0"/>
                      <a:pt x="2" y="0"/>
                      <a:pt x="2" y="0"/>
                    </a:cubicBezTo>
                    <a:cubicBezTo>
                      <a:pt x="2" y="4"/>
                      <a:pt x="0" y="10"/>
                      <a:pt x="0" y="16"/>
                    </a:cubicBezTo>
                    <a:cubicBezTo>
                      <a:pt x="18" y="27"/>
                      <a:pt x="42" y="35"/>
                      <a:pt x="64" y="40"/>
                    </a:cubicBezTo>
                    <a:cubicBezTo>
                      <a:pt x="68" y="35"/>
                      <a:pt x="70" y="28"/>
                      <a:pt x="71" y="22"/>
                    </a:cubicBezTo>
                    <a:cubicBezTo>
                      <a:pt x="71" y="22"/>
                      <a:pt x="70" y="23"/>
                      <a:pt x="70" y="24"/>
                    </a:cubicBezTo>
                    <a:close/>
                  </a:path>
                </a:pathLst>
              </a:custGeom>
              <a:solidFill>
                <a:srgbClr val="E2DAE7"/>
              </a:solidFill>
              <a:ln w="9525" cap="flat">
                <a:solidFill>
                  <a:srgbClr val="000000"/>
                </a:solidFill>
                <a:prstDash val="lgDash"/>
                <a:round/>
                <a:headEnd/>
                <a:tailEnd/>
              </a:ln>
            </p:spPr>
            <p:txBody>
              <a:bodyPr/>
              <a:lstStyle/>
              <a:p>
                <a:endParaRPr lang="hu-HU"/>
              </a:p>
            </p:txBody>
          </p:sp>
          <p:sp>
            <p:nvSpPr>
              <p:cNvPr id="16435" name="Freeform 440"/>
              <p:cNvSpPr>
                <a:spLocks/>
              </p:cNvSpPr>
              <p:nvPr/>
            </p:nvSpPr>
            <p:spPr bwMode="auto">
              <a:xfrm>
                <a:off x="4053" y="2901"/>
                <a:ext cx="150" cy="83"/>
              </a:xfrm>
              <a:custGeom>
                <a:avLst/>
                <a:gdLst>
                  <a:gd name="T0" fmla="*/ 95 w 60"/>
                  <a:gd name="T1" fmla="*/ 62 h 31"/>
                  <a:gd name="T2" fmla="*/ 20 w 60"/>
                  <a:gd name="T3" fmla="*/ 29 h 31"/>
                  <a:gd name="T4" fmla="*/ 118 w 60"/>
                  <a:gd name="T5" fmla="*/ 24 h 31"/>
                  <a:gd name="T6" fmla="*/ 140 w 60"/>
                  <a:gd name="T7" fmla="*/ 72 h 31"/>
                  <a:gd name="T8" fmla="*/ 95 w 60"/>
                  <a:gd name="T9" fmla="*/ 62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31">
                    <a:moveTo>
                      <a:pt x="38" y="23"/>
                    </a:moveTo>
                    <a:cubicBezTo>
                      <a:pt x="38" y="23"/>
                      <a:pt x="0" y="22"/>
                      <a:pt x="8" y="11"/>
                    </a:cubicBezTo>
                    <a:cubicBezTo>
                      <a:pt x="16" y="0"/>
                      <a:pt x="47" y="9"/>
                      <a:pt x="47" y="9"/>
                    </a:cubicBezTo>
                    <a:cubicBezTo>
                      <a:pt x="49" y="11"/>
                      <a:pt x="60" y="22"/>
                      <a:pt x="56" y="27"/>
                    </a:cubicBezTo>
                    <a:cubicBezTo>
                      <a:pt x="52" y="31"/>
                      <a:pt x="45" y="28"/>
                      <a:pt x="38" y="23"/>
                    </a:cubicBezTo>
                    <a:close/>
                  </a:path>
                </a:pathLst>
              </a:custGeom>
              <a:solidFill>
                <a:srgbClr val="B57F99"/>
              </a:solidFill>
              <a:ln w="9525" cap="flat">
                <a:solidFill>
                  <a:srgbClr val="000000"/>
                </a:solidFill>
                <a:prstDash val="lgDash"/>
                <a:round/>
                <a:headEnd/>
                <a:tailEnd/>
              </a:ln>
            </p:spPr>
            <p:txBody>
              <a:bodyPr/>
              <a:lstStyle/>
              <a:p>
                <a:endParaRPr lang="hu-HU"/>
              </a:p>
            </p:txBody>
          </p:sp>
          <p:sp>
            <p:nvSpPr>
              <p:cNvPr id="16436" name="Freeform 441"/>
              <p:cNvSpPr>
                <a:spLocks/>
              </p:cNvSpPr>
              <p:nvPr/>
            </p:nvSpPr>
            <p:spPr bwMode="auto">
              <a:xfrm>
                <a:off x="4148" y="2923"/>
                <a:ext cx="55" cy="61"/>
              </a:xfrm>
              <a:custGeom>
                <a:avLst/>
                <a:gdLst>
                  <a:gd name="T0" fmla="*/ 0 w 22"/>
                  <a:gd name="T1" fmla="*/ 40 h 23"/>
                  <a:gd name="T2" fmla="*/ 45 w 22"/>
                  <a:gd name="T3" fmla="*/ 50 h 23"/>
                  <a:gd name="T4" fmla="*/ 23 w 22"/>
                  <a:gd name="T5" fmla="*/ 3 h 23"/>
                  <a:gd name="T6" fmla="*/ 20 w 22"/>
                  <a:gd name="T7" fmla="*/ 0 h 23"/>
                  <a:gd name="T8" fmla="*/ 0 w 22"/>
                  <a:gd name="T9" fmla="*/ 40 h 23"/>
                  <a:gd name="T10" fmla="*/ 0 w 22"/>
                  <a:gd name="T11" fmla="*/ 4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23">
                    <a:moveTo>
                      <a:pt x="0" y="15"/>
                    </a:moveTo>
                    <a:cubicBezTo>
                      <a:pt x="7" y="20"/>
                      <a:pt x="14" y="23"/>
                      <a:pt x="18" y="19"/>
                    </a:cubicBezTo>
                    <a:cubicBezTo>
                      <a:pt x="22" y="14"/>
                      <a:pt x="11" y="3"/>
                      <a:pt x="9" y="1"/>
                    </a:cubicBezTo>
                    <a:cubicBezTo>
                      <a:pt x="9" y="1"/>
                      <a:pt x="9" y="1"/>
                      <a:pt x="8" y="0"/>
                    </a:cubicBezTo>
                    <a:cubicBezTo>
                      <a:pt x="0" y="15"/>
                      <a:pt x="0" y="15"/>
                      <a:pt x="0" y="15"/>
                    </a:cubicBezTo>
                    <a:cubicBezTo>
                      <a:pt x="0" y="15"/>
                      <a:pt x="0" y="15"/>
                      <a:pt x="0" y="15"/>
                    </a:cubicBezTo>
                    <a:close/>
                  </a:path>
                </a:pathLst>
              </a:custGeom>
              <a:solidFill>
                <a:srgbClr val="7D3158"/>
              </a:solidFill>
              <a:ln w="9525" cap="flat">
                <a:solidFill>
                  <a:srgbClr val="000000"/>
                </a:solidFill>
                <a:prstDash val="lgDash"/>
                <a:round/>
                <a:headEnd/>
                <a:tailEnd/>
              </a:ln>
            </p:spPr>
            <p:txBody>
              <a:bodyPr/>
              <a:lstStyle/>
              <a:p>
                <a:endParaRPr lang="hu-HU"/>
              </a:p>
            </p:txBody>
          </p:sp>
          <p:sp>
            <p:nvSpPr>
              <p:cNvPr id="16437" name="Freeform 442"/>
              <p:cNvSpPr>
                <a:spLocks/>
              </p:cNvSpPr>
              <p:nvPr/>
            </p:nvSpPr>
            <p:spPr bwMode="auto">
              <a:xfrm>
                <a:off x="4115" y="2480"/>
                <a:ext cx="145" cy="51"/>
              </a:xfrm>
              <a:custGeom>
                <a:avLst/>
                <a:gdLst>
                  <a:gd name="T0" fmla="*/ 8 w 58"/>
                  <a:gd name="T1" fmla="*/ 38 h 19"/>
                  <a:gd name="T2" fmla="*/ 130 w 58"/>
                  <a:gd name="T3" fmla="*/ 51 h 19"/>
                  <a:gd name="T4" fmla="*/ 143 w 58"/>
                  <a:gd name="T5" fmla="*/ 8 h 19"/>
                  <a:gd name="T6" fmla="*/ 143 w 58"/>
                  <a:gd name="T7" fmla="*/ 5 h 19"/>
                  <a:gd name="T8" fmla="*/ 140 w 58"/>
                  <a:gd name="T9" fmla="*/ 13 h 19"/>
                  <a:gd name="T10" fmla="*/ 0 w 58"/>
                  <a:gd name="T11" fmla="*/ 0 h 19"/>
                  <a:gd name="T12" fmla="*/ 0 w 58"/>
                  <a:gd name="T13" fmla="*/ 0 h 19"/>
                  <a:gd name="T14" fmla="*/ 8 w 58"/>
                  <a:gd name="T15" fmla="*/ 40 h 19"/>
                  <a:gd name="T16" fmla="*/ 8 w 58"/>
                  <a:gd name="T17" fmla="*/ 38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 h="19">
                    <a:moveTo>
                      <a:pt x="3" y="14"/>
                    </a:moveTo>
                    <a:cubicBezTo>
                      <a:pt x="21" y="17"/>
                      <a:pt x="38" y="18"/>
                      <a:pt x="52" y="19"/>
                    </a:cubicBezTo>
                    <a:cubicBezTo>
                      <a:pt x="54" y="17"/>
                      <a:pt x="58" y="10"/>
                      <a:pt x="57" y="3"/>
                    </a:cubicBezTo>
                    <a:cubicBezTo>
                      <a:pt x="57" y="3"/>
                      <a:pt x="57" y="2"/>
                      <a:pt x="57" y="2"/>
                    </a:cubicBezTo>
                    <a:cubicBezTo>
                      <a:pt x="57" y="3"/>
                      <a:pt x="57" y="4"/>
                      <a:pt x="56" y="5"/>
                    </a:cubicBezTo>
                    <a:cubicBezTo>
                      <a:pt x="49" y="15"/>
                      <a:pt x="1" y="9"/>
                      <a:pt x="0" y="0"/>
                    </a:cubicBezTo>
                    <a:cubicBezTo>
                      <a:pt x="0" y="0"/>
                      <a:pt x="0" y="0"/>
                      <a:pt x="0" y="0"/>
                    </a:cubicBezTo>
                    <a:cubicBezTo>
                      <a:pt x="0" y="3"/>
                      <a:pt x="1" y="11"/>
                      <a:pt x="3" y="15"/>
                    </a:cubicBezTo>
                    <a:lnTo>
                      <a:pt x="3" y="14"/>
                    </a:lnTo>
                    <a:close/>
                  </a:path>
                </a:pathLst>
              </a:custGeom>
              <a:solidFill>
                <a:srgbClr val="E2DAE7"/>
              </a:solidFill>
              <a:ln w="9525" cap="flat">
                <a:solidFill>
                  <a:srgbClr val="000000"/>
                </a:solidFill>
                <a:prstDash val="lgDash"/>
                <a:round/>
                <a:headEnd/>
                <a:tailEnd/>
              </a:ln>
            </p:spPr>
            <p:txBody>
              <a:bodyPr/>
              <a:lstStyle/>
              <a:p>
                <a:endParaRPr lang="hu-HU"/>
              </a:p>
            </p:txBody>
          </p:sp>
          <p:sp>
            <p:nvSpPr>
              <p:cNvPr id="16438" name="Freeform 443"/>
              <p:cNvSpPr>
                <a:spLocks/>
              </p:cNvSpPr>
              <p:nvPr/>
            </p:nvSpPr>
            <p:spPr bwMode="auto">
              <a:xfrm>
                <a:off x="2883" y="2360"/>
                <a:ext cx="270" cy="208"/>
              </a:xfrm>
              <a:custGeom>
                <a:avLst/>
                <a:gdLst>
                  <a:gd name="T0" fmla="*/ 25 w 108"/>
                  <a:gd name="T1" fmla="*/ 75 h 78"/>
                  <a:gd name="T2" fmla="*/ 245 w 108"/>
                  <a:gd name="T3" fmla="*/ 139 h 78"/>
                  <a:gd name="T4" fmla="*/ 25 w 108"/>
                  <a:gd name="T5" fmla="*/ 75 h 78"/>
                  <a:gd name="T6" fmla="*/ 0 60000 65536"/>
                  <a:gd name="T7" fmla="*/ 0 60000 65536"/>
                  <a:gd name="T8" fmla="*/ 0 60000 65536"/>
                </a:gdLst>
                <a:ahLst/>
                <a:cxnLst>
                  <a:cxn ang="T6">
                    <a:pos x="T0" y="T1"/>
                  </a:cxn>
                  <a:cxn ang="T7">
                    <a:pos x="T2" y="T3"/>
                  </a:cxn>
                  <a:cxn ang="T8">
                    <a:pos x="T4" y="T5"/>
                  </a:cxn>
                </a:cxnLst>
                <a:rect l="0" t="0" r="r" b="b"/>
                <a:pathLst>
                  <a:path w="108" h="78">
                    <a:moveTo>
                      <a:pt x="10" y="28"/>
                    </a:moveTo>
                    <a:cubicBezTo>
                      <a:pt x="0" y="57"/>
                      <a:pt x="89" y="78"/>
                      <a:pt x="98" y="52"/>
                    </a:cubicBezTo>
                    <a:cubicBezTo>
                      <a:pt x="108" y="26"/>
                      <a:pt x="21" y="0"/>
                      <a:pt x="10" y="28"/>
                    </a:cubicBezTo>
                    <a:close/>
                  </a:path>
                </a:pathLst>
              </a:custGeom>
              <a:solidFill>
                <a:srgbClr val="C79CB0"/>
              </a:solidFill>
              <a:ln w="9525" cap="flat">
                <a:solidFill>
                  <a:srgbClr val="000000"/>
                </a:solidFill>
                <a:prstDash val="lgDash"/>
                <a:round/>
                <a:headEnd/>
                <a:tailEnd/>
              </a:ln>
            </p:spPr>
            <p:txBody>
              <a:bodyPr/>
              <a:lstStyle/>
              <a:p>
                <a:endParaRPr lang="hu-HU"/>
              </a:p>
            </p:txBody>
          </p:sp>
          <p:sp>
            <p:nvSpPr>
              <p:cNvPr id="16439" name="Freeform 444"/>
              <p:cNvSpPr>
                <a:spLocks/>
              </p:cNvSpPr>
              <p:nvPr/>
            </p:nvSpPr>
            <p:spPr bwMode="auto">
              <a:xfrm>
                <a:off x="2930" y="2443"/>
                <a:ext cx="190" cy="101"/>
              </a:xfrm>
              <a:custGeom>
                <a:avLst/>
                <a:gdLst>
                  <a:gd name="T0" fmla="*/ 155 w 76"/>
                  <a:gd name="T1" fmla="*/ 0 h 38"/>
                  <a:gd name="T2" fmla="*/ 165 w 76"/>
                  <a:gd name="T3" fmla="*/ 35 h 38"/>
                  <a:gd name="T4" fmla="*/ 0 w 76"/>
                  <a:gd name="T5" fmla="*/ 32 h 38"/>
                  <a:gd name="T6" fmla="*/ 185 w 76"/>
                  <a:gd name="T7" fmla="*/ 53 h 38"/>
                  <a:gd name="T8" fmla="*/ 155 w 76"/>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 h="38">
                    <a:moveTo>
                      <a:pt x="62" y="0"/>
                    </a:moveTo>
                    <a:cubicBezTo>
                      <a:pt x="66" y="4"/>
                      <a:pt x="68" y="9"/>
                      <a:pt x="66" y="13"/>
                    </a:cubicBezTo>
                    <a:cubicBezTo>
                      <a:pt x="60" y="29"/>
                      <a:pt x="20" y="25"/>
                      <a:pt x="0" y="12"/>
                    </a:cubicBezTo>
                    <a:cubicBezTo>
                      <a:pt x="15" y="30"/>
                      <a:pt x="67" y="38"/>
                      <a:pt x="74" y="20"/>
                    </a:cubicBezTo>
                    <a:cubicBezTo>
                      <a:pt x="76" y="13"/>
                      <a:pt x="71" y="6"/>
                      <a:pt x="62" y="0"/>
                    </a:cubicBezTo>
                    <a:close/>
                  </a:path>
                </a:pathLst>
              </a:custGeom>
              <a:solidFill>
                <a:srgbClr val="B17994"/>
              </a:solidFill>
              <a:ln w="9525" cap="flat">
                <a:solidFill>
                  <a:srgbClr val="000000"/>
                </a:solidFill>
                <a:prstDash val="lgDash"/>
                <a:round/>
                <a:headEnd/>
                <a:tailEnd/>
              </a:ln>
            </p:spPr>
            <p:txBody>
              <a:bodyPr/>
              <a:lstStyle/>
              <a:p>
                <a:endParaRPr lang="hu-HU"/>
              </a:p>
            </p:txBody>
          </p:sp>
          <p:sp>
            <p:nvSpPr>
              <p:cNvPr id="16440" name="Freeform 445"/>
              <p:cNvSpPr>
                <a:spLocks/>
              </p:cNvSpPr>
              <p:nvPr/>
            </p:nvSpPr>
            <p:spPr bwMode="auto">
              <a:xfrm>
                <a:off x="3413" y="2731"/>
                <a:ext cx="197" cy="130"/>
              </a:xfrm>
              <a:custGeom>
                <a:avLst/>
                <a:gdLst>
                  <a:gd name="T0" fmla="*/ 15 w 79"/>
                  <a:gd name="T1" fmla="*/ 53 h 49"/>
                  <a:gd name="T2" fmla="*/ 185 w 79"/>
                  <a:gd name="T3" fmla="*/ 85 h 49"/>
                  <a:gd name="T4" fmla="*/ 15 w 79"/>
                  <a:gd name="T5" fmla="*/ 53 h 49"/>
                  <a:gd name="T6" fmla="*/ 0 60000 65536"/>
                  <a:gd name="T7" fmla="*/ 0 60000 65536"/>
                  <a:gd name="T8" fmla="*/ 0 60000 65536"/>
                </a:gdLst>
                <a:ahLst/>
                <a:cxnLst>
                  <a:cxn ang="T6">
                    <a:pos x="T0" y="T1"/>
                  </a:cxn>
                  <a:cxn ang="T7">
                    <a:pos x="T2" y="T3"/>
                  </a:cxn>
                  <a:cxn ang="T8">
                    <a:pos x="T4" y="T5"/>
                  </a:cxn>
                </a:cxnLst>
                <a:rect l="0" t="0" r="r" b="b"/>
                <a:pathLst>
                  <a:path w="79" h="49">
                    <a:moveTo>
                      <a:pt x="6" y="20"/>
                    </a:moveTo>
                    <a:cubicBezTo>
                      <a:pt x="0" y="38"/>
                      <a:pt x="69" y="49"/>
                      <a:pt x="74" y="32"/>
                    </a:cubicBezTo>
                    <a:cubicBezTo>
                      <a:pt x="79" y="15"/>
                      <a:pt x="18" y="0"/>
                      <a:pt x="6" y="20"/>
                    </a:cubicBezTo>
                    <a:close/>
                  </a:path>
                </a:pathLst>
              </a:custGeom>
              <a:solidFill>
                <a:srgbClr val="C79CB0"/>
              </a:solidFill>
              <a:ln w="9525" cap="flat">
                <a:solidFill>
                  <a:srgbClr val="000000"/>
                </a:solidFill>
                <a:prstDash val="lgDash"/>
                <a:round/>
                <a:headEnd/>
                <a:tailEnd/>
              </a:ln>
            </p:spPr>
            <p:txBody>
              <a:bodyPr/>
              <a:lstStyle/>
              <a:p>
                <a:endParaRPr lang="hu-HU"/>
              </a:p>
            </p:txBody>
          </p:sp>
          <p:sp>
            <p:nvSpPr>
              <p:cNvPr id="16441" name="Freeform 446"/>
              <p:cNvSpPr>
                <a:spLocks/>
              </p:cNvSpPr>
              <p:nvPr/>
            </p:nvSpPr>
            <p:spPr bwMode="auto">
              <a:xfrm>
                <a:off x="3463" y="2773"/>
                <a:ext cx="127" cy="70"/>
              </a:xfrm>
              <a:custGeom>
                <a:avLst/>
                <a:gdLst>
                  <a:gd name="T0" fmla="*/ 77 w 51"/>
                  <a:gd name="T1" fmla="*/ 0 h 26"/>
                  <a:gd name="T2" fmla="*/ 100 w 51"/>
                  <a:gd name="T3" fmla="*/ 32 h 26"/>
                  <a:gd name="T4" fmla="*/ 0 w 51"/>
                  <a:gd name="T5" fmla="*/ 43 h 26"/>
                  <a:gd name="T6" fmla="*/ 122 w 51"/>
                  <a:gd name="T7" fmla="*/ 40 h 26"/>
                  <a:gd name="T8" fmla="*/ 77 w 51"/>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26">
                    <a:moveTo>
                      <a:pt x="31" y="0"/>
                    </a:moveTo>
                    <a:cubicBezTo>
                      <a:pt x="37" y="3"/>
                      <a:pt x="41" y="7"/>
                      <a:pt x="40" y="12"/>
                    </a:cubicBezTo>
                    <a:cubicBezTo>
                      <a:pt x="37" y="20"/>
                      <a:pt x="16" y="20"/>
                      <a:pt x="0" y="16"/>
                    </a:cubicBezTo>
                    <a:cubicBezTo>
                      <a:pt x="14" y="24"/>
                      <a:pt x="46" y="26"/>
                      <a:pt x="49" y="15"/>
                    </a:cubicBezTo>
                    <a:cubicBezTo>
                      <a:pt x="51" y="9"/>
                      <a:pt x="42" y="3"/>
                      <a:pt x="31" y="0"/>
                    </a:cubicBezTo>
                    <a:close/>
                  </a:path>
                </a:pathLst>
              </a:custGeom>
              <a:solidFill>
                <a:srgbClr val="B17994"/>
              </a:solidFill>
              <a:ln w="9525" cap="flat">
                <a:solidFill>
                  <a:srgbClr val="000000"/>
                </a:solidFill>
                <a:prstDash val="lgDash"/>
                <a:round/>
                <a:headEnd/>
                <a:tailEnd/>
              </a:ln>
            </p:spPr>
            <p:txBody>
              <a:bodyPr/>
              <a:lstStyle/>
              <a:p>
                <a:endParaRPr lang="hu-HU"/>
              </a:p>
            </p:txBody>
          </p:sp>
          <p:sp>
            <p:nvSpPr>
              <p:cNvPr id="16442" name="Freeform 447"/>
              <p:cNvSpPr>
                <a:spLocks/>
              </p:cNvSpPr>
              <p:nvPr/>
            </p:nvSpPr>
            <p:spPr bwMode="auto">
              <a:xfrm>
                <a:off x="1670" y="2203"/>
                <a:ext cx="78" cy="114"/>
              </a:xfrm>
              <a:custGeom>
                <a:avLst/>
                <a:gdLst>
                  <a:gd name="T0" fmla="*/ 20 w 31"/>
                  <a:gd name="T1" fmla="*/ 95 h 43"/>
                  <a:gd name="T2" fmla="*/ 13 w 31"/>
                  <a:gd name="T3" fmla="*/ 5 h 43"/>
                  <a:gd name="T4" fmla="*/ 55 w 31"/>
                  <a:gd name="T5" fmla="*/ 58 h 43"/>
                  <a:gd name="T6" fmla="*/ 73 w 31"/>
                  <a:gd name="T7" fmla="*/ 90 h 43"/>
                  <a:gd name="T8" fmla="*/ 20 w 31"/>
                  <a:gd name="T9" fmla="*/ 95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43">
                    <a:moveTo>
                      <a:pt x="8" y="36"/>
                    </a:moveTo>
                    <a:cubicBezTo>
                      <a:pt x="0" y="21"/>
                      <a:pt x="1" y="5"/>
                      <a:pt x="5" y="2"/>
                    </a:cubicBezTo>
                    <a:cubicBezTo>
                      <a:pt x="9" y="0"/>
                      <a:pt x="17" y="11"/>
                      <a:pt x="22" y="22"/>
                    </a:cubicBezTo>
                    <a:cubicBezTo>
                      <a:pt x="28" y="24"/>
                      <a:pt x="31" y="30"/>
                      <a:pt x="29" y="34"/>
                    </a:cubicBezTo>
                    <a:cubicBezTo>
                      <a:pt x="26" y="38"/>
                      <a:pt x="17" y="43"/>
                      <a:pt x="8" y="36"/>
                    </a:cubicBezTo>
                    <a:close/>
                  </a:path>
                </a:pathLst>
              </a:custGeom>
              <a:solidFill>
                <a:srgbClr val="7D3158"/>
              </a:solidFill>
              <a:ln w="9525" cap="flat">
                <a:solidFill>
                  <a:srgbClr val="000000"/>
                </a:solidFill>
                <a:prstDash val="lgDash"/>
                <a:round/>
                <a:headEnd/>
                <a:tailEnd/>
              </a:ln>
            </p:spPr>
            <p:txBody>
              <a:bodyPr/>
              <a:lstStyle/>
              <a:p>
                <a:endParaRPr lang="hu-HU"/>
              </a:p>
            </p:txBody>
          </p:sp>
          <p:sp>
            <p:nvSpPr>
              <p:cNvPr id="16443" name="Freeform 448"/>
              <p:cNvSpPr>
                <a:spLocks/>
              </p:cNvSpPr>
              <p:nvPr/>
            </p:nvSpPr>
            <p:spPr bwMode="auto">
              <a:xfrm>
                <a:off x="1690" y="2261"/>
                <a:ext cx="58" cy="56"/>
              </a:xfrm>
              <a:custGeom>
                <a:avLst/>
                <a:gdLst>
                  <a:gd name="T0" fmla="*/ 53 w 23"/>
                  <a:gd name="T1" fmla="*/ 32 h 21"/>
                  <a:gd name="T2" fmla="*/ 35 w 23"/>
                  <a:gd name="T3" fmla="*/ 0 h 21"/>
                  <a:gd name="T4" fmla="*/ 0 w 23"/>
                  <a:gd name="T5" fmla="*/ 37 h 21"/>
                  <a:gd name="T6" fmla="*/ 53 w 23"/>
                  <a:gd name="T7" fmla="*/ 32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21">
                    <a:moveTo>
                      <a:pt x="21" y="12"/>
                    </a:moveTo>
                    <a:cubicBezTo>
                      <a:pt x="23" y="8"/>
                      <a:pt x="20" y="2"/>
                      <a:pt x="14" y="0"/>
                    </a:cubicBezTo>
                    <a:cubicBezTo>
                      <a:pt x="0" y="14"/>
                      <a:pt x="0" y="14"/>
                      <a:pt x="0" y="14"/>
                    </a:cubicBezTo>
                    <a:cubicBezTo>
                      <a:pt x="9" y="21"/>
                      <a:pt x="18" y="16"/>
                      <a:pt x="21" y="12"/>
                    </a:cubicBezTo>
                    <a:close/>
                  </a:path>
                </a:pathLst>
              </a:custGeom>
              <a:solidFill>
                <a:srgbClr val="B57F99"/>
              </a:solidFill>
              <a:ln w="9525" cap="flat">
                <a:solidFill>
                  <a:srgbClr val="000000"/>
                </a:solidFill>
                <a:prstDash val="lgDash"/>
                <a:round/>
                <a:headEnd/>
                <a:tailEnd/>
              </a:ln>
            </p:spPr>
            <p:txBody>
              <a:bodyPr/>
              <a:lstStyle/>
              <a:p>
                <a:endParaRPr lang="hu-HU"/>
              </a:p>
            </p:txBody>
          </p:sp>
          <p:sp>
            <p:nvSpPr>
              <p:cNvPr id="16444" name="Freeform 449"/>
              <p:cNvSpPr>
                <a:spLocks/>
              </p:cNvSpPr>
              <p:nvPr/>
            </p:nvSpPr>
            <p:spPr bwMode="auto">
              <a:xfrm>
                <a:off x="2035" y="2299"/>
                <a:ext cx="23" cy="21"/>
              </a:xfrm>
              <a:custGeom>
                <a:avLst/>
                <a:gdLst>
                  <a:gd name="T0" fmla="*/ 0 w 9"/>
                  <a:gd name="T1" fmla="*/ 0 h 8"/>
                  <a:gd name="T2" fmla="*/ 8 w 9"/>
                  <a:gd name="T3" fmla="*/ 21 h 8"/>
                  <a:gd name="T4" fmla="*/ 23 w 9"/>
                  <a:gd name="T5" fmla="*/ 11 h 8"/>
                  <a:gd name="T6" fmla="*/ 0 60000 65536"/>
                  <a:gd name="T7" fmla="*/ 0 60000 65536"/>
                  <a:gd name="T8" fmla="*/ 0 60000 65536"/>
                </a:gdLst>
                <a:ahLst/>
                <a:cxnLst>
                  <a:cxn ang="T6">
                    <a:pos x="T0" y="T1"/>
                  </a:cxn>
                  <a:cxn ang="T7">
                    <a:pos x="T2" y="T3"/>
                  </a:cxn>
                  <a:cxn ang="T8">
                    <a:pos x="T4" y="T5"/>
                  </a:cxn>
                </a:cxnLst>
                <a:rect l="0" t="0" r="r" b="b"/>
                <a:pathLst>
                  <a:path w="9" h="8">
                    <a:moveTo>
                      <a:pt x="0" y="0"/>
                    </a:moveTo>
                    <a:cubicBezTo>
                      <a:pt x="2" y="4"/>
                      <a:pt x="3" y="8"/>
                      <a:pt x="3" y="8"/>
                    </a:cubicBezTo>
                    <a:cubicBezTo>
                      <a:pt x="9" y="4"/>
                      <a:pt x="9" y="4"/>
                      <a:pt x="9" y="4"/>
                    </a:cubicBezTo>
                  </a:path>
                </a:pathLst>
              </a:custGeom>
              <a:solidFill>
                <a:srgbClr val="626196"/>
              </a:solidFill>
              <a:ln w="9525" cap="flat">
                <a:solidFill>
                  <a:srgbClr val="000000"/>
                </a:solidFill>
                <a:prstDash val="lgDash"/>
                <a:round/>
                <a:headEnd/>
                <a:tailEnd/>
              </a:ln>
            </p:spPr>
            <p:txBody>
              <a:bodyPr/>
              <a:lstStyle/>
              <a:p>
                <a:endParaRPr lang="hu-HU"/>
              </a:p>
            </p:txBody>
          </p:sp>
          <p:sp>
            <p:nvSpPr>
              <p:cNvPr id="16445" name="Freeform 450"/>
              <p:cNvSpPr>
                <a:spLocks/>
              </p:cNvSpPr>
              <p:nvPr/>
            </p:nvSpPr>
            <p:spPr bwMode="auto">
              <a:xfrm>
                <a:off x="2385" y="2363"/>
                <a:ext cx="208" cy="82"/>
              </a:xfrm>
              <a:custGeom>
                <a:avLst/>
                <a:gdLst>
                  <a:gd name="T0" fmla="*/ 0 w 83"/>
                  <a:gd name="T1" fmla="*/ 0 h 31"/>
                  <a:gd name="T2" fmla="*/ 208 w 83"/>
                  <a:gd name="T3" fmla="*/ 82 h 31"/>
                  <a:gd name="T4" fmla="*/ 145 w 83"/>
                  <a:gd name="T5" fmla="*/ 26 h 31"/>
                  <a:gd name="T6" fmla="*/ 93 w 83"/>
                  <a:gd name="T7" fmla="*/ 5 h 31"/>
                  <a:gd name="T8" fmla="*/ 0 w 83"/>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 h="31">
                    <a:moveTo>
                      <a:pt x="0" y="0"/>
                    </a:moveTo>
                    <a:cubicBezTo>
                      <a:pt x="11" y="1"/>
                      <a:pt x="45" y="9"/>
                      <a:pt x="83" y="31"/>
                    </a:cubicBezTo>
                    <a:cubicBezTo>
                      <a:pt x="83" y="31"/>
                      <a:pt x="63" y="16"/>
                      <a:pt x="58" y="10"/>
                    </a:cubicBezTo>
                    <a:cubicBezTo>
                      <a:pt x="53" y="5"/>
                      <a:pt x="44" y="3"/>
                      <a:pt x="37" y="2"/>
                    </a:cubicBezTo>
                    <a:cubicBezTo>
                      <a:pt x="30" y="1"/>
                      <a:pt x="0" y="0"/>
                      <a:pt x="0" y="0"/>
                    </a:cubicBezTo>
                    <a:close/>
                  </a:path>
                </a:pathLst>
              </a:custGeom>
              <a:solidFill>
                <a:srgbClr val="626196"/>
              </a:solidFill>
              <a:ln w="9525" cap="flat">
                <a:solidFill>
                  <a:srgbClr val="000000"/>
                </a:solidFill>
                <a:prstDash val="lgDash"/>
                <a:round/>
                <a:headEnd/>
                <a:tailEnd/>
              </a:ln>
            </p:spPr>
            <p:txBody>
              <a:bodyPr/>
              <a:lstStyle/>
              <a:p>
                <a:endParaRPr lang="hu-HU"/>
              </a:p>
            </p:txBody>
          </p:sp>
          <p:sp>
            <p:nvSpPr>
              <p:cNvPr id="16446" name="Freeform 451"/>
              <p:cNvSpPr>
                <a:spLocks/>
              </p:cNvSpPr>
              <p:nvPr/>
            </p:nvSpPr>
            <p:spPr bwMode="auto">
              <a:xfrm>
                <a:off x="3033" y="2685"/>
                <a:ext cx="30" cy="35"/>
              </a:xfrm>
              <a:custGeom>
                <a:avLst/>
                <a:gdLst>
                  <a:gd name="T0" fmla="*/ 0 w 12"/>
                  <a:gd name="T1" fmla="*/ 0 h 13"/>
                  <a:gd name="T2" fmla="*/ 18 w 12"/>
                  <a:gd name="T3" fmla="*/ 35 h 13"/>
                  <a:gd name="T4" fmla="*/ 30 w 12"/>
                  <a:gd name="T5" fmla="*/ 8 h 13"/>
                  <a:gd name="T6" fmla="*/ 0 60000 65536"/>
                  <a:gd name="T7" fmla="*/ 0 60000 65536"/>
                  <a:gd name="T8" fmla="*/ 0 60000 65536"/>
                </a:gdLst>
                <a:ahLst/>
                <a:cxnLst>
                  <a:cxn ang="T6">
                    <a:pos x="T0" y="T1"/>
                  </a:cxn>
                  <a:cxn ang="T7">
                    <a:pos x="T2" y="T3"/>
                  </a:cxn>
                  <a:cxn ang="T8">
                    <a:pos x="T4" y="T5"/>
                  </a:cxn>
                </a:cxnLst>
                <a:rect l="0" t="0" r="r" b="b"/>
                <a:pathLst>
                  <a:path w="12" h="13">
                    <a:moveTo>
                      <a:pt x="0" y="0"/>
                    </a:moveTo>
                    <a:cubicBezTo>
                      <a:pt x="3" y="5"/>
                      <a:pt x="7" y="13"/>
                      <a:pt x="7" y="13"/>
                    </a:cubicBezTo>
                    <a:cubicBezTo>
                      <a:pt x="7" y="13"/>
                      <a:pt x="5" y="3"/>
                      <a:pt x="12" y="3"/>
                    </a:cubicBezTo>
                  </a:path>
                </a:pathLst>
              </a:custGeom>
              <a:solidFill>
                <a:srgbClr val="626196"/>
              </a:solidFill>
              <a:ln w="9525" cap="flat">
                <a:solidFill>
                  <a:srgbClr val="000000"/>
                </a:solidFill>
                <a:prstDash val="lgDash"/>
                <a:round/>
                <a:headEnd/>
                <a:tailEnd/>
              </a:ln>
            </p:spPr>
            <p:txBody>
              <a:bodyPr/>
              <a:lstStyle/>
              <a:p>
                <a:endParaRPr lang="hu-HU"/>
              </a:p>
            </p:txBody>
          </p:sp>
          <p:sp>
            <p:nvSpPr>
              <p:cNvPr id="16447" name="Freeform 452"/>
              <p:cNvSpPr>
                <a:spLocks/>
              </p:cNvSpPr>
              <p:nvPr/>
            </p:nvSpPr>
            <p:spPr bwMode="auto">
              <a:xfrm>
                <a:off x="3543" y="2664"/>
                <a:ext cx="917" cy="205"/>
              </a:xfrm>
              <a:custGeom>
                <a:avLst/>
                <a:gdLst>
                  <a:gd name="T0" fmla="*/ 7 w 367"/>
                  <a:gd name="T1" fmla="*/ 0 h 77"/>
                  <a:gd name="T2" fmla="*/ 25 w 367"/>
                  <a:gd name="T3" fmla="*/ 19 h 77"/>
                  <a:gd name="T4" fmla="*/ 112 w 367"/>
                  <a:gd name="T5" fmla="*/ 37 h 77"/>
                  <a:gd name="T6" fmla="*/ 237 w 367"/>
                  <a:gd name="T7" fmla="*/ 91 h 77"/>
                  <a:gd name="T8" fmla="*/ 490 w 367"/>
                  <a:gd name="T9" fmla="*/ 160 h 77"/>
                  <a:gd name="T10" fmla="*/ 602 w 367"/>
                  <a:gd name="T11" fmla="*/ 157 h 77"/>
                  <a:gd name="T12" fmla="*/ 705 w 367"/>
                  <a:gd name="T13" fmla="*/ 149 h 77"/>
                  <a:gd name="T14" fmla="*/ 817 w 367"/>
                  <a:gd name="T15" fmla="*/ 128 h 77"/>
                  <a:gd name="T16" fmla="*/ 917 w 367"/>
                  <a:gd name="T17" fmla="*/ 109 h 77"/>
                  <a:gd name="T18" fmla="*/ 845 w 367"/>
                  <a:gd name="T19" fmla="*/ 141 h 77"/>
                  <a:gd name="T20" fmla="*/ 665 w 367"/>
                  <a:gd name="T21" fmla="*/ 184 h 77"/>
                  <a:gd name="T22" fmla="*/ 555 w 367"/>
                  <a:gd name="T23" fmla="*/ 202 h 77"/>
                  <a:gd name="T24" fmla="*/ 365 w 367"/>
                  <a:gd name="T25" fmla="*/ 149 h 77"/>
                  <a:gd name="T26" fmla="*/ 262 w 367"/>
                  <a:gd name="T27" fmla="*/ 120 h 77"/>
                  <a:gd name="T28" fmla="*/ 0 w 367"/>
                  <a:gd name="T29" fmla="*/ 29 h 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67" h="77">
                    <a:moveTo>
                      <a:pt x="3" y="0"/>
                    </a:moveTo>
                    <a:cubicBezTo>
                      <a:pt x="3" y="1"/>
                      <a:pt x="11" y="6"/>
                      <a:pt x="10" y="7"/>
                    </a:cubicBezTo>
                    <a:cubicBezTo>
                      <a:pt x="19" y="14"/>
                      <a:pt x="34" y="11"/>
                      <a:pt x="45" y="14"/>
                    </a:cubicBezTo>
                    <a:cubicBezTo>
                      <a:pt x="61" y="19"/>
                      <a:pt x="79" y="30"/>
                      <a:pt x="95" y="34"/>
                    </a:cubicBezTo>
                    <a:cubicBezTo>
                      <a:pt x="128" y="44"/>
                      <a:pt x="161" y="55"/>
                      <a:pt x="196" y="60"/>
                    </a:cubicBezTo>
                    <a:cubicBezTo>
                      <a:pt x="211" y="62"/>
                      <a:pt x="227" y="61"/>
                      <a:pt x="241" y="59"/>
                    </a:cubicBezTo>
                    <a:cubicBezTo>
                      <a:pt x="257" y="56"/>
                      <a:pt x="267" y="57"/>
                      <a:pt x="282" y="56"/>
                    </a:cubicBezTo>
                    <a:cubicBezTo>
                      <a:pt x="292" y="56"/>
                      <a:pt x="310" y="50"/>
                      <a:pt x="327" y="48"/>
                    </a:cubicBezTo>
                    <a:cubicBezTo>
                      <a:pt x="345" y="45"/>
                      <a:pt x="361" y="46"/>
                      <a:pt x="367" y="41"/>
                    </a:cubicBezTo>
                    <a:cubicBezTo>
                      <a:pt x="361" y="55"/>
                      <a:pt x="356" y="51"/>
                      <a:pt x="338" y="53"/>
                    </a:cubicBezTo>
                    <a:cubicBezTo>
                      <a:pt x="325" y="54"/>
                      <a:pt x="278" y="64"/>
                      <a:pt x="266" y="69"/>
                    </a:cubicBezTo>
                    <a:cubicBezTo>
                      <a:pt x="251" y="75"/>
                      <a:pt x="237" y="77"/>
                      <a:pt x="222" y="76"/>
                    </a:cubicBezTo>
                    <a:cubicBezTo>
                      <a:pt x="196" y="75"/>
                      <a:pt x="171" y="64"/>
                      <a:pt x="146" y="56"/>
                    </a:cubicBezTo>
                    <a:cubicBezTo>
                      <a:pt x="133" y="52"/>
                      <a:pt x="118" y="50"/>
                      <a:pt x="105" y="45"/>
                    </a:cubicBezTo>
                    <a:cubicBezTo>
                      <a:pt x="88" y="40"/>
                      <a:pt x="18" y="11"/>
                      <a:pt x="0" y="11"/>
                    </a:cubicBezTo>
                  </a:path>
                </a:pathLst>
              </a:custGeom>
              <a:solidFill>
                <a:srgbClr val="A9A5C5"/>
              </a:solidFill>
              <a:ln w="9525" cap="flat">
                <a:solidFill>
                  <a:srgbClr val="000000"/>
                </a:solidFill>
                <a:prstDash val="lgDash"/>
                <a:round/>
                <a:headEnd/>
                <a:tailEnd/>
              </a:ln>
            </p:spPr>
            <p:txBody>
              <a:bodyPr/>
              <a:lstStyle/>
              <a:p>
                <a:endParaRPr lang="hu-HU"/>
              </a:p>
            </p:txBody>
          </p:sp>
          <p:sp>
            <p:nvSpPr>
              <p:cNvPr id="16448" name="Freeform 453"/>
              <p:cNvSpPr>
                <a:spLocks/>
              </p:cNvSpPr>
              <p:nvPr/>
            </p:nvSpPr>
            <p:spPr bwMode="auto">
              <a:xfrm>
                <a:off x="3495" y="2685"/>
                <a:ext cx="123" cy="24"/>
              </a:xfrm>
              <a:custGeom>
                <a:avLst/>
                <a:gdLst>
                  <a:gd name="T0" fmla="*/ 0 w 49"/>
                  <a:gd name="T1" fmla="*/ 5 h 9"/>
                  <a:gd name="T2" fmla="*/ 98 w 49"/>
                  <a:gd name="T3" fmla="*/ 19 h 9"/>
                  <a:gd name="T4" fmla="*/ 55 w 49"/>
                  <a:gd name="T5" fmla="*/ 0 h 9"/>
                  <a:gd name="T6" fmla="*/ 0 60000 65536"/>
                  <a:gd name="T7" fmla="*/ 0 60000 65536"/>
                  <a:gd name="T8" fmla="*/ 0 60000 65536"/>
                </a:gdLst>
                <a:ahLst/>
                <a:cxnLst>
                  <a:cxn ang="T6">
                    <a:pos x="T0" y="T1"/>
                  </a:cxn>
                  <a:cxn ang="T7">
                    <a:pos x="T2" y="T3"/>
                  </a:cxn>
                  <a:cxn ang="T8">
                    <a:pos x="T4" y="T5"/>
                  </a:cxn>
                </a:cxnLst>
                <a:rect l="0" t="0" r="r" b="b"/>
                <a:pathLst>
                  <a:path w="49" h="9">
                    <a:moveTo>
                      <a:pt x="0" y="2"/>
                    </a:moveTo>
                    <a:cubicBezTo>
                      <a:pt x="11" y="2"/>
                      <a:pt x="30" y="4"/>
                      <a:pt x="39" y="7"/>
                    </a:cubicBezTo>
                    <a:cubicBezTo>
                      <a:pt x="49" y="9"/>
                      <a:pt x="22" y="0"/>
                      <a:pt x="22" y="0"/>
                    </a:cubicBezTo>
                  </a:path>
                </a:pathLst>
              </a:custGeom>
              <a:solidFill>
                <a:srgbClr val="626196"/>
              </a:solidFill>
              <a:ln w="9525" cap="flat">
                <a:solidFill>
                  <a:srgbClr val="000000"/>
                </a:solidFill>
                <a:prstDash val="lgDash"/>
                <a:round/>
                <a:headEnd/>
                <a:tailEnd/>
              </a:ln>
            </p:spPr>
            <p:txBody>
              <a:bodyPr/>
              <a:lstStyle/>
              <a:p>
                <a:endParaRPr lang="hu-HU"/>
              </a:p>
            </p:txBody>
          </p:sp>
          <p:sp>
            <p:nvSpPr>
              <p:cNvPr id="16449" name="Freeform 454"/>
              <p:cNvSpPr>
                <a:spLocks/>
              </p:cNvSpPr>
              <p:nvPr/>
            </p:nvSpPr>
            <p:spPr bwMode="auto">
              <a:xfrm>
                <a:off x="3968" y="2840"/>
                <a:ext cx="22" cy="24"/>
              </a:xfrm>
              <a:custGeom>
                <a:avLst/>
                <a:gdLst>
                  <a:gd name="T0" fmla="*/ 2 w 9"/>
                  <a:gd name="T1" fmla="*/ 0 h 9"/>
                  <a:gd name="T2" fmla="*/ 2 w 9"/>
                  <a:gd name="T3" fmla="*/ 13 h 9"/>
                  <a:gd name="T4" fmla="*/ 0 w 9"/>
                  <a:gd name="T5" fmla="*/ 24 h 9"/>
                  <a:gd name="T6" fmla="*/ 5 w 9"/>
                  <a:gd name="T7" fmla="*/ 19 h 9"/>
                  <a:gd name="T8" fmla="*/ 15 w 9"/>
                  <a:gd name="T9" fmla="*/ 11 h 9"/>
                  <a:gd name="T10" fmla="*/ 22 w 9"/>
                  <a:gd name="T11" fmla="*/ 8 h 9"/>
                  <a:gd name="T12" fmla="*/ 12 w 9"/>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9">
                    <a:moveTo>
                      <a:pt x="1" y="0"/>
                    </a:moveTo>
                    <a:cubicBezTo>
                      <a:pt x="2" y="1"/>
                      <a:pt x="1" y="4"/>
                      <a:pt x="1" y="5"/>
                    </a:cubicBezTo>
                    <a:cubicBezTo>
                      <a:pt x="1" y="6"/>
                      <a:pt x="0" y="8"/>
                      <a:pt x="0" y="9"/>
                    </a:cubicBezTo>
                    <a:cubicBezTo>
                      <a:pt x="1" y="9"/>
                      <a:pt x="1" y="8"/>
                      <a:pt x="2" y="7"/>
                    </a:cubicBezTo>
                    <a:cubicBezTo>
                      <a:pt x="3" y="6"/>
                      <a:pt x="4" y="5"/>
                      <a:pt x="6" y="4"/>
                    </a:cubicBezTo>
                    <a:cubicBezTo>
                      <a:pt x="7" y="4"/>
                      <a:pt x="8" y="3"/>
                      <a:pt x="9" y="3"/>
                    </a:cubicBezTo>
                    <a:cubicBezTo>
                      <a:pt x="9" y="2"/>
                      <a:pt x="6" y="1"/>
                      <a:pt x="5" y="1"/>
                    </a:cubicBezTo>
                  </a:path>
                </a:pathLst>
              </a:custGeom>
              <a:solidFill>
                <a:srgbClr val="4F0B1F"/>
              </a:solidFill>
              <a:ln w="9525" cap="flat">
                <a:solidFill>
                  <a:srgbClr val="000000"/>
                </a:solidFill>
                <a:prstDash val="lgDash"/>
                <a:round/>
                <a:headEnd/>
                <a:tailEnd/>
              </a:ln>
            </p:spPr>
            <p:txBody>
              <a:bodyPr/>
              <a:lstStyle/>
              <a:p>
                <a:endParaRPr lang="hu-HU"/>
              </a:p>
            </p:txBody>
          </p:sp>
          <p:sp>
            <p:nvSpPr>
              <p:cNvPr id="16450" name="Freeform 455"/>
              <p:cNvSpPr>
                <a:spLocks/>
              </p:cNvSpPr>
              <p:nvPr/>
            </p:nvSpPr>
            <p:spPr bwMode="auto">
              <a:xfrm>
                <a:off x="2603" y="2443"/>
                <a:ext cx="977" cy="258"/>
              </a:xfrm>
              <a:custGeom>
                <a:avLst/>
                <a:gdLst>
                  <a:gd name="T0" fmla="*/ 0 w 391"/>
                  <a:gd name="T1" fmla="*/ 0 h 97"/>
                  <a:gd name="T2" fmla="*/ 272 w 391"/>
                  <a:gd name="T3" fmla="*/ 122 h 97"/>
                  <a:gd name="T4" fmla="*/ 382 w 391"/>
                  <a:gd name="T5" fmla="*/ 178 h 97"/>
                  <a:gd name="T6" fmla="*/ 522 w 391"/>
                  <a:gd name="T7" fmla="*/ 202 h 97"/>
                  <a:gd name="T8" fmla="*/ 775 w 391"/>
                  <a:gd name="T9" fmla="*/ 223 h 97"/>
                  <a:gd name="T10" fmla="*/ 895 w 391"/>
                  <a:gd name="T11" fmla="*/ 221 h 97"/>
                  <a:gd name="T12" fmla="*/ 927 w 391"/>
                  <a:gd name="T13" fmla="*/ 189 h 97"/>
                  <a:gd name="T14" fmla="*/ 977 w 391"/>
                  <a:gd name="T15" fmla="*/ 136 h 97"/>
                  <a:gd name="T16" fmla="*/ 960 w 391"/>
                  <a:gd name="T17" fmla="*/ 221 h 97"/>
                  <a:gd name="T18" fmla="*/ 932 w 391"/>
                  <a:gd name="T19" fmla="*/ 242 h 97"/>
                  <a:gd name="T20" fmla="*/ 812 w 391"/>
                  <a:gd name="T21" fmla="*/ 242 h 97"/>
                  <a:gd name="T22" fmla="*/ 537 w 391"/>
                  <a:gd name="T23" fmla="*/ 255 h 97"/>
                  <a:gd name="T24" fmla="*/ 432 w 391"/>
                  <a:gd name="T25" fmla="*/ 242 h 97"/>
                  <a:gd name="T26" fmla="*/ 367 w 391"/>
                  <a:gd name="T27" fmla="*/ 213 h 97"/>
                  <a:gd name="T28" fmla="*/ 242 w 391"/>
                  <a:gd name="T29" fmla="*/ 149 h 97"/>
                  <a:gd name="T30" fmla="*/ 107 w 391"/>
                  <a:gd name="T31" fmla="*/ 77 h 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91" h="97">
                    <a:moveTo>
                      <a:pt x="0" y="0"/>
                    </a:moveTo>
                    <a:cubicBezTo>
                      <a:pt x="33" y="22"/>
                      <a:pt x="72" y="30"/>
                      <a:pt x="109" y="46"/>
                    </a:cubicBezTo>
                    <a:cubicBezTo>
                      <a:pt x="124" y="52"/>
                      <a:pt x="138" y="60"/>
                      <a:pt x="153" y="67"/>
                    </a:cubicBezTo>
                    <a:cubicBezTo>
                      <a:pt x="170" y="74"/>
                      <a:pt x="190" y="75"/>
                      <a:pt x="209" y="76"/>
                    </a:cubicBezTo>
                    <a:cubicBezTo>
                      <a:pt x="243" y="79"/>
                      <a:pt x="276" y="86"/>
                      <a:pt x="310" y="84"/>
                    </a:cubicBezTo>
                    <a:cubicBezTo>
                      <a:pt x="326" y="83"/>
                      <a:pt x="342" y="84"/>
                      <a:pt x="358" y="83"/>
                    </a:cubicBezTo>
                    <a:cubicBezTo>
                      <a:pt x="367" y="82"/>
                      <a:pt x="365" y="77"/>
                      <a:pt x="371" y="71"/>
                    </a:cubicBezTo>
                    <a:cubicBezTo>
                      <a:pt x="376" y="64"/>
                      <a:pt x="382" y="55"/>
                      <a:pt x="391" y="51"/>
                    </a:cubicBezTo>
                    <a:cubicBezTo>
                      <a:pt x="391" y="56"/>
                      <a:pt x="389" y="73"/>
                      <a:pt x="384" y="83"/>
                    </a:cubicBezTo>
                    <a:cubicBezTo>
                      <a:pt x="381" y="88"/>
                      <a:pt x="376" y="90"/>
                      <a:pt x="373" y="91"/>
                    </a:cubicBezTo>
                    <a:cubicBezTo>
                      <a:pt x="361" y="97"/>
                      <a:pt x="338" y="90"/>
                      <a:pt x="325" y="91"/>
                    </a:cubicBezTo>
                    <a:cubicBezTo>
                      <a:pt x="294" y="94"/>
                      <a:pt x="229" y="94"/>
                      <a:pt x="215" y="96"/>
                    </a:cubicBezTo>
                    <a:cubicBezTo>
                      <a:pt x="208" y="97"/>
                      <a:pt x="179" y="92"/>
                      <a:pt x="173" y="91"/>
                    </a:cubicBezTo>
                    <a:cubicBezTo>
                      <a:pt x="167" y="90"/>
                      <a:pt x="153" y="83"/>
                      <a:pt x="147" y="80"/>
                    </a:cubicBezTo>
                    <a:cubicBezTo>
                      <a:pt x="131" y="72"/>
                      <a:pt x="112" y="65"/>
                      <a:pt x="97" y="56"/>
                    </a:cubicBezTo>
                    <a:cubicBezTo>
                      <a:pt x="79" y="45"/>
                      <a:pt x="62" y="37"/>
                      <a:pt x="43" y="29"/>
                    </a:cubicBezTo>
                  </a:path>
                </a:pathLst>
              </a:custGeom>
              <a:solidFill>
                <a:srgbClr val="A9A5C5"/>
              </a:solidFill>
              <a:ln w="9525" cap="flat">
                <a:solidFill>
                  <a:srgbClr val="000000"/>
                </a:solidFill>
                <a:prstDash val="lgDash"/>
                <a:round/>
                <a:headEnd/>
                <a:tailEnd/>
              </a:ln>
            </p:spPr>
            <p:txBody>
              <a:bodyPr/>
              <a:lstStyle/>
              <a:p>
                <a:endParaRPr lang="hu-HU"/>
              </a:p>
            </p:txBody>
          </p:sp>
          <p:sp>
            <p:nvSpPr>
              <p:cNvPr id="16451" name="Freeform 456"/>
              <p:cNvSpPr>
                <a:spLocks noEditPoints="1"/>
              </p:cNvSpPr>
              <p:nvPr/>
            </p:nvSpPr>
            <p:spPr bwMode="auto">
              <a:xfrm>
                <a:off x="3433" y="2773"/>
                <a:ext cx="537" cy="134"/>
              </a:xfrm>
              <a:custGeom>
                <a:avLst/>
                <a:gdLst>
                  <a:gd name="T0" fmla="*/ 335 w 215"/>
                  <a:gd name="T1" fmla="*/ 0 h 50"/>
                  <a:gd name="T2" fmla="*/ 370 w 215"/>
                  <a:gd name="T3" fmla="*/ 16 h 50"/>
                  <a:gd name="T4" fmla="*/ 357 w 215"/>
                  <a:gd name="T5" fmla="*/ 11 h 50"/>
                  <a:gd name="T6" fmla="*/ 335 w 215"/>
                  <a:gd name="T7" fmla="*/ 0 h 50"/>
                  <a:gd name="T8" fmla="*/ 500 w 215"/>
                  <a:gd name="T9" fmla="*/ 62 h 50"/>
                  <a:gd name="T10" fmla="*/ 452 w 215"/>
                  <a:gd name="T11" fmla="*/ 48 h 50"/>
                  <a:gd name="T12" fmla="*/ 370 w 215"/>
                  <a:gd name="T13" fmla="*/ 16 h 50"/>
                  <a:gd name="T14" fmla="*/ 400 w 215"/>
                  <a:gd name="T15" fmla="*/ 35 h 50"/>
                  <a:gd name="T16" fmla="*/ 437 w 215"/>
                  <a:gd name="T17" fmla="*/ 48 h 50"/>
                  <a:gd name="T18" fmla="*/ 460 w 215"/>
                  <a:gd name="T19" fmla="*/ 91 h 50"/>
                  <a:gd name="T20" fmla="*/ 417 w 215"/>
                  <a:gd name="T21" fmla="*/ 99 h 50"/>
                  <a:gd name="T22" fmla="*/ 347 w 215"/>
                  <a:gd name="T23" fmla="*/ 110 h 50"/>
                  <a:gd name="T24" fmla="*/ 175 w 215"/>
                  <a:gd name="T25" fmla="*/ 94 h 50"/>
                  <a:gd name="T26" fmla="*/ 22 w 215"/>
                  <a:gd name="T27" fmla="*/ 94 h 50"/>
                  <a:gd name="T28" fmla="*/ 0 w 215"/>
                  <a:gd name="T29" fmla="*/ 94 h 50"/>
                  <a:gd name="T30" fmla="*/ 230 w 215"/>
                  <a:gd name="T31" fmla="*/ 121 h 50"/>
                  <a:gd name="T32" fmla="*/ 407 w 215"/>
                  <a:gd name="T33" fmla="*/ 126 h 50"/>
                  <a:gd name="T34" fmla="*/ 445 w 215"/>
                  <a:gd name="T35" fmla="*/ 134 h 50"/>
                  <a:gd name="T36" fmla="*/ 482 w 215"/>
                  <a:gd name="T37" fmla="*/ 126 h 50"/>
                  <a:gd name="T38" fmla="*/ 515 w 215"/>
                  <a:gd name="T39" fmla="*/ 126 h 50"/>
                  <a:gd name="T40" fmla="*/ 537 w 215"/>
                  <a:gd name="T41" fmla="*/ 80 h 50"/>
                  <a:gd name="T42" fmla="*/ 500 w 215"/>
                  <a:gd name="T43" fmla="*/ 62 h 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5" h="50">
                    <a:moveTo>
                      <a:pt x="134" y="0"/>
                    </a:moveTo>
                    <a:cubicBezTo>
                      <a:pt x="139" y="2"/>
                      <a:pt x="143" y="4"/>
                      <a:pt x="148" y="6"/>
                    </a:cubicBezTo>
                    <a:cubicBezTo>
                      <a:pt x="146" y="5"/>
                      <a:pt x="145" y="4"/>
                      <a:pt x="143" y="4"/>
                    </a:cubicBezTo>
                    <a:lnTo>
                      <a:pt x="134" y="0"/>
                    </a:lnTo>
                    <a:close/>
                    <a:moveTo>
                      <a:pt x="200" y="23"/>
                    </a:moveTo>
                    <a:cubicBezTo>
                      <a:pt x="194" y="21"/>
                      <a:pt x="188" y="19"/>
                      <a:pt x="181" y="18"/>
                    </a:cubicBezTo>
                    <a:cubicBezTo>
                      <a:pt x="170" y="14"/>
                      <a:pt x="159" y="10"/>
                      <a:pt x="148" y="6"/>
                    </a:cubicBezTo>
                    <a:cubicBezTo>
                      <a:pt x="152" y="8"/>
                      <a:pt x="156" y="11"/>
                      <a:pt x="160" y="13"/>
                    </a:cubicBezTo>
                    <a:cubicBezTo>
                      <a:pt x="165" y="15"/>
                      <a:pt x="170" y="16"/>
                      <a:pt x="175" y="18"/>
                    </a:cubicBezTo>
                    <a:cubicBezTo>
                      <a:pt x="181" y="21"/>
                      <a:pt x="195" y="26"/>
                      <a:pt x="184" y="34"/>
                    </a:cubicBezTo>
                    <a:cubicBezTo>
                      <a:pt x="180" y="37"/>
                      <a:pt x="172" y="37"/>
                      <a:pt x="167" y="37"/>
                    </a:cubicBezTo>
                    <a:cubicBezTo>
                      <a:pt x="157" y="38"/>
                      <a:pt x="149" y="42"/>
                      <a:pt x="139" y="41"/>
                    </a:cubicBezTo>
                    <a:cubicBezTo>
                      <a:pt x="116" y="39"/>
                      <a:pt x="93" y="37"/>
                      <a:pt x="70" y="35"/>
                    </a:cubicBezTo>
                    <a:cubicBezTo>
                      <a:pt x="50" y="34"/>
                      <a:pt x="29" y="34"/>
                      <a:pt x="9" y="35"/>
                    </a:cubicBezTo>
                    <a:cubicBezTo>
                      <a:pt x="6" y="35"/>
                      <a:pt x="3" y="35"/>
                      <a:pt x="0" y="35"/>
                    </a:cubicBezTo>
                    <a:cubicBezTo>
                      <a:pt x="33" y="39"/>
                      <a:pt x="66" y="42"/>
                      <a:pt x="92" y="45"/>
                    </a:cubicBezTo>
                    <a:cubicBezTo>
                      <a:pt x="113" y="48"/>
                      <a:pt x="136" y="48"/>
                      <a:pt x="163" y="47"/>
                    </a:cubicBezTo>
                    <a:cubicBezTo>
                      <a:pt x="172" y="47"/>
                      <a:pt x="174" y="50"/>
                      <a:pt x="178" y="50"/>
                    </a:cubicBezTo>
                    <a:cubicBezTo>
                      <a:pt x="182" y="49"/>
                      <a:pt x="189" y="47"/>
                      <a:pt x="193" y="47"/>
                    </a:cubicBezTo>
                    <a:cubicBezTo>
                      <a:pt x="198" y="47"/>
                      <a:pt x="202" y="47"/>
                      <a:pt x="206" y="47"/>
                    </a:cubicBezTo>
                    <a:cubicBezTo>
                      <a:pt x="208" y="43"/>
                      <a:pt x="215" y="34"/>
                      <a:pt x="215" y="30"/>
                    </a:cubicBezTo>
                    <a:cubicBezTo>
                      <a:pt x="215" y="23"/>
                      <a:pt x="206" y="25"/>
                      <a:pt x="200" y="23"/>
                    </a:cubicBezTo>
                    <a:close/>
                  </a:path>
                </a:pathLst>
              </a:custGeom>
              <a:solidFill>
                <a:srgbClr val="A9A5C5"/>
              </a:solidFill>
              <a:ln w="9525" cap="flat">
                <a:solidFill>
                  <a:srgbClr val="000000"/>
                </a:solidFill>
                <a:prstDash val="lgDash"/>
                <a:round/>
                <a:headEnd/>
                <a:tailEnd/>
              </a:ln>
            </p:spPr>
            <p:txBody>
              <a:bodyPr/>
              <a:lstStyle/>
              <a:p>
                <a:endParaRPr lang="hu-HU"/>
              </a:p>
            </p:txBody>
          </p:sp>
          <p:sp>
            <p:nvSpPr>
              <p:cNvPr id="16452" name="Freeform 457"/>
              <p:cNvSpPr>
                <a:spLocks/>
              </p:cNvSpPr>
              <p:nvPr/>
            </p:nvSpPr>
            <p:spPr bwMode="auto">
              <a:xfrm>
                <a:off x="2130" y="2488"/>
                <a:ext cx="925" cy="312"/>
              </a:xfrm>
              <a:custGeom>
                <a:avLst/>
                <a:gdLst>
                  <a:gd name="T0" fmla="*/ 883 w 370"/>
                  <a:gd name="T1" fmla="*/ 192 h 117"/>
                  <a:gd name="T2" fmla="*/ 795 w 370"/>
                  <a:gd name="T3" fmla="*/ 152 h 117"/>
                  <a:gd name="T4" fmla="*/ 813 w 370"/>
                  <a:gd name="T5" fmla="*/ 176 h 117"/>
                  <a:gd name="T6" fmla="*/ 825 w 370"/>
                  <a:gd name="T7" fmla="*/ 203 h 117"/>
                  <a:gd name="T8" fmla="*/ 778 w 370"/>
                  <a:gd name="T9" fmla="*/ 245 h 117"/>
                  <a:gd name="T10" fmla="*/ 638 w 370"/>
                  <a:gd name="T11" fmla="*/ 179 h 117"/>
                  <a:gd name="T12" fmla="*/ 478 w 370"/>
                  <a:gd name="T13" fmla="*/ 107 h 117"/>
                  <a:gd name="T14" fmla="*/ 345 w 370"/>
                  <a:gd name="T15" fmla="*/ 43 h 117"/>
                  <a:gd name="T16" fmla="*/ 213 w 370"/>
                  <a:gd name="T17" fmla="*/ 5 h 117"/>
                  <a:gd name="T18" fmla="*/ 80 w 370"/>
                  <a:gd name="T19" fmla="*/ 8 h 117"/>
                  <a:gd name="T20" fmla="*/ 0 w 370"/>
                  <a:gd name="T21" fmla="*/ 11 h 117"/>
                  <a:gd name="T22" fmla="*/ 18 w 370"/>
                  <a:gd name="T23" fmla="*/ 24 h 117"/>
                  <a:gd name="T24" fmla="*/ 63 w 370"/>
                  <a:gd name="T25" fmla="*/ 27 h 117"/>
                  <a:gd name="T26" fmla="*/ 285 w 370"/>
                  <a:gd name="T27" fmla="*/ 51 h 117"/>
                  <a:gd name="T28" fmla="*/ 553 w 370"/>
                  <a:gd name="T29" fmla="*/ 200 h 117"/>
                  <a:gd name="T30" fmla="*/ 805 w 370"/>
                  <a:gd name="T31" fmla="*/ 307 h 117"/>
                  <a:gd name="T32" fmla="*/ 900 w 370"/>
                  <a:gd name="T33" fmla="*/ 312 h 117"/>
                  <a:gd name="T34" fmla="*/ 908 w 370"/>
                  <a:gd name="T35" fmla="*/ 293 h 117"/>
                  <a:gd name="T36" fmla="*/ 920 w 370"/>
                  <a:gd name="T37" fmla="*/ 264 h 117"/>
                  <a:gd name="T38" fmla="*/ 883 w 370"/>
                  <a:gd name="T39" fmla="*/ 192 h 1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70" h="117">
                    <a:moveTo>
                      <a:pt x="353" y="72"/>
                    </a:moveTo>
                    <a:cubicBezTo>
                      <a:pt x="341" y="67"/>
                      <a:pt x="330" y="61"/>
                      <a:pt x="318" y="57"/>
                    </a:cubicBezTo>
                    <a:cubicBezTo>
                      <a:pt x="319" y="60"/>
                      <a:pt x="323" y="63"/>
                      <a:pt x="325" y="66"/>
                    </a:cubicBezTo>
                    <a:cubicBezTo>
                      <a:pt x="327" y="68"/>
                      <a:pt x="330" y="72"/>
                      <a:pt x="330" y="76"/>
                    </a:cubicBezTo>
                    <a:cubicBezTo>
                      <a:pt x="332" y="86"/>
                      <a:pt x="320" y="93"/>
                      <a:pt x="311" y="92"/>
                    </a:cubicBezTo>
                    <a:cubicBezTo>
                      <a:pt x="290" y="91"/>
                      <a:pt x="272" y="77"/>
                      <a:pt x="255" y="67"/>
                    </a:cubicBezTo>
                    <a:cubicBezTo>
                      <a:pt x="235" y="55"/>
                      <a:pt x="213" y="48"/>
                      <a:pt x="191" y="40"/>
                    </a:cubicBezTo>
                    <a:cubicBezTo>
                      <a:pt x="172" y="33"/>
                      <a:pt x="155" y="24"/>
                      <a:pt x="138" y="16"/>
                    </a:cubicBezTo>
                    <a:cubicBezTo>
                      <a:pt x="121" y="8"/>
                      <a:pt x="103" y="4"/>
                      <a:pt x="85" y="2"/>
                    </a:cubicBezTo>
                    <a:cubicBezTo>
                      <a:pt x="67" y="0"/>
                      <a:pt x="50" y="1"/>
                      <a:pt x="32" y="3"/>
                    </a:cubicBezTo>
                    <a:cubicBezTo>
                      <a:pt x="22" y="4"/>
                      <a:pt x="10" y="5"/>
                      <a:pt x="0" y="4"/>
                    </a:cubicBezTo>
                    <a:cubicBezTo>
                      <a:pt x="3" y="6"/>
                      <a:pt x="6" y="8"/>
                      <a:pt x="7" y="9"/>
                    </a:cubicBezTo>
                    <a:cubicBezTo>
                      <a:pt x="9" y="8"/>
                      <a:pt x="20" y="9"/>
                      <a:pt x="25" y="10"/>
                    </a:cubicBezTo>
                    <a:cubicBezTo>
                      <a:pt x="52" y="13"/>
                      <a:pt x="80" y="7"/>
                      <a:pt x="114" y="19"/>
                    </a:cubicBezTo>
                    <a:cubicBezTo>
                      <a:pt x="157" y="35"/>
                      <a:pt x="186" y="62"/>
                      <a:pt x="221" y="75"/>
                    </a:cubicBezTo>
                    <a:cubicBezTo>
                      <a:pt x="295" y="98"/>
                      <a:pt x="322" y="115"/>
                      <a:pt x="322" y="115"/>
                    </a:cubicBezTo>
                    <a:cubicBezTo>
                      <a:pt x="331" y="110"/>
                      <a:pt x="344" y="112"/>
                      <a:pt x="360" y="117"/>
                    </a:cubicBezTo>
                    <a:cubicBezTo>
                      <a:pt x="361" y="114"/>
                      <a:pt x="362" y="112"/>
                      <a:pt x="363" y="110"/>
                    </a:cubicBezTo>
                    <a:cubicBezTo>
                      <a:pt x="365" y="106"/>
                      <a:pt x="368" y="103"/>
                      <a:pt x="368" y="99"/>
                    </a:cubicBezTo>
                    <a:cubicBezTo>
                      <a:pt x="370" y="88"/>
                      <a:pt x="362" y="77"/>
                      <a:pt x="353" y="72"/>
                    </a:cubicBezTo>
                    <a:close/>
                  </a:path>
                </a:pathLst>
              </a:custGeom>
              <a:solidFill>
                <a:srgbClr val="A9A5C5"/>
              </a:solidFill>
              <a:ln w="9525" cap="flat">
                <a:solidFill>
                  <a:srgbClr val="000000"/>
                </a:solidFill>
                <a:prstDash val="lgDash"/>
                <a:round/>
                <a:headEnd/>
                <a:tailEnd/>
              </a:ln>
            </p:spPr>
            <p:txBody>
              <a:bodyPr/>
              <a:lstStyle/>
              <a:p>
                <a:endParaRPr lang="hu-HU"/>
              </a:p>
            </p:txBody>
          </p:sp>
          <p:sp>
            <p:nvSpPr>
              <p:cNvPr id="16453" name="Freeform 458"/>
              <p:cNvSpPr>
                <a:spLocks noEditPoints="1"/>
              </p:cNvSpPr>
              <p:nvPr/>
            </p:nvSpPr>
            <p:spPr bwMode="auto">
              <a:xfrm>
                <a:off x="1755" y="2083"/>
                <a:ext cx="298" cy="373"/>
              </a:xfrm>
              <a:custGeom>
                <a:avLst/>
                <a:gdLst>
                  <a:gd name="T0" fmla="*/ 0 w 119"/>
                  <a:gd name="T1" fmla="*/ 0 h 140"/>
                  <a:gd name="T2" fmla="*/ 38 w 119"/>
                  <a:gd name="T3" fmla="*/ 29 h 140"/>
                  <a:gd name="T4" fmla="*/ 5 w 119"/>
                  <a:gd name="T5" fmla="*/ 0 h 140"/>
                  <a:gd name="T6" fmla="*/ 0 w 119"/>
                  <a:gd name="T7" fmla="*/ 0 h 140"/>
                  <a:gd name="T8" fmla="*/ 288 w 119"/>
                  <a:gd name="T9" fmla="*/ 229 h 140"/>
                  <a:gd name="T10" fmla="*/ 178 w 119"/>
                  <a:gd name="T11" fmla="*/ 120 h 140"/>
                  <a:gd name="T12" fmla="*/ 80 w 119"/>
                  <a:gd name="T13" fmla="*/ 51 h 140"/>
                  <a:gd name="T14" fmla="*/ 38 w 119"/>
                  <a:gd name="T15" fmla="*/ 29 h 140"/>
                  <a:gd name="T16" fmla="*/ 38 w 119"/>
                  <a:gd name="T17" fmla="*/ 29 h 140"/>
                  <a:gd name="T18" fmla="*/ 115 w 119"/>
                  <a:gd name="T19" fmla="*/ 99 h 140"/>
                  <a:gd name="T20" fmla="*/ 190 w 119"/>
                  <a:gd name="T21" fmla="*/ 160 h 140"/>
                  <a:gd name="T22" fmla="*/ 195 w 119"/>
                  <a:gd name="T23" fmla="*/ 272 h 140"/>
                  <a:gd name="T24" fmla="*/ 5 w 119"/>
                  <a:gd name="T25" fmla="*/ 179 h 140"/>
                  <a:gd name="T26" fmla="*/ 68 w 119"/>
                  <a:gd name="T27" fmla="*/ 256 h 140"/>
                  <a:gd name="T28" fmla="*/ 278 w 119"/>
                  <a:gd name="T29" fmla="*/ 373 h 140"/>
                  <a:gd name="T30" fmla="*/ 293 w 119"/>
                  <a:gd name="T31" fmla="*/ 325 h 140"/>
                  <a:gd name="T32" fmla="*/ 288 w 119"/>
                  <a:gd name="T33" fmla="*/ 229 h 1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9" h="140">
                    <a:moveTo>
                      <a:pt x="0" y="0"/>
                    </a:moveTo>
                    <a:cubicBezTo>
                      <a:pt x="5" y="4"/>
                      <a:pt x="9" y="8"/>
                      <a:pt x="15" y="11"/>
                    </a:cubicBezTo>
                    <a:cubicBezTo>
                      <a:pt x="11" y="7"/>
                      <a:pt x="6" y="3"/>
                      <a:pt x="2" y="0"/>
                    </a:cubicBezTo>
                    <a:lnTo>
                      <a:pt x="0" y="0"/>
                    </a:lnTo>
                    <a:close/>
                    <a:moveTo>
                      <a:pt x="115" y="86"/>
                    </a:moveTo>
                    <a:cubicBezTo>
                      <a:pt x="105" y="65"/>
                      <a:pt x="90" y="57"/>
                      <a:pt x="71" y="45"/>
                    </a:cubicBezTo>
                    <a:cubicBezTo>
                      <a:pt x="59" y="37"/>
                      <a:pt x="44" y="27"/>
                      <a:pt x="32" y="19"/>
                    </a:cubicBezTo>
                    <a:cubicBezTo>
                      <a:pt x="26" y="16"/>
                      <a:pt x="21" y="14"/>
                      <a:pt x="15" y="11"/>
                    </a:cubicBezTo>
                    <a:cubicBezTo>
                      <a:pt x="15" y="11"/>
                      <a:pt x="15" y="11"/>
                      <a:pt x="15" y="11"/>
                    </a:cubicBezTo>
                    <a:cubicBezTo>
                      <a:pt x="25" y="20"/>
                      <a:pt x="36" y="31"/>
                      <a:pt x="46" y="37"/>
                    </a:cubicBezTo>
                    <a:cubicBezTo>
                      <a:pt x="56" y="45"/>
                      <a:pt x="67" y="51"/>
                      <a:pt x="76" y="60"/>
                    </a:cubicBezTo>
                    <a:cubicBezTo>
                      <a:pt x="86" y="70"/>
                      <a:pt x="96" y="95"/>
                      <a:pt x="78" y="102"/>
                    </a:cubicBezTo>
                    <a:cubicBezTo>
                      <a:pt x="49" y="111"/>
                      <a:pt x="22" y="86"/>
                      <a:pt x="2" y="67"/>
                    </a:cubicBezTo>
                    <a:cubicBezTo>
                      <a:pt x="9" y="77"/>
                      <a:pt x="18" y="87"/>
                      <a:pt x="27" y="96"/>
                    </a:cubicBezTo>
                    <a:cubicBezTo>
                      <a:pt x="42" y="112"/>
                      <a:pt x="78" y="127"/>
                      <a:pt x="111" y="140"/>
                    </a:cubicBezTo>
                    <a:cubicBezTo>
                      <a:pt x="114" y="135"/>
                      <a:pt x="116" y="129"/>
                      <a:pt x="117" y="122"/>
                    </a:cubicBezTo>
                    <a:cubicBezTo>
                      <a:pt x="118" y="112"/>
                      <a:pt x="119" y="96"/>
                      <a:pt x="115" y="86"/>
                    </a:cubicBezTo>
                    <a:close/>
                  </a:path>
                </a:pathLst>
              </a:custGeom>
              <a:solidFill>
                <a:srgbClr val="A9A5C5"/>
              </a:solidFill>
              <a:ln w="9525" cap="flat">
                <a:solidFill>
                  <a:srgbClr val="000000"/>
                </a:solidFill>
                <a:prstDash val="lgDash"/>
                <a:round/>
                <a:headEnd/>
                <a:tailEnd/>
              </a:ln>
            </p:spPr>
            <p:txBody>
              <a:bodyPr/>
              <a:lstStyle/>
              <a:p>
                <a:endParaRPr lang="hu-HU"/>
              </a:p>
            </p:txBody>
          </p:sp>
          <p:sp>
            <p:nvSpPr>
              <p:cNvPr id="16454" name="Freeform 459"/>
              <p:cNvSpPr>
                <a:spLocks noEditPoints="1"/>
              </p:cNvSpPr>
              <p:nvPr/>
            </p:nvSpPr>
            <p:spPr bwMode="auto">
              <a:xfrm>
                <a:off x="1705" y="1803"/>
                <a:ext cx="2743" cy="912"/>
              </a:xfrm>
              <a:custGeom>
                <a:avLst/>
                <a:gdLst>
                  <a:gd name="T0" fmla="*/ 0 w 1097"/>
                  <a:gd name="T1" fmla="*/ 245 h 342"/>
                  <a:gd name="T2" fmla="*/ 3 w 1097"/>
                  <a:gd name="T3" fmla="*/ 248 h 342"/>
                  <a:gd name="T4" fmla="*/ 0 w 1097"/>
                  <a:gd name="T5" fmla="*/ 245 h 342"/>
                  <a:gd name="T6" fmla="*/ 0 w 1097"/>
                  <a:gd name="T7" fmla="*/ 245 h 342"/>
                  <a:gd name="T8" fmla="*/ 2738 w 1097"/>
                  <a:gd name="T9" fmla="*/ 853 h 342"/>
                  <a:gd name="T10" fmla="*/ 2740 w 1097"/>
                  <a:gd name="T11" fmla="*/ 912 h 342"/>
                  <a:gd name="T12" fmla="*/ 2738 w 1097"/>
                  <a:gd name="T13" fmla="*/ 853 h 342"/>
                  <a:gd name="T14" fmla="*/ 2675 w 1097"/>
                  <a:gd name="T15" fmla="*/ 733 h 342"/>
                  <a:gd name="T16" fmla="*/ 2150 w 1097"/>
                  <a:gd name="T17" fmla="*/ 669 h 342"/>
                  <a:gd name="T18" fmla="*/ 1838 w 1097"/>
                  <a:gd name="T19" fmla="*/ 605 h 342"/>
                  <a:gd name="T20" fmla="*/ 1460 w 1097"/>
                  <a:gd name="T21" fmla="*/ 573 h 342"/>
                  <a:gd name="T22" fmla="*/ 1020 w 1097"/>
                  <a:gd name="T23" fmla="*/ 445 h 342"/>
                  <a:gd name="T24" fmla="*/ 795 w 1097"/>
                  <a:gd name="T25" fmla="*/ 333 h 342"/>
                  <a:gd name="T26" fmla="*/ 720 w 1097"/>
                  <a:gd name="T27" fmla="*/ 328 h 342"/>
                  <a:gd name="T28" fmla="*/ 385 w 1097"/>
                  <a:gd name="T29" fmla="*/ 211 h 342"/>
                  <a:gd name="T30" fmla="*/ 325 w 1097"/>
                  <a:gd name="T31" fmla="*/ 128 h 342"/>
                  <a:gd name="T32" fmla="*/ 268 w 1097"/>
                  <a:gd name="T33" fmla="*/ 40 h 342"/>
                  <a:gd name="T34" fmla="*/ 58 w 1097"/>
                  <a:gd name="T35" fmla="*/ 96 h 342"/>
                  <a:gd name="T36" fmla="*/ 3 w 1097"/>
                  <a:gd name="T37" fmla="*/ 232 h 342"/>
                  <a:gd name="T38" fmla="*/ 20 w 1097"/>
                  <a:gd name="T39" fmla="*/ 251 h 342"/>
                  <a:gd name="T40" fmla="*/ 68 w 1097"/>
                  <a:gd name="T41" fmla="*/ 283 h 342"/>
                  <a:gd name="T42" fmla="*/ 165 w 1097"/>
                  <a:gd name="T43" fmla="*/ 357 h 342"/>
                  <a:gd name="T44" fmla="*/ 113 w 1097"/>
                  <a:gd name="T45" fmla="*/ 227 h 342"/>
                  <a:gd name="T46" fmla="*/ 170 w 1097"/>
                  <a:gd name="T47" fmla="*/ 120 h 342"/>
                  <a:gd name="T48" fmla="*/ 270 w 1097"/>
                  <a:gd name="T49" fmla="*/ 195 h 342"/>
                  <a:gd name="T50" fmla="*/ 393 w 1097"/>
                  <a:gd name="T51" fmla="*/ 299 h 342"/>
                  <a:gd name="T52" fmla="*/ 693 w 1097"/>
                  <a:gd name="T53" fmla="*/ 365 h 342"/>
                  <a:gd name="T54" fmla="*/ 810 w 1097"/>
                  <a:gd name="T55" fmla="*/ 579 h 342"/>
                  <a:gd name="T56" fmla="*/ 838 w 1097"/>
                  <a:gd name="T57" fmla="*/ 507 h 342"/>
                  <a:gd name="T58" fmla="*/ 885 w 1097"/>
                  <a:gd name="T59" fmla="*/ 443 h 342"/>
                  <a:gd name="T60" fmla="*/ 965 w 1097"/>
                  <a:gd name="T61" fmla="*/ 464 h 342"/>
                  <a:gd name="T62" fmla="*/ 1065 w 1097"/>
                  <a:gd name="T63" fmla="*/ 520 h 342"/>
                  <a:gd name="T64" fmla="*/ 1335 w 1097"/>
                  <a:gd name="T65" fmla="*/ 584 h 342"/>
                  <a:gd name="T66" fmla="*/ 1693 w 1097"/>
                  <a:gd name="T67" fmla="*/ 643 h 342"/>
                  <a:gd name="T68" fmla="*/ 1820 w 1097"/>
                  <a:gd name="T69" fmla="*/ 696 h 342"/>
                  <a:gd name="T70" fmla="*/ 1820 w 1097"/>
                  <a:gd name="T71" fmla="*/ 829 h 342"/>
                  <a:gd name="T72" fmla="*/ 1880 w 1097"/>
                  <a:gd name="T73" fmla="*/ 747 h 342"/>
                  <a:gd name="T74" fmla="*/ 2065 w 1097"/>
                  <a:gd name="T75" fmla="*/ 728 h 342"/>
                  <a:gd name="T76" fmla="*/ 2188 w 1097"/>
                  <a:gd name="T77" fmla="*/ 765 h 342"/>
                  <a:gd name="T78" fmla="*/ 2305 w 1097"/>
                  <a:gd name="T79" fmla="*/ 773 h 342"/>
                  <a:gd name="T80" fmla="*/ 2648 w 1097"/>
                  <a:gd name="T81" fmla="*/ 752 h 342"/>
                  <a:gd name="T82" fmla="*/ 2738 w 1097"/>
                  <a:gd name="T83" fmla="*/ 853 h 342"/>
                  <a:gd name="T84" fmla="*/ 2725 w 1097"/>
                  <a:gd name="T85" fmla="*/ 773 h 342"/>
                  <a:gd name="T86" fmla="*/ 2675 w 1097"/>
                  <a:gd name="T87" fmla="*/ 733 h 3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097" h="342">
                    <a:moveTo>
                      <a:pt x="0" y="92"/>
                    </a:moveTo>
                    <a:cubicBezTo>
                      <a:pt x="1" y="93"/>
                      <a:pt x="1" y="93"/>
                      <a:pt x="1" y="93"/>
                    </a:cubicBezTo>
                    <a:cubicBezTo>
                      <a:pt x="1" y="93"/>
                      <a:pt x="1" y="92"/>
                      <a:pt x="0" y="92"/>
                    </a:cubicBezTo>
                    <a:cubicBezTo>
                      <a:pt x="0" y="92"/>
                      <a:pt x="0" y="92"/>
                      <a:pt x="0" y="92"/>
                    </a:cubicBezTo>
                    <a:close/>
                    <a:moveTo>
                      <a:pt x="1095" y="320"/>
                    </a:moveTo>
                    <a:cubicBezTo>
                      <a:pt x="1096" y="327"/>
                      <a:pt x="1096" y="334"/>
                      <a:pt x="1096" y="342"/>
                    </a:cubicBezTo>
                    <a:cubicBezTo>
                      <a:pt x="1097" y="335"/>
                      <a:pt x="1097" y="327"/>
                      <a:pt x="1095" y="320"/>
                    </a:cubicBezTo>
                    <a:close/>
                    <a:moveTo>
                      <a:pt x="1070" y="275"/>
                    </a:moveTo>
                    <a:cubicBezTo>
                      <a:pt x="1040" y="279"/>
                      <a:pt x="916" y="265"/>
                      <a:pt x="860" y="251"/>
                    </a:cubicBezTo>
                    <a:cubicBezTo>
                      <a:pt x="804" y="237"/>
                      <a:pt x="742" y="233"/>
                      <a:pt x="735" y="227"/>
                    </a:cubicBezTo>
                    <a:cubicBezTo>
                      <a:pt x="729" y="238"/>
                      <a:pt x="634" y="217"/>
                      <a:pt x="584" y="215"/>
                    </a:cubicBezTo>
                    <a:cubicBezTo>
                      <a:pt x="534" y="213"/>
                      <a:pt x="464" y="193"/>
                      <a:pt x="408" y="167"/>
                    </a:cubicBezTo>
                    <a:cubicBezTo>
                      <a:pt x="352" y="141"/>
                      <a:pt x="338" y="143"/>
                      <a:pt x="318" y="125"/>
                    </a:cubicBezTo>
                    <a:cubicBezTo>
                      <a:pt x="318" y="125"/>
                      <a:pt x="308" y="129"/>
                      <a:pt x="288" y="123"/>
                    </a:cubicBezTo>
                    <a:cubicBezTo>
                      <a:pt x="268" y="117"/>
                      <a:pt x="190" y="109"/>
                      <a:pt x="154" y="79"/>
                    </a:cubicBezTo>
                    <a:cubicBezTo>
                      <a:pt x="133" y="63"/>
                      <a:pt x="130" y="48"/>
                      <a:pt x="130" y="48"/>
                    </a:cubicBezTo>
                    <a:cubicBezTo>
                      <a:pt x="129" y="36"/>
                      <a:pt x="112" y="18"/>
                      <a:pt x="107" y="15"/>
                    </a:cubicBezTo>
                    <a:cubicBezTo>
                      <a:pt x="87" y="0"/>
                      <a:pt x="51" y="0"/>
                      <a:pt x="23" y="36"/>
                    </a:cubicBezTo>
                    <a:cubicBezTo>
                      <a:pt x="11" y="52"/>
                      <a:pt x="4" y="69"/>
                      <a:pt x="1" y="87"/>
                    </a:cubicBezTo>
                    <a:cubicBezTo>
                      <a:pt x="3" y="89"/>
                      <a:pt x="5" y="92"/>
                      <a:pt x="8" y="94"/>
                    </a:cubicBezTo>
                    <a:cubicBezTo>
                      <a:pt x="14" y="99"/>
                      <a:pt x="21" y="101"/>
                      <a:pt x="27" y="106"/>
                    </a:cubicBezTo>
                    <a:cubicBezTo>
                      <a:pt x="42" y="117"/>
                      <a:pt x="48" y="128"/>
                      <a:pt x="66" y="134"/>
                    </a:cubicBezTo>
                    <a:cubicBezTo>
                      <a:pt x="56" y="117"/>
                      <a:pt x="46" y="107"/>
                      <a:pt x="45" y="85"/>
                    </a:cubicBezTo>
                    <a:cubicBezTo>
                      <a:pt x="44" y="70"/>
                      <a:pt x="51" y="48"/>
                      <a:pt x="68" y="45"/>
                    </a:cubicBezTo>
                    <a:cubicBezTo>
                      <a:pt x="86" y="42"/>
                      <a:pt x="98" y="61"/>
                      <a:pt x="108" y="73"/>
                    </a:cubicBezTo>
                    <a:cubicBezTo>
                      <a:pt x="122" y="90"/>
                      <a:pt x="135" y="103"/>
                      <a:pt x="157" y="112"/>
                    </a:cubicBezTo>
                    <a:cubicBezTo>
                      <a:pt x="196" y="127"/>
                      <a:pt x="237" y="127"/>
                      <a:pt x="277" y="137"/>
                    </a:cubicBezTo>
                    <a:cubicBezTo>
                      <a:pt x="313" y="145"/>
                      <a:pt x="336" y="183"/>
                      <a:pt x="324" y="217"/>
                    </a:cubicBezTo>
                    <a:cubicBezTo>
                      <a:pt x="336" y="211"/>
                      <a:pt x="336" y="200"/>
                      <a:pt x="335" y="190"/>
                    </a:cubicBezTo>
                    <a:cubicBezTo>
                      <a:pt x="343" y="187"/>
                      <a:pt x="348" y="169"/>
                      <a:pt x="354" y="166"/>
                    </a:cubicBezTo>
                    <a:cubicBezTo>
                      <a:pt x="360" y="162"/>
                      <a:pt x="380" y="172"/>
                      <a:pt x="386" y="174"/>
                    </a:cubicBezTo>
                    <a:cubicBezTo>
                      <a:pt x="400" y="178"/>
                      <a:pt x="411" y="190"/>
                      <a:pt x="426" y="195"/>
                    </a:cubicBezTo>
                    <a:cubicBezTo>
                      <a:pt x="460" y="207"/>
                      <a:pt x="498" y="212"/>
                      <a:pt x="534" y="219"/>
                    </a:cubicBezTo>
                    <a:cubicBezTo>
                      <a:pt x="581" y="227"/>
                      <a:pt x="629" y="233"/>
                      <a:pt x="677" y="241"/>
                    </a:cubicBezTo>
                    <a:cubicBezTo>
                      <a:pt x="692" y="244"/>
                      <a:pt x="720" y="246"/>
                      <a:pt x="728" y="261"/>
                    </a:cubicBezTo>
                    <a:cubicBezTo>
                      <a:pt x="735" y="273"/>
                      <a:pt x="740" y="289"/>
                      <a:pt x="728" y="311"/>
                    </a:cubicBezTo>
                    <a:cubicBezTo>
                      <a:pt x="737" y="305"/>
                      <a:pt x="752" y="291"/>
                      <a:pt x="752" y="280"/>
                    </a:cubicBezTo>
                    <a:cubicBezTo>
                      <a:pt x="760" y="250"/>
                      <a:pt x="805" y="266"/>
                      <a:pt x="826" y="273"/>
                    </a:cubicBezTo>
                    <a:cubicBezTo>
                      <a:pt x="842" y="279"/>
                      <a:pt x="858" y="285"/>
                      <a:pt x="875" y="287"/>
                    </a:cubicBezTo>
                    <a:cubicBezTo>
                      <a:pt x="891" y="289"/>
                      <a:pt x="906" y="287"/>
                      <a:pt x="922" y="290"/>
                    </a:cubicBezTo>
                    <a:cubicBezTo>
                      <a:pt x="959" y="295"/>
                      <a:pt x="1021" y="284"/>
                      <a:pt x="1059" y="282"/>
                    </a:cubicBezTo>
                    <a:cubicBezTo>
                      <a:pt x="1076" y="281"/>
                      <a:pt x="1091" y="299"/>
                      <a:pt x="1095" y="320"/>
                    </a:cubicBezTo>
                    <a:cubicBezTo>
                      <a:pt x="1094" y="308"/>
                      <a:pt x="1093" y="298"/>
                      <a:pt x="1090" y="290"/>
                    </a:cubicBezTo>
                    <a:cubicBezTo>
                      <a:pt x="1085" y="281"/>
                      <a:pt x="1079" y="275"/>
                      <a:pt x="1070" y="275"/>
                    </a:cubicBezTo>
                    <a:close/>
                  </a:path>
                </a:pathLst>
              </a:custGeom>
              <a:solidFill>
                <a:srgbClr val="A9A5C5"/>
              </a:solidFill>
              <a:ln w="9525" cap="flat">
                <a:solidFill>
                  <a:srgbClr val="000000"/>
                </a:solidFill>
                <a:prstDash val="lgDash"/>
                <a:round/>
                <a:headEnd/>
                <a:tailEnd/>
              </a:ln>
            </p:spPr>
            <p:txBody>
              <a:bodyPr/>
              <a:lstStyle/>
              <a:p>
                <a:endParaRPr lang="hu-HU"/>
              </a:p>
            </p:txBody>
          </p:sp>
          <p:sp>
            <p:nvSpPr>
              <p:cNvPr id="16455" name="Freeform 460"/>
              <p:cNvSpPr>
                <a:spLocks/>
              </p:cNvSpPr>
              <p:nvPr/>
            </p:nvSpPr>
            <p:spPr bwMode="auto">
              <a:xfrm>
                <a:off x="1975" y="2229"/>
                <a:ext cx="568" cy="158"/>
              </a:xfrm>
              <a:custGeom>
                <a:avLst/>
                <a:gdLst>
                  <a:gd name="T0" fmla="*/ 5 w 227"/>
                  <a:gd name="T1" fmla="*/ 8 h 59"/>
                  <a:gd name="T2" fmla="*/ 88 w 227"/>
                  <a:gd name="T3" fmla="*/ 75 h 59"/>
                  <a:gd name="T4" fmla="*/ 175 w 227"/>
                  <a:gd name="T5" fmla="*/ 104 h 59"/>
                  <a:gd name="T6" fmla="*/ 330 w 227"/>
                  <a:gd name="T7" fmla="*/ 126 h 59"/>
                  <a:gd name="T8" fmla="*/ 488 w 227"/>
                  <a:gd name="T9" fmla="*/ 137 h 59"/>
                  <a:gd name="T10" fmla="*/ 550 w 227"/>
                  <a:gd name="T11" fmla="*/ 137 h 59"/>
                  <a:gd name="T12" fmla="*/ 548 w 227"/>
                  <a:gd name="T13" fmla="*/ 8 h 59"/>
                  <a:gd name="T14" fmla="*/ 490 w 227"/>
                  <a:gd name="T15" fmla="*/ 104 h 59"/>
                  <a:gd name="T16" fmla="*/ 405 w 227"/>
                  <a:gd name="T17" fmla="*/ 94 h 59"/>
                  <a:gd name="T18" fmla="*/ 305 w 227"/>
                  <a:gd name="T19" fmla="*/ 94 h 59"/>
                  <a:gd name="T20" fmla="*/ 138 w 227"/>
                  <a:gd name="T21" fmla="*/ 67 h 59"/>
                  <a:gd name="T22" fmla="*/ 0 w 227"/>
                  <a:gd name="T23" fmla="*/ 0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7" h="59">
                    <a:moveTo>
                      <a:pt x="2" y="3"/>
                    </a:moveTo>
                    <a:cubicBezTo>
                      <a:pt x="12" y="15"/>
                      <a:pt x="21" y="23"/>
                      <a:pt x="35" y="28"/>
                    </a:cubicBezTo>
                    <a:cubicBezTo>
                      <a:pt x="46" y="32"/>
                      <a:pt x="57" y="37"/>
                      <a:pt x="70" y="39"/>
                    </a:cubicBezTo>
                    <a:cubicBezTo>
                      <a:pt x="90" y="44"/>
                      <a:pt x="111" y="45"/>
                      <a:pt x="132" y="47"/>
                    </a:cubicBezTo>
                    <a:cubicBezTo>
                      <a:pt x="153" y="48"/>
                      <a:pt x="174" y="48"/>
                      <a:pt x="195" y="51"/>
                    </a:cubicBezTo>
                    <a:cubicBezTo>
                      <a:pt x="204" y="53"/>
                      <a:pt x="213" y="59"/>
                      <a:pt x="220" y="51"/>
                    </a:cubicBezTo>
                    <a:cubicBezTo>
                      <a:pt x="227" y="42"/>
                      <a:pt x="222" y="12"/>
                      <a:pt x="219" y="3"/>
                    </a:cubicBezTo>
                    <a:cubicBezTo>
                      <a:pt x="214" y="18"/>
                      <a:pt x="217" y="38"/>
                      <a:pt x="196" y="39"/>
                    </a:cubicBezTo>
                    <a:cubicBezTo>
                      <a:pt x="184" y="39"/>
                      <a:pt x="173" y="35"/>
                      <a:pt x="162" y="35"/>
                    </a:cubicBezTo>
                    <a:cubicBezTo>
                      <a:pt x="148" y="33"/>
                      <a:pt x="135" y="36"/>
                      <a:pt x="122" y="35"/>
                    </a:cubicBezTo>
                    <a:cubicBezTo>
                      <a:pt x="100" y="32"/>
                      <a:pt x="76" y="30"/>
                      <a:pt x="55" y="25"/>
                    </a:cubicBezTo>
                    <a:cubicBezTo>
                      <a:pt x="36" y="20"/>
                      <a:pt x="13" y="13"/>
                      <a:pt x="0" y="0"/>
                    </a:cubicBezTo>
                  </a:path>
                </a:pathLst>
              </a:custGeom>
              <a:solidFill>
                <a:srgbClr val="A9A5C5"/>
              </a:solidFill>
              <a:ln w="9525" cap="flat">
                <a:solidFill>
                  <a:srgbClr val="000000"/>
                </a:solidFill>
                <a:prstDash val="lgDash"/>
                <a:round/>
                <a:headEnd/>
                <a:tailEnd/>
              </a:ln>
            </p:spPr>
            <p:txBody>
              <a:bodyPr/>
              <a:lstStyle/>
              <a:p>
                <a:endParaRPr lang="hu-HU"/>
              </a:p>
            </p:txBody>
          </p:sp>
          <p:sp>
            <p:nvSpPr>
              <p:cNvPr id="16456" name="Freeform 461"/>
              <p:cNvSpPr>
                <a:spLocks/>
              </p:cNvSpPr>
              <p:nvPr/>
            </p:nvSpPr>
            <p:spPr bwMode="auto">
              <a:xfrm>
                <a:off x="4210" y="2808"/>
                <a:ext cx="218" cy="104"/>
              </a:xfrm>
              <a:custGeom>
                <a:avLst/>
                <a:gdLst>
                  <a:gd name="T0" fmla="*/ 0 w 87"/>
                  <a:gd name="T1" fmla="*/ 56 h 39"/>
                  <a:gd name="T2" fmla="*/ 115 w 87"/>
                  <a:gd name="T3" fmla="*/ 27 h 39"/>
                  <a:gd name="T4" fmla="*/ 218 w 87"/>
                  <a:gd name="T5" fmla="*/ 13 h 39"/>
                  <a:gd name="T6" fmla="*/ 165 w 87"/>
                  <a:gd name="T7" fmla="*/ 104 h 39"/>
                  <a:gd name="T8" fmla="*/ 148 w 87"/>
                  <a:gd name="T9" fmla="*/ 37 h 39"/>
                  <a:gd name="T10" fmla="*/ 8 w 87"/>
                  <a:gd name="T11" fmla="*/ 53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7" h="39">
                    <a:moveTo>
                      <a:pt x="0" y="21"/>
                    </a:moveTo>
                    <a:cubicBezTo>
                      <a:pt x="15" y="22"/>
                      <a:pt x="32" y="14"/>
                      <a:pt x="46" y="10"/>
                    </a:cubicBezTo>
                    <a:cubicBezTo>
                      <a:pt x="55" y="7"/>
                      <a:pt x="80" y="0"/>
                      <a:pt x="87" y="5"/>
                    </a:cubicBezTo>
                    <a:cubicBezTo>
                      <a:pt x="77" y="13"/>
                      <a:pt x="68" y="26"/>
                      <a:pt x="66" y="39"/>
                    </a:cubicBezTo>
                    <a:cubicBezTo>
                      <a:pt x="69" y="26"/>
                      <a:pt x="75" y="15"/>
                      <a:pt x="59" y="14"/>
                    </a:cubicBezTo>
                    <a:cubicBezTo>
                      <a:pt x="46" y="12"/>
                      <a:pt x="15" y="25"/>
                      <a:pt x="3" y="20"/>
                    </a:cubicBezTo>
                  </a:path>
                </a:pathLst>
              </a:custGeom>
              <a:solidFill>
                <a:srgbClr val="EBE9F1"/>
              </a:solidFill>
              <a:ln w="9525" cap="flat">
                <a:solidFill>
                  <a:srgbClr val="000000"/>
                </a:solidFill>
                <a:prstDash val="lgDash"/>
                <a:round/>
                <a:headEnd/>
                <a:tailEnd/>
              </a:ln>
            </p:spPr>
            <p:txBody>
              <a:bodyPr/>
              <a:lstStyle/>
              <a:p>
                <a:endParaRPr lang="hu-HU"/>
              </a:p>
            </p:txBody>
          </p:sp>
          <p:sp>
            <p:nvSpPr>
              <p:cNvPr id="16457" name="Freeform 462"/>
              <p:cNvSpPr>
                <a:spLocks/>
              </p:cNvSpPr>
              <p:nvPr/>
            </p:nvSpPr>
            <p:spPr bwMode="auto">
              <a:xfrm>
                <a:off x="3583" y="2560"/>
                <a:ext cx="292" cy="208"/>
              </a:xfrm>
              <a:custGeom>
                <a:avLst/>
                <a:gdLst>
                  <a:gd name="T0" fmla="*/ 25 w 117"/>
                  <a:gd name="T1" fmla="*/ 0 h 78"/>
                  <a:gd name="T2" fmla="*/ 5 w 117"/>
                  <a:gd name="T3" fmla="*/ 96 h 78"/>
                  <a:gd name="T4" fmla="*/ 122 w 117"/>
                  <a:gd name="T5" fmla="*/ 139 h 78"/>
                  <a:gd name="T6" fmla="*/ 292 w 117"/>
                  <a:gd name="T7" fmla="*/ 208 h 78"/>
                  <a:gd name="T8" fmla="*/ 122 w 117"/>
                  <a:gd name="T9" fmla="*/ 112 h 78"/>
                  <a:gd name="T10" fmla="*/ 32 w 117"/>
                  <a:gd name="T11" fmla="*/ 75 h 78"/>
                  <a:gd name="T12" fmla="*/ 25 w 117"/>
                  <a:gd name="T13" fmla="*/ 0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 h="78">
                    <a:moveTo>
                      <a:pt x="10" y="0"/>
                    </a:moveTo>
                    <a:cubicBezTo>
                      <a:pt x="11" y="15"/>
                      <a:pt x="4" y="28"/>
                      <a:pt x="2" y="36"/>
                    </a:cubicBezTo>
                    <a:cubicBezTo>
                      <a:pt x="0" y="44"/>
                      <a:pt x="21" y="37"/>
                      <a:pt x="49" y="52"/>
                    </a:cubicBezTo>
                    <a:cubicBezTo>
                      <a:pt x="77" y="67"/>
                      <a:pt x="92" y="72"/>
                      <a:pt x="117" y="78"/>
                    </a:cubicBezTo>
                    <a:cubicBezTo>
                      <a:pt x="93" y="71"/>
                      <a:pt x="64" y="51"/>
                      <a:pt x="49" y="42"/>
                    </a:cubicBezTo>
                    <a:cubicBezTo>
                      <a:pt x="34" y="33"/>
                      <a:pt x="13" y="37"/>
                      <a:pt x="13" y="28"/>
                    </a:cubicBezTo>
                    <a:cubicBezTo>
                      <a:pt x="13" y="19"/>
                      <a:pt x="14" y="4"/>
                      <a:pt x="10" y="0"/>
                    </a:cubicBezTo>
                    <a:close/>
                  </a:path>
                </a:pathLst>
              </a:custGeom>
              <a:solidFill>
                <a:srgbClr val="EBE9F1"/>
              </a:solidFill>
              <a:ln w="9525" cap="flat">
                <a:solidFill>
                  <a:srgbClr val="000000"/>
                </a:solidFill>
                <a:prstDash val="lgDash"/>
                <a:round/>
                <a:headEnd/>
                <a:tailEnd/>
              </a:ln>
            </p:spPr>
            <p:txBody>
              <a:bodyPr/>
              <a:lstStyle/>
              <a:p>
                <a:endParaRPr lang="hu-HU"/>
              </a:p>
            </p:txBody>
          </p:sp>
          <p:sp>
            <p:nvSpPr>
              <p:cNvPr id="16458" name="Freeform 463"/>
              <p:cNvSpPr>
                <a:spLocks/>
              </p:cNvSpPr>
              <p:nvPr/>
            </p:nvSpPr>
            <p:spPr bwMode="auto">
              <a:xfrm>
                <a:off x="4295" y="2635"/>
                <a:ext cx="148" cy="149"/>
              </a:xfrm>
              <a:custGeom>
                <a:avLst/>
                <a:gdLst>
                  <a:gd name="T0" fmla="*/ 0 w 59"/>
                  <a:gd name="T1" fmla="*/ 149 h 56"/>
                  <a:gd name="T2" fmla="*/ 123 w 59"/>
                  <a:gd name="T3" fmla="*/ 130 h 56"/>
                  <a:gd name="T4" fmla="*/ 125 w 59"/>
                  <a:gd name="T5" fmla="*/ 0 h 56"/>
                  <a:gd name="T6" fmla="*/ 110 w 59"/>
                  <a:gd name="T7" fmla="*/ 114 h 56"/>
                  <a:gd name="T8" fmla="*/ 0 w 59"/>
                  <a:gd name="T9" fmla="*/ 149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 h="56">
                    <a:moveTo>
                      <a:pt x="0" y="56"/>
                    </a:moveTo>
                    <a:cubicBezTo>
                      <a:pt x="21" y="52"/>
                      <a:pt x="39" y="49"/>
                      <a:pt x="49" y="49"/>
                    </a:cubicBezTo>
                    <a:cubicBezTo>
                      <a:pt x="59" y="49"/>
                      <a:pt x="59" y="21"/>
                      <a:pt x="50" y="0"/>
                    </a:cubicBezTo>
                    <a:cubicBezTo>
                      <a:pt x="55" y="15"/>
                      <a:pt x="52" y="40"/>
                      <a:pt x="44" y="43"/>
                    </a:cubicBezTo>
                    <a:cubicBezTo>
                      <a:pt x="36" y="46"/>
                      <a:pt x="6" y="51"/>
                      <a:pt x="0" y="56"/>
                    </a:cubicBezTo>
                    <a:close/>
                  </a:path>
                </a:pathLst>
              </a:custGeom>
              <a:solidFill>
                <a:srgbClr val="EBE9F1"/>
              </a:solidFill>
              <a:ln w="9525" cap="flat">
                <a:solidFill>
                  <a:srgbClr val="000000"/>
                </a:solidFill>
                <a:prstDash val="lgDash"/>
                <a:round/>
                <a:headEnd/>
                <a:tailEnd/>
              </a:ln>
            </p:spPr>
            <p:txBody>
              <a:bodyPr/>
              <a:lstStyle/>
              <a:p>
                <a:endParaRPr lang="hu-HU"/>
              </a:p>
            </p:txBody>
          </p:sp>
          <p:sp>
            <p:nvSpPr>
              <p:cNvPr id="16459" name="Freeform 464"/>
              <p:cNvSpPr>
                <a:spLocks/>
              </p:cNvSpPr>
              <p:nvPr/>
            </p:nvSpPr>
            <p:spPr bwMode="auto">
              <a:xfrm>
                <a:off x="3090" y="2723"/>
                <a:ext cx="323" cy="18"/>
              </a:xfrm>
              <a:custGeom>
                <a:avLst/>
                <a:gdLst>
                  <a:gd name="T0" fmla="*/ 0 w 129"/>
                  <a:gd name="T1" fmla="*/ 3 h 7"/>
                  <a:gd name="T2" fmla="*/ 323 w 129"/>
                  <a:gd name="T3" fmla="*/ 0 h 7"/>
                  <a:gd name="T4" fmla="*/ 0 60000 65536"/>
                  <a:gd name="T5" fmla="*/ 0 60000 65536"/>
                </a:gdLst>
                <a:ahLst/>
                <a:cxnLst>
                  <a:cxn ang="T4">
                    <a:pos x="T0" y="T1"/>
                  </a:cxn>
                  <a:cxn ang="T5">
                    <a:pos x="T2" y="T3"/>
                  </a:cxn>
                </a:cxnLst>
                <a:rect l="0" t="0" r="r" b="b"/>
                <a:pathLst>
                  <a:path w="129" h="7">
                    <a:moveTo>
                      <a:pt x="0" y="1"/>
                    </a:moveTo>
                    <a:cubicBezTo>
                      <a:pt x="27" y="7"/>
                      <a:pt x="110" y="6"/>
                      <a:pt x="129" y="0"/>
                    </a:cubicBezTo>
                  </a:path>
                </a:pathLst>
              </a:custGeom>
              <a:solidFill>
                <a:srgbClr val="EBE9F1"/>
              </a:solidFill>
              <a:ln w="9525" cap="flat">
                <a:solidFill>
                  <a:srgbClr val="000000"/>
                </a:solidFill>
                <a:prstDash val="lgDash"/>
                <a:round/>
                <a:headEnd/>
                <a:tailEnd/>
              </a:ln>
            </p:spPr>
            <p:txBody>
              <a:bodyPr/>
              <a:lstStyle/>
              <a:p>
                <a:endParaRPr lang="hu-HU"/>
              </a:p>
            </p:txBody>
          </p:sp>
          <p:sp>
            <p:nvSpPr>
              <p:cNvPr id="16460" name="Freeform 465"/>
              <p:cNvSpPr>
                <a:spLocks/>
              </p:cNvSpPr>
              <p:nvPr/>
            </p:nvSpPr>
            <p:spPr bwMode="auto">
              <a:xfrm>
                <a:off x="2095" y="2344"/>
                <a:ext cx="723" cy="264"/>
              </a:xfrm>
              <a:custGeom>
                <a:avLst/>
                <a:gdLst>
                  <a:gd name="T0" fmla="*/ 0 w 289"/>
                  <a:gd name="T1" fmla="*/ 0 h 99"/>
                  <a:gd name="T2" fmla="*/ 188 w 289"/>
                  <a:gd name="T3" fmla="*/ 37 h 99"/>
                  <a:gd name="T4" fmla="*/ 443 w 289"/>
                  <a:gd name="T5" fmla="*/ 104 h 99"/>
                  <a:gd name="T6" fmla="*/ 723 w 289"/>
                  <a:gd name="T7" fmla="*/ 264 h 99"/>
                  <a:gd name="T8" fmla="*/ 430 w 289"/>
                  <a:gd name="T9" fmla="*/ 120 h 99"/>
                  <a:gd name="T10" fmla="*/ 175 w 289"/>
                  <a:gd name="T11" fmla="*/ 56 h 99"/>
                  <a:gd name="T12" fmla="*/ 0 w 289"/>
                  <a:gd name="T13" fmla="*/ 0 h 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9" h="99">
                    <a:moveTo>
                      <a:pt x="0" y="0"/>
                    </a:moveTo>
                    <a:cubicBezTo>
                      <a:pt x="26" y="11"/>
                      <a:pt x="51" y="11"/>
                      <a:pt x="75" y="14"/>
                    </a:cubicBezTo>
                    <a:cubicBezTo>
                      <a:pt x="99" y="17"/>
                      <a:pt x="139" y="18"/>
                      <a:pt x="177" y="39"/>
                    </a:cubicBezTo>
                    <a:cubicBezTo>
                      <a:pt x="215" y="60"/>
                      <a:pt x="271" y="92"/>
                      <a:pt x="289" y="99"/>
                    </a:cubicBezTo>
                    <a:cubicBezTo>
                      <a:pt x="263" y="91"/>
                      <a:pt x="191" y="55"/>
                      <a:pt x="172" y="45"/>
                    </a:cubicBezTo>
                    <a:cubicBezTo>
                      <a:pt x="153" y="35"/>
                      <a:pt x="97" y="25"/>
                      <a:pt x="70" y="21"/>
                    </a:cubicBezTo>
                    <a:cubicBezTo>
                      <a:pt x="43" y="17"/>
                      <a:pt x="5" y="5"/>
                      <a:pt x="0" y="0"/>
                    </a:cubicBezTo>
                    <a:close/>
                  </a:path>
                </a:pathLst>
              </a:custGeom>
              <a:solidFill>
                <a:srgbClr val="EBE9F1"/>
              </a:solidFill>
              <a:ln w="9525" cap="flat">
                <a:solidFill>
                  <a:srgbClr val="000000"/>
                </a:solidFill>
                <a:prstDash val="lgDash"/>
                <a:round/>
                <a:headEnd/>
                <a:tailEnd/>
              </a:ln>
            </p:spPr>
            <p:txBody>
              <a:bodyPr/>
              <a:lstStyle/>
              <a:p>
                <a:endParaRPr lang="hu-HU"/>
              </a:p>
            </p:txBody>
          </p:sp>
          <p:sp>
            <p:nvSpPr>
              <p:cNvPr id="16461" name="Freeform 466"/>
              <p:cNvSpPr>
                <a:spLocks/>
              </p:cNvSpPr>
              <p:nvPr/>
            </p:nvSpPr>
            <p:spPr bwMode="auto">
              <a:xfrm>
                <a:off x="1995" y="2061"/>
                <a:ext cx="468" cy="182"/>
              </a:xfrm>
              <a:custGeom>
                <a:avLst/>
                <a:gdLst>
                  <a:gd name="T0" fmla="*/ 0 w 187"/>
                  <a:gd name="T1" fmla="*/ 0 h 68"/>
                  <a:gd name="T2" fmla="*/ 238 w 187"/>
                  <a:gd name="T3" fmla="*/ 102 h 68"/>
                  <a:gd name="T4" fmla="*/ 468 w 187"/>
                  <a:gd name="T5" fmla="*/ 182 h 68"/>
                  <a:gd name="T6" fmla="*/ 233 w 187"/>
                  <a:gd name="T7" fmla="*/ 123 h 68"/>
                  <a:gd name="T8" fmla="*/ 0 w 187"/>
                  <a:gd name="T9" fmla="*/ 0 h 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7" h="68">
                    <a:moveTo>
                      <a:pt x="0" y="0"/>
                    </a:moveTo>
                    <a:cubicBezTo>
                      <a:pt x="17" y="19"/>
                      <a:pt x="54" y="32"/>
                      <a:pt x="95" y="38"/>
                    </a:cubicBezTo>
                    <a:cubicBezTo>
                      <a:pt x="136" y="44"/>
                      <a:pt x="172" y="44"/>
                      <a:pt x="187" y="68"/>
                    </a:cubicBezTo>
                    <a:cubicBezTo>
                      <a:pt x="170" y="54"/>
                      <a:pt x="132" y="49"/>
                      <a:pt x="93" y="46"/>
                    </a:cubicBezTo>
                    <a:cubicBezTo>
                      <a:pt x="54" y="43"/>
                      <a:pt x="6" y="16"/>
                      <a:pt x="0" y="0"/>
                    </a:cubicBezTo>
                    <a:close/>
                  </a:path>
                </a:pathLst>
              </a:custGeom>
              <a:solidFill>
                <a:srgbClr val="EBE9F1"/>
              </a:solidFill>
              <a:ln w="9525" cap="flat">
                <a:solidFill>
                  <a:srgbClr val="000000"/>
                </a:solidFill>
                <a:prstDash val="lgDash"/>
                <a:round/>
                <a:headEnd/>
                <a:tailEnd/>
              </a:ln>
            </p:spPr>
            <p:txBody>
              <a:bodyPr/>
              <a:lstStyle/>
              <a:p>
                <a:endParaRPr lang="hu-HU"/>
              </a:p>
            </p:txBody>
          </p:sp>
          <p:sp>
            <p:nvSpPr>
              <p:cNvPr id="16462" name="Freeform 467"/>
              <p:cNvSpPr>
                <a:spLocks/>
              </p:cNvSpPr>
              <p:nvPr/>
            </p:nvSpPr>
            <p:spPr bwMode="auto">
              <a:xfrm>
                <a:off x="2673" y="2301"/>
                <a:ext cx="200" cy="78"/>
              </a:xfrm>
              <a:custGeom>
                <a:avLst/>
                <a:gdLst>
                  <a:gd name="T0" fmla="*/ 0 w 80"/>
                  <a:gd name="T1" fmla="*/ 0 h 29"/>
                  <a:gd name="T2" fmla="*/ 200 w 80"/>
                  <a:gd name="T3" fmla="*/ 78 h 29"/>
                  <a:gd name="T4" fmla="*/ 0 60000 65536"/>
                  <a:gd name="T5" fmla="*/ 0 60000 65536"/>
                </a:gdLst>
                <a:ahLst/>
                <a:cxnLst>
                  <a:cxn ang="T4">
                    <a:pos x="T0" y="T1"/>
                  </a:cxn>
                  <a:cxn ang="T5">
                    <a:pos x="T2" y="T3"/>
                  </a:cxn>
                </a:cxnLst>
                <a:rect l="0" t="0" r="r" b="b"/>
                <a:pathLst>
                  <a:path w="80" h="29">
                    <a:moveTo>
                      <a:pt x="0" y="0"/>
                    </a:moveTo>
                    <a:cubicBezTo>
                      <a:pt x="24" y="15"/>
                      <a:pt x="54" y="25"/>
                      <a:pt x="80" y="29"/>
                    </a:cubicBezTo>
                  </a:path>
                </a:pathLst>
              </a:custGeom>
              <a:solidFill>
                <a:srgbClr val="EBE9F1"/>
              </a:solidFill>
              <a:ln w="9525" cap="flat">
                <a:solidFill>
                  <a:srgbClr val="000000"/>
                </a:solidFill>
                <a:prstDash val="lgDash"/>
                <a:round/>
                <a:headEnd/>
                <a:tailEnd/>
              </a:ln>
            </p:spPr>
            <p:txBody>
              <a:bodyPr/>
              <a:lstStyle/>
              <a:p>
                <a:endParaRPr lang="hu-HU"/>
              </a:p>
            </p:txBody>
          </p:sp>
          <p:sp>
            <p:nvSpPr>
              <p:cNvPr id="16463" name="Freeform 468"/>
              <p:cNvSpPr>
                <a:spLocks/>
              </p:cNvSpPr>
              <p:nvPr/>
            </p:nvSpPr>
            <p:spPr bwMode="auto">
              <a:xfrm>
                <a:off x="1690" y="2037"/>
                <a:ext cx="165" cy="310"/>
              </a:xfrm>
              <a:custGeom>
                <a:avLst/>
                <a:gdLst>
                  <a:gd name="T0" fmla="*/ 25 w 66"/>
                  <a:gd name="T1" fmla="*/ 0 h 116"/>
                  <a:gd name="T2" fmla="*/ 123 w 66"/>
                  <a:gd name="T3" fmla="*/ 289 h 116"/>
                  <a:gd name="T4" fmla="*/ 165 w 66"/>
                  <a:gd name="T5" fmla="*/ 310 h 116"/>
                  <a:gd name="T6" fmla="*/ 58 w 66"/>
                  <a:gd name="T7" fmla="*/ 118 h 116"/>
                  <a:gd name="T8" fmla="*/ 88 w 66"/>
                  <a:gd name="T9" fmla="*/ 37 h 1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 h="116">
                    <a:moveTo>
                      <a:pt x="10" y="0"/>
                    </a:moveTo>
                    <a:cubicBezTo>
                      <a:pt x="3" y="20"/>
                      <a:pt x="0" y="66"/>
                      <a:pt x="49" y="108"/>
                    </a:cubicBezTo>
                    <a:cubicBezTo>
                      <a:pt x="66" y="116"/>
                      <a:pt x="66" y="116"/>
                      <a:pt x="66" y="116"/>
                    </a:cubicBezTo>
                    <a:cubicBezTo>
                      <a:pt x="55" y="106"/>
                      <a:pt x="27" y="69"/>
                      <a:pt x="23" y="44"/>
                    </a:cubicBezTo>
                    <a:cubicBezTo>
                      <a:pt x="19" y="19"/>
                      <a:pt x="35" y="14"/>
                      <a:pt x="35" y="14"/>
                    </a:cubicBezTo>
                  </a:path>
                </a:pathLst>
              </a:custGeom>
              <a:solidFill>
                <a:srgbClr val="A9A5C5"/>
              </a:solidFill>
              <a:ln w="9525" cap="flat">
                <a:solidFill>
                  <a:srgbClr val="000000"/>
                </a:solidFill>
                <a:prstDash val="lgDash"/>
                <a:round/>
                <a:headEnd/>
                <a:tailEnd/>
              </a:ln>
            </p:spPr>
            <p:txBody>
              <a:bodyPr/>
              <a:lstStyle/>
              <a:p>
                <a:endParaRPr lang="hu-HU"/>
              </a:p>
            </p:txBody>
          </p:sp>
          <p:sp>
            <p:nvSpPr>
              <p:cNvPr id="16464" name="Freeform 469"/>
              <p:cNvSpPr>
                <a:spLocks/>
              </p:cNvSpPr>
              <p:nvPr/>
            </p:nvSpPr>
            <p:spPr bwMode="auto">
              <a:xfrm>
                <a:off x="2135" y="1987"/>
                <a:ext cx="93" cy="21"/>
              </a:xfrm>
              <a:custGeom>
                <a:avLst/>
                <a:gdLst>
                  <a:gd name="T0" fmla="*/ 93 w 37"/>
                  <a:gd name="T1" fmla="*/ 21 h 8"/>
                  <a:gd name="T2" fmla="*/ 0 w 37"/>
                  <a:gd name="T3" fmla="*/ 8 h 8"/>
                  <a:gd name="T4" fmla="*/ 93 w 37"/>
                  <a:gd name="T5" fmla="*/ 21 h 8"/>
                  <a:gd name="T6" fmla="*/ 0 60000 65536"/>
                  <a:gd name="T7" fmla="*/ 0 60000 65536"/>
                  <a:gd name="T8" fmla="*/ 0 60000 65536"/>
                </a:gdLst>
                <a:ahLst/>
                <a:cxnLst>
                  <a:cxn ang="T6">
                    <a:pos x="T0" y="T1"/>
                  </a:cxn>
                  <a:cxn ang="T7">
                    <a:pos x="T2" y="T3"/>
                  </a:cxn>
                  <a:cxn ang="T8">
                    <a:pos x="T4" y="T5"/>
                  </a:cxn>
                </a:cxnLst>
                <a:rect l="0" t="0" r="r" b="b"/>
                <a:pathLst>
                  <a:path w="37" h="8">
                    <a:moveTo>
                      <a:pt x="37" y="8"/>
                    </a:moveTo>
                    <a:cubicBezTo>
                      <a:pt x="20" y="0"/>
                      <a:pt x="1" y="0"/>
                      <a:pt x="0" y="3"/>
                    </a:cubicBezTo>
                    <a:cubicBezTo>
                      <a:pt x="5" y="2"/>
                      <a:pt x="30" y="4"/>
                      <a:pt x="37" y="8"/>
                    </a:cubicBezTo>
                    <a:close/>
                  </a:path>
                </a:pathLst>
              </a:custGeom>
              <a:solidFill>
                <a:srgbClr val="FFFFFF"/>
              </a:solidFill>
              <a:ln w="9525" cap="flat">
                <a:solidFill>
                  <a:srgbClr val="000000"/>
                </a:solidFill>
                <a:prstDash val="lgDash"/>
                <a:round/>
                <a:headEnd/>
                <a:tailEnd/>
              </a:ln>
            </p:spPr>
            <p:txBody>
              <a:bodyPr/>
              <a:lstStyle/>
              <a:p>
                <a:endParaRPr lang="hu-HU"/>
              </a:p>
            </p:txBody>
          </p:sp>
          <p:sp>
            <p:nvSpPr>
              <p:cNvPr id="16465" name="Freeform 470"/>
              <p:cNvSpPr>
                <a:spLocks/>
              </p:cNvSpPr>
              <p:nvPr/>
            </p:nvSpPr>
            <p:spPr bwMode="auto">
              <a:xfrm>
                <a:off x="4123" y="2461"/>
                <a:ext cx="77" cy="19"/>
              </a:xfrm>
              <a:custGeom>
                <a:avLst/>
                <a:gdLst>
                  <a:gd name="T0" fmla="*/ 77 w 31"/>
                  <a:gd name="T1" fmla="*/ 8 h 7"/>
                  <a:gd name="T2" fmla="*/ 2 w 31"/>
                  <a:gd name="T3" fmla="*/ 19 h 7"/>
                  <a:gd name="T4" fmla="*/ 77 w 31"/>
                  <a:gd name="T5" fmla="*/ 8 h 7"/>
                  <a:gd name="T6" fmla="*/ 0 60000 65536"/>
                  <a:gd name="T7" fmla="*/ 0 60000 65536"/>
                  <a:gd name="T8" fmla="*/ 0 60000 65536"/>
                </a:gdLst>
                <a:ahLst/>
                <a:cxnLst>
                  <a:cxn ang="T6">
                    <a:pos x="T0" y="T1"/>
                  </a:cxn>
                  <a:cxn ang="T7">
                    <a:pos x="T2" y="T3"/>
                  </a:cxn>
                  <a:cxn ang="T8">
                    <a:pos x="T4" y="T5"/>
                  </a:cxn>
                </a:cxnLst>
                <a:rect l="0" t="0" r="r" b="b"/>
                <a:pathLst>
                  <a:path w="31" h="7">
                    <a:moveTo>
                      <a:pt x="31" y="3"/>
                    </a:moveTo>
                    <a:cubicBezTo>
                      <a:pt x="16" y="0"/>
                      <a:pt x="0" y="4"/>
                      <a:pt x="1" y="7"/>
                    </a:cubicBezTo>
                    <a:cubicBezTo>
                      <a:pt x="4" y="5"/>
                      <a:pt x="25" y="2"/>
                      <a:pt x="31" y="3"/>
                    </a:cubicBezTo>
                    <a:close/>
                  </a:path>
                </a:pathLst>
              </a:custGeom>
              <a:solidFill>
                <a:srgbClr val="FFFFFF"/>
              </a:solidFill>
              <a:ln w="9525" cap="flat">
                <a:solidFill>
                  <a:srgbClr val="000000"/>
                </a:solidFill>
                <a:prstDash val="lgDash"/>
                <a:round/>
                <a:headEnd/>
                <a:tailEnd/>
              </a:ln>
            </p:spPr>
            <p:txBody>
              <a:bodyPr/>
              <a:lstStyle/>
              <a:p>
                <a:endParaRPr lang="hu-HU"/>
              </a:p>
            </p:txBody>
          </p:sp>
          <p:sp>
            <p:nvSpPr>
              <p:cNvPr id="16466" name="Freeform 471"/>
              <p:cNvSpPr>
                <a:spLocks/>
              </p:cNvSpPr>
              <p:nvPr/>
            </p:nvSpPr>
            <p:spPr bwMode="auto">
              <a:xfrm>
                <a:off x="4123" y="2517"/>
                <a:ext cx="122" cy="40"/>
              </a:xfrm>
              <a:custGeom>
                <a:avLst/>
                <a:gdLst>
                  <a:gd name="T0" fmla="*/ 0 w 49"/>
                  <a:gd name="T1" fmla="*/ 3 h 15"/>
                  <a:gd name="T2" fmla="*/ 67 w 49"/>
                  <a:gd name="T3" fmla="*/ 40 h 15"/>
                  <a:gd name="T4" fmla="*/ 122 w 49"/>
                  <a:gd name="T5" fmla="*/ 13 h 15"/>
                  <a:gd name="T6" fmla="*/ 122 w 49"/>
                  <a:gd name="T7" fmla="*/ 13 h 15"/>
                  <a:gd name="T8" fmla="*/ 0 w 49"/>
                  <a:gd name="T9" fmla="*/ 0 h 15"/>
                  <a:gd name="T10" fmla="*/ 0 w 49"/>
                  <a:gd name="T11" fmla="*/ 3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 h="15">
                    <a:moveTo>
                      <a:pt x="0" y="1"/>
                    </a:moveTo>
                    <a:cubicBezTo>
                      <a:pt x="4" y="9"/>
                      <a:pt x="16" y="14"/>
                      <a:pt x="27" y="15"/>
                    </a:cubicBezTo>
                    <a:cubicBezTo>
                      <a:pt x="45" y="15"/>
                      <a:pt x="49" y="5"/>
                      <a:pt x="49" y="5"/>
                    </a:cubicBezTo>
                    <a:cubicBezTo>
                      <a:pt x="49" y="5"/>
                      <a:pt x="49" y="5"/>
                      <a:pt x="49" y="5"/>
                    </a:cubicBezTo>
                    <a:cubicBezTo>
                      <a:pt x="34" y="4"/>
                      <a:pt x="18" y="3"/>
                      <a:pt x="0" y="0"/>
                    </a:cubicBezTo>
                    <a:lnTo>
                      <a:pt x="0" y="1"/>
                    </a:lnTo>
                    <a:close/>
                  </a:path>
                </a:pathLst>
              </a:custGeom>
              <a:solidFill>
                <a:srgbClr val="C79CB0"/>
              </a:solidFill>
              <a:ln w="9525" cap="flat">
                <a:solidFill>
                  <a:srgbClr val="000000"/>
                </a:solidFill>
                <a:prstDash val="lgDash"/>
                <a:round/>
                <a:headEnd/>
                <a:tailEnd/>
              </a:ln>
            </p:spPr>
            <p:txBody>
              <a:bodyPr/>
              <a:lstStyle/>
              <a:p>
                <a:endParaRPr lang="hu-HU"/>
              </a:p>
            </p:txBody>
          </p:sp>
          <p:sp>
            <p:nvSpPr>
              <p:cNvPr id="16467" name="Freeform 472"/>
              <p:cNvSpPr>
                <a:spLocks/>
              </p:cNvSpPr>
              <p:nvPr/>
            </p:nvSpPr>
            <p:spPr bwMode="auto">
              <a:xfrm>
                <a:off x="2115" y="2032"/>
                <a:ext cx="160" cy="96"/>
              </a:xfrm>
              <a:custGeom>
                <a:avLst/>
                <a:gdLst>
                  <a:gd name="T0" fmla="*/ 0 w 64"/>
                  <a:gd name="T1" fmla="*/ 0 h 36"/>
                  <a:gd name="T2" fmla="*/ 75 w 64"/>
                  <a:gd name="T3" fmla="*/ 77 h 36"/>
                  <a:gd name="T4" fmla="*/ 160 w 64"/>
                  <a:gd name="T5" fmla="*/ 64 h 36"/>
                  <a:gd name="T6" fmla="*/ 0 w 64"/>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36">
                    <a:moveTo>
                      <a:pt x="0" y="0"/>
                    </a:moveTo>
                    <a:cubicBezTo>
                      <a:pt x="0" y="15"/>
                      <a:pt x="14" y="23"/>
                      <a:pt x="30" y="29"/>
                    </a:cubicBezTo>
                    <a:cubicBezTo>
                      <a:pt x="46" y="34"/>
                      <a:pt x="57" y="36"/>
                      <a:pt x="64" y="24"/>
                    </a:cubicBezTo>
                    <a:cubicBezTo>
                      <a:pt x="42" y="19"/>
                      <a:pt x="18" y="11"/>
                      <a:pt x="0" y="0"/>
                    </a:cubicBezTo>
                    <a:close/>
                  </a:path>
                </a:pathLst>
              </a:custGeom>
              <a:solidFill>
                <a:srgbClr val="C79CB0"/>
              </a:solidFill>
              <a:ln w="9525" cap="flat">
                <a:solidFill>
                  <a:srgbClr val="000000"/>
                </a:solidFill>
                <a:prstDash val="lgDash"/>
                <a:round/>
                <a:headEnd/>
                <a:tailEnd/>
              </a:ln>
            </p:spPr>
            <p:txBody>
              <a:bodyPr/>
              <a:lstStyle/>
              <a:p>
                <a:endParaRPr lang="hu-HU"/>
              </a:p>
            </p:txBody>
          </p:sp>
          <p:sp>
            <p:nvSpPr>
              <p:cNvPr id="16468" name="Freeform 473"/>
              <p:cNvSpPr>
                <a:spLocks/>
              </p:cNvSpPr>
              <p:nvPr/>
            </p:nvSpPr>
            <p:spPr bwMode="auto">
              <a:xfrm>
                <a:off x="4123" y="2517"/>
                <a:ext cx="122" cy="40"/>
              </a:xfrm>
              <a:custGeom>
                <a:avLst/>
                <a:gdLst>
                  <a:gd name="T0" fmla="*/ 0 w 49"/>
                  <a:gd name="T1" fmla="*/ 3 h 15"/>
                  <a:gd name="T2" fmla="*/ 67 w 49"/>
                  <a:gd name="T3" fmla="*/ 40 h 15"/>
                  <a:gd name="T4" fmla="*/ 122 w 49"/>
                  <a:gd name="T5" fmla="*/ 13 h 15"/>
                  <a:gd name="T6" fmla="*/ 122 w 49"/>
                  <a:gd name="T7" fmla="*/ 13 h 15"/>
                  <a:gd name="T8" fmla="*/ 0 w 49"/>
                  <a:gd name="T9" fmla="*/ 0 h 15"/>
                  <a:gd name="T10" fmla="*/ 0 w 49"/>
                  <a:gd name="T11" fmla="*/ 3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 h="15">
                    <a:moveTo>
                      <a:pt x="0" y="1"/>
                    </a:moveTo>
                    <a:cubicBezTo>
                      <a:pt x="4" y="9"/>
                      <a:pt x="16" y="14"/>
                      <a:pt x="27" y="15"/>
                    </a:cubicBezTo>
                    <a:cubicBezTo>
                      <a:pt x="45" y="15"/>
                      <a:pt x="49" y="5"/>
                      <a:pt x="49" y="5"/>
                    </a:cubicBezTo>
                    <a:cubicBezTo>
                      <a:pt x="49" y="5"/>
                      <a:pt x="49" y="5"/>
                      <a:pt x="49" y="5"/>
                    </a:cubicBezTo>
                    <a:cubicBezTo>
                      <a:pt x="34" y="4"/>
                      <a:pt x="18" y="3"/>
                      <a:pt x="0" y="0"/>
                    </a:cubicBezTo>
                    <a:lnTo>
                      <a:pt x="0" y="1"/>
                    </a:lnTo>
                    <a:close/>
                  </a:path>
                </a:pathLst>
              </a:custGeom>
              <a:noFill/>
              <a:ln w="3175" cap="flat">
                <a:solidFill>
                  <a:srgbClr val="FFFFFF"/>
                </a:solidFill>
                <a:prstDash val="lgDash"/>
                <a:round/>
                <a:headEnd/>
                <a:tailEnd/>
              </a:ln>
            </p:spPr>
            <p:txBody>
              <a:bodyPr/>
              <a:lstStyle/>
              <a:p>
                <a:endParaRPr lang="hu-HU"/>
              </a:p>
            </p:txBody>
          </p:sp>
          <p:sp>
            <p:nvSpPr>
              <p:cNvPr id="16469" name="Freeform 474"/>
              <p:cNvSpPr>
                <a:spLocks/>
              </p:cNvSpPr>
              <p:nvPr/>
            </p:nvSpPr>
            <p:spPr bwMode="auto">
              <a:xfrm>
                <a:off x="2115" y="2032"/>
                <a:ext cx="160" cy="96"/>
              </a:xfrm>
              <a:custGeom>
                <a:avLst/>
                <a:gdLst>
                  <a:gd name="T0" fmla="*/ 0 w 64"/>
                  <a:gd name="T1" fmla="*/ 0 h 36"/>
                  <a:gd name="T2" fmla="*/ 75 w 64"/>
                  <a:gd name="T3" fmla="*/ 77 h 36"/>
                  <a:gd name="T4" fmla="*/ 160 w 64"/>
                  <a:gd name="T5" fmla="*/ 64 h 36"/>
                  <a:gd name="T6" fmla="*/ 0 w 64"/>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36">
                    <a:moveTo>
                      <a:pt x="0" y="0"/>
                    </a:moveTo>
                    <a:cubicBezTo>
                      <a:pt x="0" y="15"/>
                      <a:pt x="14" y="23"/>
                      <a:pt x="30" y="29"/>
                    </a:cubicBezTo>
                    <a:cubicBezTo>
                      <a:pt x="46" y="34"/>
                      <a:pt x="57" y="36"/>
                      <a:pt x="64" y="24"/>
                    </a:cubicBezTo>
                    <a:cubicBezTo>
                      <a:pt x="42" y="19"/>
                      <a:pt x="18" y="11"/>
                      <a:pt x="0" y="0"/>
                    </a:cubicBezTo>
                    <a:close/>
                  </a:path>
                </a:pathLst>
              </a:custGeom>
              <a:noFill/>
              <a:ln w="3175" cap="flat">
                <a:solidFill>
                  <a:srgbClr val="FFFFFF"/>
                </a:solidFill>
                <a:prstDash val="lgDash"/>
                <a:round/>
                <a:headEnd/>
                <a:tailEnd/>
              </a:ln>
            </p:spPr>
            <p:txBody>
              <a:bodyPr/>
              <a:lstStyle/>
              <a:p>
                <a:endParaRPr lang="hu-HU"/>
              </a:p>
            </p:txBody>
          </p:sp>
          <p:sp>
            <p:nvSpPr>
              <p:cNvPr id="16470" name="Freeform 475"/>
              <p:cNvSpPr>
                <a:spLocks/>
              </p:cNvSpPr>
              <p:nvPr/>
            </p:nvSpPr>
            <p:spPr bwMode="auto">
              <a:xfrm>
                <a:off x="2930" y="2736"/>
                <a:ext cx="588" cy="141"/>
              </a:xfrm>
              <a:custGeom>
                <a:avLst/>
                <a:gdLst>
                  <a:gd name="T0" fmla="*/ 490 w 235"/>
                  <a:gd name="T1" fmla="*/ 122 h 53"/>
                  <a:gd name="T2" fmla="*/ 350 w 235"/>
                  <a:gd name="T3" fmla="*/ 85 h 53"/>
                  <a:gd name="T4" fmla="*/ 208 w 235"/>
                  <a:gd name="T5" fmla="*/ 59 h 53"/>
                  <a:gd name="T6" fmla="*/ 115 w 235"/>
                  <a:gd name="T7" fmla="*/ 0 h 53"/>
                  <a:gd name="T8" fmla="*/ 0 w 235"/>
                  <a:gd name="T9" fmla="*/ 56 h 53"/>
                  <a:gd name="T10" fmla="*/ 5 w 235"/>
                  <a:gd name="T11" fmla="*/ 59 h 53"/>
                  <a:gd name="T12" fmla="*/ 180 w 235"/>
                  <a:gd name="T13" fmla="*/ 88 h 53"/>
                  <a:gd name="T14" fmla="*/ 588 w 235"/>
                  <a:gd name="T15" fmla="*/ 141 h 53"/>
                  <a:gd name="T16" fmla="*/ 490 w 235"/>
                  <a:gd name="T17" fmla="*/ 122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5" h="53">
                    <a:moveTo>
                      <a:pt x="196" y="46"/>
                    </a:moveTo>
                    <a:cubicBezTo>
                      <a:pt x="178" y="39"/>
                      <a:pt x="158" y="37"/>
                      <a:pt x="140" y="32"/>
                    </a:cubicBezTo>
                    <a:cubicBezTo>
                      <a:pt x="121" y="28"/>
                      <a:pt x="102" y="26"/>
                      <a:pt x="83" y="22"/>
                    </a:cubicBezTo>
                    <a:cubicBezTo>
                      <a:pt x="66" y="19"/>
                      <a:pt x="54" y="15"/>
                      <a:pt x="46" y="0"/>
                    </a:cubicBezTo>
                    <a:cubicBezTo>
                      <a:pt x="0" y="21"/>
                      <a:pt x="0" y="21"/>
                      <a:pt x="0" y="21"/>
                    </a:cubicBezTo>
                    <a:cubicBezTo>
                      <a:pt x="2" y="22"/>
                      <a:pt x="2" y="22"/>
                      <a:pt x="2" y="22"/>
                    </a:cubicBezTo>
                    <a:cubicBezTo>
                      <a:pt x="16" y="14"/>
                      <a:pt x="42" y="25"/>
                      <a:pt x="72" y="33"/>
                    </a:cubicBezTo>
                    <a:cubicBezTo>
                      <a:pt x="94" y="39"/>
                      <a:pt x="170" y="46"/>
                      <a:pt x="235" y="53"/>
                    </a:cubicBezTo>
                    <a:cubicBezTo>
                      <a:pt x="222" y="50"/>
                      <a:pt x="208" y="50"/>
                      <a:pt x="196" y="46"/>
                    </a:cubicBezTo>
                    <a:close/>
                  </a:path>
                </a:pathLst>
              </a:custGeom>
              <a:solidFill>
                <a:srgbClr val="A9A5C5"/>
              </a:solidFill>
              <a:ln w="9525" cap="flat">
                <a:solidFill>
                  <a:srgbClr val="000000"/>
                </a:solidFill>
                <a:prstDash val="lgDash"/>
                <a:round/>
                <a:headEnd/>
                <a:tailEnd/>
              </a:ln>
            </p:spPr>
            <p:txBody>
              <a:bodyPr/>
              <a:lstStyle/>
              <a:p>
                <a:endParaRPr lang="hu-HU"/>
              </a:p>
            </p:txBody>
          </p:sp>
          <p:sp>
            <p:nvSpPr>
              <p:cNvPr id="16471" name="Freeform 476"/>
              <p:cNvSpPr>
                <a:spLocks/>
              </p:cNvSpPr>
              <p:nvPr/>
            </p:nvSpPr>
            <p:spPr bwMode="auto">
              <a:xfrm>
                <a:off x="2763" y="2165"/>
                <a:ext cx="992" cy="222"/>
              </a:xfrm>
              <a:custGeom>
                <a:avLst/>
                <a:gdLst>
                  <a:gd name="T0" fmla="*/ 0 w 397"/>
                  <a:gd name="T1" fmla="*/ 0 h 83"/>
                  <a:gd name="T2" fmla="*/ 992 w 397"/>
                  <a:gd name="T3" fmla="*/ 222 h 83"/>
                  <a:gd name="T4" fmla="*/ 0 w 397"/>
                  <a:gd name="T5" fmla="*/ 0 h 83"/>
                  <a:gd name="T6" fmla="*/ 0 60000 65536"/>
                  <a:gd name="T7" fmla="*/ 0 60000 65536"/>
                  <a:gd name="T8" fmla="*/ 0 60000 65536"/>
                </a:gdLst>
                <a:ahLst/>
                <a:cxnLst>
                  <a:cxn ang="T6">
                    <a:pos x="T0" y="T1"/>
                  </a:cxn>
                  <a:cxn ang="T7">
                    <a:pos x="T2" y="T3"/>
                  </a:cxn>
                  <a:cxn ang="T8">
                    <a:pos x="T4" y="T5"/>
                  </a:cxn>
                </a:cxnLst>
                <a:rect l="0" t="0" r="r" b="b"/>
                <a:pathLst>
                  <a:path w="397" h="83">
                    <a:moveTo>
                      <a:pt x="0" y="0"/>
                    </a:moveTo>
                    <a:cubicBezTo>
                      <a:pt x="35" y="16"/>
                      <a:pt x="262" y="72"/>
                      <a:pt x="397" y="83"/>
                    </a:cubicBezTo>
                    <a:cubicBezTo>
                      <a:pt x="345" y="78"/>
                      <a:pt x="50" y="18"/>
                      <a:pt x="0" y="0"/>
                    </a:cubicBezTo>
                    <a:close/>
                  </a:path>
                </a:pathLst>
              </a:custGeom>
              <a:solidFill>
                <a:srgbClr val="FFFFFF"/>
              </a:solidFill>
              <a:ln w="9525" cap="flat">
                <a:solidFill>
                  <a:srgbClr val="000000"/>
                </a:solidFill>
                <a:prstDash val="lgDash"/>
                <a:round/>
                <a:headEnd/>
                <a:tailEnd/>
              </a:ln>
            </p:spPr>
            <p:txBody>
              <a:bodyPr/>
              <a:lstStyle/>
              <a:p>
                <a:endParaRPr lang="hu-HU"/>
              </a:p>
            </p:txBody>
          </p:sp>
          <p:sp>
            <p:nvSpPr>
              <p:cNvPr id="16472" name="Freeform 477"/>
              <p:cNvSpPr>
                <a:spLocks/>
              </p:cNvSpPr>
              <p:nvPr/>
            </p:nvSpPr>
            <p:spPr bwMode="auto">
              <a:xfrm>
                <a:off x="2265" y="2632"/>
                <a:ext cx="978" cy="277"/>
              </a:xfrm>
              <a:custGeom>
                <a:avLst/>
                <a:gdLst>
                  <a:gd name="T0" fmla="*/ 0 w 391"/>
                  <a:gd name="T1" fmla="*/ 0 h 104"/>
                  <a:gd name="T2" fmla="*/ 978 w 391"/>
                  <a:gd name="T3" fmla="*/ 277 h 104"/>
                  <a:gd name="T4" fmla="*/ 0 w 391"/>
                  <a:gd name="T5" fmla="*/ 0 h 104"/>
                  <a:gd name="T6" fmla="*/ 0 60000 65536"/>
                  <a:gd name="T7" fmla="*/ 0 60000 65536"/>
                  <a:gd name="T8" fmla="*/ 0 60000 65536"/>
                </a:gdLst>
                <a:ahLst/>
                <a:cxnLst>
                  <a:cxn ang="T6">
                    <a:pos x="T0" y="T1"/>
                  </a:cxn>
                  <a:cxn ang="T7">
                    <a:pos x="T2" y="T3"/>
                  </a:cxn>
                  <a:cxn ang="T8">
                    <a:pos x="T4" y="T5"/>
                  </a:cxn>
                </a:cxnLst>
                <a:rect l="0" t="0" r="r" b="b"/>
                <a:pathLst>
                  <a:path w="391" h="104">
                    <a:moveTo>
                      <a:pt x="0" y="0"/>
                    </a:moveTo>
                    <a:cubicBezTo>
                      <a:pt x="34" y="18"/>
                      <a:pt x="257" y="86"/>
                      <a:pt x="391" y="104"/>
                    </a:cubicBezTo>
                    <a:cubicBezTo>
                      <a:pt x="340" y="96"/>
                      <a:pt x="49" y="21"/>
                      <a:pt x="0" y="0"/>
                    </a:cubicBezTo>
                    <a:close/>
                  </a:path>
                </a:pathLst>
              </a:custGeom>
              <a:solidFill>
                <a:srgbClr val="FFFFFF"/>
              </a:solidFill>
              <a:ln w="9525" cap="flat">
                <a:solidFill>
                  <a:srgbClr val="000000"/>
                </a:solidFill>
                <a:prstDash val="lgDash"/>
                <a:round/>
                <a:headEnd/>
                <a:tailEnd/>
              </a:ln>
            </p:spPr>
            <p:txBody>
              <a:bodyPr/>
              <a:lstStyle/>
              <a:p>
                <a:endParaRPr lang="hu-HU"/>
              </a:p>
            </p:txBody>
          </p:sp>
          <p:sp>
            <p:nvSpPr>
              <p:cNvPr id="16473" name="Freeform 478"/>
              <p:cNvSpPr>
                <a:spLocks/>
              </p:cNvSpPr>
              <p:nvPr/>
            </p:nvSpPr>
            <p:spPr bwMode="auto">
              <a:xfrm>
                <a:off x="4385" y="2469"/>
                <a:ext cx="70" cy="67"/>
              </a:xfrm>
              <a:custGeom>
                <a:avLst/>
                <a:gdLst>
                  <a:gd name="T0" fmla="*/ 0 w 28"/>
                  <a:gd name="T1" fmla="*/ 67 h 25"/>
                  <a:gd name="T2" fmla="*/ 38 w 28"/>
                  <a:gd name="T3" fmla="*/ 0 h 25"/>
                  <a:gd name="T4" fmla="*/ 70 w 28"/>
                  <a:gd name="T5" fmla="*/ 62 h 25"/>
                  <a:gd name="T6" fmla="*/ 18 w 28"/>
                  <a:gd name="T7" fmla="*/ 51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5">
                    <a:moveTo>
                      <a:pt x="0" y="25"/>
                    </a:moveTo>
                    <a:cubicBezTo>
                      <a:pt x="4" y="17"/>
                      <a:pt x="8" y="6"/>
                      <a:pt x="15" y="0"/>
                    </a:cubicBezTo>
                    <a:cubicBezTo>
                      <a:pt x="20" y="6"/>
                      <a:pt x="26" y="16"/>
                      <a:pt x="28" y="23"/>
                    </a:cubicBezTo>
                    <a:cubicBezTo>
                      <a:pt x="25" y="14"/>
                      <a:pt x="13" y="11"/>
                      <a:pt x="7" y="19"/>
                    </a:cubicBezTo>
                  </a:path>
                </a:pathLst>
              </a:custGeom>
              <a:solidFill>
                <a:srgbClr val="586AA2"/>
              </a:solidFill>
              <a:ln w="9525" cap="flat">
                <a:solidFill>
                  <a:srgbClr val="000000"/>
                </a:solidFill>
                <a:prstDash val="lgDash"/>
                <a:round/>
                <a:headEnd/>
                <a:tailEnd/>
              </a:ln>
            </p:spPr>
            <p:txBody>
              <a:bodyPr/>
              <a:lstStyle/>
              <a:p>
                <a:endParaRPr lang="hu-HU"/>
              </a:p>
            </p:txBody>
          </p:sp>
          <p:sp>
            <p:nvSpPr>
              <p:cNvPr id="16474" name="Freeform 479"/>
              <p:cNvSpPr>
                <a:spLocks/>
              </p:cNvSpPr>
              <p:nvPr/>
            </p:nvSpPr>
            <p:spPr bwMode="auto">
              <a:xfrm>
                <a:off x="4453" y="2763"/>
                <a:ext cx="35" cy="128"/>
              </a:xfrm>
              <a:custGeom>
                <a:avLst/>
                <a:gdLst>
                  <a:gd name="T0" fmla="*/ 8 w 14"/>
                  <a:gd name="T1" fmla="*/ 0 h 48"/>
                  <a:gd name="T2" fmla="*/ 33 w 14"/>
                  <a:gd name="T3" fmla="*/ 48 h 48"/>
                  <a:gd name="T4" fmla="*/ 8 w 14"/>
                  <a:gd name="T5" fmla="*/ 128 h 48"/>
                  <a:gd name="T6" fmla="*/ 0 w 14"/>
                  <a:gd name="T7" fmla="*/ 59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48">
                    <a:moveTo>
                      <a:pt x="3" y="0"/>
                    </a:moveTo>
                    <a:cubicBezTo>
                      <a:pt x="6" y="7"/>
                      <a:pt x="12" y="12"/>
                      <a:pt x="13" y="18"/>
                    </a:cubicBezTo>
                    <a:cubicBezTo>
                      <a:pt x="14" y="28"/>
                      <a:pt x="5" y="38"/>
                      <a:pt x="3" y="48"/>
                    </a:cubicBezTo>
                    <a:cubicBezTo>
                      <a:pt x="4" y="42"/>
                      <a:pt x="6" y="25"/>
                      <a:pt x="0" y="22"/>
                    </a:cubicBezTo>
                  </a:path>
                </a:pathLst>
              </a:custGeom>
              <a:solidFill>
                <a:srgbClr val="586AA2"/>
              </a:solidFill>
              <a:ln w="9525" cap="flat">
                <a:solidFill>
                  <a:srgbClr val="000000"/>
                </a:solidFill>
                <a:prstDash val="lgDash"/>
                <a:round/>
                <a:headEnd/>
                <a:tailEnd/>
              </a:ln>
            </p:spPr>
            <p:txBody>
              <a:bodyPr/>
              <a:lstStyle/>
              <a:p>
                <a:endParaRPr lang="hu-HU"/>
              </a:p>
            </p:txBody>
          </p:sp>
          <p:sp>
            <p:nvSpPr>
              <p:cNvPr id="16475" name="Freeform 480"/>
              <p:cNvSpPr>
                <a:spLocks/>
              </p:cNvSpPr>
              <p:nvPr/>
            </p:nvSpPr>
            <p:spPr bwMode="auto">
              <a:xfrm>
                <a:off x="1985" y="1813"/>
                <a:ext cx="78" cy="115"/>
              </a:xfrm>
              <a:custGeom>
                <a:avLst/>
                <a:gdLst>
                  <a:gd name="T0" fmla="*/ 0 w 31"/>
                  <a:gd name="T1" fmla="*/ 35 h 43"/>
                  <a:gd name="T2" fmla="*/ 43 w 31"/>
                  <a:gd name="T3" fmla="*/ 115 h 43"/>
                  <a:gd name="T4" fmla="*/ 75 w 31"/>
                  <a:gd name="T5" fmla="*/ 62 h 43"/>
                  <a:gd name="T6" fmla="*/ 38 w 31"/>
                  <a:gd name="T7" fmla="*/ 0 h 43"/>
                  <a:gd name="T8" fmla="*/ 43 w 31"/>
                  <a:gd name="T9" fmla="*/ 59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43">
                    <a:moveTo>
                      <a:pt x="0" y="13"/>
                    </a:moveTo>
                    <a:cubicBezTo>
                      <a:pt x="11" y="22"/>
                      <a:pt x="14" y="30"/>
                      <a:pt x="17" y="43"/>
                    </a:cubicBezTo>
                    <a:cubicBezTo>
                      <a:pt x="23" y="38"/>
                      <a:pt x="31" y="31"/>
                      <a:pt x="30" y="23"/>
                    </a:cubicBezTo>
                    <a:cubicBezTo>
                      <a:pt x="29" y="15"/>
                      <a:pt x="22" y="4"/>
                      <a:pt x="15" y="0"/>
                    </a:cubicBezTo>
                    <a:cubicBezTo>
                      <a:pt x="18" y="5"/>
                      <a:pt x="25" y="18"/>
                      <a:pt x="17" y="22"/>
                    </a:cubicBezTo>
                  </a:path>
                </a:pathLst>
              </a:custGeom>
              <a:solidFill>
                <a:srgbClr val="586AA2"/>
              </a:solidFill>
              <a:ln w="9525" cap="flat">
                <a:solidFill>
                  <a:srgbClr val="000000"/>
                </a:solidFill>
                <a:prstDash val="lgDash"/>
                <a:round/>
                <a:headEnd/>
                <a:tailEnd/>
              </a:ln>
            </p:spPr>
            <p:txBody>
              <a:bodyPr/>
              <a:lstStyle/>
              <a:p>
                <a:endParaRPr lang="hu-HU"/>
              </a:p>
            </p:txBody>
          </p:sp>
          <p:sp>
            <p:nvSpPr>
              <p:cNvPr id="16476" name="Freeform 481"/>
              <p:cNvSpPr>
                <a:spLocks/>
              </p:cNvSpPr>
              <p:nvPr/>
            </p:nvSpPr>
            <p:spPr bwMode="auto">
              <a:xfrm>
                <a:off x="2055" y="1808"/>
                <a:ext cx="43" cy="72"/>
              </a:xfrm>
              <a:custGeom>
                <a:avLst/>
                <a:gdLst>
                  <a:gd name="T0" fmla="*/ 0 w 17"/>
                  <a:gd name="T1" fmla="*/ 19 h 27"/>
                  <a:gd name="T2" fmla="*/ 18 w 17"/>
                  <a:gd name="T3" fmla="*/ 72 h 27"/>
                  <a:gd name="T4" fmla="*/ 40 w 17"/>
                  <a:gd name="T5" fmla="*/ 37 h 27"/>
                  <a:gd name="T6" fmla="*/ 25 w 17"/>
                  <a:gd name="T7" fmla="*/ 0 h 27"/>
                  <a:gd name="T8" fmla="*/ 15 w 17"/>
                  <a:gd name="T9" fmla="*/ 32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27">
                    <a:moveTo>
                      <a:pt x="0" y="7"/>
                    </a:moveTo>
                    <a:cubicBezTo>
                      <a:pt x="4" y="13"/>
                      <a:pt x="6" y="20"/>
                      <a:pt x="7" y="27"/>
                    </a:cubicBezTo>
                    <a:cubicBezTo>
                      <a:pt x="9" y="24"/>
                      <a:pt x="16" y="18"/>
                      <a:pt x="16" y="14"/>
                    </a:cubicBezTo>
                    <a:cubicBezTo>
                      <a:pt x="17" y="11"/>
                      <a:pt x="11" y="3"/>
                      <a:pt x="10" y="0"/>
                    </a:cubicBezTo>
                    <a:cubicBezTo>
                      <a:pt x="10" y="4"/>
                      <a:pt x="12" y="13"/>
                      <a:pt x="6" y="12"/>
                    </a:cubicBezTo>
                  </a:path>
                </a:pathLst>
              </a:custGeom>
              <a:solidFill>
                <a:srgbClr val="F40300"/>
              </a:solidFill>
              <a:ln w="9525" cap="flat">
                <a:solidFill>
                  <a:srgbClr val="000000"/>
                </a:solidFill>
                <a:prstDash val="lgDash"/>
                <a:round/>
                <a:headEnd/>
                <a:tailEnd/>
              </a:ln>
            </p:spPr>
            <p:txBody>
              <a:bodyPr/>
              <a:lstStyle/>
              <a:p>
                <a:endParaRPr lang="hu-HU"/>
              </a:p>
            </p:txBody>
          </p:sp>
          <p:sp>
            <p:nvSpPr>
              <p:cNvPr id="16477" name="Freeform 482"/>
              <p:cNvSpPr>
                <a:spLocks/>
              </p:cNvSpPr>
              <p:nvPr/>
            </p:nvSpPr>
            <p:spPr bwMode="auto">
              <a:xfrm>
                <a:off x="1623" y="2261"/>
                <a:ext cx="45" cy="86"/>
              </a:xfrm>
              <a:custGeom>
                <a:avLst/>
                <a:gdLst>
                  <a:gd name="T0" fmla="*/ 0 w 18"/>
                  <a:gd name="T1" fmla="*/ 8 h 32"/>
                  <a:gd name="T2" fmla="*/ 13 w 18"/>
                  <a:gd name="T3" fmla="*/ 86 h 32"/>
                  <a:gd name="T4" fmla="*/ 40 w 18"/>
                  <a:gd name="T5" fmla="*/ 56 h 32"/>
                  <a:gd name="T6" fmla="*/ 28 w 18"/>
                  <a:gd name="T7" fmla="*/ 0 h 32"/>
                  <a:gd name="T8" fmla="*/ 10 w 18"/>
                  <a:gd name="T9" fmla="*/ 35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32">
                    <a:moveTo>
                      <a:pt x="0" y="3"/>
                    </a:moveTo>
                    <a:cubicBezTo>
                      <a:pt x="1" y="13"/>
                      <a:pt x="3" y="23"/>
                      <a:pt x="5" y="32"/>
                    </a:cubicBezTo>
                    <a:cubicBezTo>
                      <a:pt x="7" y="30"/>
                      <a:pt x="15" y="24"/>
                      <a:pt x="16" y="21"/>
                    </a:cubicBezTo>
                    <a:cubicBezTo>
                      <a:pt x="18" y="16"/>
                      <a:pt x="13" y="4"/>
                      <a:pt x="11" y="0"/>
                    </a:cubicBezTo>
                    <a:cubicBezTo>
                      <a:pt x="11" y="5"/>
                      <a:pt x="13" y="17"/>
                      <a:pt x="4" y="13"/>
                    </a:cubicBezTo>
                  </a:path>
                </a:pathLst>
              </a:custGeom>
              <a:solidFill>
                <a:srgbClr val="F40300"/>
              </a:solidFill>
              <a:ln w="9525" cap="flat">
                <a:solidFill>
                  <a:srgbClr val="000000"/>
                </a:solidFill>
                <a:prstDash val="lgDash"/>
                <a:round/>
                <a:headEnd/>
                <a:tailEnd/>
              </a:ln>
            </p:spPr>
            <p:txBody>
              <a:bodyPr/>
              <a:lstStyle/>
              <a:p>
                <a:endParaRPr lang="hu-HU"/>
              </a:p>
            </p:txBody>
          </p:sp>
          <p:sp>
            <p:nvSpPr>
              <p:cNvPr id="16478" name="Freeform 483"/>
              <p:cNvSpPr>
                <a:spLocks/>
              </p:cNvSpPr>
              <p:nvPr/>
            </p:nvSpPr>
            <p:spPr bwMode="auto">
              <a:xfrm>
                <a:off x="4115" y="2995"/>
                <a:ext cx="55" cy="61"/>
              </a:xfrm>
              <a:custGeom>
                <a:avLst/>
                <a:gdLst>
                  <a:gd name="T0" fmla="*/ 15 w 22"/>
                  <a:gd name="T1" fmla="*/ 0 h 23"/>
                  <a:gd name="T2" fmla="*/ 10 w 22"/>
                  <a:gd name="T3" fmla="*/ 37 h 23"/>
                  <a:gd name="T4" fmla="*/ 43 w 22"/>
                  <a:gd name="T5" fmla="*/ 61 h 23"/>
                  <a:gd name="T6" fmla="*/ 55 w 22"/>
                  <a:gd name="T7" fmla="*/ 34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23">
                    <a:moveTo>
                      <a:pt x="6" y="0"/>
                    </a:moveTo>
                    <a:cubicBezTo>
                      <a:pt x="3" y="6"/>
                      <a:pt x="0" y="8"/>
                      <a:pt x="4" y="14"/>
                    </a:cubicBezTo>
                    <a:cubicBezTo>
                      <a:pt x="6" y="18"/>
                      <a:pt x="12" y="21"/>
                      <a:pt x="17" y="23"/>
                    </a:cubicBezTo>
                    <a:cubicBezTo>
                      <a:pt x="17" y="19"/>
                      <a:pt x="18" y="14"/>
                      <a:pt x="22" y="13"/>
                    </a:cubicBezTo>
                  </a:path>
                </a:pathLst>
              </a:custGeom>
              <a:solidFill>
                <a:srgbClr val="F40300"/>
              </a:solidFill>
              <a:ln w="9525" cap="flat">
                <a:solidFill>
                  <a:srgbClr val="000000"/>
                </a:solidFill>
                <a:prstDash val="lgDash"/>
                <a:round/>
                <a:headEnd/>
                <a:tailEnd/>
              </a:ln>
            </p:spPr>
            <p:txBody>
              <a:bodyPr/>
              <a:lstStyle/>
              <a:p>
                <a:endParaRPr lang="hu-HU"/>
              </a:p>
            </p:txBody>
          </p:sp>
          <p:sp>
            <p:nvSpPr>
              <p:cNvPr id="16479" name="Freeform 484"/>
              <p:cNvSpPr>
                <a:spLocks/>
              </p:cNvSpPr>
              <p:nvPr/>
            </p:nvSpPr>
            <p:spPr bwMode="auto">
              <a:xfrm>
                <a:off x="4428" y="2421"/>
                <a:ext cx="30" cy="72"/>
              </a:xfrm>
              <a:custGeom>
                <a:avLst/>
                <a:gdLst>
                  <a:gd name="T0" fmla="*/ 0 w 12"/>
                  <a:gd name="T1" fmla="*/ 37 h 27"/>
                  <a:gd name="T2" fmla="*/ 28 w 12"/>
                  <a:gd name="T3" fmla="*/ 72 h 27"/>
                  <a:gd name="T4" fmla="*/ 30 w 12"/>
                  <a:gd name="T5" fmla="*/ 19 h 27"/>
                  <a:gd name="T6" fmla="*/ 18 w 12"/>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27">
                    <a:moveTo>
                      <a:pt x="0" y="14"/>
                    </a:moveTo>
                    <a:cubicBezTo>
                      <a:pt x="4" y="17"/>
                      <a:pt x="6" y="26"/>
                      <a:pt x="11" y="27"/>
                    </a:cubicBezTo>
                    <a:cubicBezTo>
                      <a:pt x="9" y="20"/>
                      <a:pt x="6" y="13"/>
                      <a:pt x="12" y="7"/>
                    </a:cubicBezTo>
                    <a:cubicBezTo>
                      <a:pt x="10" y="5"/>
                      <a:pt x="8" y="2"/>
                      <a:pt x="7" y="0"/>
                    </a:cubicBezTo>
                  </a:path>
                </a:pathLst>
              </a:custGeom>
              <a:solidFill>
                <a:srgbClr val="F40300"/>
              </a:solidFill>
              <a:ln w="9525" cap="flat">
                <a:solidFill>
                  <a:srgbClr val="000000"/>
                </a:solidFill>
                <a:prstDash val="lgDash"/>
                <a:round/>
                <a:headEnd/>
                <a:tailEnd/>
              </a:ln>
            </p:spPr>
            <p:txBody>
              <a:bodyPr/>
              <a:lstStyle/>
              <a:p>
                <a:endParaRPr lang="hu-HU"/>
              </a:p>
            </p:txBody>
          </p:sp>
          <p:sp>
            <p:nvSpPr>
              <p:cNvPr id="16480" name="Line 485"/>
              <p:cNvSpPr>
                <a:spLocks noChangeShapeType="1"/>
              </p:cNvSpPr>
              <p:nvPr/>
            </p:nvSpPr>
            <p:spPr bwMode="auto">
              <a:xfrm flipH="1">
                <a:off x="2033" y="1853"/>
                <a:ext cx="72" cy="80"/>
              </a:xfrm>
              <a:prstGeom prst="line">
                <a:avLst/>
              </a:prstGeom>
              <a:noFill/>
              <a:ln w="7938">
                <a:solidFill>
                  <a:srgbClr val="FFFFFF"/>
                </a:solidFill>
                <a:prstDash val="lgDash"/>
                <a:round/>
                <a:headEnd/>
                <a:tailEnd/>
              </a:ln>
            </p:spPr>
            <p:txBody>
              <a:bodyPr/>
              <a:lstStyle/>
              <a:p>
                <a:endParaRPr lang="hu-HU"/>
              </a:p>
            </p:txBody>
          </p:sp>
          <p:sp>
            <p:nvSpPr>
              <p:cNvPr id="16481" name="Line 486"/>
              <p:cNvSpPr>
                <a:spLocks noChangeShapeType="1"/>
              </p:cNvSpPr>
              <p:nvPr/>
            </p:nvSpPr>
            <p:spPr bwMode="auto">
              <a:xfrm flipH="1">
                <a:off x="1643" y="2248"/>
                <a:ext cx="102" cy="115"/>
              </a:xfrm>
              <a:prstGeom prst="line">
                <a:avLst/>
              </a:prstGeom>
              <a:noFill/>
              <a:ln w="7938">
                <a:solidFill>
                  <a:srgbClr val="FFFFFF"/>
                </a:solidFill>
                <a:prstDash val="lgDash"/>
                <a:round/>
                <a:headEnd/>
                <a:tailEnd/>
              </a:ln>
            </p:spPr>
            <p:txBody>
              <a:bodyPr/>
              <a:lstStyle/>
              <a:p>
                <a:endParaRPr lang="hu-HU"/>
              </a:p>
            </p:txBody>
          </p:sp>
          <p:sp>
            <p:nvSpPr>
              <p:cNvPr id="16482" name="Line 487"/>
              <p:cNvSpPr>
                <a:spLocks noChangeShapeType="1"/>
              </p:cNvSpPr>
              <p:nvPr/>
            </p:nvSpPr>
            <p:spPr bwMode="auto">
              <a:xfrm flipV="1">
                <a:off x="4373" y="2416"/>
                <a:ext cx="65" cy="117"/>
              </a:xfrm>
              <a:prstGeom prst="line">
                <a:avLst/>
              </a:prstGeom>
              <a:noFill/>
              <a:ln w="7938">
                <a:solidFill>
                  <a:srgbClr val="FFFFFF"/>
                </a:solidFill>
                <a:prstDash val="lgDash"/>
                <a:round/>
                <a:headEnd/>
                <a:tailEnd/>
              </a:ln>
            </p:spPr>
            <p:txBody>
              <a:bodyPr/>
              <a:lstStyle/>
              <a:p>
                <a:endParaRPr lang="hu-HU"/>
              </a:p>
            </p:txBody>
          </p:sp>
          <p:sp>
            <p:nvSpPr>
              <p:cNvPr id="16483" name="Line 488"/>
              <p:cNvSpPr>
                <a:spLocks noChangeShapeType="1"/>
              </p:cNvSpPr>
              <p:nvPr/>
            </p:nvSpPr>
            <p:spPr bwMode="auto">
              <a:xfrm flipV="1">
                <a:off x="4110" y="2904"/>
                <a:ext cx="63" cy="117"/>
              </a:xfrm>
              <a:prstGeom prst="line">
                <a:avLst/>
              </a:prstGeom>
              <a:noFill/>
              <a:ln w="7938">
                <a:solidFill>
                  <a:srgbClr val="FFFFFF"/>
                </a:solidFill>
                <a:prstDash val="lgDash"/>
                <a:round/>
                <a:headEnd/>
                <a:tailEnd/>
              </a:ln>
            </p:spPr>
            <p:txBody>
              <a:bodyPr/>
              <a:lstStyle/>
              <a:p>
                <a:endParaRPr lang="hu-HU"/>
              </a:p>
            </p:txBody>
          </p:sp>
          <p:sp>
            <p:nvSpPr>
              <p:cNvPr id="16484" name="Freeform 489"/>
              <p:cNvSpPr>
                <a:spLocks/>
              </p:cNvSpPr>
              <p:nvPr/>
            </p:nvSpPr>
            <p:spPr bwMode="auto">
              <a:xfrm>
                <a:off x="4053" y="2901"/>
                <a:ext cx="150" cy="83"/>
              </a:xfrm>
              <a:custGeom>
                <a:avLst/>
                <a:gdLst>
                  <a:gd name="T0" fmla="*/ 95 w 60"/>
                  <a:gd name="T1" fmla="*/ 62 h 31"/>
                  <a:gd name="T2" fmla="*/ 20 w 60"/>
                  <a:gd name="T3" fmla="*/ 29 h 31"/>
                  <a:gd name="T4" fmla="*/ 118 w 60"/>
                  <a:gd name="T5" fmla="*/ 24 h 31"/>
                  <a:gd name="T6" fmla="*/ 140 w 60"/>
                  <a:gd name="T7" fmla="*/ 72 h 31"/>
                  <a:gd name="T8" fmla="*/ 95 w 60"/>
                  <a:gd name="T9" fmla="*/ 62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31">
                    <a:moveTo>
                      <a:pt x="38" y="23"/>
                    </a:moveTo>
                    <a:cubicBezTo>
                      <a:pt x="38" y="23"/>
                      <a:pt x="0" y="22"/>
                      <a:pt x="8" y="11"/>
                    </a:cubicBezTo>
                    <a:cubicBezTo>
                      <a:pt x="16" y="0"/>
                      <a:pt x="47" y="9"/>
                      <a:pt x="47" y="9"/>
                    </a:cubicBezTo>
                    <a:cubicBezTo>
                      <a:pt x="49" y="11"/>
                      <a:pt x="60" y="22"/>
                      <a:pt x="56" y="27"/>
                    </a:cubicBezTo>
                    <a:cubicBezTo>
                      <a:pt x="52" y="31"/>
                      <a:pt x="45" y="28"/>
                      <a:pt x="38" y="23"/>
                    </a:cubicBezTo>
                    <a:close/>
                  </a:path>
                </a:pathLst>
              </a:custGeom>
              <a:noFill/>
              <a:ln w="7938" cap="flat">
                <a:solidFill>
                  <a:srgbClr val="FFFFFF"/>
                </a:solidFill>
                <a:prstDash val="lgDash"/>
                <a:round/>
                <a:headEnd/>
                <a:tailEnd/>
              </a:ln>
            </p:spPr>
            <p:txBody>
              <a:bodyPr/>
              <a:lstStyle/>
              <a:p>
                <a:endParaRPr lang="hu-HU"/>
              </a:p>
            </p:txBody>
          </p:sp>
          <p:sp>
            <p:nvSpPr>
              <p:cNvPr id="16485" name="Freeform 490"/>
              <p:cNvSpPr>
                <a:spLocks/>
              </p:cNvSpPr>
              <p:nvPr/>
            </p:nvSpPr>
            <p:spPr bwMode="auto">
              <a:xfrm>
                <a:off x="1670" y="2203"/>
                <a:ext cx="78" cy="114"/>
              </a:xfrm>
              <a:custGeom>
                <a:avLst/>
                <a:gdLst>
                  <a:gd name="T0" fmla="*/ 20 w 31"/>
                  <a:gd name="T1" fmla="*/ 95 h 43"/>
                  <a:gd name="T2" fmla="*/ 13 w 31"/>
                  <a:gd name="T3" fmla="*/ 5 h 43"/>
                  <a:gd name="T4" fmla="*/ 55 w 31"/>
                  <a:gd name="T5" fmla="*/ 58 h 43"/>
                  <a:gd name="T6" fmla="*/ 73 w 31"/>
                  <a:gd name="T7" fmla="*/ 90 h 43"/>
                  <a:gd name="T8" fmla="*/ 20 w 31"/>
                  <a:gd name="T9" fmla="*/ 95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43">
                    <a:moveTo>
                      <a:pt x="8" y="36"/>
                    </a:moveTo>
                    <a:cubicBezTo>
                      <a:pt x="0" y="21"/>
                      <a:pt x="1" y="5"/>
                      <a:pt x="5" y="2"/>
                    </a:cubicBezTo>
                    <a:cubicBezTo>
                      <a:pt x="9" y="0"/>
                      <a:pt x="17" y="11"/>
                      <a:pt x="22" y="22"/>
                    </a:cubicBezTo>
                    <a:cubicBezTo>
                      <a:pt x="28" y="24"/>
                      <a:pt x="31" y="30"/>
                      <a:pt x="29" y="34"/>
                    </a:cubicBezTo>
                    <a:cubicBezTo>
                      <a:pt x="26" y="38"/>
                      <a:pt x="17" y="43"/>
                      <a:pt x="8" y="36"/>
                    </a:cubicBezTo>
                    <a:close/>
                  </a:path>
                </a:pathLst>
              </a:custGeom>
              <a:noFill/>
              <a:ln w="7938" cap="flat">
                <a:solidFill>
                  <a:srgbClr val="FFFFFF"/>
                </a:solidFill>
                <a:prstDash val="lgDash"/>
                <a:round/>
                <a:headEnd/>
                <a:tailEnd/>
              </a:ln>
            </p:spPr>
            <p:txBody>
              <a:bodyPr/>
              <a:lstStyle/>
              <a:p>
                <a:endParaRPr lang="hu-HU"/>
              </a:p>
            </p:txBody>
          </p:sp>
          <p:sp>
            <p:nvSpPr>
              <p:cNvPr id="16486" name="Freeform 491"/>
              <p:cNvSpPr>
                <a:spLocks/>
              </p:cNvSpPr>
              <p:nvPr/>
            </p:nvSpPr>
            <p:spPr bwMode="auto">
              <a:xfrm>
                <a:off x="1543" y="1707"/>
                <a:ext cx="557" cy="656"/>
              </a:xfrm>
              <a:custGeom>
                <a:avLst/>
                <a:gdLst>
                  <a:gd name="T0" fmla="*/ 137 w 223"/>
                  <a:gd name="T1" fmla="*/ 149 h 246"/>
                  <a:gd name="T2" fmla="*/ 92 w 223"/>
                  <a:gd name="T3" fmla="*/ 656 h 246"/>
                  <a:gd name="T4" fmla="*/ 127 w 223"/>
                  <a:gd name="T5" fmla="*/ 616 h 246"/>
                  <a:gd name="T6" fmla="*/ 177 w 223"/>
                  <a:gd name="T7" fmla="*/ 181 h 246"/>
                  <a:gd name="T8" fmla="*/ 387 w 223"/>
                  <a:gd name="T9" fmla="*/ 61 h 246"/>
                  <a:gd name="T10" fmla="*/ 527 w 223"/>
                  <a:gd name="T11" fmla="*/ 176 h 246"/>
                  <a:gd name="T12" fmla="*/ 557 w 223"/>
                  <a:gd name="T13" fmla="*/ 144 h 246"/>
                  <a:gd name="T14" fmla="*/ 392 w 223"/>
                  <a:gd name="T15" fmla="*/ 8 h 246"/>
                  <a:gd name="T16" fmla="*/ 137 w 223"/>
                  <a:gd name="T17" fmla="*/ 149 h 2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3" h="246">
                    <a:moveTo>
                      <a:pt x="55" y="56"/>
                    </a:moveTo>
                    <a:cubicBezTo>
                      <a:pt x="0" y="133"/>
                      <a:pt x="35" y="241"/>
                      <a:pt x="37" y="246"/>
                    </a:cubicBezTo>
                    <a:cubicBezTo>
                      <a:pt x="51" y="231"/>
                      <a:pt x="51" y="231"/>
                      <a:pt x="51" y="231"/>
                    </a:cubicBezTo>
                    <a:cubicBezTo>
                      <a:pt x="51" y="230"/>
                      <a:pt x="22" y="137"/>
                      <a:pt x="71" y="68"/>
                    </a:cubicBezTo>
                    <a:cubicBezTo>
                      <a:pt x="95" y="34"/>
                      <a:pt x="126" y="20"/>
                      <a:pt x="155" y="23"/>
                    </a:cubicBezTo>
                    <a:cubicBezTo>
                      <a:pt x="182" y="25"/>
                      <a:pt x="204" y="36"/>
                      <a:pt x="211" y="66"/>
                    </a:cubicBezTo>
                    <a:cubicBezTo>
                      <a:pt x="223" y="54"/>
                      <a:pt x="223" y="54"/>
                      <a:pt x="223" y="54"/>
                    </a:cubicBezTo>
                    <a:cubicBezTo>
                      <a:pt x="212" y="22"/>
                      <a:pt x="190" y="8"/>
                      <a:pt x="157" y="3"/>
                    </a:cubicBezTo>
                    <a:cubicBezTo>
                      <a:pt x="135" y="0"/>
                      <a:pt x="94" y="3"/>
                      <a:pt x="55" y="56"/>
                    </a:cubicBezTo>
                    <a:close/>
                  </a:path>
                </a:pathLst>
              </a:custGeom>
              <a:noFill/>
              <a:ln w="7938" cap="flat">
                <a:solidFill>
                  <a:srgbClr val="333333"/>
                </a:solidFill>
                <a:prstDash val="lgDash"/>
                <a:round/>
                <a:headEnd/>
                <a:tailEnd/>
              </a:ln>
            </p:spPr>
            <p:txBody>
              <a:bodyPr/>
              <a:lstStyle/>
              <a:p>
                <a:endParaRPr lang="hu-HU"/>
              </a:p>
            </p:txBody>
          </p:sp>
          <p:sp>
            <p:nvSpPr>
              <p:cNvPr id="16487" name="Freeform 492"/>
              <p:cNvSpPr>
                <a:spLocks/>
              </p:cNvSpPr>
              <p:nvPr/>
            </p:nvSpPr>
            <p:spPr bwMode="auto">
              <a:xfrm>
                <a:off x="4110" y="2416"/>
                <a:ext cx="458" cy="707"/>
              </a:xfrm>
              <a:custGeom>
                <a:avLst/>
                <a:gdLst>
                  <a:gd name="T0" fmla="*/ 335 w 183"/>
                  <a:gd name="T1" fmla="*/ 0 h 265"/>
                  <a:gd name="T2" fmla="*/ 313 w 183"/>
                  <a:gd name="T3" fmla="*/ 43 h 265"/>
                  <a:gd name="T4" fmla="*/ 375 w 183"/>
                  <a:gd name="T5" fmla="*/ 411 h 265"/>
                  <a:gd name="T6" fmla="*/ 213 w 183"/>
                  <a:gd name="T7" fmla="*/ 635 h 265"/>
                  <a:gd name="T8" fmla="*/ 25 w 183"/>
                  <a:gd name="T9" fmla="*/ 571 h 265"/>
                  <a:gd name="T10" fmla="*/ 0 w 183"/>
                  <a:gd name="T11" fmla="*/ 614 h 265"/>
                  <a:gd name="T12" fmla="*/ 228 w 183"/>
                  <a:gd name="T13" fmla="*/ 686 h 265"/>
                  <a:gd name="T14" fmla="*/ 420 w 183"/>
                  <a:gd name="T15" fmla="*/ 416 h 265"/>
                  <a:gd name="T16" fmla="*/ 335 w 183"/>
                  <a:gd name="T17" fmla="*/ 0 h 2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3" h="265">
                    <a:moveTo>
                      <a:pt x="134" y="0"/>
                    </a:moveTo>
                    <a:cubicBezTo>
                      <a:pt x="125" y="16"/>
                      <a:pt x="125" y="16"/>
                      <a:pt x="125" y="16"/>
                    </a:cubicBezTo>
                    <a:cubicBezTo>
                      <a:pt x="151" y="44"/>
                      <a:pt x="162" y="104"/>
                      <a:pt x="150" y="154"/>
                    </a:cubicBezTo>
                    <a:cubicBezTo>
                      <a:pt x="141" y="194"/>
                      <a:pt x="113" y="231"/>
                      <a:pt x="85" y="238"/>
                    </a:cubicBezTo>
                    <a:cubicBezTo>
                      <a:pt x="59" y="245"/>
                      <a:pt x="27" y="234"/>
                      <a:pt x="10" y="214"/>
                    </a:cubicBezTo>
                    <a:cubicBezTo>
                      <a:pt x="0" y="230"/>
                      <a:pt x="0" y="230"/>
                      <a:pt x="0" y="230"/>
                    </a:cubicBezTo>
                    <a:cubicBezTo>
                      <a:pt x="23" y="256"/>
                      <a:pt x="58" y="265"/>
                      <a:pt x="91" y="257"/>
                    </a:cubicBezTo>
                    <a:cubicBezTo>
                      <a:pt x="112" y="252"/>
                      <a:pt x="153" y="220"/>
                      <a:pt x="168" y="156"/>
                    </a:cubicBezTo>
                    <a:cubicBezTo>
                      <a:pt x="183" y="96"/>
                      <a:pt x="158" y="28"/>
                      <a:pt x="134" y="0"/>
                    </a:cubicBezTo>
                    <a:close/>
                  </a:path>
                </a:pathLst>
              </a:custGeom>
              <a:noFill/>
              <a:ln w="7938" cap="flat">
                <a:solidFill>
                  <a:srgbClr val="333333"/>
                </a:solidFill>
                <a:prstDash val="lgDash"/>
                <a:round/>
                <a:headEnd/>
                <a:tailEnd/>
              </a:ln>
            </p:spPr>
            <p:txBody>
              <a:bodyPr/>
              <a:lstStyle/>
              <a:p>
                <a:endParaRPr lang="hu-HU"/>
              </a:p>
            </p:txBody>
          </p:sp>
          <p:sp>
            <p:nvSpPr>
              <p:cNvPr id="16488" name="Line 493"/>
              <p:cNvSpPr>
                <a:spLocks noChangeShapeType="1"/>
              </p:cNvSpPr>
              <p:nvPr/>
            </p:nvSpPr>
            <p:spPr bwMode="auto">
              <a:xfrm flipH="1">
                <a:off x="4135" y="2907"/>
                <a:ext cx="43" cy="82"/>
              </a:xfrm>
              <a:prstGeom prst="line">
                <a:avLst/>
              </a:prstGeom>
              <a:noFill/>
              <a:ln w="7938">
                <a:solidFill>
                  <a:srgbClr val="333333"/>
                </a:solidFill>
                <a:prstDash val="lgDash"/>
                <a:round/>
                <a:headEnd/>
                <a:tailEnd/>
              </a:ln>
            </p:spPr>
            <p:txBody>
              <a:bodyPr/>
              <a:lstStyle/>
              <a:p>
                <a:endParaRPr lang="hu-HU"/>
              </a:p>
            </p:txBody>
          </p:sp>
          <p:sp>
            <p:nvSpPr>
              <p:cNvPr id="16489" name="Freeform 494"/>
              <p:cNvSpPr>
                <a:spLocks/>
              </p:cNvSpPr>
              <p:nvPr/>
            </p:nvSpPr>
            <p:spPr bwMode="auto">
              <a:xfrm>
                <a:off x="1635" y="2323"/>
                <a:ext cx="2500" cy="706"/>
              </a:xfrm>
              <a:custGeom>
                <a:avLst/>
                <a:gdLst>
                  <a:gd name="T0" fmla="*/ 510 w 1000"/>
                  <a:gd name="T1" fmla="*/ 240 h 265"/>
                  <a:gd name="T2" fmla="*/ 35 w 1000"/>
                  <a:gd name="T3" fmla="*/ 0 h 265"/>
                  <a:gd name="T4" fmla="*/ 0 w 1000"/>
                  <a:gd name="T5" fmla="*/ 40 h 265"/>
                  <a:gd name="T6" fmla="*/ 503 w 1000"/>
                  <a:gd name="T7" fmla="*/ 280 h 265"/>
                  <a:gd name="T8" fmla="*/ 2478 w 1000"/>
                  <a:gd name="T9" fmla="*/ 706 h 265"/>
                  <a:gd name="T10" fmla="*/ 2475 w 1000"/>
                  <a:gd name="T11" fmla="*/ 706 h 265"/>
                  <a:gd name="T12" fmla="*/ 2500 w 1000"/>
                  <a:gd name="T13" fmla="*/ 666 h 265"/>
                  <a:gd name="T14" fmla="*/ 510 w 1000"/>
                  <a:gd name="T15" fmla="*/ 240 h 2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00" h="265">
                    <a:moveTo>
                      <a:pt x="204" y="90"/>
                    </a:moveTo>
                    <a:cubicBezTo>
                      <a:pt x="135" y="65"/>
                      <a:pt x="68" y="29"/>
                      <a:pt x="14" y="0"/>
                    </a:cubicBezTo>
                    <a:cubicBezTo>
                      <a:pt x="0" y="15"/>
                      <a:pt x="0" y="15"/>
                      <a:pt x="0" y="15"/>
                    </a:cubicBezTo>
                    <a:cubicBezTo>
                      <a:pt x="57" y="46"/>
                      <a:pt x="125" y="77"/>
                      <a:pt x="201" y="105"/>
                    </a:cubicBezTo>
                    <a:cubicBezTo>
                      <a:pt x="437" y="191"/>
                      <a:pt x="716" y="258"/>
                      <a:pt x="991" y="265"/>
                    </a:cubicBezTo>
                    <a:cubicBezTo>
                      <a:pt x="991" y="265"/>
                      <a:pt x="991" y="265"/>
                      <a:pt x="990" y="265"/>
                    </a:cubicBezTo>
                    <a:cubicBezTo>
                      <a:pt x="1000" y="250"/>
                      <a:pt x="1000" y="250"/>
                      <a:pt x="1000" y="250"/>
                    </a:cubicBezTo>
                    <a:cubicBezTo>
                      <a:pt x="722" y="245"/>
                      <a:pt x="443" y="178"/>
                      <a:pt x="204" y="90"/>
                    </a:cubicBezTo>
                    <a:close/>
                  </a:path>
                </a:pathLst>
              </a:custGeom>
              <a:noFill/>
              <a:ln w="7938" cap="flat">
                <a:solidFill>
                  <a:srgbClr val="333333"/>
                </a:solidFill>
                <a:prstDash val="lgDash"/>
                <a:round/>
                <a:headEnd/>
                <a:tailEnd/>
              </a:ln>
            </p:spPr>
            <p:txBody>
              <a:bodyPr/>
              <a:lstStyle/>
              <a:p>
                <a:endParaRPr lang="hu-HU"/>
              </a:p>
            </p:txBody>
          </p:sp>
          <p:sp>
            <p:nvSpPr>
              <p:cNvPr id="16490" name="Freeform 495"/>
              <p:cNvSpPr>
                <a:spLocks noEditPoints="1"/>
              </p:cNvSpPr>
              <p:nvPr/>
            </p:nvSpPr>
            <p:spPr bwMode="auto">
              <a:xfrm>
                <a:off x="2070" y="1851"/>
                <a:ext cx="2375" cy="682"/>
              </a:xfrm>
              <a:custGeom>
                <a:avLst/>
                <a:gdLst>
                  <a:gd name="T0" fmla="*/ 393 w 950"/>
                  <a:gd name="T1" fmla="*/ 181 h 256"/>
                  <a:gd name="T2" fmla="*/ 30 w 950"/>
                  <a:gd name="T3" fmla="*/ 0 h 256"/>
                  <a:gd name="T4" fmla="*/ 0 w 950"/>
                  <a:gd name="T5" fmla="*/ 32 h 256"/>
                  <a:gd name="T6" fmla="*/ 385 w 950"/>
                  <a:gd name="T7" fmla="*/ 218 h 256"/>
                  <a:gd name="T8" fmla="*/ 2353 w 950"/>
                  <a:gd name="T9" fmla="*/ 607 h 256"/>
                  <a:gd name="T10" fmla="*/ 2353 w 950"/>
                  <a:gd name="T11" fmla="*/ 607 h 256"/>
                  <a:gd name="T12" fmla="*/ 2375 w 950"/>
                  <a:gd name="T13" fmla="*/ 565 h 256"/>
                  <a:gd name="T14" fmla="*/ 393 w 950"/>
                  <a:gd name="T15" fmla="*/ 181 h 256"/>
                  <a:gd name="T16" fmla="*/ 2310 w 950"/>
                  <a:gd name="T17" fmla="*/ 682 h 256"/>
                  <a:gd name="T18" fmla="*/ 2350 w 950"/>
                  <a:gd name="T19" fmla="*/ 610 h 2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50" h="256">
                    <a:moveTo>
                      <a:pt x="157" y="68"/>
                    </a:moveTo>
                    <a:cubicBezTo>
                      <a:pt x="108" y="50"/>
                      <a:pt x="54" y="20"/>
                      <a:pt x="12" y="0"/>
                    </a:cubicBezTo>
                    <a:cubicBezTo>
                      <a:pt x="0" y="12"/>
                      <a:pt x="0" y="12"/>
                      <a:pt x="0" y="12"/>
                    </a:cubicBezTo>
                    <a:cubicBezTo>
                      <a:pt x="46" y="35"/>
                      <a:pt x="99" y="62"/>
                      <a:pt x="154" y="82"/>
                    </a:cubicBezTo>
                    <a:cubicBezTo>
                      <a:pt x="389" y="169"/>
                      <a:pt x="668" y="221"/>
                      <a:pt x="941" y="228"/>
                    </a:cubicBezTo>
                    <a:cubicBezTo>
                      <a:pt x="941" y="228"/>
                      <a:pt x="941" y="228"/>
                      <a:pt x="941" y="228"/>
                    </a:cubicBezTo>
                    <a:cubicBezTo>
                      <a:pt x="950" y="212"/>
                      <a:pt x="950" y="212"/>
                      <a:pt x="950" y="212"/>
                    </a:cubicBezTo>
                    <a:cubicBezTo>
                      <a:pt x="674" y="206"/>
                      <a:pt x="394" y="156"/>
                      <a:pt x="157" y="68"/>
                    </a:cubicBezTo>
                    <a:close/>
                    <a:moveTo>
                      <a:pt x="924" y="256"/>
                    </a:moveTo>
                    <a:cubicBezTo>
                      <a:pt x="940" y="229"/>
                      <a:pt x="940" y="229"/>
                      <a:pt x="940" y="229"/>
                    </a:cubicBezTo>
                  </a:path>
                </a:pathLst>
              </a:custGeom>
              <a:noFill/>
              <a:ln w="7938" cap="flat">
                <a:solidFill>
                  <a:srgbClr val="333333"/>
                </a:solidFill>
                <a:prstDash val="lgDash"/>
                <a:round/>
                <a:headEnd/>
                <a:tailEnd/>
              </a:ln>
            </p:spPr>
            <p:txBody>
              <a:bodyPr/>
              <a:lstStyle/>
              <a:p>
                <a:endParaRPr lang="hu-HU"/>
              </a:p>
            </p:txBody>
          </p:sp>
          <p:sp>
            <p:nvSpPr>
              <p:cNvPr id="16491" name="Freeform 496"/>
              <p:cNvSpPr>
                <a:spLocks/>
              </p:cNvSpPr>
              <p:nvPr/>
            </p:nvSpPr>
            <p:spPr bwMode="auto">
              <a:xfrm>
                <a:off x="1713" y="2032"/>
                <a:ext cx="2742" cy="861"/>
              </a:xfrm>
              <a:custGeom>
                <a:avLst/>
                <a:gdLst>
                  <a:gd name="T0" fmla="*/ 0 w 1097"/>
                  <a:gd name="T1" fmla="*/ 0 h 323"/>
                  <a:gd name="T2" fmla="*/ 322 w 1097"/>
                  <a:gd name="T3" fmla="*/ 264 h 323"/>
                  <a:gd name="T4" fmla="*/ 810 w 1097"/>
                  <a:gd name="T5" fmla="*/ 349 h 323"/>
                  <a:gd name="T6" fmla="*/ 1322 w 1097"/>
                  <a:gd name="T7" fmla="*/ 656 h 323"/>
                  <a:gd name="T8" fmla="*/ 1837 w 1097"/>
                  <a:gd name="T9" fmla="*/ 656 h 323"/>
                  <a:gd name="T10" fmla="*/ 2450 w 1097"/>
                  <a:gd name="T11" fmla="*/ 826 h 323"/>
                  <a:gd name="T12" fmla="*/ 2742 w 1097"/>
                  <a:gd name="T13" fmla="*/ 765 h 3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97" h="323">
                    <a:moveTo>
                      <a:pt x="0" y="0"/>
                    </a:moveTo>
                    <a:cubicBezTo>
                      <a:pt x="33" y="41"/>
                      <a:pt x="92" y="55"/>
                      <a:pt x="129" y="99"/>
                    </a:cubicBezTo>
                    <a:cubicBezTo>
                      <a:pt x="191" y="131"/>
                      <a:pt x="287" y="115"/>
                      <a:pt x="324" y="131"/>
                    </a:cubicBezTo>
                    <a:cubicBezTo>
                      <a:pt x="359" y="171"/>
                      <a:pt x="492" y="227"/>
                      <a:pt x="529" y="246"/>
                    </a:cubicBezTo>
                    <a:cubicBezTo>
                      <a:pt x="591" y="254"/>
                      <a:pt x="652" y="249"/>
                      <a:pt x="735" y="246"/>
                    </a:cubicBezTo>
                    <a:cubicBezTo>
                      <a:pt x="788" y="259"/>
                      <a:pt x="919" y="323"/>
                      <a:pt x="980" y="310"/>
                    </a:cubicBezTo>
                    <a:cubicBezTo>
                      <a:pt x="1034" y="298"/>
                      <a:pt x="1071" y="287"/>
                      <a:pt x="1097" y="287"/>
                    </a:cubicBezTo>
                  </a:path>
                </a:pathLst>
              </a:custGeom>
              <a:noFill/>
              <a:ln w="7938" cap="flat">
                <a:solidFill>
                  <a:srgbClr val="333333"/>
                </a:solidFill>
                <a:prstDash val="lgDash"/>
                <a:round/>
                <a:headEnd/>
                <a:tailEnd/>
              </a:ln>
            </p:spPr>
            <p:txBody>
              <a:bodyPr/>
              <a:lstStyle/>
              <a:p>
                <a:endParaRPr lang="hu-HU"/>
              </a:p>
            </p:txBody>
          </p:sp>
          <p:sp>
            <p:nvSpPr>
              <p:cNvPr id="16492" name="Freeform 497"/>
              <p:cNvSpPr>
                <a:spLocks/>
              </p:cNvSpPr>
              <p:nvPr/>
            </p:nvSpPr>
            <p:spPr bwMode="auto">
              <a:xfrm>
                <a:off x="2498" y="2136"/>
                <a:ext cx="82" cy="248"/>
              </a:xfrm>
              <a:custGeom>
                <a:avLst/>
                <a:gdLst>
                  <a:gd name="T0" fmla="*/ 0 w 33"/>
                  <a:gd name="T1" fmla="*/ 0 h 93"/>
                  <a:gd name="T2" fmla="*/ 27 w 33"/>
                  <a:gd name="T3" fmla="*/ 248 h 93"/>
                  <a:gd name="T4" fmla="*/ 0 60000 65536"/>
                  <a:gd name="T5" fmla="*/ 0 60000 65536"/>
                </a:gdLst>
                <a:ahLst/>
                <a:cxnLst>
                  <a:cxn ang="T4">
                    <a:pos x="T0" y="T1"/>
                  </a:cxn>
                  <a:cxn ang="T5">
                    <a:pos x="T2" y="T3"/>
                  </a:cxn>
                </a:cxnLst>
                <a:rect l="0" t="0" r="r" b="b"/>
                <a:pathLst>
                  <a:path w="33" h="93">
                    <a:moveTo>
                      <a:pt x="0" y="0"/>
                    </a:moveTo>
                    <a:cubicBezTo>
                      <a:pt x="33" y="26"/>
                      <a:pt x="20" y="70"/>
                      <a:pt x="11" y="93"/>
                    </a:cubicBezTo>
                  </a:path>
                </a:pathLst>
              </a:custGeom>
              <a:noFill/>
              <a:ln w="7938" cap="flat">
                <a:solidFill>
                  <a:srgbClr val="333333"/>
                </a:solidFill>
                <a:prstDash val="lgDash"/>
                <a:round/>
                <a:headEnd/>
                <a:tailEnd/>
              </a:ln>
            </p:spPr>
            <p:txBody>
              <a:bodyPr/>
              <a:lstStyle/>
              <a:p>
                <a:endParaRPr lang="hu-HU"/>
              </a:p>
            </p:txBody>
          </p:sp>
          <p:sp>
            <p:nvSpPr>
              <p:cNvPr id="16493" name="Freeform 498"/>
              <p:cNvSpPr>
                <a:spLocks/>
              </p:cNvSpPr>
              <p:nvPr/>
            </p:nvSpPr>
            <p:spPr bwMode="auto">
              <a:xfrm>
                <a:off x="3545" y="2413"/>
                <a:ext cx="58" cy="275"/>
              </a:xfrm>
              <a:custGeom>
                <a:avLst/>
                <a:gdLst>
                  <a:gd name="T0" fmla="*/ 0 w 23"/>
                  <a:gd name="T1" fmla="*/ 0 h 103"/>
                  <a:gd name="T2" fmla="*/ 5 w 23"/>
                  <a:gd name="T3" fmla="*/ 275 h 103"/>
                  <a:gd name="T4" fmla="*/ 0 60000 65536"/>
                  <a:gd name="T5" fmla="*/ 0 60000 65536"/>
                </a:gdLst>
                <a:ahLst/>
                <a:cxnLst>
                  <a:cxn ang="T4">
                    <a:pos x="T0" y="T1"/>
                  </a:cxn>
                  <a:cxn ang="T5">
                    <a:pos x="T2" y="T3"/>
                  </a:cxn>
                </a:cxnLst>
                <a:rect l="0" t="0" r="r" b="b"/>
                <a:pathLst>
                  <a:path w="23" h="103">
                    <a:moveTo>
                      <a:pt x="0" y="0"/>
                    </a:moveTo>
                    <a:cubicBezTo>
                      <a:pt x="23" y="24"/>
                      <a:pt x="20" y="82"/>
                      <a:pt x="2" y="103"/>
                    </a:cubicBezTo>
                  </a:path>
                </a:pathLst>
              </a:custGeom>
              <a:noFill/>
              <a:ln w="7938" cap="flat">
                <a:solidFill>
                  <a:srgbClr val="333333"/>
                </a:solidFill>
                <a:prstDash val="lgDash"/>
                <a:round/>
                <a:headEnd/>
                <a:tailEnd/>
              </a:ln>
            </p:spPr>
            <p:txBody>
              <a:bodyPr/>
              <a:lstStyle/>
              <a:p>
                <a:endParaRPr lang="hu-HU"/>
              </a:p>
            </p:txBody>
          </p:sp>
          <p:sp>
            <p:nvSpPr>
              <p:cNvPr id="16494" name="Freeform 499"/>
              <p:cNvSpPr>
                <a:spLocks/>
              </p:cNvSpPr>
              <p:nvPr/>
            </p:nvSpPr>
            <p:spPr bwMode="auto">
              <a:xfrm>
                <a:off x="2338" y="2357"/>
                <a:ext cx="302" cy="120"/>
              </a:xfrm>
              <a:custGeom>
                <a:avLst/>
                <a:gdLst>
                  <a:gd name="T0" fmla="*/ 0 w 121"/>
                  <a:gd name="T1" fmla="*/ 0 h 45"/>
                  <a:gd name="T2" fmla="*/ 302 w 121"/>
                  <a:gd name="T3" fmla="*/ 120 h 45"/>
                  <a:gd name="T4" fmla="*/ 0 60000 65536"/>
                  <a:gd name="T5" fmla="*/ 0 60000 65536"/>
                </a:gdLst>
                <a:ahLst/>
                <a:cxnLst>
                  <a:cxn ang="T4">
                    <a:pos x="T0" y="T1"/>
                  </a:cxn>
                  <a:cxn ang="T5">
                    <a:pos x="T2" y="T3"/>
                  </a:cxn>
                </a:cxnLst>
                <a:rect l="0" t="0" r="r" b="b"/>
                <a:pathLst>
                  <a:path w="121" h="45">
                    <a:moveTo>
                      <a:pt x="0" y="0"/>
                    </a:moveTo>
                    <a:cubicBezTo>
                      <a:pt x="39" y="1"/>
                      <a:pt x="79" y="18"/>
                      <a:pt x="121" y="45"/>
                    </a:cubicBezTo>
                  </a:path>
                </a:pathLst>
              </a:custGeom>
              <a:noFill/>
              <a:ln w="7938" cap="flat">
                <a:solidFill>
                  <a:srgbClr val="333333"/>
                </a:solidFill>
                <a:prstDash val="lgDash"/>
                <a:round/>
                <a:headEnd/>
                <a:tailEnd/>
              </a:ln>
            </p:spPr>
            <p:txBody>
              <a:bodyPr/>
              <a:lstStyle/>
              <a:p>
                <a:endParaRPr lang="hu-HU"/>
              </a:p>
            </p:txBody>
          </p:sp>
          <p:sp>
            <p:nvSpPr>
              <p:cNvPr id="16495" name="Freeform 500"/>
              <p:cNvSpPr>
                <a:spLocks/>
              </p:cNvSpPr>
              <p:nvPr/>
            </p:nvSpPr>
            <p:spPr bwMode="auto">
              <a:xfrm>
                <a:off x="3405" y="2688"/>
                <a:ext cx="243" cy="35"/>
              </a:xfrm>
              <a:custGeom>
                <a:avLst/>
                <a:gdLst>
                  <a:gd name="T0" fmla="*/ 0 w 97"/>
                  <a:gd name="T1" fmla="*/ 5 h 13"/>
                  <a:gd name="T2" fmla="*/ 243 w 97"/>
                  <a:gd name="T3" fmla="*/ 35 h 13"/>
                  <a:gd name="T4" fmla="*/ 0 60000 65536"/>
                  <a:gd name="T5" fmla="*/ 0 60000 65536"/>
                </a:gdLst>
                <a:ahLst/>
                <a:cxnLst>
                  <a:cxn ang="T4">
                    <a:pos x="T0" y="T1"/>
                  </a:cxn>
                  <a:cxn ang="T5">
                    <a:pos x="T2" y="T3"/>
                  </a:cxn>
                </a:cxnLst>
                <a:rect l="0" t="0" r="r" b="b"/>
                <a:pathLst>
                  <a:path w="97" h="13">
                    <a:moveTo>
                      <a:pt x="0" y="2"/>
                    </a:moveTo>
                    <a:cubicBezTo>
                      <a:pt x="31" y="0"/>
                      <a:pt x="67" y="1"/>
                      <a:pt x="97" y="13"/>
                    </a:cubicBezTo>
                  </a:path>
                </a:pathLst>
              </a:custGeom>
              <a:noFill/>
              <a:ln w="7938" cap="flat">
                <a:solidFill>
                  <a:srgbClr val="333333"/>
                </a:solidFill>
                <a:prstDash val="lgDash"/>
                <a:round/>
                <a:headEnd/>
                <a:tailEnd/>
              </a:ln>
            </p:spPr>
            <p:txBody>
              <a:bodyPr/>
              <a:lstStyle/>
              <a:p>
                <a:endParaRPr lang="hu-HU"/>
              </a:p>
            </p:txBody>
          </p:sp>
          <p:sp>
            <p:nvSpPr>
              <p:cNvPr id="16496" name="Freeform 501"/>
              <p:cNvSpPr>
                <a:spLocks/>
              </p:cNvSpPr>
              <p:nvPr/>
            </p:nvSpPr>
            <p:spPr bwMode="auto">
              <a:xfrm>
                <a:off x="2035" y="2296"/>
                <a:ext cx="25" cy="160"/>
              </a:xfrm>
              <a:custGeom>
                <a:avLst/>
                <a:gdLst>
                  <a:gd name="T0" fmla="*/ 0 w 10"/>
                  <a:gd name="T1" fmla="*/ 0 h 60"/>
                  <a:gd name="T2" fmla="*/ 3 w 10"/>
                  <a:gd name="T3" fmla="*/ 160 h 60"/>
                  <a:gd name="T4" fmla="*/ 0 60000 65536"/>
                  <a:gd name="T5" fmla="*/ 0 60000 65536"/>
                </a:gdLst>
                <a:ahLst/>
                <a:cxnLst>
                  <a:cxn ang="T4">
                    <a:pos x="T0" y="T1"/>
                  </a:cxn>
                  <a:cxn ang="T5">
                    <a:pos x="T2" y="T3"/>
                  </a:cxn>
                </a:cxnLst>
                <a:rect l="0" t="0" r="r" b="b"/>
                <a:pathLst>
                  <a:path w="10" h="60">
                    <a:moveTo>
                      <a:pt x="0" y="0"/>
                    </a:moveTo>
                    <a:cubicBezTo>
                      <a:pt x="8" y="20"/>
                      <a:pt x="10" y="42"/>
                      <a:pt x="1" y="60"/>
                    </a:cubicBezTo>
                  </a:path>
                </a:pathLst>
              </a:custGeom>
              <a:noFill/>
              <a:ln w="7938" cap="flat">
                <a:solidFill>
                  <a:srgbClr val="333333"/>
                </a:solidFill>
                <a:prstDash val="lgDash"/>
                <a:round/>
                <a:headEnd/>
                <a:tailEnd/>
              </a:ln>
            </p:spPr>
            <p:txBody>
              <a:bodyPr/>
              <a:lstStyle/>
              <a:p>
                <a:endParaRPr lang="hu-HU"/>
              </a:p>
            </p:txBody>
          </p:sp>
          <p:sp>
            <p:nvSpPr>
              <p:cNvPr id="16497" name="Freeform 502"/>
              <p:cNvSpPr>
                <a:spLocks/>
              </p:cNvSpPr>
              <p:nvPr/>
            </p:nvSpPr>
            <p:spPr bwMode="auto">
              <a:xfrm>
                <a:off x="3033" y="2688"/>
                <a:ext cx="32" cy="109"/>
              </a:xfrm>
              <a:custGeom>
                <a:avLst/>
                <a:gdLst>
                  <a:gd name="T0" fmla="*/ 2 w 13"/>
                  <a:gd name="T1" fmla="*/ 0 h 41"/>
                  <a:gd name="T2" fmla="*/ 0 w 13"/>
                  <a:gd name="T3" fmla="*/ 109 h 41"/>
                  <a:gd name="T4" fmla="*/ 0 60000 65536"/>
                  <a:gd name="T5" fmla="*/ 0 60000 65536"/>
                </a:gdLst>
                <a:ahLst/>
                <a:cxnLst>
                  <a:cxn ang="T4">
                    <a:pos x="T0" y="T1"/>
                  </a:cxn>
                  <a:cxn ang="T5">
                    <a:pos x="T2" y="T3"/>
                  </a:cxn>
                </a:cxnLst>
                <a:rect l="0" t="0" r="r" b="b"/>
                <a:pathLst>
                  <a:path w="13" h="41">
                    <a:moveTo>
                      <a:pt x="1" y="0"/>
                    </a:moveTo>
                    <a:cubicBezTo>
                      <a:pt x="13" y="20"/>
                      <a:pt x="8" y="33"/>
                      <a:pt x="0" y="41"/>
                    </a:cubicBezTo>
                  </a:path>
                </a:pathLst>
              </a:custGeom>
              <a:noFill/>
              <a:ln w="7938" cap="flat">
                <a:solidFill>
                  <a:srgbClr val="333333"/>
                </a:solidFill>
                <a:prstDash val="lgDash"/>
                <a:round/>
                <a:headEnd/>
                <a:tailEnd/>
              </a:ln>
            </p:spPr>
            <p:txBody>
              <a:bodyPr/>
              <a:lstStyle/>
              <a:p>
                <a:endParaRPr lang="hu-HU"/>
              </a:p>
            </p:txBody>
          </p:sp>
          <p:sp>
            <p:nvSpPr>
              <p:cNvPr id="16498" name="Freeform 503"/>
              <p:cNvSpPr>
                <a:spLocks/>
              </p:cNvSpPr>
              <p:nvPr/>
            </p:nvSpPr>
            <p:spPr bwMode="auto">
              <a:xfrm>
                <a:off x="3940" y="2840"/>
                <a:ext cx="33" cy="59"/>
              </a:xfrm>
              <a:custGeom>
                <a:avLst/>
                <a:gdLst>
                  <a:gd name="T0" fmla="*/ 30 w 13"/>
                  <a:gd name="T1" fmla="*/ 0 h 22"/>
                  <a:gd name="T2" fmla="*/ 20 w 13"/>
                  <a:gd name="T3" fmla="*/ 43 h 22"/>
                  <a:gd name="T4" fmla="*/ 0 w 13"/>
                  <a:gd name="T5" fmla="*/ 59 h 22"/>
                  <a:gd name="T6" fmla="*/ 0 60000 65536"/>
                  <a:gd name="T7" fmla="*/ 0 60000 65536"/>
                  <a:gd name="T8" fmla="*/ 0 60000 65536"/>
                </a:gdLst>
                <a:ahLst/>
                <a:cxnLst>
                  <a:cxn ang="T6">
                    <a:pos x="T0" y="T1"/>
                  </a:cxn>
                  <a:cxn ang="T7">
                    <a:pos x="T2" y="T3"/>
                  </a:cxn>
                  <a:cxn ang="T8">
                    <a:pos x="T4" y="T5"/>
                  </a:cxn>
                </a:cxnLst>
                <a:rect l="0" t="0" r="r" b="b"/>
                <a:pathLst>
                  <a:path w="13" h="22">
                    <a:moveTo>
                      <a:pt x="12" y="0"/>
                    </a:moveTo>
                    <a:cubicBezTo>
                      <a:pt x="13" y="5"/>
                      <a:pt x="11" y="11"/>
                      <a:pt x="8" y="16"/>
                    </a:cubicBezTo>
                    <a:cubicBezTo>
                      <a:pt x="6" y="20"/>
                      <a:pt x="2" y="22"/>
                      <a:pt x="0" y="22"/>
                    </a:cubicBezTo>
                  </a:path>
                </a:pathLst>
              </a:custGeom>
              <a:noFill/>
              <a:ln w="7938" cap="flat">
                <a:solidFill>
                  <a:srgbClr val="333333"/>
                </a:solidFill>
                <a:prstDash val="lgDash"/>
                <a:round/>
                <a:headEnd/>
                <a:tailEnd/>
              </a:ln>
            </p:spPr>
            <p:txBody>
              <a:bodyPr/>
              <a:lstStyle/>
              <a:p>
                <a:endParaRPr lang="hu-HU"/>
              </a:p>
            </p:txBody>
          </p:sp>
          <p:sp>
            <p:nvSpPr>
              <p:cNvPr id="16499" name="Freeform 504"/>
              <p:cNvSpPr>
                <a:spLocks/>
              </p:cNvSpPr>
              <p:nvPr/>
            </p:nvSpPr>
            <p:spPr bwMode="auto">
              <a:xfrm>
                <a:off x="1698" y="1803"/>
                <a:ext cx="2762" cy="1202"/>
              </a:xfrm>
              <a:custGeom>
                <a:avLst/>
                <a:gdLst>
                  <a:gd name="T0" fmla="*/ 2682 w 1105"/>
                  <a:gd name="T1" fmla="*/ 733 h 451"/>
                  <a:gd name="T2" fmla="*/ 2157 w 1105"/>
                  <a:gd name="T3" fmla="*/ 669 h 451"/>
                  <a:gd name="T4" fmla="*/ 1845 w 1105"/>
                  <a:gd name="T5" fmla="*/ 605 h 451"/>
                  <a:gd name="T6" fmla="*/ 1467 w 1105"/>
                  <a:gd name="T7" fmla="*/ 573 h 451"/>
                  <a:gd name="T8" fmla="*/ 1027 w 1105"/>
                  <a:gd name="T9" fmla="*/ 445 h 451"/>
                  <a:gd name="T10" fmla="*/ 802 w 1105"/>
                  <a:gd name="T11" fmla="*/ 333 h 451"/>
                  <a:gd name="T12" fmla="*/ 727 w 1105"/>
                  <a:gd name="T13" fmla="*/ 328 h 451"/>
                  <a:gd name="T14" fmla="*/ 392 w 1105"/>
                  <a:gd name="T15" fmla="*/ 211 h 451"/>
                  <a:gd name="T16" fmla="*/ 332 w 1105"/>
                  <a:gd name="T17" fmla="*/ 128 h 451"/>
                  <a:gd name="T18" fmla="*/ 275 w 1105"/>
                  <a:gd name="T19" fmla="*/ 40 h 451"/>
                  <a:gd name="T20" fmla="*/ 65 w 1105"/>
                  <a:gd name="T21" fmla="*/ 96 h 451"/>
                  <a:gd name="T22" fmla="*/ 7 w 1105"/>
                  <a:gd name="T23" fmla="*/ 344 h 451"/>
                  <a:gd name="T24" fmla="*/ 125 w 1105"/>
                  <a:gd name="T25" fmla="*/ 536 h 451"/>
                  <a:gd name="T26" fmla="*/ 425 w 1105"/>
                  <a:gd name="T27" fmla="*/ 693 h 451"/>
                  <a:gd name="T28" fmla="*/ 450 w 1105"/>
                  <a:gd name="T29" fmla="*/ 709 h 451"/>
                  <a:gd name="T30" fmla="*/ 495 w 1105"/>
                  <a:gd name="T31" fmla="*/ 712 h 451"/>
                  <a:gd name="T32" fmla="*/ 717 w 1105"/>
                  <a:gd name="T33" fmla="*/ 736 h 451"/>
                  <a:gd name="T34" fmla="*/ 985 w 1105"/>
                  <a:gd name="T35" fmla="*/ 885 h 451"/>
                  <a:gd name="T36" fmla="*/ 1237 w 1105"/>
                  <a:gd name="T37" fmla="*/ 991 h 451"/>
                  <a:gd name="T38" fmla="*/ 1412 w 1105"/>
                  <a:gd name="T39" fmla="*/ 1021 h 451"/>
                  <a:gd name="T40" fmla="*/ 1965 w 1105"/>
                  <a:gd name="T41" fmla="*/ 1090 h 451"/>
                  <a:gd name="T42" fmla="*/ 2142 w 1105"/>
                  <a:gd name="T43" fmla="*/ 1095 h 451"/>
                  <a:gd name="T44" fmla="*/ 2180 w 1105"/>
                  <a:gd name="T45" fmla="*/ 1103 h 451"/>
                  <a:gd name="T46" fmla="*/ 2217 w 1105"/>
                  <a:gd name="T47" fmla="*/ 1095 h 451"/>
                  <a:gd name="T48" fmla="*/ 2480 w 1105"/>
                  <a:gd name="T49" fmla="*/ 1103 h 451"/>
                  <a:gd name="T50" fmla="*/ 2617 w 1105"/>
                  <a:gd name="T51" fmla="*/ 1191 h 451"/>
                  <a:gd name="T52" fmla="*/ 2730 w 1105"/>
                  <a:gd name="T53" fmla="*/ 1061 h 451"/>
                  <a:gd name="T54" fmla="*/ 2760 w 1105"/>
                  <a:gd name="T55" fmla="*/ 994 h 451"/>
                  <a:gd name="T56" fmla="*/ 2757 w 1105"/>
                  <a:gd name="T57" fmla="*/ 906 h 451"/>
                  <a:gd name="T58" fmla="*/ 2682 w 1105"/>
                  <a:gd name="T59" fmla="*/ 733 h 45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105" h="451">
                    <a:moveTo>
                      <a:pt x="1073" y="275"/>
                    </a:moveTo>
                    <a:cubicBezTo>
                      <a:pt x="1043" y="279"/>
                      <a:pt x="919" y="265"/>
                      <a:pt x="863" y="251"/>
                    </a:cubicBezTo>
                    <a:cubicBezTo>
                      <a:pt x="807" y="237"/>
                      <a:pt x="745" y="233"/>
                      <a:pt x="738" y="227"/>
                    </a:cubicBezTo>
                    <a:cubicBezTo>
                      <a:pt x="732" y="238"/>
                      <a:pt x="637" y="217"/>
                      <a:pt x="587" y="215"/>
                    </a:cubicBezTo>
                    <a:cubicBezTo>
                      <a:pt x="537" y="213"/>
                      <a:pt x="467" y="193"/>
                      <a:pt x="411" y="167"/>
                    </a:cubicBezTo>
                    <a:cubicBezTo>
                      <a:pt x="355" y="141"/>
                      <a:pt x="341" y="143"/>
                      <a:pt x="321" y="125"/>
                    </a:cubicBezTo>
                    <a:cubicBezTo>
                      <a:pt x="321" y="125"/>
                      <a:pt x="311" y="129"/>
                      <a:pt x="291" y="123"/>
                    </a:cubicBezTo>
                    <a:cubicBezTo>
                      <a:pt x="271" y="117"/>
                      <a:pt x="193" y="109"/>
                      <a:pt x="157" y="79"/>
                    </a:cubicBezTo>
                    <a:cubicBezTo>
                      <a:pt x="136" y="63"/>
                      <a:pt x="133" y="48"/>
                      <a:pt x="133" y="48"/>
                    </a:cubicBezTo>
                    <a:cubicBezTo>
                      <a:pt x="132" y="36"/>
                      <a:pt x="115" y="18"/>
                      <a:pt x="110" y="15"/>
                    </a:cubicBezTo>
                    <a:cubicBezTo>
                      <a:pt x="90" y="0"/>
                      <a:pt x="54" y="0"/>
                      <a:pt x="26" y="36"/>
                    </a:cubicBezTo>
                    <a:cubicBezTo>
                      <a:pt x="4" y="64"/>
                      <a:pt x="0" y="99"/>
                      <a:pt x="3" y="129"/>
                    </a:cubicBezTo>
                    <a:cubicBezTo>
                      <a:pt x="10" y="156"/>
                      <a:pt x="29" y="180"/>
                      <a:pt x="50" y="201"/>
                    </a:cubicBezTo>
                    <a:cubicBezTo>
                      <a:pt x="71" y="223"/>
                      <a:pt x="133" y="244"/>
                      <a:pt x="170" y="260"/>
                    </a:cubicBezTo>
                    <a:cubicBezTo>
                      <a:pt x="175" y="262"/>
                      <a:pt x="179" y="265"/>
                      <a:pt x="180" y="266"/>
                    </a:cubicBezTo>
                    <a:cubicBezTo>
                      <a:pt x="182" y="265"/>
                      <a:pt x="193" y="266"/>
                      <a:pt x="198" y="267"/>
                    </a:cubicBezTo>
                    <a:cubicBezTo>
                      <a:pt x="225" y="270"/>
                      <a:pt x="253" y="264"/>
                      <a:pt x="287" y="276"/>
                    </a:cubicBezTo>
                    <a:cubicBezTo>
                      <a:pt x="330" y="292"/>
                      <a:pt x="359" y="319"/>
                      <a:pt x="394" y="332"/>
                    </a:cubicBezTo>
                    <a:cubicBezTo>
                      <a:pt x="468" y="355"/>
                      <a:pt x="495" y="372"/>
                      <a:pt x="495" y="372"/>
                    </a:cubicBezTo>
                    <a:cubicBezTo>
                      <a:pt x="509" y="364"/>
                      <a:pt x="535" y="375"/>
                      <a:pt x="565" y="383"/>
                    </a:cubicBezTo>
                    <a:cubicBezTo>
                      <a:pt x="594" y="391"/>
                      <a:pt x="717" y="401"/>
                      <a:pt x="786" y="409"/>
                    </a:cubicBezTo>
                    <a:cubicBezTo>
                      <a:pt x="807" y="412"/>
                      <a:pt x="830" y="412"/>
                      <a:pt x="857" y="411"/>
                    </a:cubicBezTo>
                    <a:cubicBezTo>
                      <a:pt x="866" y="411"/>
                      <a:pt x="868" y="414"/>
                      <a:pt x="872" y="414"/>
                    </a:cubicBezTo>
                    <a:cubicBezTo>
                      <a:pt x="876" y="413"/>
                      <a:pt x="883" y="411"/>
                      <a:pt x="887" y="411"/>
                    </a:cubicBezTo>
                    <a:cubicBezTo>
                      <a:pt x="939" y="410"/>
                      <a:pt x="988" y="405"/>
                      <a:pt x="992" y="414"/>
                    </a:cubicBezTo>
                    <a:cubicBezTo>
                      <a:pt x="1006" y="429"/>
                      <a:pt x="1029" y="451"/>
                      <a:pt x="1047" y="447"/>
                    </a:cubicBezTo>
                    <a:cubicBezTo>
                      <a:pt x="1064" y="442"/>
                      <a:pt x="1082" y="423"/>
                      <a:pt x="1092" y="398"/>
                    </a:cubicBezTo>
                    <a:cubicBezTo>
                      <a:pt x="1094" y="392"/>
                      <a:pt x="1102" y="381"/>
                      <a:pt x="1104" y="373"/>
                    </a:cubicBezTo>
                    <a:cubicBezTo>
                      <a:pt x="1105" y="365"/>
                      <a:pt x="1104" y="352"/>
                      <a:pt x="1103" y="340"/>
                    </a:cubicBezTo>
                    <a:cubicBezTo>
                      <a:pt x="1102" y="303"/>
                      <a:pt x="1093" y="276"/>
                      <a:pt x="1073" y="275"/>
                    </a:cubicBezTo>
                  </a:path>
                </a:pathLst>
              </a:custGeom>
              <a:noFill/>
              <a:ln w="7938" cap="flat">
                <a:solidFill>
                  <a:srgbClr val="333333"/>
                </a:solidFill>
                <a:prstDash val="lgDash"/>
                <a:round/>
                <a:headEnd/>
                <a:tailEnd/>
              </a:ln>
            </p:spPr>
            <p:txBody>
              <a:bodyPr/>
              <a:lstStyle/>
              <a:p>
                <a:endParaRPr lang="hu-HU"/>
              </a:p>
            </p:txBody>
          </p:sp>
          <p:sp>
            <p:nvSpPr>
              <p:cNvPr id="16500" name="Freeform 505"/>
              <p:cNvSpPr>
                <a:spLocks/>
              </p:cNvSpPr>
              <p:nvPr/>
            </p:nvSpPr>
            <p:spPr bwMode="auto">
              <a:xfrm>
                <a:off x="1220" y="1213"/>
                <a:ext cx="3053" cy="1931"/>
              </a:xfrm>
              <a:custGeom>
                <a:avLst/>
                <a:gdLst>
                  <a:gd name="T0" fmla="*/ 2890 w 1221"/>
                  <a:gd name="T1" fmla="*/ 1816 h 724"/>
                  <a:gd name="T2" fmla="*/ 2893 w 1221"/>
                  <a:gd name="T3" fmla="*/ 1816 h 724"/>
                  <a:gd name="T4" fmla="*/ 918 w 1221"/>
                  <a:gd name="T5" fmla="*/ 1390 h 724"/>
                  <a:gd name="T6" fmla="*/ 415 w 1221"/>
                  <a:gd name="T7" fmla="*/ 1150 h 724"/>
                  <a:gd name="T8" fmla="*/ 415 w 1221"/>
                  <a:gd name="T9" fmla="*/ 1150 h 724"/>
                  <a:gd name="T10" fmla="*/ 460 w 1221"/>
                  <a:gd name="T11" fmla="*/ 643 h 724"/>
                  <a:gd name="T12" fmla="*/ 715 w 1221"/>
                  <a:gd name="T13" fmla="*/ 501 h 724"/>
                  <a:gd name="T14" fmla="*/ 795 w 1221"/>
                  <a:gd name="T15" fmla="*/ 525 h 724"/>
                  <a:gd name="T16" fmla="*/ 0 w 1221"/>
                  <a:gd name="T17" fmla="*/ 0 h 724"/>
                  <a:gd name="T18" fmla="*/ 0 w 1221"/>
                  <a:gd name="T19" fmla="*/ 979 h 724"/>
                  <a:gd name="T20" fmla="*/ 408 w 1221"/>
                  <a:gd name="T21" fmla="*/ 1272 h 724"/>
                  <a:gd name="T22" fmla="*/ 3053 w 1221"/>
                  <a:gd name="T23" fmla="*/ 1896 h 724"/>
                  <a:gd name="T24" fmla="*/ 2890 w 1221"/>
                  <a:gd name="T25" fmla="*/ 1816 h 7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21" h="724">
                    <a:moveTo>
                      <a:pt x="1156" y="681"/>
                    </a:moveTo>
                    <a:cubicBezTo>
                      <a:pt x="1157" y="681"/>
                      <a:pt x="1157" y="681"/>
                      <a:pt x="1157" y="681"/>
                    </a:cubicBezTo>
                    <a:cubicBezTo>
                      <a:pt x="882" y="674"/>
                      <a:pt x="603" y="607"/>
                      <a:pt x="367" y="521"/>
                    </a:cubicBezTo>
                    <a:cubicBezTo>
                      <a:pt x="291" y="493"/>
                      <a:pt x="223" y="462"/>
                      <a:pt x="166" y="431"/>
                    </a:cubicBezTo>
                    <a:cubicBezTo>
                      <a:pt x="166" y="431"/>
                      <a:pt x="166" y="431"/>
                      <a:pt x="166" y="431"/>
                    </a:cubicBezTo>
                    <a:cubicBezTo>
                      <a:pt x="164" y="426"/>
                      <a:pt x="129" y="318"/>
                      <a:pt x="184" y="241"/>
                    </a:cubicBezTo>
                    <a:cubicBezTo>
                      <a:pt x="223" y="188"/>
                      <a:pt x="264" y="185"/>
                      <a:pt x="286" y="188"/>
                    </a:cubicBezTo>
                    <a:cubicBezTo>
                      <a:pt x="296" y="190"/>
                      <a:pt x="308" y="192"/>
                      <a:pt x="318" y="197"/>
                    </a:cubicBezTo>
                    <a:cubicBezTo>
                      <a:pt x="202" y="131"/>
                      <a:pt x="62" y="66"/>
                      <a:pt x="0" y="0"/>
                    </a:cubicBezTo>
                    <a:cubicBezTo>
                      <a:pt x="0" y="367"/>
                      <a:pt x="0" y="367"/>
                      <a:pt x="0" y="367"/>
                    </a:cubicBezTo>
                    <a:cubicBezTo>
                      <a:pt x="51" y="408"/>
                      <a:pt x="111" y="448"/>
                      <a:pt x="163" y="477"/>
                    </a:cubicBezTo>
                    <a:cubicBezTo>
                      <a:pt x="392" y="607"/>
                      <a:pt x="788" y="724"/>
                      <a:pt x="1221" y="711"/>
                    </a:cubicBezTo>
                    <a:cubicBezTo>
                      <a:pt x="1196" y="710"/>
                      <a:pt x="1173" y="700"/>
                      <a:pt x="1156" y="681"/>
                    </a:cubicBezTo>
                    <a:close/>
                  </a:path>
                </a:pathLst>
              </a:custGeom>
              <a:noFill/>
              <a:ln w="7938" cap="flat">
                <a:solidFill>
                  <a:srgbClr val="333333"/>
                </a:solidFill>
                <a:prstDash val="lgDash"/>
                <a:round/>
                <a:headEnd/>
                <a:tailEnd/>
              </a:ln>
            </p:spPr>
            <p:txBody>
              <a:bodyPr/>
              <a:lstStyle/>
              <a:p>
                <a:endParaRPr lang="hu-HU"/>
              </a:p>
            </p:txBody>
          </p:sp>
          <p:sp>
            <p:nvSpPr>
              <p:cNvPr id="16501" name="Freeform 506"/>
              <p:cNvSpPr>
                <a:spLocks/>
              </p:cNvSpPr>
              <p:nvPr/>
            </p:nvSpPr>
            <p:spPr bwMode="auto">
              <a:xfrm>
                <a:off x="2498" y="2101"/>
                <a:ext cx="40" cy="35"/>
              </a:xfrm>
              <a:custGeom>
                <a:avLst/>
                <a:gdLst>
                  <a:gd name="T0" fmla="*/ 0 w 16"/>
                  <a:gd name="T1" fmla="*/ 35 h 13"/>
                  <a:gd name="T2" fmla="*/ 40 w 16"/>
                  <a:gd name="T3" fmla="*/ 0 h 13"/>
                  <a:gd name="T4" fmla="*/ 0 60000 65536"/>
                  <a:gd name="T5" fmla="*/ 0 60000 65536"/>
                </a:gdLst>
                <a:ahLst/>
                <a:cxnLst>
                  <a:cxn ang="T4">
                    <a:pos x="T0" y="T1"/>
                  </a:cxn>
                  <a:cxn ang="T5">
                    <a:pos x="T2" y="T3"/>
                  </a:cxn>
                </a:cxnLst>
                <a:rect l="0" t="0" r="r" b="b"/>
                <a:pathLst>
                  <a:path w="16" h="13">
                    <a:moveTo>
                      <a:pt x="0" y="13"/>
                    </a:moveTo>
                    <a:cubicBezTo>
                      <a:pt x="5" y="12"/>
                      <a:pt x="15" y="7"/>
                      <a:pt x="16" y="0"/>
                    </a:cubicBezTo>
                  </a:path>
                </a:pathLst>
              </a:custGeom>
              <a:noFill/>
              <a:ln w="7938" cap="flat">
                <a:solidFill>
                  <a:srgbClr val="333333"/>
                </a:solidFill>
                <a:prstDash val="lgDash"/>
                <a:round/>
                <a:headEnd/>
                <a:tailEnd/>
              </a:ln>
            </p:spPr>
            <p:txBody>
              <a:bodyPr/>
              <a:lstStyle/>
              <a:p>
                <a:endParaRPr lang="hu-HU"/>
              </a:p>
            </p:txBody>
          </p:sp>
          <p:sp>
            <p:nvSpPr>
              <p:cNvPr id="16502" name="Freeform 507"/>
              <p:cNvSpPr>
                <a:spLocks/>
              </p:cNvSpPr>
              <p:nvPr/>
            </p:nvSpPr>
            <p:spPr bwMode="auto">
              <a:xfrm>
                <a:off x="3543" y="2373"/>
                <a:ext cx="32" cy="35"/>
              </a:xfrm>
              <a:custGeom>
                <a:avLst/>
                <a:gdLst>
                  <a:gd name="T0" fmla="*/ 0 w 13"/>
                  <a:gd name="T1" fmla="*/ 35 h 13"/>
                  <a:gd name="T2" fmla="*/ 32 w 13"/>
                  <a:gd name="T3" fmla="*/ 0 h 13"/>
                  <a:gd name="T4" fmla="*/ 0 60000 65536"/>
                  <a:gd name="T5" fmla="*/ 0 60000 65536"/>
                </a:gdLst>
                <a:ahLst/>
                <a:cxnLst>
                  <a:cxn ang="T4">
                    <a:pos x="T0" y="T1"/>
                  </a:cxn>
                  <a:cxn ang="T5">
                    <a:pos x="T2" y="T3"/>
                  </a:cxn>
                </a:cxnLst>
                <a:rect l="0" t="0" r="r" b="b"/>
                <a:pathLst>
                  <a:path w="13" h="13">
                    <a:moveTo>
                      <a:pt x="0" y="13"/>
                    </a:moveTo>
                    <a:cubicBezTo>
                      <a:pt x="6" y="12"/>
                      <a:pt x="13" y="3"/>
                      <a:pt x="13" y="0"/>
                    </a:cubicBezTo>
                  </a:path>
                </a:pathLst>
              </a:custGeom>
              <a:noFill/>
              <a:ln w="7938" cap="flat">
                <a:solidFill>
                  <a:srgbClr val="333333"/>
                </a:solidFill>
                <a:prstDash val="lgDash"/>
                <a:round/>
                <a:headEnd/>
                <a:tailEnd/>
              </a:ln>
            </p:spPr>
            <p:txBody>
              <a:bodyPr/>
              <a:lstStyle/>
              <a:p>
                <a:endParaRPr lang="hu-HU"/>
              </a:p>
            </p:txBody>
          </p:sp>
          <p:sp>
            <p:nvSpPr>
              <p:cNvPr id="16503" name="Line 508"/>
              <p:cNvSpPr>
                <a:spLocks noChangeShapeType="1"/>
              </p:cNvSpPr>
              <p:nvPr/>
            </p:nvSpPr>
            <p:spPr bwMode="auto">
              <a:xfrm flipH="1">
                <a:off x="2920" y="2795"/>
                <a:ext cx="15" cy="16"/>
              </a:xfrm>
              <a:prstGeom prst="line">
                <a:avLst/>
              </a:prstGeom>
              <a:noFill/>
              <a:ln w="7938">
                <a:solidFill>
                  <a:srgbClr val="333333"/>
                </a:solidFill>
                <a:prstDash val="lgDash"/>
                <a:round/>
                <a:headEnd/>
                <a:tailEnd/>
              </a:ln>
            </p:spPr>
            <p:txBody>
              <a:bodyPr/>
              <a:lstStyle/>
              <a:p>
                <a:endParaRPr lang="hu-HU"/>
              </a:p>
            </p:txBody>
          </p:sp>
          <p:sp>
            <p:nvSpPr>
              <p:cNvPr id="16504" name="Freeform 509"/>
              <p:cNvSpPr>
                <a:spLocks/>
              </p:cNvSpPr>
              <p:nvPr/>
            </p:nvSpPr>
            <p:spPr bwMode="auto">
              <a:xfrm>
                <a:off x="2108" y="2512"/>
                <a:ext cx="40" cy="35"/>
              </a:xfrm>
              <a:custGeom>
                <a:avLst/>
                <a:gdLst>
                  <a:gd name="T0" fmla="*/ 40 w 16"/>
                  <a:gd name="T1" fmla="*/ 0 h 13"/>
                  <a:gd name="T2" fmla="*/ 0 w 16"/>
                  <a:gd name="T3" fmla="*/ 35 h 13"/>
                  <a:gd name="T4" fmla="*/ 0 60000 65536"/>
                  <a:gd name="T5" fmla="*/ 0 60000 65536"/>
                </a:gdLst>
                <a:ahLst/>
                <a:cxnLst>
                  <a:cxn ang="T4">
                    <a:pos x="T0" y="T1"/>
                  </a:cxn>
                  <a:cxn ang="T5">
                    <a:pos x="T2" y="T3"/>
                  </a:cxn>
                </a:cxnLst>
                <a:rect l="0" t="0" r="r" b="b"/>
                <a:pathLst>
                  <a:path w="16" h="13">
                    <a:moveTo>
                      <a:pt x="16" y="0"/>
                    </a:moveTo>
                    <a:cubicBezTo>
                      <a:pt x="12" y="1"/>
                      <a:pt x="0" y="13"/>
                      <a:pt x="0" y="13"/>
                    </a:cubicBezTo>
                  </a:path>
                </a:pathLst>
              </a:custGeom>
              <a:noFill/>
              <a:ln w="7938" cap="flat">
                <a:solidFill>
                  <a:srgbClr val="333333"/>
                </a:solidFill>
                <a:prstDash val="lgDash"/>
                <a:round/>
                <a:headEnd/>
                <a:tailEnd/>
              </a:ln>
            </p:spPr>
            <p:txBody>
              <a:bodyPr/>
              <a:lstStyle/>
              <a:p>
                <a:endParaRPr lang="hu-HU"/>
              </a:p>
            </p:txBody>
          </p:sp>
          <p:sp>
            <p:nvSpPr>
              <p:cNvPr id="16505" name="Freeform 510"/>
              <p:cNvSpPr>
                <a:spLocks/>
              </p:cNvSpPr>
              <p:nvPr/>
            </p:nvSpPr>
            <p:spPr bwMode="auto">
              <a:xfrm>
                <a:off x="3050" y="2691"/>
                <a:ext cx="13" cy="32"/>
              </a:xfrm>
              <a:custGeom>
                <a:avLst/>
                <a:gdLst>
                  <a:gd name="T0" fmla="*/ 0 w 5"/>
                  <a:gd name="T1" fmla="*/ 32 h 12"/>
                  <a:gd name="T2" fmla="*/ 13 w 5"/>
                  <a:gd name="T3" fmla="*/ 0 h 12"/>
                  <a:gd name="T4" fmla="*/ 0 60000 65536"/>
                  <a:gd name="T5" fmla="*/ 0 60000 65536"/>
                </a:gdLst>
                <a:ahLst/>
                <a:cxnLst>
                  <a:cxn ang="T4">
                    <a:pos x="T0" y="T1"/>
                  </a:cxn>
                  <a:cxn ang="T5">
                    <a:pos x="T2" y="T3"/>
                  </a:cxn>
                </a:cxnLst>
                <a:rect l="0" t="0" r="r" b="b"/>
                <a:pathLst>
                  <a:path w="5" h="12">
                    <a:moveTo>
                      <a:pt x="0" y="12"/>
                    </a:moveTo>
                    <a:cubicBezTo>
                      <a:pt x="0" y="8"/>
                      <a:pt x="0" y="0"/>
                      <a:pt x="5" y="0"/>
                    </a:cubicBezTo>
                  </a:path>
                </a:pathLst>
              </a:custGeom>
              <a:noFill/>
              <a:ln w="7938" cap="flat">
                <a:solidFill>
                  <a:srgbClr val="333333"/>
                </a:solidFill>
                <a:prstDash val="lgDash"/>
                <a:round/>
                <a:headEnd/>
                <a:tailEnd/>
              </a:ln>
            </p:spPr>
            <p:txBody>
              <a:bodyPr/>
              <a:lstStyle/>
              <a:p>
                <a:endParaRPr lang="hu-HU"/>
              </a:p>
            </p:txBody>
          </p:sp>
          <p:sp>
            <p:nvSpPr>
              <p:cNvPr id="16506" name="Freeform 511"/>
              <p:cNvSpPr>
                <a:spLocks/>
              </p:cNvSpPr>
              <p:nvPr/>
            </p:nvSpPr>
            <p:spPr bwMode="auto">
              <a:xfrm>
                <a:off x="2045" y="2307"/>
                <a:ext cx="15" cy="26"/>
              </a:xfrm>
              <a:custGeom>
                <a:avLst/>
                <a:gdLst>
                  <a:gd name="T0" fmla="*/ 3 w 6"/>
                  <a:gd name="T1" fmla="*/ 26 h 10"/>
                  <a:gd name="T2" fmla="*/ 15 w 6"/>
                  <a:gd name="T3" fmla="*/ 3 h 10"/>
                  <a:gd name="T4" fmla="*/ 0 60000 65536"/>
                  <a:gd name="T5" fmla="*/ 0 60000 65536"/>
                </a:gdLst>
                <a:ahLst/>
                <a:cxnLst>
                  <a:cxn ang="T4">
                    <a:pos x="T0" y="T1"/>
                  </a:cxn>
                  <a:cxn ang="T5">
                    <a:pos x="T2" y="T3"/>
                  </a:cxn>
                </a:cxnLst>
                <a:rect l="0" t="0" r="r" b="b"/>
                <a:pathLst>
                  <a:path w="6" h="10">
                    <a:moveTo>
                      <a:pt x="1" y="10"/>
                    </a:moveTo>
                    <a:cubicBezTo>
                      <a:pt x="0" y="6"/>
                      <a:pt x="3" y="0"/>
                      <a:pt x="6" y="1"/>
                    </a:cubicBezTo>
                  </a:path>
                </a:pathLst>
              </a:custGeom>
              <a:noFill/>
              <a:ln w="7938" cap="flat">
                <a:solidFill>
                  <a:srgbClr val="333333"/>
                </a:solidFill>
                <a:prstDash val="lgDash"/>
                <a:round/>
                <a:headEnd/>
                <a:tailEnd/>
              </a:ln>
            </p:spPr>
            <p:txBody>
              <a:bodyPr/>
              <a:lstStyle/>
              <a:p>
                <a:endParaRPr lang="hu-HU"/>
              </a:p>
            </p:txBody>
          </p:sp>
          <p:sp>
            <p:nvSpPr>
              <p:cNvPr id="16507" name="Freeform 512"/>
              <p:cNvSpPr>
                <a:spLocks/>
              </p:cNvSpPr>
              <p:nvPr/>
            </p:nvSpPr>
            <p:spPr bwMode="auto">
              <a:xfrm>
                <a:off x="3968" y="2848"/>
                <a:ext cx="35" cy="21"/>
              </a:xfrm>
              <a:custGeom>
                <a:avLst/>
                <a:gdLst>
                  <a:gd name="T0" fmla="*/ 0 w 14"/>
                  <a:gd name="T1" fmla="*/ 21 h 8"/>
                  <a:gd name="T2" fmla="*/ 35 w 14"/>
                  <a:gd name="T3" fmla="*/ 0 h 8"/>
                  <a:gd name="T4" fmla="*/ 0 60000 65536"/>
                  <a:gd name="T5" fmla="*/ 0 60000 65536"/>
                </a:gdLst>
                <a:ahLst/>
                <a:cxnLst>
                  <a:cxn ang="T4">
                    <a:pos x="T0" y="T1"/>
                  </a:cxn>
                  <a:cxn ang="T5">
                    <a:pos x="T2" y="T3"/>
                  </a:cxn>
                </a:cxnLst>
                <a:rect l="0" t="0" r="r" b="b"/>
                <a:pathLst>
                  <a:path w="14" h="8">
                    <a:moveTo>
                      <a:pt x="0" y="8"/>
                    </a:moveTo>
                    <a:cubicBezTo>
                      <a:pt x="4" y="1"/>
                      <a:pt x="5" y="0"/>
                      <a:pt x="14" y="0"/>
                    </a:cubicBezTo>
                  </a:path>
                </a:pathLst>
              </a:custGeom>
              <a:noFill/>
              <a:ln w="7938" cap="flat">
                <a:solidFill>
                  <a:srgbClr val="333333"/>
                </a:solidFill>
                <a:prstDash val="lgDash"/>
                <a:round/>
                <a:headEnd/>
                <a:tailEnd/>
              </a:ln>
            </p:spPr>
            <p:txBody>
              <a:bodyPr/>
              <a:lstStyle/>
              <a:p>
                <a:endParaRPr lang="hu-HU"/>
              </a:p>
            </p:txBody>
          </p:sp>
          <p:sp>
            <p:nvSpPr>
              <p:cNvPr id="16508" name="Freeform 513"/>
              <p:cNvSpPr>
                <a:spLocks/>
              </p:cNvSpPr>
              <p:nvPr/>
            </p:nvSpPr>
            <p:spPr bwMode="auto">
              <a:xfrm>
                <a:off x="2098" y="1955"/>
                <a:ext cx="225" cy="128"/>
              </a:xfrm>
              <a:custGeom>
                <a:avLst/>
                <a:gdLst>
                  <a:gd name="T0" fmla="*/ 28 w 90"/>
                  <a:gd name="T1" fmla="*/ 29 h 48"/>
                  <a:gd name="T2" fmla="*/ 193 w 90"/>
                  <a:gd name="T3" fmla="*/ 99 h 48"/>
                  <a:gd name="T4" fmla="*/ 28 w 90"/>
                  <a:gd name="T5" fmla="*/ 29 h 48"/>
                  <a:gd name="T6" fmla="*/ 0 60000 65536"/>
                  <a:gd name="T7" fmla="*/ 0 60000 65536"/>
                  <a:gd name="T8" fmla="*/ 0 60000 65536"/>
                </a:gdLst>
                <a:ahLst/>
                <a:cxnLst>
                  <a:cxn ang="T6">
                    <a:pos x="T0" y="T1"/>
                  </a:cxn>
                  <a:cxn ang="T7">
                    <a:pos x="T2" y="T3"/>
                  </a:cxn>
                  <a:cxn ang="T8">
                    <a:pos x="T4" y="T5"/>
                  </a:cxn>
                </a:cxnLst>
                <a:rect l="0" t="0" r="r" b="b"/>
                <a:pathLst>
                  <a:path w="90" h="48">
                    <a:moveTo>
                      <a:pt x="11" y="11"/>
                    </a:moveTo>
                    <a:cubicBezTo>
                      <a:pt x="0" y="22"/>
                      <a:pt x="64" y="48"/>
                      <a:pt x="77" y="37"/>
                    </a:cubicBezTo>
                    <a:cubicBezTo>
                      <a:pt x="90" y="26"/>
                      <a:pt x="22" y="0"/>
                      <a:pt x="11" y="11"/>
                    </a:cubicBezTo>
                    <a:close/>
                  </a:path>
                </a:pathLst>
              </a:custGeom>
              <a:noFill/>
              <a:ln w="7938" cap="flat">
                <a:solidFill>
                  <a:srgbClr val="FFFFFF"/>
                </a:solidFill>
                <a:prstDash val="lgDash"/>
                <a:round/>
                <a:headEnd/>
                <a:tailEnd/>
              </a:ln>
            </p:spPr>
            <p:txBody>
              <a:bodyPr/>
              <a:lstStyle/>
              <a:p>
                <a:endParaRPr lang="hu-HU"/>
              </a:p>
            </p:txBody>
          </p:sp>
          <p:sp>
            <p:nvSpPr>
              <p:cNvPr id="16509" name="Freeform 514"/>
              <p:cNvSpPr>
                <a:spLocks/>
              </p:cNvSpPr>
              <p:nvPr/>
            </p:nvSpPr>
            <p:spPr bwMode="auto">
              <a:xfrm>
                <a:off x="4103" y="2445"/>
                <a:ext cx="172" cy="78"/>
              </a:xfrm>
              <a:custGeom>
                <a:avLst/>
                <a:gdLst>
                  <a:gd name="T0" fmla="*/ 15 w 69"/>
                  <a:gd name="T1" fmla="*/ 30 h 29"/>
                  <a:gd name="T2" fmla="*/ 152 w 69"/>
                  <a:gd name="T3" fmla="*/ 48 h 29"/>
                  <a:gd name="T4" fmla="*/ 15 w 69"/>
                  <a:gd name="T5" fmla="*/ 30 h 29"/>
                  <a:gd name="T6" fmla="*/ 0 60000 65536"/>
                  <a:gd name="T7" fmla="*/ 0 60000 65536"/>
                  <a:gd name="T8" fmla="*/ 0 60000 65536"/>
                </a:gdLst>
                <a:ahLst/>
                <a:cxnLst>
                  <a:cxn ang="T6">
                    <a:pos x="T0" y="T1"/>
                  </a:cxn>
                  <a:cxn ang="T7">
                    <a:pos x="T2" y="T3"/>
                  </a:cxn>
                  <a:cxn ang="T8">
                    <a:pos x="T4" y="T5"/>
                  </a:cxn>
                </a:cxnLst>
                <a:rect l="0" t="0" r="r" b="b"/>
                <a:pathLst>
                  <a:path w="69" h="29">
                    <a:moveTo>
                      <a:pt x="6" y="11"/>
                    </a:moveTo>
                    <a:cubicBezTo>
                      <a:pt x="0" y="21"/>
                      <a:pt x="53" y="29"/>
                      <a:pt x="61" y="18"/>
                    </a:cubicBezTo>
                    <a:cubicBezTo>
                      <a:pt x="69" y="7"/>
                      <a:pt x="12" y="0"/>
                      <a:pt x="6" y="11"/>
                    </a:cubicBezTo>
                    <a:close/>
                  </a:path>
                </a:pathLst>
              </a:custGeom>
              <a:noFill/>
              <a:ln w="7938" cap="flat">
                <a:solidFill>
                  <a:srgbClr val="FFFFFF"/>
                </a:solidFill>
                <a:prstDash val="lgDash"/>
                <a:round/>
                <a:headEnd/>
                <a:tailEnd/>
              </a:ln>
            </p:spPr>
            <p:txBody>
              <a:bodyPr/>
              <a:lstStyle/>
              <a:p>
                <a:endParaRPr lang="hu-HU"/>
              </a:p>
            </p:txBody>
          </p:sp>
          <p:sp>
            <p:nvSpPr>
              <p:cNvPr id="16510" name="Freeform 515"/>
              <p:cNvSpPr>
                <a:spLocks/>
              </p:cNvSpPr>
              <p:nvPr/>
            </p:nvSpPr>
            <p:spPr bwMode="auto">
              <a:xfrm>
                <a:off x="2285" y="2536"/>
                <a:ext cx="225" cy="128"/>
              </a:xfrm>
              <a:custGeom>
                <a:avLst/>
                <a:gdLst>
                  <a:gd name="T0" fmla="*/ 28 w 90"/>
                  <a:gd name="T1" fmla="*/ 29 h 48"/>
                  <a:gd name="T2" fmla="*/ 193 w 90"/>
                  <a:gd name="T3" fmla="*/ 99 h 48"/>
                  <a:gd name="T4" fmla="*/ 28 w 90"/>
                  <a:gd name="T5" fmla="*/ 29 h 48"/>
                  <a:gd name="T6" fmla="*/ 0 60000 65536"/>
                  <a:gd name="T7" fmla="*/ 0 60000 65536"/>
                  <a:gd name="T8" fmla="*/ 0 60000 65536"/>
                </a:gdLst>
                <a:ahLst/>
                <a:cxnLst>
                  <a:cxn ang="T6">
                    <a:pos x="T0" y="T1"/>
                  </a:cxn>
                  <a:cxn ang="T7">
                    <a:pos x="T2" y="T3"/>
                  </a:cxn>
                  <a:cxn ang="T8">
                    <a:pos x="T4" y="T5"/>
                  </a:cxn>
                </a:cxnLst>
                <a:rect l="0" t="0" r="r" b="b"/>
                <a:pathLst>
                  <a:path w="90" h="48">
                    <a:moveTo>
                      <a:pt x="11" y="11"/>
                    </a:moveTo>
                    <a:cubicBezTo>
                      <a:pt x="0" y="22"/>
                      <a:pt x="64" y="48"/>
                      <a:pt x="77" y="37"/>
                    </a:cubicBezTo>
                    <a:cubicBezTo>
                      <a:pt x="90" y="26"/>
                      <a:pt x="22" y="0"/>
                      <a:pt x="11" y="11"/>
                    </a:cubicBezTo>
                    <a:close/>
                  </a:path>
                </a:pathLst>
              </a:custGeom>
              <a:noFill/>
              <a:ln w="7938" cap="flat">
                <a:solidFill>
                  <a:srgbClr val="FFFFFF"/>
                </a:solidFill>
                <a:prstDash val="lgDash"/>
                <a:round/>
                <a:headEnd/>
                <a:tailEnd/>
              </a:ln>
            </p:spPr>
            <p:txBody>
              <a:bodyPr/>
              <a:lstStyle/>
              <a:p>
                <a:endParaRPr lang="hu-HU"/>
              </a:p>
            </p:txBody>
          </p:sp>
          <p:sp>
            <p:nvSpPr>
              <p:cNvPr id="16511" name="Freeform 516"/>
              <p:cNvSpPr>
                <a:spLocks/>
              </p:cNvSpPr>
              <p:nvPr/>
            </p:nvSpPr>
            <p:spPr bwMode="auto">
              <a:xfrm>
                <a:off x="2883" y="2360"/>
                <a:ext cx="270" cy="208"/>
              </a:xfrm>
              <a:custGeom>
                <a:avLst/>
                <a:gdLst>
                  <a:gd name="T0" fmla="*/ 25 w 108"/>
                  <a:gd name="T1" fmla="*/ 75 h 78"/>
                  <a:gd name="T2" fmla="*/ 245 w 108"/>
                  <a:gd name="T3" fmla="*/ 139 h 78"/>
                  <a:gd name="T4" fmla="*/ 25 w 108"/>
                  <a:gd name="T5" fmla="*/ 75 h 78"/>
                  <a:gd name="T6" fmla="*/ 0 60000 65536"/>
                  <a:gd name="T7" fmla="*/ 0 60000 65536"/>
                  <a:gd name="T8" fmla="*/ 0 60000 65536"/>
                </a:gdLst>
                <a:ahLst/>
                <a:cxnLst>
                  <a:cxn ang="T6">
                    <a:pos x="T0" y="T1"/>
                  </a:cxn>
                  <a:cxn ang="T7">
                    <a:pos x="T2" y="T3"/>
                  </a:cxn>
                  <a:cxn ang="T8">
                    <a:pos x="T4" y="T5"/>
                  </a:cxn>
                </a:cxnLst>
                <a:rect l="0" t="0" r="r" b="b"/>
                <a:pathLst>
                  <a:path w="108" h="78">
                    <a:moveTo>
                      <a:pt x="10" y="28"/>
                    </a:moveTo>
                    <a:cubicBezTo>
                      <a:pt x="0" y="57"/>
                      <a:pt x="89" y="78"/>
                      <a:pt x="98" y="52"/>
                    </a:cubicBezTo>
                    <a:cubicBezTo>
                      <a:pt x="108" y="26"/>
                      <a:pt x="21" y="0"/>
                      <a:pt x="10" y="28"/>
                    </a:cubicBezTo>
                    <a:close/>
                  </a:path>
                </a:pathLst>
              </a:custGeom>
              <a:noFill/>
              <a:ln w="3175" cap="flat">
                <a:solidFill>
                  <a:srgbClr val="FFFFFF"/>
                </a:solidFill>
                <a:prstDash val="lgDash"/>
                <a:round/>
                <a:headEnd/>
                <a:tailEnd/>
              </a:ln>
            </p:spPr>
            <p:txBody>
              <a:bodyPr/>
              <a:lstStyle/>
              <a:p>
                <a:endParaRPr lang="hu-HU"/>
              </a:p>
            </p:txBody>
          </p:sp>
          <p:sp>
            <p:nvSpPr>
              <p:cNvPr id="16512" name="Freeform 517"/>
              <p:cNvSpPr>
                <a:spLocks/>
              </p:cNvSpPr>
              <p:nvPr/>
            </p:nvSpPr>
            <p:spPr bwMode="auto">
              <a:xfrm>
                <a:off x="4458" y="2797"/>
                <a:ext cx="22" cy="67"/>
              </a:xfrm>
              <a:custGeom>
                <a:avLst/>
                <a:gdLst>
                  <a:gd name="T0" fmla="*/ 0 w 9"/>
                  <a:gd name="T1" fmla="*/ 0 h 25"/>
                  <a:gd name="T2" fmla="*/ 17 w 9"/>
                  <a:gd name="T3" fmla="*/ 67 h 25"/>
                  <a:gd name="T4" fmla="*/ 0 60000 65536"/>
                  <a:gd name="T5" fmla="*/ 0 60000 65536"/>
                </a:gdLst>
                <a:ahLst/>
                <a:cxnLst>
                  <a:cxn ang="T4">
                    <a:pos x="T0" y="T1"/>
                  </a:cxn>
                  <a:cxn ang="T5">
                    <a:pos x="T2" y="T3"/>
                  </a:cxn>
                </a:cxnLst>
                <a:rect l="0" t="0" r="r" b="b"/>
                <a:pathLst>
                  <a:path w="9" h="25">
                    <a:moveTo>
                      <a:pt x="0" y="0"/>
                    </a:moveTo>
                    <a:cubicBezTo>
                      <a:pt x="0" y="0"/>
                      <a:pt x="9" y="5"/>
                      <a:pt x="7" y="25"/>
                    </a:cubicBezTo>
                  </a:path>
                </a:pathLst>
              </a:custGeom>
              <a:noFill/>
              <a:ln w="7938" cap="flat">
                <a:solidFill>
                  <a:srgbClr val="333333"/>
                </a:solidFill>
                <a:prstDash val="lgDash"/>
                <a:round/>
                <a:headEnd/>
                <a:tailEnd/>
              </a:ln>
            </p:spPr>
            <p:txBody>
              <a:bodyPr/>
              <a:lstStyle/>
              <a:p>
                <a:endParaRPr lang="hu-HU"/>
              </a:p>
            </p:txBody>
          </p:sp>
          <p:sp>
            <p:nvSpPr>
              <p:cNvPr id="16513" name="Freeform 518"/>
              <p:cNvSpPr>
                <a:spLocks/>
              </p:cNvSpPr>
              <p:nvPr/>
            </p:nvSpPr>
            <p:spPr bwMode="auto">
              <a:xfrm>
                <a:off x="3840" y="2907"/>
                <a:ext cx="38" cy="66"/>
              </a:xfrm>
              <a:custGeom>
                <a:avLst/>
                <a:gdLst>
                  <a:gd name="T0" fmla="*/ 38 w 15"/>
                  <a:gd name="T1" fmla="*/ 0 h 25"/>
                  <a:gd name="T2" fmla="*/ 3 w 15"/>
                  <a:gd name="T3" fmla="*/ 66 h 25"/>
                  <a:gd name="T4" fmla="*/ 0 60000 65536"/>
                  <a:gd name="T5" fmla="*/ 0 60000 65536"/>
                </a:gdLst>
                <a:ahLst/>
                <a:cxnLst>
                  <a:cxn ang="T4">
                    <a:pos x="T0" y="T1"/>
                  </a:cxn>
                  <a:cxn ang="T5">
                    <a:pos x="T2" y="T3"/>
                  </a:cxn>
                </a:cxnLst>
                <a:rect l="0" t="0" r="r" b="b"/>
                <a:pathLst>
                  <a:path w="15" h="25">
                    <a:moveTo>
                      <a:pt x="15" y="0"/>
                    </a:moveTo>
                    <a:cubicBezTo>
                      <a:pt x="10" y="6"/>
                      <a:pt x="0" y="16"/>
                      <a:pt x="1" y="25"/>
                    </a:cubicBezTo>
                  </a:path>
                </a:pathLst>
              </a:custGeom>
              <a:noFill/>
              <a:ln w="7938" cap="flat">
                <a:solidFill>
                  <a:srgbClr val="333333"/>
                </a:solidFill>
                <a:prstDash val="lgDash"/>
                <a:round/>
                <a:headEnd/>
                <a:tailEnd/>
              </a:ln>
            </p:spPr>
            <p:txBody>
              <a:bodyPr/>
              <a:lstStyle/>
              <a:p>
                <a:endParaRPr lang="hu-HU"/>
              </a:p>
            </p:txBody>
          </p:sp>
          <p:sp>
            <p:nvSpPr>
              <p:cNvPr id="16514" name="Freeform 519"/>
              <p:cNvSpPr>
                <a:spLocks/>
              </p:cNvSpPr>
              <p:nvPr/>
            </p:nvSpPr>
            <p:spPr bwMode="auto">
              <a:xfrm>
                <a:off x="3413" y="2731"/>
                <a:ext cx="197" cy="130"/>
              </a:xfrm>
              <a:custGeom>
                <a:avLst/>
                <a:gdLst>
                  <a:gd name="T0" fmla="*/ 15 w 79"/>
                  <a:gd name="T1" fmla="*/ 53 h 49"/>
                  <a:gd name="T2" fmla="*/ 185 w 79"/>
                  <a:gd name="T3" fmla="*/ 85 h 49"/>
                  <a:gd name="T4" fmla="*/ 15 w 79"/>
                  <a:gd name="T5" fmla="*/ 53 h 49"/>
                  <a:gd name="T6" fmla="*/ 0 60000 65536"/>
                  <a:gd name="T7" fmla="*/ 0 60000 65536"/>
                  <a:gd name="T8" fmla="*/ 0 60000 65536"/>
                </a:gdLst>
                <a:ahLst/>
                <a:cxnLst>
                  <a:cxn ang="T6">
                    <a:pos x="T0" y="T1"/>
                  </a:cxn>
                  <a:cxn ang="T7">
                    <a:pos x="T2" y="T3"/>
                  </a:cxn>
                  <a:cxn ang="T8">
                    <a:pos x="T4" y="T5"/>
                  </a:cxn>
                </a:cxnLst>
                <a:rect l="0" t="0" r="r" b="b"/>
                <a:pathLst>
                  <a:path w="79" h="49">
                    <a:moveTo>
                      <a:pt x="6" y="20"/>
                    </a:moveTo>
                    <a:cubicBezTo>
                      <a:pt x="0" y="38"/>
                      <a:pt x="69" y="49"/>
                      <a:pt x="74" y="32"/>
                    </a:cubicBezTo>
                    <a:cubicBezTo>
                      <a:pt x="79" y="15"/>
                      <a:pt x="18" y="0"/>
                      <a:pt x="6" y="20"/>
                    </a:cubicBezTo>
                    <a:close/>
                  </a:path>
                </a:pathLst>
              </a:custGeom>
              <a:noFill/>
              <a:ln w="3175" cap="flat">
                <a:solidFill>
                  <a:srgbClr val="FFFFFF"/>
                </a:solidFill>
                <a:prstDash val="lgDash"/>
                <a:round/>
                <a:headEnd/>
                <a:tailEnd/>
              </a:ln>
            </p:spPr>
            <p:txBody>
              <a:bodyPr/>
              <a:lstStyle/>
              <a:p>
                <a:endParaRPr lang="hu-HU"/>
              </a:p>
            </p:txBody>
          </p:sp>
          <p:sp>
            <p:nvSpPr>
              <p:cNvPr id="16515" name="Line 520"/>
              <p:cNvSpPr>
                <a:spLocks noChangeShapeType="1"/>
              </p:cNvSpPr>
              <p:nvPr/>
            </p:nvSpPr>
            <p:spPr bwMode="auto">
              <a:xfrm flipH="1">
                <a:off x="1670" y="2240"/>
                <a:ext cx="75" cy="83"/>
              </a:xfrm>
              <a:prstGeom prst="line">
                <a:avLst/>
              </a:prstGeom>
              <a:noFill/>
              <a:ln w="7938">
                <a:solidFill>
                  <a:srgbClr val="333333"/>
                </a:solidFill>
                <a:prstDash val="lgDash"/>
                <a:round/>
                <a:headEnd/>
                <a:tailEnd/>
              </a:ln>
            </p:spPr>
            <p:txBody>
              <a:bodyPr/>
              <a:lstStyle/>
              <a:p>
                <a:endParaRPr lang="hu-HU"/>
              </a:p>
            </p:txBody>
          </p:sp>
          <p:sp>
            <p:nvSpPr>
              <p:cNvPr id="16516" name="Line 521"/>
              <p:cNvSpPr>
                <a:spLocks noChangeShapeType="1"/>
              </p:cNvSpPr>
              <p:nvPr/>
            </p:nvSpPr>
            <p:spPr bwMode="auto">
              <a:xfrm flipH="1">
                <a:off x="2030" y="1883"/>
                <a:ext cx="43" cy="45"/>
              </a:xfrm>
              <a:prstGeom prst="line">
                <a:avLst/>
              </a:prstGeom>
              <a:noFill/>
              <a:ln w="7938">
                <a:solidFill>
                  <a:srgbClr val="333333"/>
                </a:solidFill>
                <a:prstDash val="lgDash"/>
                <a:round/>
                <a:headEnd/>
                <a:tailEnd/>
              </a:ln>
            </p:spPr>
            <p:txBody>
              <a:bodyPr/>
              <a:lstStyle/>
              <a:p>
                <a:endParaRPr lang="hu-HU"/>
              </a:p>
            </p:txBody>
          </p:sp>
          <p:sp>
            <p:nvSpPr>
              <p:cNvPr id="16517" name="Oval 522"/>
              <p:cNvSpPr>
                <a:spLocks noChangeArrowheads="1"/>
              </p:cNvSpPr>
              <p:nvPr/>
            </p:nvSpPr>
            <p:spPr bwMode="auto">
              <a:xfrm>
                <a:off x="2905" y="2392"/>
                <a:ext cx="45" cy="48"/>
              </a:xfrm>
              <a:prstGeom prst="ellipse">
                <a:avLst/>
              </a:prstGeom>
              <a:solidFill>
                <a:srgbClr val="FFFFFF"/>
              </a:solidFill>
              <a:ln w="9525">
                <a:solidFill>
                  <a:srgbClr val="000000"/>
                </a:solidFill>
                <a:prstDash val="lgDash"/>
                <a:round/>
                <a:headEnd/>
                <a:tailEnd/>
              </a:ln>
            </p:spPr>
            <p:txBody>
              <a:bodyPr/>
              <a:lstStyle/>
              <a:p>
                <a:endParaRPr lang="hu-HU"/>
              </a:p>
            </p:txBody>
          </p:sp>
          <p:sp>
            <p:nvSpPr>
              <p:cNvPr id="16518" name="Oval 523"/>
              <p:cNvSpPr>
                <a:spLocks noChangeArrowheads="1"/>
              </p:cNvSpPr>
              <p:nvPr/>
            </p:nvSpPr>
            <p:spPr bwMode="auto">
              <a:xfrm>
                <a:off x="2893" y="2440"/>
                <a:ext cx="25" cy="24"/>
              </a:xfrm>
              <a:prstGeom prst="ellipse">
                <a:avLst/>
              </a:prstGeom>
              <a:solidFill>
                <a:srgbClr val="FFFFFF"/>
              </a:solidFill>
              <a:ln w="9525">
                <a:solidFill>
                  <a:srgbClr val="000000"/>
                </a:solidFill>
                <a:prstDash val="lgDash"/>
                <a:round/>
                <a:headEnd/>
                <a:tailEnd/>
              </a:ln>
            </p:spPr>
            <p:txBody>
              <a:bodyPr/>
              <a:lstStyle/>
              <a:p>
                <a:endParaRPr lang="hu-HU"/>
              </a:p>
            </p:txBody>
          </p:sp>
          <p:sp>
            <p:nvSpPr>
              <p:cNvPr id="16519" name="Oval 524"/>
              <p:cNvSpPr>
                <a:spLocks noChangeArrowheads="1"/>
              </p:cNvSpPr>
              <p:nvPr/>
            </p:nvSpPr>
            <p:spPr bwMode="auto">
              <a:xfrm>
                <a:off x="2958" y="2395"/>
                <a:ext cx="17" cy="18"/>
              </a:xfrm>
              <a:prstGeom prst="ellipse">
                <a:avLst/>
              </a:prstGeom>
              <a:solidFill>
                <a:srgbClr val="FFFFFF"/>
              </a:solidFill>
              <a:ln w="9525">
                <a:solidFill>
                  <a:srgbClr val="000000"/>
                </a:solidFill>
                <a:prstDash val="lgDash"/>
                <a:round/>
                <a:headEnd/>
                <a:tailEnd/>
              </a:ln>
            </p:spPr>
            <p:txBody>
              <a:bodyPr/>
              <a:lstStyle/>
              <a:p>
                <a:endParaRPr lang="hu-HU"/>
              </a:p>
            </p:txBody>
          </p:sp>
          <p:sp>
            <p:nvSpPr>
              <p:cNvPr id="16520" name="Oval 525"/>
              <p:cNvSpPr>
                <a:spLocks noChangeArrowheads="1"/>
              </p:cNvSpPr>
              <p:nvPr/>
            </p:nvSpPr>
            <p:spPr bwMode="auto">
              <a:xfrm>
                <a:off x="3430" y="2747"/>
                <a:ext cx="38" cy="40"/>
              </a:xfrm>
              <a:prstGeom prst="ellipse">
                <a:avLst/>
              </a:prstGeom>
              <a:solidFill>
                <a:srgbClr val="FFFFFF"/>
              </a:solidFill>
              <a:ln w="9525">
                <a:solidFill>
                  <a:srgbClr val="000000"/>
                </a:solidFill>
                <a:prstDash val="lgDash"/>
                <a:round/>
                <a:headEnd/>
                <a:tailEnd/>
              </a:ln>
            </p:spPr>
            <p:txBody>
              <a:bodyPr/>
              <a:lstStyle/>
              <a:p>
                <a:endParaRPr lang="hu-HU"/>
              </a:p>
            </p:txBody>
          </p:sp>
          <p:sp>
            <p:nvSpPr>
              <p:cNvPr id="16521" name="Oval 526"/>
              <p:cNvSpPr>
                <a:spLocks noChangeArrowheads="1"/>
              </p:cNvSpPr>
              <p:nvPr/>
            </p:nvSpPr>
            <p:spPr bwMode="auto">
              <a:xfrm>
                <a:off x="3423" y="2784"/>
                <a:ext cx="17" cy="21"/>
              </a:xfrm>
              <a:prstGeom prst="ellipse">
                <a:avLst/>
              </a:prstGeom>
              <a:solidFill>
                <a:srgbClr val="FFFFFF"/>
              </a:solidFill>
              <a:ln w="9525">
                <a:solidFill>
                  <a:srgbClr val="000000"/>
                </a:solidFill>
                <a:prstDash val="lgDash"/>
                <a:round/>
                <a:headEnd/>
                <a:tailEnd/>
              </a:ln>
            </p:spPr>
            <p:txBody>
              <a:bodyPr/>
              <a:lstStyle/>
              <a:p>
                <a:endParaRPr lang="hu-HU"/>
              </a:p>
            </p:txBody>
          </p:sp>
          <p:sp>
            <p:nvSpPr>
              <p:cNvPr id="16522" name="Oval 527"/>
              <p:cNvSpPr>
                <a:spLocks noChangeArrowheads="1"/>
              </p:cNvSpPr>
              <p:nvPr/>
            </p:nvSpPr>
            <p:spPr bwMode="auto">
              <a:xfrm>
                <a:off x="3475" y="2749"/>
                <a:ext cx="13" cy="16"/>
              </a:xfrm>
              <a:prstGeom prst="ellipse">
                <a:avLst/>
              </a:prstGeom>
              <a:solidFill>
                <a:srgbClr val="FFFFFF"/>
              </a:solidFill>
              <a:ln w="9525">
                <a:solidFill>
                  <a:srgbClr val="000000"/>
                </a:solidFill>
                <a:prstDash val="lgDash"/>
                <a:round/>
                <a:headEnd/>
                <a:tailEnd/>
              </a:ln>
            </p:spPr>
            <p:txBody>
              <a:bodyPr/>
              <a:lstStyle/>
              <a:p>
                <a:endParaRPr lang="hu-HU"/>
              </a:p>
            </p:txBody>
          </p:sp>
        </p:grpSp>
        <p:sp>
          <p:nvSpPr>
            <p:cNvPr id="16413" name="Line 528"/>
            <p:cNvSpPr>
              <a:spLocks noChangeShapeType="1"/>
            </p:cNvSpPr>
            <p:nvPr/>
          </p:nvSpPr>
          <p:spPr bwMode="auto">
            <a:xfrm flipH="1">
              <a:off x="1623" y="860"/>
              <a:ext cx="1134" cy="753"/>
            </a:xfrm>
            <a:prstGeom prst="line">
              <a:avLst/>
            </a:prstGeom>
            <a:noFill/>
            <a:ln w="9525">
              <a:solidFill>
                <a:schemeClr val="tx1"/>
              </a:solidFill>
              <a:prstDash val="lgDash"/>
              <a:round/>
              <a:headEnd/>
              <a:tailEnd type="triangle" w="med" len="med"/>
            </a:ln>
            <a:effectLst/>
          </p:spPr>
          <p:txBody>
            <a:bodyPr/>
            <a:lstStyle/>
            <a:p>
              <a:endParaRPr lang="hu-HU"/>
            </a:p>
          </p:txBody>
        </p:sp>
        <p:sp>
          <p:nvSpPr>
            <p:cNvPr id="16414" name="Line 529"/>
            <p:cNvSpPr>
              <a:spLocks noChangeShapeType="1"/>
            </p:cNvSpPr>
            <p:nvPr/>
          </p:nvSpPr>
          <p:spPr bwMode="auto">
            <a:xfrm>
              <a:off x="671" y="2887"/>
              <a:ext cx="2494" cy="519"/>
            </a:xfrm>
            <a:prstGeom prst="line">
              <a:avLst/>
            </a:prstGeom>
            <a:noFill/>
            <a:ln w="9525">
              <a:solidFill>
                <a:schemeClr val="tx1"/>
              </a:solidFill>
              <a:prstDash val="lgDash"/>
              <a:round/>
              <a:headEnd/>
              <a:tailEnd type="triangle" w="med" len="med"/>
            </a:ln>
            <a:effectLst/>
          </p:spPr>
          <p:txBody>
            <a:bodyPr/>
            <a:lstStyle/>
            <a:p>
              <a:endParaRPr lang="hu-HU"/>
            </a:p>
          </p:txBody>
        </p:sp>
        <p:sp>
          <p:nvSpPr>
            <p:cNvPr id="16415" name="Line 530"/>
            <p:cNvSpPr>
              <a:spLocks noChangeShapeType="1"/>
            </p:cNvSpPr>
            <p:nvPr/>
          </p:nvSpPr>
          <p:spPr bwMode="auto">
            <a:xfrm flipH="1">
              <a:off x="3800" y="3029"/>
              <a:ext cx="1089" cy="377"/>
            </a:xfrm>
            <a:prstGeom prst="line">
              <a:avLst/>
            </a:prstGeom>
            <a:noFill/>
            <a:ln w="9525">
              <a:solidFill>
                <a:schemeClr val="tx1"/>
              </a:solidFill>
              <a:prstDash val="lgDash"/>
              <a:round/>
              <a:headEnd/>
              <a:tailEnd type="triangle" w="med" len="med"/>
            </a:ln>
            <a:effectLst/>
          </p:spPr>
          <p:txBody>
            <a:bodyPr/>
            <a:lstStyle/>
            <a:p>
              <a:endParaRPr lang="hu-HU"/>
            </a:p>
          </p:txBody>
        </p:sp>
        <p:sp>
          <p:nvSpPr>
            <p:cNvPr id="16416" name="Line 531"/>
            <p:cNvSpPr>
              <a:spLocks noChangeShapeType="1"/>
            </p:cNvSpPr>
            <p:nvPr/>
          </p:nvSpPr>
          <p:spPr bwMode="auto">
            <a:xfrm flipH="1">
              <a:off x="1124" y="3029"/>
              <a:ext cx="3720" cy="377"/>
            </a:xfrm>
            <a:prstGeom prst="line">
              <a:avLst/>
            </a:prstGeom>
            <a:noFill/>
            <a:ln w="9525">
              <a:solidFill>
                <a:schemeClr val="tx1"/>
              </a:solidFill>
              <a:prstDash val="lgDash"/>
              <a:round/>
              <a:headEnd/>
              <a:tailEnd type="triangle" w="med" len="med"/>
            </a:ln>
            <a:effectLst/>
          </p:spPr>
          <p:txBody>
            <a:bodyPr/>
            <a:lstStyle/>
            <a:p>
              <a:endParaRPr lang="hu-HU"/>
            </a:p>
          </p:txBody>
        </p:sp>
        <p:sp>
          <p:nvSpPr>
            <p:cNvPr id="16417" name="Line 532"/>
            <p:cNvSpPr>
              <a:spLocks noChangeShapeType="1"/>
            </p:cNvSpPr>
            <p:nvPr/>
          </p:nvSpPr>
          <p:spPr bwMode="auto">
            <a:xfrm>
              <a:off x="1986" y="2934"/>
              <a:ext cx="2858" cy="426"/>
            </a:xfrm>
            <a:prstGeom prst="line">
              <a:avLst/>
            </a:prstGeom>
            <a:noFill/>
            <a:ln w="9525">
              <a:solidFill>
                <a:schemeClr val="tx1"/>
              </a:solidFill>
              <a:prstDash val="lgDash"/>
              <a:round/>
              <a:headEnd/>
              <a:tailEnd type="triangle" w="med" len="med"/>
            </a:ln>
            <a:effectLst/>
          </p:spPr>
          <p:txBody>
            <a:bodyPr/>
            <a:lstStyle/>
            <a:p>
              <a:endParaRPr lang="hu-HU"/>
            </a:p>
          </p:txBody>
        </p:sp>
        <p:sp>
          <p:nvSpPr>
            <p:cNvPr id="16418" name="Line 533"/>
            <p:cNvSpPr>
              <a:spLocks noChangeShapeType="1"/>
            </p:cNvSpPr>
            <p:nvPr/>
          </p:nvSpPr>
          <p:spPr bwMode="auto">
            <a:xfrm>
              <a:off x="4241" y="3612"/>
              <a:ext cx="91" cy="0"/>
            </a:xfrm>
            <a:prstGeom prst="line">
              <a:avLst/>
            </a:prstGeom>
            <a:noFill/>
            <a:ln w="9525">
              <a:solidFill>
                <a:schemeClr val="tx1"/>
              </a:solidFill>
              <a:prstDash val="lgDash"/>
              <a:round/>
              <a:headEnd/>
              <a:tailEnd type="triangle" w="med" len="med"/>
            </a:ln>
            <a:effectLst/>
          </p:spPr>
          <p:txBody>
            <a:bodyPr/>
            <a:lstStyle/>
            <a:p>
              <a:endParaRPr lang="hu-HU"/>
            </a:p>
          </p:txBody>
        </p:sp>
      </p:gr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8"/>
</p:tagLst>
</file>

<file path=ppt/tags/tag10.xml><?xml version="1.0" encoding="utf-8"?>
<p:tagLst xmlns:a="http://schemas.openxmlformats.org/drawingml/2006/main" xmlns:r="http://schemas.openxmlformats.org/officeDocument/2006/relationships" xmlns:p="http://schemas.openxmlformats.org/presentationml/2006/main">
  <p:tag name="TIMING" val="|4.4|2.9"/>
</p:tagLst>
</file>

<file path=ppt/tags/tag11.xml><?xml version="1.0" encoding="utf-8"?>
<p:tagLst xmlns:a="http://schemas.openxmlformats.org/drawingml/2006/main" xmlns:r="http://schemas.openxmlformats.org/officeDocument/2006/relationships" xmlns:p="http://schemas.openxmlformats.org/presentationml/2006/main">
  <p:tag name="TIMING" val="|9.4"/>
</p:tagLst>
</file>

<file path=ppt/tags/tag12.xml><?xml version="1.0" encoding="utf-8"?>
<p:tagLst xmlns:a="http://schemas.openxmlformats.org/drawingml/2006/main" xmlns:r="http://schemas.openxmlformats.org/officeDocument/2006/relationships" xmlns:p="http://schemas.openxmlformats.org/presentationml/2006/main">
  <p:tag name="TIMING" val="|2.2"/>
</p:tagLst>
</file>

<file path=ppt/tags/tag2.xml><?xml version="1.0" encoding="utf-8"?>
<p:tagLst xmlns:a="http://schemas.openxmlformats.org/drawingml/2006/main" xmlns:r="http://schemas.openxmlformats.org/officeDocument/2006/relationships" xmlns:p="http://schemas.openxmlformats.org/presentationml/2006/main">
  <p:tag name="TIMING" val="|8.8|6.6"/>
</p:tagLst>
</file>

<file path=ppt/tags/tag3.xml><?xml version="1.0" encoding="utf-8"?>
<p:tagLst xmlns:a="http://schemas.openxmlformats.org/drawingml/2006/main" xmlns:r="http://schemas.openxmlformats.org/officeDocument/2006/relationships" xmlns:p="http://schemas.openxmlformats.org/presentationml/2006/main">
  <p:tag name="TIMING" val="|1.8"/>
</p:tagLst>
</file>

<file path=ppt/tags/tag4.xml><?xml version="1.0" encoding="utf-8"?>
<p:tagLst xmlns:a="http://schemas.openxmlformats.org/drawingml/2006/main" xmlns:r="http://schemas.openxmlformats.org/officeDocument/2006/relationships" xmlns:p="http://schemas.openxmlformats.org/presentationml/2006/main">
  <p:tag name="TIMING" val="|11.8"/>
</p:tagLst>
</file>

<file path=ppt/tags/tag5.xml><?xml version="1.0" encoding="utf-8"?>
<p:tagLst xmlns:a="http://schemas.openxmlformats.org/drawingml/2006/main" xmlns:r="http://schemas.openxmlformats.org/officeDocument/2006/relationships" xmlns:p="http://schemas.openxmlformats.org/presentationml/2006/main">
  <p:tag name="TIMING" val="|14.4"/>
</p:tagLst>
</file>

<file path=ppt/tags/tag6.xml><?xml version="1.0" encoding="utf-8"?>
<p:tagLst xmlns:a="http://schemas.openxmlformats.org/drawingml/2006/main" xmlns:r="http://schemas.openxmlformats.org/officeDocument/2006/relationships" xmlns:p="http://schemas.openxmlformats.org/presentationml/2006/main">
  <p:tag name="TIMING" val="|11.5"/>
</p:tagLst>
</file>

<file path=ppt/tags/tag7.xml><?xml version="1.0" encoding="utf-8"?>
<p:tagLst xmlns:a="http://schemas.openxmlformats.org/drawingml/2006/main" xmlns:r="http://schemas.openxmlformats.org/officeDocument/2006/relationships" xmlns:p="http://schemas.openxmlformats.org/presentationml/2006/main">
  <p:tag name="TIMING" val="|13.8"/>
</p:tagLst>
</file>

<file path=ppt/tags/tag8.xml><?xml version="1.0" encoding="utf-8"?>
<p:tagLst xmlns:a="http://schemas.openxmlformats.org/drawingml/2006/main" xmlns:r="http://schemas.openxmlformats.org/officeDocument/2006/relationships" xmlns:p="http://schemas.openxmlformats.org/presentationml/2006/main">
  <p:tag name="TIMING" val="|5.2"/>
</p:tagLst>
</file>

<file path=ppt/tags/tag9.xml><?xml version="1.0" encoding="utf-8"?>
<p:tagLst xmlns:a="http://schemas.openxmlformats.org/drawingml/2006/main" xmlns:r="http://schemas.openxmlformats.org/officeDocument/2006/relationships" xmlns:p="http://schemas.openxmlformats.org/presentationml/2006/main">
  <p:tag name="TIMING" val="|34"/>
</p:tagLst>
</file>

<file path=ppt/theme/theme1.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2879</TotalTime>
  <Words>5374</Words>
  <Application>Microsoft Office PowerPoint</Application>
  <PresentationFormat>Diavetítés a képernyőre (4:3 oldalarány)</PresentationFormat>
  <Paragraphs>791</Paragraphs>
  <Slides>63</Slides>
  <Notes>17</Notes>
  <HiddenSlides>0</HiddenSlides>
  <MMClips>0</MMClips>
  <ScaleCrop>false</ScaleCrop>
  <HeadingPairs>
    <vt:vector size="6" baseType="variant">
      <vt:variant>
        <vt:lpstr>Téma</vt:lpstr>
      </vt:variant>
      <vt:variant>
        <vt:i4>1</vt:i4>
      </vt:variant>
      <vt:variant>
        <vt:lpstr>Beágyazott OLE kiszolgálók</vt:lpstr>
      </vt:variant>
      <vt:variant>
        <vt:i4>1</vt:i4>
      </vt:variant>
      <vt:variant>
        <vt:lpstr>Diacímek</vt:lpstr>
      </vt:variant>
      <vt:variant>
        <vt:i4>63</vt:i4>
      </vt:variant>
    </vt:vector>
  </HeadingPairs>
  <TitlesOfParts>
    <vt:vector size="65" baseType="lpstr">
      <vt:lpstr>Office-téma</vt:lpstr>
      <vt:lpstr>Photo Editor Photo</vt:lpstr>
      <vt:lpstr>Folyadék- és elektrolit változások májbetegségben</vt:lpstr>
      <vt:lpstr>A máj legfontosabb funkciói</vt:lpstr>
      <vt:lpstr>A vese alapvető funkciói</vt:lpstr>
      <vt:lpstr>Folyadék és ionháztartás zavarainak folyamatábrája</vt:lpstr>
      <vt:lpstr>Májbetegség elektrolit és folyadék eltérései</vt:lpstr>
      <vt:lpstr>Elektrolit és folyadék eltérések</vt:lpstr>
      <vt:lpstr>Napi vízegyensúly</vt:lpstr>
      <vt:lpstr>8. dia</vt:lpstr>
      <vt:lpstr>9. dia</vt:lpstr>
      <vt:lpstr>10. dia</vt:lpstr>
      <vt:lpstr>Aldoszteron vesekárosító hatása</vt:lpstr>
      <vt:lpstr>12. dia</vt:lpstr>
      <vt:lpstr>Plazma vasopresszin elválasztás a vértérfogat, nyomás és osmolalitás %-os   változásának függvényében</vt:lpstr>
      <vt:lpstr>Bradykinin</vt:lpstr>
      <vt:lpstr>15. dia</vt:lpstr>
      <vt:lpstr>16. dia</vt:lpstr>
      <vt:lpstr>17. dia</vt:lpstr>
      <vt:lpstr>18. dia</vt:lpstr>
      <vt:lpstr>19. dia</vt:lpstr>
      <vt:lpstr>20. dia</vt:lpstr>
      <vt:lpstr>21. dia</vt:lpstr>
      <vt:lpstr>22. dia</vt:lpstr>
      <vt:lpstr>23. dia</vt:lpstr>
      <vt:lpstr>Hyperkalemia okai</vt:lpstr>
      <vt:lpstr>Hyperkalaemiát okozó gyógyszerek, ételek</vt:lpstr>
      <vt:lpstr>A vese kompenzatórikus mechanizmusát gátló NSAID hatás</vt:lpstr>
      <vt:lpstr>27. dia</vt:lpstr>
      <vt:lpstr>NSAID kezelés rizikóját növelő betegségek és állapotok, valamint NSAID hatását befolyásoló egyéb tényezők </vt:lpstr>
      <vt:lpstr>Hypokalemia okai</vt:lpstr>
      <vt:lpstr>30. dia</vt:lpstr>
      <vt:lpstr>Cirrhosisban fellépő acut vesekárosodás = HRS</vt:lpstr>
      <vt:lpstr>Cirrhosisos betegek acut vesekárosodásásának (AKI)  stádium beosztása (2015, ICA-AKI criteria)</vt:lpstr>
      <vt:lpstr>Hepatorenalis syndroma (HRS)</vt:lpstr>
      <vt:lpstr>Hepatorenalis syndroma (HRS) pathophysiológiája</vt:lpstr>
      <vt:lpstr>35. dia</vt:lpstr>
      <vt:lpstr>HRS jellegzetességei</vt:lpstr>
      <vt:lpstr>Cirrhosis melletti egyéb hajlamosító tényezők</vt:lpstr>
      <vt:lpstr>38. dia</vt:lpstr>
      <vt:lpstr>Klinikai és laboratóriumi  jelek</vt:lpstr>
      <vt:lpstr>HRS diagnosztikus kritériumai  (Nemzetközi Ascites klub, 2007)</vt:lpstr>
      <vt:lpstr>HRS túlélés megbecsülése</vt:lpstr>
      <vt:lpstr>HRS túlélési valószínűsége HRS 1 esetén a legrosszabb</vt:lpstr>
      <vt:lpstr>Cirrhoticus betegek AKI terápiája</vt:lpstr>
      <vt:lpstr>HRS kezelése</vt:lpstr>
      <vt:lpstr>HRS gyógyszeres kezelése</vt:lpstr>
      <vt:lpstr>HRS kezelése</vt:lpstr>
      <vt:lpstr>Terlipressin + Albumin vs Albumin  Cirrhosis + HRS betegeken Randomizált vizsgálat (n=46)</vt:lpstr>
      <vt:lpstr>48. dia</vt:lpstr>
      <vt:lpstr>Spironolacton csökkenti a portalis nyomást és az intrahepaticus ellenállást</vt:lpstr>
      <vt:lpstr>HRS kezelése</vt:lpstr>
      <vt:lpstr>51. dia</vt:lpstr>
      <vt:lpstr>PD kezelés előnyei máj és veseelégtelenségben</vt:lpstr>
      <vt:lpstr>53. dia</vt:lpstr>
      <vt:lpstr>Májtámogató kezelések mai lehetőségei</vt:lpstr>
      <vt:lpstr>Bioarteficiális rendszerek 1. „Bioartifical liver” (BAL)</vt:lpstr>
      <vt:lpstr>Arteficiális rendszerek</vt:lpstr>
      <vt:lpstr>„Single pass” albumin dialízis (SPAD)</vt:lpstr>
      <vt:lpstr>58. dia</vt:lpstr>
      <vt:lpstr>A Prometheus rendszer</vt:lpstr>
      <vt:lpstr>60. dia</vt:lpstr>
      <vt:lpstr>Májtámogató kezelés főbb indikációi</vt:lpstr>
      <vt:lpstr>Összefoglalás, következtetések</vt:lpstr>
      <vt:lpstr>Összefoglalás, következtetések</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Folyadék- és elektrolit változások májbetegségben</dc:title>
  <dc:creator>E6410</dc:creator>
  <cp:lastModifiedBy>E6410</cp:lastModifiedBy>
  <cp:revision>151</cp:revision>
  <dcterms:created xsi:type="dcterms:W3CDTF">2015-10-31T13:27:50Z</dcterms:created>
  <dcterms:modified xsi:type="dcterms:W3CDTF">2015-11-10T20:30:49Z</dcterms:modified>
</cp:coreProperties>
</file>