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1" r:id="rId3"/>
    <p:sldId id="262" r:id="rId4"/>
    <p:sldId id="264" r:id="rId5"/>
    <p:sldId id="265" r:id="rId6"/>
    <p:sldId id="256" r:id="rId7"/>
    <p:sldId id="271" r:id="rId8"/>
    <p:sldId id="268" r:id="rId9"/>
    <p:sldId id="266" r:id="rId10"/>
    <p:sldId id="267" r:id="rId11"/>
    <p:sldId id="272" r:id="rId12"/>
    <p:sldId id="25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7A528-2E2E-473A-B520-0AB417F96778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A547-6644-4329-9B03-A52EC8F2FC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85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8E6ADF-2B25-4EEB-9D86-40774323A312}" type="slidenum">
              <a:rPr lang="hu-HU" smtClean="0"/>
              <a:pPr eaLnBrk="1" hangingPunct="1"/>
              <a:t>1</a:t>
            </a:fld>
            <a:endParaRPr lang="hu-H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B9C775-0D8B-4046-99A7-7E3066E7D9BC}" type="slidenum">
              <a:rPr lang="hu-HU" smtClean="0"/>
              <a:pPr eaLnBrk="1" hangingPunct="1"/>
              <a:t>2</a:t>
            </a:fld>
            <a:endParaRPr lang="hu-H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A0374-8C52-47E1-816A-FEA2079FFE3B}" type="slidenum">
              <a:rPr lang="hu-HU" smtClean="0"/>
              <a:pPr eaLnBrk="1" hangingPunct="1"/>
              <a:t>3</a:t>
            </a:fld>
            <a:endParaRPr lang="hu-H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2FE4D6-906D-4161-BB54-FDF4D332E883}" type="datetimeFigureOut">
              <a:rPr lang="hu-HU" smtClean="0"/>
              <a:t>2015.10.20.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4B9AFB-BBB7-498C-B0BF-DC9A69D88ADA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7488832" y="260648"/>
            <a:ext cx="1547664" cy="720080"/>
            <a:chOff x="7488832" y="260648"/>
            <a:chExt cx="1547664" cy="720080"/>
          </a:xfrm>
        </p:grpSpPr>
        <p:pic>
          <p:nvPicPr>
            <p:cNvPr id="8" name="Kép 7" descr="Szárnyas Logó HUN.png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7488832" y="260648"/>
              <a:ext cx="1547664" cy="510807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7614592" y="742201"/>
              <a:ext cx="129614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950" dirty="0" smtClean="0">
                  <a:solidFill>
                    <a:schemeClr val="bg1"/>
                  </a:solidFill>
                  <a:latin typeface="Calibri" pitchFamily="34" charset="0"/>
                </a:rPr>
                <a:t>Légügyi Hivatal</a:t>
              </a:r>
              <a:endParaRPr lang="en-US" sz="95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9/9d/Global_Hawk_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d/Global_Hawk_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avmet.szrf.hu/meteodb/query_metar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teor24.elte.hu/wrf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-5649" y="98072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000" b="1" dirty="0">
                <a:solidFill>
                  <a:schemeClr val="accent2"/>
                </a:solidFill>
              </a:rPr>
              <a:t>Pilóta nélküli repülőgépek (</a:t>
            </a:r>
            <a:r>
              <a:rPr lang="hu-HU" sz="2000" b="1" dirty="0" err="1">
                <a:solidFill>
                  <a:schemeClr val="accent2"/>
                </a:solidFill>
              </a:rPr>
              <a:t>UAV-k</a:t>
            </a:r>
            <a:r>
              <a:rPr lang="hu-HU" sz="2000" b="1" dirty="0">
                <a:solidFill>
                  <a:schemeClr val="accent2"/>
                </a:solidFill>
              </a:rPr>
              <a:t>) üzemeltetésének </a:t>
            </a:r>
            <a:endParaRPr lang="hu-H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accent2"/>
                </a:solidFill>
              </a:rPr>
              <a:t>meteorológiai </a:t>
            </a:r>
            <a:r>
              <a:rPr lang="hu-HU" sz="2000" b="1" dirty="0">
                <a:solidFill>
                  <a:schemeClr val="accent2"/>
                </a:solidFill>
              </a:rPr>
              <a:t>támogatása.</a:t>
            </a:r>
          </a:p>
          <a:p>
            <a:r>
              <a:rPr lang="hu-HU" sz="2000" dirty="0"/>
              <a:t> 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87221" y="4007989"/>
            <a:ext cx="66595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Wantuch Ferenc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Nemzeti Közlekedési Hatóság,</a:t>
            </a:r>
            <a:endParaRPr lang="hu-H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Légügyi Hivatal</a:t>
            </a:r>
            <a:endParaRPr lang="hu-H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</a:t>
            </a:r>
            <a:r>
              <a:rPr lang="hu-H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wantuch.ferenc</a:t>
            </a:r>
            <a:r>
              <a:rPr lang="hu-H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@</a:t>
            </a:r>
            <a:r>
              <a:rPr lang="hu-H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nkh.gov.hu</a:t>
            </a:r>
            <a:endParaRPr lang="hu-H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hu-HU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Bottyán Zsolt </a:t>
            </a:r>
            <a:r>
              <a:rPr lang="hu-HU" sz="1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százados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Nemzeti Közszolgálati Egyetem,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HHK, </a:t>
            </a:r>
            <a:r>
              <a:rPr lang="hu-HU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KRI,  Repülésirányító és Repülő-hajózó </a:t>
            </a:r>
            <a:r>
              <a:rPr lang="hu-HU" sz="1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hu-HU" sz="16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sz.Szolnok</a:t>
            </a:r>
            <a:endParaRPr lang="hu-H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 </a:t>
            </a:r>
            <a:r>
              <a:rPr lang="hu-H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bottyan.zsolt</a:t>
            </a: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</a:t>
            </a:r>
            <a:r>
              <a:rPr lang="hu-H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uni-nke.hu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endParaRPr lang="hu-H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31" descr="nke-hh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9" y="5157192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3" descr="File:Global Hawk 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676119"/>
            <a:ext cx="2351511" cy="1541201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kylark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2728825"/>
            <a:ext cx="2579725" cy="143579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szech_ter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42" y="1684250"/>
            <a:ext cx="3832009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0" y="1640612"/>
            <a:ext cx="2602286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3350" y="142149"/>
            <a:ext cx="6626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000" b="1" u="sng" dirty="0" smtClean="0">
                <a:latin typeface="Times New Roman" pitchFamily="18" charset="0"/>
              </a:rPr>
              <a:t>„</a:t>
            </a:r>
            <a:r>
              <a:rPr lang="hu-HU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Eddigi eredményeink II. </a:t>
            </a:r>
          </a:p>
          <a:p>
            <a:pPr algn="ctr"/>
            <a:r>
              <a:rPr lang="hu-HU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Numerikus modul UAV felülete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hu-H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" name="Rectangle 69"/>
          <p:cNvSpPr>
            <a:spLocks noChangeArrowheads="1"/>
          </p:cNvSpPr>
          <p:nvPr/>
        </p:nvSpPr>
        <p:spPr bwMode="auto">
          <a:xfrm>
            <a:off x="593707" y="5799929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WRF modellen alapuló, </a:t>
            </a:r>
            <a:r>
              <a:rPr lang="hu-HU" b="1" dirty="0" err="1" smtClean="0">
                <a:latin typeface="Times New Roman" pitchFamily="18" charset="0"/>
              </a:rPr>
              <a:t>operatíve</a:t>
            </a:r>
            <a:r>
              <a:rPr lang="hu-HU" b="1" dirty="0" smtClean="0">
                <a:latin typeface="Times New Roman" pitchFamily="18" charset="0"/>
              </a:rPr>
              <a:t> naponta kétszer futó, 96 órás nagy felbontású előrejelzések Magyarország területére –  3D metszet formátumban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861048"/>
            <a:ext cx="1627187" cy="16271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20055"/>
            <a:ext cx="5454242" cy="427235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Kép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" y="1628800"/>
            <a:ext cx="2522150" cy="192743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cxnSp>
        <p:nvCxnSpPr>
          <p:cNvPr id="3" name="Egyenes összekötő nyíllal 2"/>
          <p:cNvCxnSpPr/>
          <p:nvPr/>
        </p:nvCxnSpPr>
        <p:spPr>
          <a:xfrm>
            <a:off x="1400175" y="2384884"/>
            <a:ext cx="2307729" cy="117382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143000"/>
          </a:xfrm>
        </p:spPr>
        <p:txBody>
          <a:bodyPr/>
          <a:lstStyle/>
          <a:p>
            <a:r>
              <a:rPr lang="hu-HU" sz="2800" dirty="0" smtClean="0"/>
              <a:t>Optimális útvonal kiválasztása.</a:t>
            </a:r>
            <a:br>
              <a:rPr lang="hu-HU" sz="2800" dirty="0" smtClean="0"/>
            </a:br>
            <a:r>
              <a:rPr lang="hu-HU" sz="2800" dirty="0" smtClean="0"/>
              <a:t>(</a:t>
            </a:r>
            <a:r>
              <a:rPr lang="hu-HU" sz="2800" dirty="0" err="1" smtClean="0"/>
              <a:t>Bellman</a:t>
            </a:r>
            <a:r>
              <a:rPr lang="hu-HU" sz="2800" dirty="0" smtClean="0"/>
              <a:t> féle optimum elv felhasználásával.)</a:t>
            </a:r>
            <a:endParaRPr lang="hu-HU" sz="2800" dirty="0"/>
          </a:p>
        </p:txBody>
      </p:sp>
      <p:pic>
        <p:nvPicPr>
          <p:cNvPr id="4" name="Tartalom helye 3" descr="C:\cygwin\home\Beáta\Diplomamunka\Források\felhasznált irodalom\képek\harmadik_gra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981" y="1981200"/>
            <a:ext cx="6624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44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71541" y="5229200"/>
            <a:ext cx="7488237" cy="46166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Köszönöm a megtisztelő figyelmet!</a:t>
            </a:r>
          </a:p>
        </p:txBody>
      </p:sp>
      <p:sp>
        <p:nvSpPr>
          <p:cNvPr id="21508" name="Text Box 22"/>
          <p:cNvSpPr txBox="1">
            <a:spLocks noChangeArrowheads="1"/>
          </p:cNvSpPr>
          <p:nvPr/>
        </p:nvSpPr>
        <p:spPr bwMode="auto">
          <a:xfrm>
            <a:off x="1040313" y="1124744"/>
            <a:ext cx="7416800" cy="13541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b="1" dirty="0">
                <a:latin typeface="Times New Roman" pitchFamily="18" charset="0"/>
              </a:rPr>
              <a:t>Az elhangzott előadás a </a:t>
            </a:r>
            <a:r>
              <a:rPr lang="hu-HU" b="1" u="sng" dirty="0">
                <a:latin typeface="Times New Roman" pitchFamily="18" charset="0"/>
              </a:rPr>
              <a:t>TÁMOP-4.2.1.B-11/2/KMR-2011-0001 „Kritikus infrastruktúra védelmi kutatások„</a:t>
            </a:r>
            <a:r>
              <a:rPr lang="hu-HU" b="1" dirty="0">
                <a:latin typeface="Times New Roman" pitchFamily="18" charset="0"/>
              </a:rPr>
              <a:t> pályázat keretében készült. 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b="1" dirty="0">
                <a:latin typeface="Times New Roman" pitchFamily="18" charset="0"/>
              </a:rPr>
              <a:t>A projekt az Európai Unió támogatásával, az Európai Szociális Alap társfinanszírozásával valósul meg.</a:t>
            </a:r>
          </a:p>
        </p:txBody>
      </p:sp>
      <p:pic>
        <p:nvPicPr>
          <p:cNvPr id="2151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2325"/>
            <a:ext cx="2267744" cy="11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6" descr="szech_te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0324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nke-hh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21" y="1219993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58888" y="0"/>
            <a:ext cx="6408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hu-HU" sz="1000" b="1" u="sng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250097" y="1130439"/>
            <a:ext cx="6643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2000" b="1" u="sng" dirty="0" smtClean="0">
                <a:solidFill>
                  <a:schemeClr val="accent2"/>
                </a:solidFill>
                <a:latin typeface="Times New Roman" pitchFamily="18" charset="0"/>
              </a:rPr>
              <a:t>A pilóta nélküli repülőeszközök (</a:t>
            </a:r>
            <a:r>
              <a:rPr lang="hu-HU" sz="2000" b="1" u="sng" dirty="0" err="1" smtClean="0">
                <a:solidFill>
                  <a:schemeClr val="accent2"/>
                </a:solidFill>
                <a:latin typeface="Times New Roman" pitchFamily="18" charset="0"/>
              </a:rPr>
              <a:t>UAV-k</a:t>
            </a:r>
            <a:r>
              <a:rPr lang="hu-HU" sz="2000" b="1" u="sng" dirty="0" smtClean="0">
                <a:solidFill>
                  <a:schemeClr val="accent2"/>
                </a:solidFill>
                <a:latin typeface="Times New Roman" pitchFamily="18" charset="0"/>
              </a:rPr>
              <a:t>) meteorológiai támogatásával szembeni operatív elvárások</a:t>
            </a:r>
            <a:r>
              <a:rPr lang="hu-HU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hu-H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" name="Rectangle 69"/>
          <p:cNvSpPr>
            <a:spLocks noChangeArrowheads="1"/>
          </p:cNvSpPr>
          <p:nvPr/>
        </p:nvSpPr>
        <p:spPr bwMode="auto">
          <a:xfrm>
            <a:off x="667598" y="1484382"/>
            <a:ext cx="78486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530225" algn="l"/>
              </a:tabLst>
            </a:pPr>
            <a:endParaRPr lang="hu-HU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A rendszer  adjon támogatást a repülési feladatok tervezésének ideje és a misszió végrehajtása alatt, egyaránt</a:t>
            </a:r>
            <a:r>
              <a:rPr lang="hu-HU" b="1" dirty="0" smtClean="0">
                <a:latin typeface="Times New Roman" pitchFamily="18" charset="0"/>
              </a:rPr>
              <a:t>;</a:t>
            </a:r>
          </a:p>
          <a:p>
            <a:pPr algn="just">
              <a:buFontTx/>
              <a:buChar char="•"/>
              <a:tabLst>
                <a:tab pos="530225" algn="l"/>
              </a:tabLst>
            </a:pPr>
            <a:endParaRPr lang="hu-HU" b="1" dirty="0" smtClean="0">
              <a:latin typeface="Times New Roman" pitchFamily="18" charset="0"/>
            </a:endParaRP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 smtClean="0">
                <a:latin typeface="Times New Roman" pitchFamily="18" charset="0"/>
              </a:rPr>
              <a:t>A Hatóság elvárásainak feleljen meg.</a:t>
            </a:r>
            <a:endParaRPr lang="hu-HU" b="1" dirty="0">
              <a:latin typeface="Times New Roman" pitchFamily="18" charset="0"/>
            </a:endParaRPr>
          </a:p>
          <a:p>
            <a:pPr algn="just">
              <a:tabLst>
                <a:tab pos="530225" algn="l"/>
              </a:tabLst>
            </a:pPr>
            <a:r>
              <a:rPr lang="hu-HU" dirty="0">
                <a:latin typeface="Times New Roman" pitchFamily="18" charset="0"/>
              </a:rPr>
              <a:t> </a:t>
            </a: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Lehetőleg nagyobb földrajzi egységre lehessen meteorológiai információhoz jutni általa;</a:t>
            </a:r>
            <a:endParaRPr lang="hu-HU" b="1" dirty="0">
              <a:latin typeface="Times New Roman" pitchFamily="18" charset="0"/>
            </a:endParaRPr>
          </a:p>
          <a:p>
            <a:pPr algn="just">
              <a:tabLst>
                <a:tab pos="530225" algn="l"/>
              </a:tabLst>
            </a:pPr>
            <a:endParaRPr lang="hu-HU" b="1" dirty="0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Legyen könnyen elérhető és értelmezhető a nyújtott meteorológiai információ (nem meteorológusok használják).</a:t>
            </a:r>
            <a:br>
              <a:rPr lang="hu-HU" b="1" dirty="0" smtClean="0">
                <a:latin typeface="Times New Roman" pitchFamily="18" charset="0"/>
              </a:rPr>
            </a:br>
            <a:endParaRPr lang="hu-HU" b="1" dirty="0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Legyen könnyen adaptálható más földrajzi területre is.</a:t>
            </a:r>
            <a:br>
              <a:rPr lang="hu-HU" b="1" dirty="0" smtClean="0">
                <a:latin typeface="Times New Roman" pitchFamily="18" charset="0"/>
              </a:rPr>
            </a:br>
            <a:endParaRPr lang="hu-HU" b="1" dirty="0" smtClean="0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Tegye lehetővé az útvonal optimalizálását a meteorológiai szituáció függvényében</a:t>
            </a:r>
            <a:br>
              <a:rPr lang="hu-HU" b="1" dirty="0" smtClean="0">
                <a:latin typeface="Times New Roman" pitchFamily="18" charset="0"/>
              </a:rPr>
            </a:br>
            <a:endParaRPr lang="hu-HU" b="1" dirty="0" smtClean="0">
              <a:latin typeface="Times New Roman" pitchFamily="18" charset="0"/>
            </a:endParaRP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Adjon figyelmeztetést az esetleges UAV specifikus meteorológiai határértékek várható elérése esetén</a:t>
            </a:r>
          </a:p>
        </p:txBody>
      </p:sp>
    </p:spTree>
    <p:extLst>
      <p:ext uri="{BB962C8B-B14F-4D97-AF65-F5344CB8AC3E}">
        <p14:creationId xmlns:p14="http://schemas.microsoft.com/office/powerpoint/2010/main" val="19007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58888" y="0"/>
            <a:ext cx="6408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hu-HU" sz="1000" b="1" u="sng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31913" y="146050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000" b="1" u="sng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68313" y="4652963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/>
          </a:p>
        </p:txBody>
      </p:sp>
      <p:sp>
        <p:nvSpPr>
          <p:cNvPr id="9221" name="Rectangle 31"/>
          <p:cNvSpPr>
            <a:spLocks noChangeArrowheads="1"/>
          </p:cNvSpPr>
          <p:nvPr/>
        </p:nvSpPr>
        <p:spPr bwMode="auto">
          <a:xfrm>
            <a:off x="823913" y="1085850"/>
            <a:ext cx="2924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9222" name="Rectangle 33"/>
          <p:cNvSpPr>
            <a:spLocks noChangeArrowheads="1"/>
          </p:cNvSpPr>
          <p:nvPr/>
        </p:nvSpPr>
        <p:spPr bwMode="auto">
          <a:xfrm>
            <a:off x="823913" y="1085850"/>
            <a:ext cx="2924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9225" name="Rectangle 69"/>
          <p:cNvSpPr>
            <a:spLocks noChangeArrowheads="1"/>
          </p:cNvSpPr>
          <p:nvPr/>
        </p:nvSpPr>
        <p:spPr bwMode="auto">
          <a:xfrm>
            <a:off x="755650" y="1245582"/>
            <a:ext cx="7848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30225" algn="l"/>
              </a:tabLst>
            </a:pPr>
            <a:r>
              <a:rPr lang="hu-HU" b="1" u="sng" dirty="0">
                <a:latin typeface="Times New Roman" pitchFamily="18" charset="0"/>
              </a:rPr>
              <a:t>A kutatás fő célja, hogy létrehozzon egy olyan integrált meteorológiai támogató rendszert, amely az alábbi részekből tevődik össze:</a:t>
            </a:r>
          </a:p>
          <a:p>
            <a:pPr algn="just">
              <a:tabLst>
                <a:tab pos="530225" algn="l"/>
              </a:tabLst>
            </a:pPr>
            <a:endParaRPr lang="hu-HU" b="1" u="sng" dirty="0">
              <a:latin typeface="Times New Roman" pitchFamily="18" charset="0"/>
            </a:endParaRP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A hazai nagyobb repülőterek távirataiból előállított repülésmeteorológiai adatbázis</a:t>
            </a:r>
            <a:r>
              <a:rPr lang="hu-HU" b="1" dirty="0" smtClean="0">
                <a:latin typeface="Times New Roman" pitchFamily="18" charset="0"/>
              </a:rPr>
              <a:t>, mely alkalmas statisztikus alapú előrejelzések készítésére, különös tekintettel az </a:t>
            </a:r>
            <a:r>
              <a:rPr lang="hu-HU" b="1" dirty="0" err="1" smtClean="0">
                <a:latin typeface="Times New Roman" pitchFamily="18" charset="0"/>
              </a:rPr>
              <a:t>UAV-k</a:t>
            </a:r>
            <a:r>
              <a:rPr lang="hu-HU" b="1" dirty="0" smtClean="0">
                <a:latin typeface="Times New Roman" pitchFamily="18" charset="0"/>
              </a:rPr>
              <a:t> meteorológiai érzékenységére;</a:t>
            </a:r>
            <a:endParaRPr lang="hu-HU" b="1" dirty="0">
              <a:latin typeface="Times New Roman" pitchFamily="18" charset="0"/>
            </a:endParaRPr>
          </a:p>
          <a:p>
            <a:pPr algn="just">
              <a:tabLst>
                <a:tab pos="530225" algn="l"/>
              </a:tabLst>
            </a:pPr>
            <a:r>
              <a:rPr lang="hu-HU" dirty="0">
                <a:latin typeface="Times New Roman" pitchFamily="18" charset="0"/>
              </a:rPr>
              <a:t> </a:t>
            </a: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 WRF </a:t>
            </a:r>
            <a:r>
              <a:rPr lang="hu-HU" b="1" dirty="0" err="1">
                <a:latin typeface="Times New Roman" pitchFamily="18" charset="0"/>
              </a:rPr>
              <a:t>mezo-léptékű</a:t>
            </a:r>
            <a:r>
              <a:rPr lang="hu-HU" b="1" dirty="0">
                <a:latin typeface="Times New Roman" pitchFamily="18" charset="0"/>
              </a:rPr>
              <a:t> numerikus előrejelzések (NWP) által szolgáltatott prognózisok, alapvetően a planetáris határréteg állapotának jelzésére;</a:t>
            </a:r>
          </a:p>
          <a:p>
            <a:pPr algn="just">
              <a:tabLst>
                <a:tab pos="530225" algn="l"/>
              </a:tabLst>
            </a:pPr>
            <a:endParaRPr lang="hu-HU" b="1" dirty="0">
              <a:latin typeface="Times New Roman" pitchFamily="18" charset="0"/>
            </a:endParaRP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latin typeface="Times New Roman" pitchFamily="18" charset="0"/>
              </a:rPr>
              <a:t>Az UAV kezelők szakmai felkészítéséhez szükséges meteorológiai oktató csomag (nyomtatott, digitális) kidolgozása, elkészítése.</a:t>
            </a:r>
          </a:p>
        </p:txBody>
      </p:sp>
      <p:pic>
        <p:nvPicPr>
          <p:cNvPr id="9227" name="Picture 71" descr="File:Global Hawk 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3" y="4817025"/>
            <a:ext cx="2411412" cy="15811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713044"/>
            <a:ext cx="5508625" cy="17891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0"/>
          <p:cNvSpPr>
            <a:spLocks noChangeArrowheads="1"/>
          </p:cNvSpPr>
          <p:nvPr/>
        </p:nvSpPr>
        <p:spPr bwMode="auto">
          <a:xfrm>
            <a:off x="161911" y="1893311"/>
            <a:ext cx="3445610" cy="8636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sz="2000" b="1" u="sng">
                <a:latin typeface="Times New Roman" pitchFamily="18" charset="0"/>
              </a:rPr>
              <a:t>Statisztikus modul</a:t>
            </a:r>
          </a:p>
        </p:txBody>
      </p:sp>
      <p:sp>
        <p:nvSpPr>
          <p:cNvPr id="10243" name="AutoShape 31"/>
          <p:cNvSpPr>
            <a:spLocks noChangeArrowheads="1"/>
          </p:cNvSpPr>
          <p:nvPr/>
        </p:nvSpPr>
        <p:spPr bwMode="auto">
          <a:xfrm>
            <a:off x="5863482" y="1893312"/>
            <a:ext cx="3132009" cy="8636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sz="2000" b="1" u="sng">
                <a:latin typeface="Times New Roman" pitchFamily="18" charset="0"/>
              </a:rPr>
              <a:t>Numerikus modul</a:t>
            </a:r>
          </a:p>
        </p:txBody>
      </p:sp>
      <p:sp>
        <p:nvSpPr>
          <p:cNvPr id="10244" name="AutoShape 32"/>
          <p:cNvSpPr>
            <a:spLocks noChangeArrowheads="1"/>
          </p:cNvSpPr>
          <p:nvPr/>
        </p:nvSpPr>
        <p:spPr bwMode="auto">
          <a:xfrm>
            <a:off x="1691680" y="5733975"/>
            <a:ext cx="3317001" cy="65147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sz="2000" b="1" u="sng" dirty="0" err="1">
                <a:latin typeface="Times New Roman" pitchFamily="18" charset="0"/>
              </a:rPr>
              <a:t>In-situ</a:t>
            </a:r>
            <a:r>
              <a:rPr lang="hu-HU" sz="2000" b="1" u="sng" dirty="0">
                <a:latin typeface="Times New Roman" pitchFamily="18" charset="0"/>
              </a:rPr>
              <a:t> </a:t>
            </a:r>
            <a:r>
              <a:rPr lang="hu-HU" sz="2000" b="1" u="sng" dirty="0" err="1">
                <a:latin typeface="Times New Roman" pitchFamily="18" charset="0"/>
              </a:rPr>
              <a:t>airborne</a:t>
            </a:r>
            <a:r>
              <a:rPr lang="hu-HU" sz="2000" b="1" u="sng" dirty="0">
                <a:latin typeface="Times New Roman" pitchFamily="18" charset="0"/>
              </a:rPr>
              <a:t> modul</a:t>
            </a:r>
          </a:p>
        </p:txBody>
      </p:sp>
      <p:sp>
        <p:nvSpPr>
          <p:cNvPr id="10245" name="AutoShape 33"/>
          <p:cNvSpPr>
            <a:spLocks noChangeArrowheads="1"/>
          </p:cNvSpPr>
          <p:nvPr/>
        </p:nvSpPr>
        <p:spPr bwMode="auto">
          <a:xfrm>
            <a:off x="3607521" y="1052513"/>
            <a:ext cx="2255962" cy="4318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sz="2000" b="1" u="sng">
                <a:latin typeface="Times New Roman" pitchFamily="18" charset="0"/>
              </a:rPr>
              <a:t>Informatika</a:t>
            </a:r>
          </a:p>
        </p:txBody>
      </p:sp>
      <p:sp>
        <p:nvSpPr>
          <p:cNvPr id="10252" name="Téglalap 10"/>
          <p:cNvSpPr>
            <a:spLocks noChangeArrowheads="1"/>
          </p:cNvSpPr>
          <p:nvPr/>
        </p:nvSpPr>
        <p:spPr bwMode="auto">
          <a:xfrm>
            <a:off x="2886312" y="1432481"/>
            <a:ext cx="3698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 </a:t>
            </a:r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PowerEdge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T610 11G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37" y="5673487"/>
            <a:ext cx="2273846" cy="77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zögletes összekötő 2"/>
          <p:cNvCxnSpPr>
            <a:stCxn id="10245" idx="3"/>
            <a:endCxn id="10243" idx="0"/>
          </p:cNvCxnSpPr>
          <p:nvPr/>
        </p:nvCxnSpPr>
        <p:spPr>
          <a:xfrm>
            <a:off x="5863483" y="1268413"/>
            <a:ext cx="1566004" cy="624899"/>
          </a:xfrm>
          <a:prstGeom prst="bent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20"/>
          <p:cNvCxnSpPr>
            <a:stCxn id="10245" idx="1"/>
            <a:endCxn id="10242" idx="0"/>
          </p:cNvCxnSpPr>
          <p:nvPr/>
        </p:nvCxnSpPr>
        <p:spPr>
          <a:xfrm rot="10800000" flipV="1">
            <a:off x="1884717" y="1268413"/>
            <a:ext cx="1722805" cy="624898"/>
          </a:xfrm>
          <a:prstGeom prst="bent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stCxn id="10242" idx="3"/>
            <a:endCxn id="10243" idx="1"/>
          </p:cNvCxnSpPr>
          <p:nvPr/>
        </p:nvCxnSpPr>
        <p:spPr>
          <a:xfrm>
            <a:off x="3607521" y="2325111"/>
            <a:ext cx="2255961" cy="1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Kép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2853768"/>
            <a:ext cx="3978041" cy="270325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20" name="Kép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49" y="2853768"/>
            <a:ext cx="3825191" cy="270325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33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Kép 3" descr="Leírás: latas_os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45" y="1321403"/>
            <a:ext cx="5497851" cy="36000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179512" y="5300042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Szolnok  (LHSN), Kecskemét (LHKE) és Pápa (LHPA) klímaleírása elkészült;</a:t>
            </a: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   Az </a:t>
            </a:r>
            <a:r>
              <a:rPr lang="hu-HU" b="1" dirty="0">
                <a:solidFill>
                  <a:schemeClr val="accent2"/>
                </a:solidFill>
                <a:latin typeface="Times New Roman" pitchFamily="18" charset="0"/>
              </a:rPr>
              <a:t>előzetes statisztikai vizsgálatok eredményeit felhasználtuk az analógiás hasonlósági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metrika kialakításához</a:t>
            </a:r>
          </a:p>
          <a:p>
            <a:pPr algn="just">
              <a:buFontTx/>
              <a:buChar char="•"/>
              <a:tabLst>
                <a:tab pos="530225" algn="l"/>
              </a:tabLst>
            </a:pPr>
            <a:r>
              <a:rPr lang="hu-HU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  A dinamikus statisztikai eredmények prognosztikai alkalmazása lehetővé válik</a:t>
            </a:r>
            <a:endParaRPr lang="hu-HU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" y="1321403"/>
            <a:ext cx="3399870" cy="383539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Kép 15"/>
          <p:cNvPicPr/>
          <p:nvPr/>
        </p:nvPicPr>
        <p:blipFill>
          <a:blip r:embed="rId4"/>
          <a:srcRect l="8002" t="2246" r="21426" b="2745"/>
          <a:stretch>
            <a:fillRect/>
          </a:stretch>
        </p:blipFill>
        <p:spPr bwMode="auto">
          <a:xfrm>
            <a:off x="3538645" y="1321403"/>
            <a:ext cx="3526884" cy="3609793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7" name="Kép 16"/>
          <p:cNvPicPr/>
          <p:nvPr/>
        </p:nvPicPr>
        <p:blipFill>
          <a:blip r:embed="rId5"/>
          <a:srcRect l="8910" t="1952" r="23718" b="1952"/>
          <a:stretch>
            <a:fillRect/>
          </a:stretch>
        </p:blipFill>
        <p:spPr bwMode="auto">
          <a:xfrm>
            <a:off x="3537137" y="1321403"/>
            <a:ext cx="3528392" cy="3592895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8" name="Kép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7136" y="1321402"/>
            <a:ext cx="5499359" cy="3592895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9" name="Kép 18"/>
          <p:cNvPicPr/>
          <p:nvPr/>
        </p:nvPicPr>
        <p:blipFill>
          <a:blip r:embed="rId7"/>
          <a:srcRect t="8258"/>
          <a:stretch>
            <a:fillRect/>
          </a:stretch>
        </p:blipFill>
        <p:spPr bwMode="auto">
          <a:xfrm>
            <a:off x="3563202" y="1321403"/>
            <a:ext cx="5473294" cy="3623487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8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320480" cy="280831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3350" y="429389"/>
            <a:ext cx="6626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Adatbázis és analóg időjárási helyzetek keresése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hu-H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593707" y="4750552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u-HU" b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katonai repülőterek és Ferihegy METAR adatbázisa elkészült, rendelkezésre állás 99,3%, több mint 500.000 rekord!</a:t>
            </a:r>
            <a:r>
              <a:rPr lang="hu-HU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hu-HU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 Az adatbázison alapuló statisztikai elemző rendszer alapstatisztikai  és analóg időjárási helyzeteket kereső modulja már rendelkezésre áll.</a:t>
            </a:r>
            <a:endParaRPr lang="hu-HU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 Az analógiát leíró hasonlósági metrika kiindulási változata készen van, tesztelése , pontosítása zajlik.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8" y="1279624"/>
            <a:ext cx="4428777" cy="333642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163011" y="3733583"/>
            <a:ext cx="88569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Kiindulási időjárási helyzet LHSN </a:t>
            </a:r>
            <a:r>
              <a:rPr lang="hu-HU" b="1" dirty="0" smtClean="0">
                <a:solidFill>
                  <a:srgbClr val="FFC000"/>
                </a:solidFill>
                <a:latin typeface="Times New Roman" pitchFamily="18" charset="0"/>
              </a:rPr>
              <a:t>(2013.01.23. 06:15UTC)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b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</a:rPr>
              <a:t>METAR </a:t>
            </a:r>
            <a:r>
              <a:rPr lang="hu-HU" b="1" dirty="0">
                <a:latin typeface="Times New Roman" pitchFamily="18" charset="0"/>
              </a:rPr>
              <a:t>LHSN 230615Z 27005MPS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0800 +SN BKN005</a:t>
            </a:r>
            <a:r>
              <a:rPr lang="hu-HU" b="1" dirty="0">
                <a:latin typeface="Times New Roman" pitchFamily="18" charset="0"/>
              </a:rPr>
              <a:t> OVC017 M02/M03 Q1006 NOSIG RMK AMB</a:t>
            </a:r>
            <a:r>
              <a:rPr lang="hu-HU" b="1" dirty="0" smtClean="0">
                <a:latin typeface="Times New Roman" pitchFamily="18" charset="0"/>
              </a:rPr>
              <a:t>=</a:t>
            </a:r>
          </a:p>
          <a:p>
            <a:pPr marL="285750" indent="-285750">
              <a:buFont typeface="Arial" pitchFamily="34" charset="0"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Az adatbázisban talált leghasonlóbb szituáció </a:t>
            </a:r>
            <a:r>
              <a:rPr lang="hu-HU" b="1" dirty="0" smtClean="0">
                <a:solidFill>
                  <a:srgbClr val="FFC000"/>
                </a:solidFill>
                <a:latin typeface="Times New Roman" pitchFamily="18" charset="0"/>
              </a:rPr>
              <a:t>(2010.01.03.07:45UTC)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b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</a:rPr>
              <a:t>METAR </a:t>
            </a:r>
            <a:r>
              <a:rPr lang="hu-HU" b="1" dirty="0">
                <a:latin typeface="Times New Roman" pitchFamily="18" charset="0"/>
              </a:rPr>
              <a:t>LHSN 030745Z 31004MPS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0800 SN BR BKN006 </a:t>
            </a:r>
            <a:r>
              <a:rPr lang="hu-HU" b="1" dirty="0">
                <a:latin typeface="Times New Roman" pitchFamily="18" charset="0"/>
              </a:rPr>
              <a:t>OVC015 M02/</a:t>
            </a:r>
            <a:r>
              <a:rPr lang="hu-HU" b="1" dirty="0" err="1">
                <a:latin typeface="Times New Roman" pitchFamily="18" charset="0"/>
              </a:rPr>
              <a:t>M02</a:t>
            </a:r>
            <a:r>
              <a:rPr lang="hu-HU" b="1" dirty="0">
                <a:latin typeface="Times New Roman" pitchFamily="18" charset="0"/>
              </a:rPr>
              <a:t> Q1012 NOSIG RMK AMB</a:t>
            </a:r>
            <a:r>
              <a:rPr lang="hu-HU" b="1" dirty="0" smtClean="0">
                <a:latin typeface="Times New Roman" pitchFamily="18" charset="0"/>
              </a:rPr>
              <a:t>=</a:t>
            </a:r>
          </a:p>
          <a:p>
            <a:pPr marL="285750" indent="-285750">
              <a:buFont typeface="Arial" pitchFamily="34" charset="0"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A kiindulási helyzetet és a leghasonlóbb szituációt követő 8 óra látástávolság adatainak alakulása (bal felső ábra)</a:t>
            </a:r>
          </a:p>
          <a:p>
            <a:pPr marL="285750" indent="-285750">
              <a:buFont typeface="Arial" pitchFamily="34" charset="0"/>
              <a:buChar char="•"/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A kiindulási helyzetet és a 10 leghasonlóbb szituáció látástávolság átlagainak 8 órás menete (jobb felső ábra)</a:t>
            </a:r>
          </a:p>
        </p:txBody>
      </p:sp>
      <p:pic>
        <p:nvPicPr>
          <p:cNvPr id="22" name="Kép 21" descr="fig6.jpg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34894" y="1247025"/>
            <a:ext cx="4359275" cy="247469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1" y="1268413"/>
            <a:ext cx="4365048" cy="247623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" y="1356545"/>
            <a:ext cx="5005356" cy="265599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3349" y="92333"/>
            <a:ext cx="6626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Eddigi eredményeink I.</a:t>
            </a:r>
          </a:p>
          <a:p>
            <a:pPr algn="ctr"/>
            <a:r>
              <a:rPr lang="hu-HU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 Numerikus modul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hu-H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593707" y="5892870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30225" algn="l"/>
              </a:tabLst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WRF modellen alapuló, </a:t>
            </a:r>
            <a:r>
              <a:rPr lang="hu-HU" b="1" dirty="0" err="1" smtClean="0">
                <a:solidFill>
                  <a:schemeClr val="accent2"/>
                </a:solidFill>
                <a:latin typeface="Times New Roman" pitchFamily="18" charset="0"/>
              </a:rPr>
              <a:t>operatíve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 naponta kétszer futó, 96 órás nagy felbontású előrejelzések Magyarország területére – web felület</a:t>
            </a:r>
          </a:p>
        </p:txBody>
      </p:sp>
      <p:pic>
        <p:nvPicPr>
          <p:cNvPr id="16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0" y="3140968"/>
            <a:ext cx="610353" cy="61035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Fi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21" y="2684545"/>
            <a:ext cx="3860219" cy="29850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98244" y="43192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beágyazott tartományok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d01, d02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d03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horizontális felbontásai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30 km, 7.5 km 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1.875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Vertikálisan 38 szint, 300 hPa alatt 20 szint</a:t>
            </a:r>
            <a:endParaRPr lang="hu-H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3350" y="296037"/>
            <a:ext cx="6626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Eddigi eredményeink II. Numerikus modul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hu-H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593707" y="5799929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530225" algn="l"/>
              </a:tabLst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WRF modellen alapuló, </a:t>
            </a:r>
            <a:r>
              <a:rPr lang="hu-HU" b="1" dirty="0" err="1" smtClean="0">
                <a:latin typeface="Times New Roman" pitchFamily="18" charset="0"/>
              </a:rPr>
              <a:t>operatíven</a:t>
            </a:r>
            <a:r>
              <a:rPr lang="hu-HU" b="1" dirty="0" smtClean="0">
                <a:latin typeface="Times New Roman" pitchFamily="18" charset="0"/>
              </a:rPr>
              <a:t> naponta kétszer futó, 96 órás nagy felbontású előrejelzések Magyarország területére – </a:t>
            </a:r>
            <a:r>
              <a:rPr lang="hu-HU" b="1" dirty="0" err="1" smtClean="0">
                <a:latin typeface="Times New Roman" pitchFamily="18" charset="0"/>
              </a:rPr>
              <a:t>meteogram</a:t>
            </a:r>
            <a:r>
              <a:rPr lang="hu-HU" b="1" dirty="0" smtClean="0">
                <a:latin typeface="Times New Roman" pitchFamily="18" charset="0"/>
              </a:rPr>
              <a:t> formátumban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861048"/>
            <a:ext cx="1627187" cy="16271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5" y="1088737"/>
            <a:ext cx="5747894" cy="448739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6147"/>
            <a:ext cx="5750094" cy="449934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Kép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" y="1628800"/>
            <a:ext cx="2522150" cy="192743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cxnSp>
        <p:nvCxnSpPr>
          <p:cNvPr id="17" name="Egyenes összekötő nyíllal 16"/>
          <p:cNvCxnSpPr/>
          <p:nvPr/>
        </p:nvCxnSpPr>
        <p:spPr>
          <a:xfrm>
            <a:off x="1400175" y="2384884"/>
            <a:ext cx="1875681" cy="113881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86" y="1263938"/>
            <a:ext cx="5546914" cy="448739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kh_pp_sablon">
  <a:themeElements>
    <a:clrScheme name="nkh_pp_sabl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kh_pp_sabl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kh_pp_sabl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kh_pp_sabl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h_pp_sabl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h_pp_sabl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h_pp_sabl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h_pp_sabl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kh_pp_sabl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MINTA HU</Template>
  <TotalTime>5120</TotalTime>
  <Words>460</Words>
  <Application>Microsoft Office PowerPoint</Application>
  <PresentationFormat>Diavetítés a képernyőre (4:3 oldalarány)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nkh_pp_sablon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Optimális útvonal kiválasztása. (Bellman féle optimum elv felhasználásával.)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</dc:creator>
  <cp:lastModifiedBy>Dr. Wantuch Ferenc</cp:lastModifiedBy>
  <cp:revision>183</cp:revision>
  <dcterms:created xsi:type="dcterms:W3CDTF">2012-11-05T18:51:46Z</dcterms:created>
  <dcterms:modified xsi:type="dcterms:W3CDTF">2015-10-20T12:01:19Z</dcterms:modified>
</cp:coreProperties>
</file>