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1" r:id="rId4"/>
    <p:sldId id="270" r:id="rId5"/>
    <p:sldId id="273" r:id="rId6"/>
    <p:sldId id="257" r:id="rId7"/>
    <p:sldId id="272" r:id="rId8"/>
    <p:sldId id="274" r:id="rId9"/>
    <p:sldId id="258" r:id="rId10"/>
    <p:sldId id="263" r:id="rId11"/>
    <p:sldId id="265" r:id="rId12"/>
    <p:sldId id="266" r:id="rId13"/>
    <p:sldId id="267" r:id="rId14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65690" autoAdjust="0"/>
  </p:normalViewPr>
  <p:slideViewPr>
    <p:cSldViewPr>
      <p:cViewPr varScale="1">
        <p:scale>
          <a:sx n="66" d="100"/>
          <a:sy n="66" d="100"/>
        </p:scale>
        <p:origin x="-12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E9E1C-0B9D-432A-B6DC-80320E52B3A8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F9A6F903-AC25-48C5-8579-71DA33C969C8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 smtClean="0"/>
            <a:t>Air </a:t>
          </a:r>
          <a:r>
            <a:rPr lang="hu-HU" dirty="0" err="1" smtClean="0"/>
            <a:t>vehicle</a:t>
          </a:r>
          <a:r>
            <a:rPr lang="hu-HU" dirty="0" smtClean="0"/>
            <a:t> SYSTEM</a:t>
          </a:r>
          <a:endParaRPr lang="hu-HU" dirty="0"/>
        </a:p>
      </dgm:t>
    </dgm:pt>
    <dgm:pt modelId="{94D93F89-BDD2-4F3D-9935-3A74AAD6C3C4}" type="parTrans" cxnId="{E3CE5036-5FF3-4279-90D8-9CE0F9596347}">
      <dgm:prSet/>
      <dgm:spPr/>
      <dgm:t>
        <a:bodyPr/>
        <a:lstStyle/>
        <a:p>
          <a:endParaRPr lang="hu-HU"/>
        </a:p>
      </dgm:t>
    </dgm:pt>
    <dgm:pt modelId="{21492396-977F-4125-BF30-4AD4479936F2}" type="sibTrans" cxnId="{E3CE5036-5FF3-4279-90D8-9CE0F9596347}">
      <dgm:prSet/>
      <dgm:spPr/>
      <dgm:t>
        <a:bodyPr/>
        <a:lstStyle/>
        <a:p>
          <a:endParaRPr lang="hu-HU"/>
        </a:p>
      </dgm:t>
    </dgm:pt>
    <dgm:pt modelId="{681A45E1-D992-48EE-AA8F-645449C47E4E}">
      <dgm:prSet phldrT="[Szöveg]"/>
      <dgm:spPr/>
      <dgm:t>
        <a:bodyPr/>
        <a:lstStyle/>
        <a:p>
          <a:r>
            <a:rPr lang="hu-HU" dirty="0" smtClean="0"/>
            <a:t>UAS</a:t>
          </a:r>
          <a:endParaRPr lang="hu-HU" dirty="0"/>
        </a:p>
      </dgm:t>
    </dgm:pt>
    <dgm:pt modelId="{AA30A8ED-A4BC-4A01-A087-FD72A6473B63}" type="parTrans" cxnId="{2C14C2D3-65D3-445C-A96B-60D26359BCC2}">
      <dgm:prSet/>
      <dgm:spPr/>
      <dgm:t>
        <a:bodyPr/>
        <a:lstStyle/>
        <a:p>
          <a:endParaRPr lang="hu-HU"/>
        </a:p>
      </dgm:t>
    </dgm:pt>
    <dgm:pt modelId="{729FBCD7-C328-4D2E-B543-7AE4F6A50F5B}" type="sibTrans" cxnId="{2C14C2D3-65D3-445C-A96B-60D26359BCC2}">
      <dgm:prSet/>
      <dgm:spPr/>
      <dgm:t>
        <a:bodyPr/>
        <a:lstStyle/>
        <a:p>
          <a:endParaRPr lang="hu-HU"/>
        </a:p>
      </dgm:t>
    </dgm:pt>
    <dgm:pt modelId="{10FBFB62-F590-4E82-BFDE-F38CDCF814BC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 err="1" smtClean="0"/>
            <a:t>Drone</a:t>
          </a:r>
          <a:endParaRPr lang="hu-HU" dirty="0"/>
        </a:p>
      </dgm:t>
    </dgm:pt>
    <dgm:pt modelId="{FF47D44D-0B24-4952-A1B9-1CFFC5C4C54D}" type="parTrans" cxnId="{D010E164-009B-41BF-BADF-0F57AE9C5C30}">
      <dgm:prSet/>
      <dgm:spPr/>
      <dgm:t>
        <a:bodyPr/>
        <a:lstStyle/>
        <a:p>
          <a:endParaRPr lang="hu-HU"/>
        </a:p>
      </dgm:t>
    </dgm:pt>
    <dgm:pt modelId="{09B9DF64-6C3C-4C78-9B99-BE9F2A23BF67}" type="sibTrans" cxnId="{D010E164-009B-41BF-BADF-0F57AE9C5C30}">
      <dgm:prSet/>
      <dgm:spPr/>
      <dgm:t>
        <a:bodyPr/>
        <a:lstStyle/>
        <a:p>
          <a:endParaRPr lang="hu-HU"/>
        </a:p>
      </dgm:t>
    </dgm:pt>
    <dgm:pt modelId="{F4A08387-A569-4BAA-8E1C-7A6D662A4F8D}">
      <dgm:prSet phldrT="[Szöveg]"/>
      <dgm:spPr>
        <a:solidFill>
          <a:srgbClr val="F7994B"/>
        </a:solidFill>
      </dgm:spPr>
      <dgm:t>
        <a:bodyPr/>
        <a:lstStyle/>
        <a:p>
          <a:r>
            <a:rPr lang="hu-HU" dirty="0" smtClean="0"/>
            <a:t>UAV</a:t>
          </a:r>
          <a:endParaRPr lang="hu-HU" dirty="0"/>
        </a:p>
      </dgm:t>
    </dgm:pt>
    <dgm:pt modelId="{668E29B9-2670-4430-BB11-B5152976A4DB}" type="parTrans" cxnId="{E411F3A7-FF42-453D-9E2F-F39C35833E8E}">
      <dgm:prSet/>
      <dgm:spPr/>
      <dgm:t>
        <a:bodyPr/>
        <a:lstStyle/>
        <a:p>
          <a:endParaRPr lang="hu-HU"/>
        </a:p>
      </dgm:t>
    </dgm:pt>
    <dgm:pt modelId="{E9097101-68A2-4A7E-8693-B0DBE31F5212}" type="sibTrans" cxnId="{E411F3A7-FF42-453D-9E2F-F39C35833E8E}">
      <dgm:prSet/>
      <dgm:spPr/>
      <dgm:t>
        <a:bodyPr/>
        <a:lstStyle/>
        <a:p>
          <a:endParaRPr lang="hu-HU"/>
        </a:p>
      </dgm:t>
    </dgm:pt>
    <dgm:pt modelId="{E1F95DA6-E611-4305-8857-D82D3715AC5F}">
      <dgm:prSet phldrT="[Szöveg]"/>
      <dgm:spPr/>
      <dgm:t>
        <a:bodyPr/>
        <a:lstStyle/>
        <a:p>
          <a:r>
            <a:rPr lang="hu-HU" dirty="0" smtClean="0"/>
            <a:t>RPAS</a:t>
          </a:r>
          <a:endParaRPr lang="hu-HU" dirty="0"/>
        </a:p>
      </dgm:t>
    </dgm:pt>
    <dgm:pt modelId="{7431A2BA-8A46-434D-92C9-5E07C8873F7B}" type="sibTrans" cxnId="{28BA3CF1-9B2D-45E6-BE76-49D068C17FEB}">
      <dgm:prSet/>
      <dgm:spPr/>
      <dgm:t>
        <a:bodyPr/>
        <a:lstStyle/>
        <a:p>
          <a:endParaRPr lang="hu-HU"/>
        </a:p>
      </dgm:t>
    </dgm:pt>
    <dgm:pt modelId="{3CA6A102-CC53-4107-9CF3-EDF36AC933C4}" type="parTrans" cxnId="{28BA3CF1-9B2D-45E6-BE76-49D068C17FEB}">
      <dgm:prSet/>
      <dgm:spPr/>
      <dgm:t>
        <a:bodyPr/>
        <a:lstStyle/>
        <a:p>
          <a:endParaRPr lang="hu-HU"/>
        </a:p>
      </dgm:t>
    </dgm:pt>
    <dgm:pt modelId="{C39B83ED-D046-4A4D-B115-77FCB0ADA851}" type="pres">
      <dgm:prSet presAssocID="{6D4E9E1C-0B9D-432A-B6DC-80320E52B3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1FFAFEE-2BA6-4CAD-9BBE-03B17374FA04}" type="pres">
      <dgm:prSet presAssocID="{F9A6F903-AC25-48C5-8579-71DA33C969C8}" presName="centerShape" presStyleLbl="node0" presStyleIdx="0" presStyleCnt="1" custScaleX="170776"/>
      <dgm:spPr/>
      <dgm:t>
        <a:bodyPr/>
        <a:lstStyle/>
        <a:p>
          <a:endParaRPr lang="hu-HU"/>
        </a:p>
      </dgm:t>
    </dgm:pt>
    <dgm:pt modelId="{9A6F3B83-A818-4AE6-8508-C04B106FFF27}" type="pres">
      <dgm:prSet presAssocID="{3CA6A102-CC53-4107-9CF3-EDF36AC933C4}" presName="parTrans" presStyleLbl="sibTrans2D1" presStyleIdx="0" presStyleCnt="4"/>
      <dgm:spPr/>
      <dgm:t>
        <a:bodyPr/>
        <a:lstStyle/>
        <a:p>
          <a:endParaRPr lang="hu-HU"/>
        </a:p>
      </dgm:t>
    </dgm:pt>
    <dgm:pt modelId="{5D66FBC1-D172-4945-8554-705C4CD848FC}" type="pres">
      <dgm:prSet presAssocID="{3CA6A102-CC53-4107-9CF3-EDF36AC933C4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5AB99CF9-7ADF-4372-A01C-325A2FAE2E40}" type="pres">
      <dgm:prSet presAssocID="{E1F95DA6-E611-4305-8857-D82D3715AC5F}" presName="node" presStyleLbl="node1" presStyleIdx="0" presStyleCnt="4" custScaleX="79327" custScaleY="6537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333ED9-06AB-4011-8793-9E7709D33B6D}" type="pres">
      <dgm:prSet presAssocID="{AA30A8ED-A4BC-4A01-A087-FD72A6473B63}" presName="parTrans" presStyleLbl="sibTrans2D1" presStyleIdx="1" presStyleCnt="4"/>
      <dgm:spPr/>
      <dgm:t>
        <a:bodyPr/>
        <a:lstStyle/>
        <a:p>
          <a:endParaRPr lang="hu-HU"/>
        </a:p>
      </dgm:t>
    </dgm:pt>
    <dgm:pt modelId="{D610AE00-0736-4705-A2E9-B278FA6D3EE9}" type="pres">
      <dgm:prSet presAssocID="{AA30A8ED-A4BC-4A01-A087-FD72A6473B63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DA20B189-10EE-40C3-BE5E-06D1E3E59194}" type="pres">
      <dgm:prSet presAssocID="{681A45E1-D992-48EE-AA8F-645449C47E4E}" presName="node" presStyleLbl="node1" presStyleIdx="1" presStyleCnt="4" custScaleX="76434" custScaleY="67406" custRadScaleRad="120878" custRadScaleInc="-40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77039E-93E0-4668-9BF2-AA8DBA41DDC4}" type="pres">
      <dgm:prSet presAssocID="{FF47D44D-0B24-4952-A1B9-1CFFC5C4C54D}" presName="parTrans" presStyleLbl="sibTrans2D1" presStyleIdx="2" presStyleCnt="4"/>
      <dgm:spPr/>
      <dgm:t>
        <a:bodyPr/>
        <a:lstStyle/>
        <a:p>
          <a:endParaRPr lang="hu-HU"/>
        </a:p>
      </dgm:t>
    </dgm:pt>
    <dgm:pt modelId="{98C4CA89-033E-4E9C-90FB-4752FED35484}" type="pres">
      <dgm:prSet presAssocID="{FF47D44D-0B24-4952-A1B9-1CFFC5C4C54D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2BB6D481-259B-4073-B80F-829C725E9176}" type="pres">
      <dgm:prSet presAssocID="{10FBFB62-F590-4E82-BFDE-F38CDCF814BC}" presName="node" presStyleLbl="node1" presStyleIdx="2" presStyleCnt="4" custScaleX="79818" custScaleY="680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4B1018-2F0D-4248-B728-07764C8B51C3}" type="pres">
      <dgm:prSet presAssocID="{668E29B9-2670-4430-BB11-B5152976A4DB}" presName="parTrans" presStyleLbl="sibTrans2D1" presStyleIdx="3" presStyleCnt="4"/>
      <dgm:spPr/>
      <dgm:t>
        <a:bodyPr/>
        <a:lstStyle/>
        <a:p>
          <a:endParaRPr lang="hu-HU"/>
        </a:p>
      </dgm:t>
    </dgm:pt>
    <dgm:pt modelId="{348C5DFC-45AE-4F40-8D2E-BE1693CA3D74}" type="pres">
      <dgm:prSet presAssocID="{668E29B9-2670-4430-BB11-B5152976A4DB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BBDD9BA1-E7F5-4289-8294-C78CEBC8521A}" type="pres">
      <dgm:prSet presAssocID="{F4A08387-A569-4BAA-8E1C-7A6D662A4F8D}" presName="node" presStyleLbl="node1" presStyleIdx="3" presStyleCnt="4" custScaleX="74095" custScaleY="67406" custRadScaleRad="119999" custRadScaleInc="40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88AFC04-38AA-445A-9236-0C158BDEDA3E}" type="presOf" srcId="{668E29B9-2670-4430-BB11-B5152976A4DB}" destId="{348C5DFC-45AE-4F40-8D2E-BE1693CA3D74}" srcOrd="1" destOrd="0" presId="urn:microsoft.com/office/officeart/2005/8/layout/radial5"/>
    <dgm:cxn modelId="{FCC52F26-6932-4975-A577-8365A080387D}" type="presOf" srcId="{668E29B9-2670-4430-BB11-B5152976A4DB}" destId="{EE4B1018-2F0D-4248-B728-07764C8B51C3}" srcOrd="0" destOrd="0" presId="urn:microsoft.com/office/officeart/2005/8/layout/radial5"/>
    <dgm:cxn modelId="{8C9C9095-2161-45C7-A172-6D3D700AEA78}" type="presOf" srcId="{6D4E9E1C-0B9D-432A-B6DC-80320E52B3A8}" destId="{C39B83ED-D046-4A4D-B115-77FCB0ADA851}" srcOrd="0" destOrd="0" presId="urn:microsoft.com/office/officeart/2005/8/layout/radial5"/>
    <dgm:cxn modelId="{89CA2447-B380-41D5-91B7-24A1239D0A12}" type="presOf" srcId="{FF47D44D-0B24-4952-A1B9-1CFFC5C4C54D}" destId="{1F77039E-93E0-4668-9BF2-AA8DBA41DDC4}" srcOrd="0" destOrd="0" presId="urn:microsoft.com/office/officeart/2005/8/layout/radial5"/>
    <dgm:cxn modelId="{D47DE64D-1BA5-411C-9917-D6ADF6E6C55A}" type="presOf" srcId="{AA30A8ED-A4BC-4A01-A087-FD72A6473B63}" destId="{D610AE00-0736-4705-A2E9-B278FA6D3EE9}" srcOrd="1" destOrd="0" presId="urn:microsoft.com/office/officeart/2005/8/layout/radial5"/>
    <dgm:cxn modelId="{D8978A27-7CA2-45F9-96E2-CD3E86E0FEB8}" type="presOf" srcId="{F4A08387-A569-4BAA-8E1C-7A6D662A4F8D}" destId="{BBDD9BA1-E7F5-4289-8294-C78CEBC8521A}" srcOrd="0" destOrd="0" presId="urn:microsoft.com/office/officeart/2005/8/layout/radial5"/>
    <dgm:cxn modelId="{6AB454E2-FD8C-4E5C-AC47-512D03DDF630}" type="presOf" srcId="{E1F95DA6-E611-4305-8857-D82D3715AC5F}" destId="{5AB99CF9-7ADF-4372-A01C-325A2FAE2E40}" srcOrd="0" destOrd="0" presId="urn:microsoft.com/office/officeart/2005/8/layout/radial5"/>
    <dgm:cxn modelId="{3C8636F4-34A0-43F6-8AD6-C7CF02CEC71D}" type="presOf" srcId="{3CA6A102-CC53-4107-9CF3-EDF36AC933C4}" destId="{5D66FBC1-D172-4945-8554-705C4CD848FC}" srcOrd="1" destOrd="0" presId="urn:microsoft.com/office/officeart/2005/8/layout/radial5"/>
    <dgm:cxn modelId="{E3CE5036-5FF3-4279-90D8-9CE0F9596347}" srcId="{6D4E9E1C-0B9D-432A-B6DC-80320E52B3A8}" destId="{F9A6F903-AC25-48C5-8579-71DA33C969C8}" srcOrd="0" destOrd="0" parTransId="{94D93F89-BDD2-4F3D-9935-3A74AAD6C3C4}" sibTransId="{21492396-977F-4125-BF30-4AD4479936F2}"/>
    <dgm:cxn modelId="{2C14C2D3-65D3-445C-A96B-60D26359BCC2}" srcId="{F9A6F903-AC25-48C5-8579-71DA33C969C8}" destId="{681A45E1-D992-48EE-AA8F-645449C47E4E}" srcOrd="1" destOrd="0" parTransId="{AA30A8ED-A4BC-4A01-A087-FD72A6473B63}" sibTransId="{729FBCD7-C328-4D2E-B543-7AE4F6A50F5B}"/>
    <dgm:cxn modelId="{B2836993-3C14-4083-9844-B78D878B01D3}" type="presOf" srcId="{10FBFB62-F590-4E82-BFDE-F38CDCF814BC}" destId="{2BB6D481-259B-4073-B80F-829C725E9176}" srcOrd="0" destOrd="0" presId="urn:microsoft.com/office/officeart/2005/8/layout/radial5"/>
    <dgm:cxn modelId="{D010E164-009B-41BF-BADF-0F57AE9C5C30}" srcId="{F9A6F903-AC25-48C5-8579-71DA33C969C8}" destId="{10FBFB62-F590-4E82-BFDE-F38CDCF814BC}" srcOrd="2" destOrd="0" parTransId="{FF47D44D-0B24-4952-A1B9-1CFFC5C4C54D}" sibTransId="{09B9DF64-6C3C-4C78-9B99-BE9F2A23BF67}"/>
    <dgm:cxn modelId="{9BFB96B2-3E28-4D6F-8B66-9CBD1D9C1BD7}" type="presOf" srcId="{AA30A8ED-A4BC-4A01-A087-FD72A6473B63}" destId="{CA333ED9-06AB-4011-8793-9E7709D33B6D}" srcOrd="0" destOrd="0" presId="urn:microsoft.com/office/officeart/2005/8/layout/radial5"/>
    <dgm:cxn modelId="{28BA3CF1-9B2D-45E6-BE76-49D068C17FEB}" srcId="{F9A6F903-AC25-48C5-8579-71DA33C969C8}" destId="{E1F95DA6-E611-4305-8857-D82D3715AC5F}" srcOrd="0" destOrd="0" parTransId="{3CA6A102-CC53-4107-9CF3-EDF36AC933C4}" sibTransId="{7431A2BA-8A46-434D-92C9-5E07C8873F7B}"/>
    <dgm:cxn modelId="{E411F3A7-FF42-453D-9E2F-F39C35833E8E}" srcId="{F9A6F903-AC25-48C5-8579-71DA33C969C8}" destId="{F4A08387-A569-4BAA-8E1C-7A6D662A4F8D}" srcOrd="3" destOrd="0" parTransId="{668E29B9-2670-4430-BB11-B5152976A4DB}" sibTransId="{E9097101-68A2-4A7E-8693-B0DBE31F5212}"/>
    <dgm:cxn modelId="{D283A008-4318-4C5D-8A85-DB6A0A174456}" type="presOf" srcId="{FF47D44D-0B24-4952-A1B9-1CFFC5C4C54D}" destId="{98C4CA89-033E-4E9C-90FB-4752FED35484}" srcOrd="1" destOrd="0" presId="urn:microsoft.com/office/officeart/2005/8/layout/radial5"/>
    <dgm:cxn modelId="{5CBE62D1-3C23-4559-AE3B-26C7ACB6CFEA}" type="presOf" srcId="{3CA6A102-CC53-4107-9CF3-EDF36AC933C4}" destId="{9A6F3B83-A818-4AE6-8508-C04B106FFF27}" srcOrd="0" destOrd="0" presId="urn:microsoft.com/office/officeart/2005/8/layout/radial5"/>
    <dgm:cxn modelId="{4F7F7764-8E6C-4D88-86AD-3F4FA3B45FA9}" type="presOf" srcId="{F9A6F903-AC25-48C5-8579-71DA33C969C8}" destId="{31FFAFEE-2BA6-4CAD-9BBE-03B17374FA04}" srcOrd="0" destOrd="0" presId="urn:microsoft.com/office/officeart/2005/8/layout/radial5"/>
    <dgm:cxn modelId="{87538F2C-C364-4102-AFB2-48DE5ECE67CD}" type="presOf" srcId="{681A45E1-D992-48EE-AA8F-645449C47E4E}" destId="{DA20B189-10EE-40C3-BE5E-06D1E3E59194}" srcOrd="0" destOrd="0" presId="urn:microsoft.com/office/officeart/2005/8/layout/radial5"/>
    <dgm:cxn modelId="{9D51BBA4-A183-4EAD-8573-E26D6EC022AF}" type="presParOf" srcId="{C39B83ED-D046-4A4D-B115-77FCB0ADA851}" destId="{31FFAFEE-2BA6-4CAD-9BBE-03B17374FA04}" srcOrd="0" destOrd="0" presId="urn:microsoft.com/office/officeart/2005/8/layout/radial5"/>
    <dgm:cxn modelId="{77FE2726-103F-4ABD-9B89-1336734B94D5}" type="presParOf" srcId="{C39B83ED-D046-4A4D-B115-77FCB0ADA851}" destId="{9A6F3B83-A818-4AE6-8508-C04B106FFF27}" srcOrd="1" destOrd="0" presId="urn:microsoft.com/office/officeart/2005/8/layout/radial5"/>
    <dgm:cxn modelId="{2816D6A3-E354-4CA8-A4D8-E2E5EE44EF54}" type="presParOf" srcId="{9A6F3B83-A818-4AE6-8508-C04B106FFF27}" destId="{5D66FBC1-D172-4945-8554-705C4CD848FC}" srcOrd="0" destOrd="0" presId="urn:microsoft.com/office/officeart/2005/8/layout/radial5"/>
    <dgm:cxn modelId="{FA0F01D5-1A82-47F2-A659-9535D6EDF681}" type="presParOf" srcId="{C39B83ED-D046-4A4D-B115-77FCB0ADA851}" destId="{5AB99CF9-7ADF-4372-A01C-325A2FAE2E40}" srcOrd="2" destOrd="0" presId="urn:microsoft.com/office/officeart/2005/8/layout/radial5"/>
    <dgm:cxn modelId="{1DFFE3D8-898E-4F00-9B07-7050F3823F0D}" type="presParOf" srcId="{C39B83ED-D046-4A4D-B115-77FCB0ADA851}" destId="{CA333ED9-06AB-4011-8793-9E7709D33B6D}" srcOrd="3" destOrd="0" presId="urn:microsoft.com/office/officeart/2005/8/layout/radial5"/>
    <dgm:cxn modelId="{BC5D9A14-73B1-413C-9D2E-C81BE7CD63A1}" type="presParOf" srcId="{CA333ED9-06AB-4011-8793-9E7709D33B6D}" destId="{D610AE00-0736-4705-A2E9-B278FA6D3EE9}" srcOrd="0" destOrd="0" presId="urn:microsoft.com/office/officeart/2005/8/layout/radial5"/>
    <dgm:cxn modelId="{4256038E-73FB-4F6D-A498-5609FCA5795F}" type="presParOf" srcId="{C39B83ED-D046-4A4D-B115-77FCB0ADA851}" destId="{DA20B189-10EE-40C3-BE5E-06D1E3E59194}" srcOrd="4" destOrd="0" presId="urn:microsoft.com/office/officeart/2005/8/layout/radial5"/>
    <dgm:cxn modelId="{3993877C-CBB4-469D-93CF-96405B622499}" type="presParOf" srcId="{C39B83ED-D046-4A4D-B115-77FCB0ADA851}" destId="{1F77039E-93E0-4668-9BF2-AA8DBA41DDC4}" srcOrd="5" destOrd="0" presId="urn:microsoft.com/office/officeart/2005/8/layout/radial5"/>
    <dgm:cxn modelId="{8640BC2A-08CD-417E-9053-0D81AEA5A006}" type="presParOf" srcId="{1F77039E-93E0-4668-9BF2-AA8DBA41DDC4}" destId="{98C4CA89-033E-4E9C-90FB-4752FED35484}" srcOrd="0" destOrd="0" presId="urn:microsoft.com/office/officeart/2005/8/layout/radial5"/>
    <dgm:cxn modelId="{DA6EFC66-7F22-4A11-A268-7E6E5E19B151}" type="presParOf" srcId="{C39B83ED-D046-4A4D-B115-77FCB0ADA851}" destId="{2BB6D481-259B-4073-B80F-829C725E9176}" srcOrd="6" destOrd="0" presId="urn:microsoft.com/office/officeart/2005/8/layout/radial5"/>
    <dgm:cxn modelId="{4CA6E988-815F-41A1-8FAA-AF5DAD8DA5F7}" type="presParOf" srcId="{C39B83ED-D046-4A4D-B115-77FCB0ADA851}" destId="{EE4B1018-2F0D-4248-B728-07764C8B51C3}" srcOrd="7" destOrd="0" presId="urn:microsoft.com/office/officeart/2005/8/layout/radial5"/>
    <dgm:cxn modelId="{44A44C88-CCE1-4F49-996D-D60976FDCF44}" type="presParOf" srcId="{EE4B1018-2F0D-4248-B728-07764C8B51C3}" destId="{348C5DFC-45AE-4F40-8D2E-BE1693CA3D74}" srcOrd="0" destOrd="0" presId="urn:microsoft.com/office/officeart/2005/8/layout/radial5"/>
    <dgm:cxn modelId="{28B58C4B-E05F-4063-A1BB-CC71731069AF}" type="presParOf" srcId="{C39B83ED-D046-4A4D-B115-77FCB0ADA851}" destId="{BBDD9BA1-E7F5-4289-8294-C78CEBC8521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FAFEE-2BA6-4CAD-9BBE-03B17374FA04}">
      <dsp:nvSpPr>
        <dsp:cNvPr id="0" name=""/>
        <dsp:cNvSpPr/>
      </dsp:nvSpPr>
      <dsp:spPr>
        <a:xfrm>
          <a:off x="1647718" y="1531520"/>
          <a:ext cx="1876289" cy="1098684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Air </a:t>
          </a:r>
          <a:r>
            <a:rPr lang="hu-HU" sz="2200" kern="1200" dirty="0" err="1" smtClean="0"/>
            <a:t>vehicle</a:t>
          </a:r>
          <a:r>
            <a:rPr lang="hu-HU" sz="2200" kern="1200" dirty="0" smtClean="0"/>
            <a:t> SYSTEM</a:t>
          </a:r>
          <a:endParaRPr lang="hu-HU" sz="2200" kern="1200" dirty="0"/>
        </a:p>
      </dsp:txBody>
      <dsp:txXfrm>
        <a:off x="1922494" y="1692419"/>
        <a:ext cx="1326737" cy="776886"/>
      </dsp:txXfrm>
    </dsp:sp>
    <dsp:sp modelId="{9A6F3B83-A818-4AE6-8508-C04B106FFF27}">
      <dsp:nvSpPr>
        <dsp:cNvPr id="0" name=""/>
        <dsp:cNvSpPr/>
      </dsp:nvSpPr>
      <dsp:spPr>
        <a:xfrm rot="16200000">
          <a:off x="2419291" y="1039885"/>
          <a:ext cx="333143" cy="3735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2469263" y="1164567"/>
        <a:ext cx="233200" cy="224132"/>
      </dsp:txXfrm>
    </dsp:sp>
    <dsp:sp modelId="{5AB99CF9-7ADF-4372-A01C-325A2FAE2E40}">
      <dsp:nvSpPr>
        <dsp:cNvPr id="0" name=""/>
        <dsp:cNvSpPr/>
      </dsp:nvSpPr>
      <dsp:spPr>
        <a:xfrm>
          <a:off x="2150086" y="184725"/>
          <a:ext cx="871553" cy="7182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RPAS</a:t>
          </a:r>
          <a:endParaRPr lang="hu-HU" sz="1800" kern="1200" dirty="0"/>
        </a:p>
      </dsp:txBody>
      <dsp:txXfrm>
        <a:off x="2277722" y="289906"/>
        <a:ext cx="616281" cy="507859"/>
      </dsp:txXfrm>
    </dsp:sp>
    <dsp:sp modelId="{CA333ED9-06AB-4011-8793-9E7709D33B6D}">
      <dsp:nvSpPr>
        <dsp:cNvPr id="0" name=""/>
        <dsp:cNvSpPr/>
      </dsp:nvSpPr>
      <dsp:spPr>
        <a:xfrm rot="21490542">
          <a:off x="3632691" y="1856516"/>
          <a:ext cx="265459" cy="3735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3632711" y="1932494"/>
        <a:ext cx="185821" cy="224132"/>
      </dsp:txXfrm>
    </dsp:sp>
    <dsp:sp modelId="{DA20B189-10EE-40C3-BE5E-06D1E3E59194}">
      <dsp:nvSpPr>
        <dsp:cNvPr id="0" name=""/>
        <dsp:cNvSpPr/>
      </dsp:nvSpPr>
      <dsp:spPr>
        <a:xfrm>
          <a:off x="4022963" y="1651426"/>
          <a:ext cx="839768" cy="740579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UAS</a:t>
          </a:r>
          <a:endParaRPr lang="hu-HU" sz="1800" kern="1200" dirty="0"/>
        </a:p>
      </dsp:txBody>
      <dsp:txXfrm>
        <a:off x="4145944" y="1759881"/>
        <a:ext cx="593806" cy="523669"/>
      </dsp:txXfrm>
    </dsp:sp>
    <dsp:sp modelId="{1F77039E-93E0-4668-9BF2-AA8DBA41DDC4}">
      <dsp:nvSpPr>
        <dsp:cNvPr id="0" name=""/>
        <dsp:cNvSpPr/>
      </dsp:nvSpPr>
      <dsp:spPr>
        <a:xfrm rot="5400000">
          <a:off x="2423197" y="2741138"/>
          <a:ext cx="325332" cy="3735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2471997" y="2767048"/>
        <a:ext cx="227732" cy="224132"/>
      </dsp:txXfrm>
    </dsp:sp>
    <dsp:sp modelId="{2BB6D481-259B-4073-B80F-829C725E9176}">
      <dsp:nvSpPr>
        <dsp:cNvPr id="0" name=""/>
        <dsp:cNvSpPr/>
      </dsp:nvSpPr>
      <dsp:spPr>
        <a:xfrm>
          <a:off x="2147389" y="3244039"/>
          <a:ext cx="876948" cy="747698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Drone</a:t>
          </a:r>
          <a:endParaRPr lang="hu-HU" sz="1800" kern="1200" dirty="0"/>
        </a:p>
      </dsp:txBody>
      <dsp:txXfrm>
        <a:off x="2275815" y="3353537"/>
        <a:ext cx="620096" cy="528702"/>
      </dsp:txXfrm>
    </dsp:sp>
    <dsp:sp modelId="{EE4B1018-2F0D-4248-B728-07764C8B51C3}">
      <dsp:nvSpPr>
        <dsp:cNvPr id="0" name=""/>
        <dsp:cNvSpPr/>
      </dsp:nvSpPr>
      <dsp:spPr>
        <a:xfrm rot="10910268">
          <a:off x="1274096" y="1856249"/>
          <a:ext cx="265107" cy="3735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10800000">
        <a:off x="1353608" y="1932234"/>
        <a:ext cx="185575" cy="224132"/>
      </dsp:txXfrm>
    </dsp:sp>
    <dsp:sp modelId="{BBDD9BA1-E7F5-4289-8294-C78CEBC8521A}">
      <dsp:nvSpPr>
        <dsp:cNvPr id="0" name=""/>
        <dsp:cNvSpPr/>
      </dsp:nvSpPr>
      <dsp:spPr>
        <a:xfrm>
          <a:off x="335361" y="1651422"/>
          <a:ext cx="814070" cy="740579"/>
        </a:xfrm>
        <a:prstGeom prst="ellipse">
          <a:avLst/>
        </a:prstGeom>
        <a:solidFill>
          <a:srgbClr val="F799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UAV</a:t>
          </a:r>
          <a:endParaRPr lang="hu-HU" sz="1800" kern="1200" dirty="0"/>
        </a:p>
      </dsp:txBody>
      <dsp:txXfrm>
        <a:off x="454579" y="1759877"/>
        <a:ext cx="575634" cy="523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4235-AB03-49AC-974D-79DB3758AC2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136C7-D73E-4789-8426-810F855FD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45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E2C6A-BEA7-4D24-8968-8B813572C001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06617-EFCA-40AB-831F-828084759D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3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pilóta nélküli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légijármű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rendszerek egyre nagyobb intenzitású terjedése rengeteg kérdést generál a különböző területeken. Jelenleg a mindennapi élet szinte összes szegmensén felvet kérdéseket. Foglalkoznunk kell többek között biztonsági-, repülés és közlekedés biztonsági-,  személyességi jogi-, környezetvédelmi-, meteorológiai-, oktatási- kérdésekkel, illetve hogy mi a különbség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repülőgép modell között.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 egy része jelenleg valamilyen mélységig megválaszolható, de maradnak megválaszolatlan, nyitott kérdések is. Az NKH LH szakemberei naponta foglalkoznak a pilóta nélküli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légijármű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rendszerek alkalmazásának engedélyezésével, így folyamatosan találkoznak a kiforratlan jogszabályi háttér okozta kérdésekkel.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kérdések megválaszolása óriási humánerőforrás és technikai felkészültséget igényel a nemzetektől. Sajnos egyértelműen kijelenthető, hogy ennek a technológiának a fejlődése egyelőre sokkal gyorsabb, mint ahogy a keletkező kérdésekre a válaszokat meg tudnánk adni.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87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világ legtöbb országához hasonlóan Magyarországon is csak elkülönített légtérben használhatóak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RPAS-ok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Egy légtér elkülönítése a légiközlekedés többi résztvevőjétől nem egyszerű döntés, a hatóság szakembereitől és vezetőitől nagyfokú körültekintést igényel, ezért a Légügyi Hivatal rendre kikéri a HC és egyéb más szervezetek állásfoglalását a szakmailag megalapozott döntés meghozatal érdekében.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Hatóság stratégiai tervei között szerepel egy olyan számítógépes rendszer felépítésének támogatása, amely lehetővé teszi, hogy a repülés valamennyi résztvevője folyamatosan értesüljön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drónos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repülések helyéről és idejéről.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fentiek mellett a Hatóság szakemberei részt vesznek abban a nemzetközi szakmai munkában, amelynek célja egy olyan szakmai feltételrendszer kialakítása, melynek segítségével a pilóta nélküli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légijármű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rendszerek beilleszthetőek lesznek az általános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légiforgalomba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923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 fontos nyitott kérdés a rendszer elemét képező RPAS kezelők kérdése.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szakértelmet kíván egy ilyen eszköz kezelése?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oktatásokat , kiképzéseket kell hozzá elvégezni?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egészségügyi követelménynek kell megfelelni?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az alsó és felső korhatár egy engedély kiadásánál?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29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RPAS-ok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alkalmazása kategóriájuktól függően több szakterületet is lefedő ismeretet igényel a kezelőktől. Más ismeretre van szükség például egy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Phantom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multikopter-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vagy egy Global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üzemeltetéséhez. A kategóriától függően más és más üzemeltetési rendszer szükséges. Ezen felül a légiforgalmi irányítókat is fel kell készíteni ezen új technológiák koordinálására.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Összefoglalva ezek a rendszerek újfajta kihívásokkal állítják szembe a szakembereket, és folyamatosan kérdésekkel látják el az illetékeseket. Ezeket a kihívásokat kizárólag a szakterületek összefogásával lehet lekezelni.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48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első és alapvető kérdés, hogy mi is az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kifejezés egy elterjedt és népszerű kifejezése a pilóta nélküli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légijármű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rendszernek. A különböző szakirodalmak különféle nevekkel illetik ezt a technológiát: pár évvel ezelőtt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UAV-Unmanned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elnevezés volt ismert, azután megjelent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UAS-Unmanned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Aircraft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majd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RPAS-Remoltely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Aircraft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Fontos, hogy olyan rendszerekről beszélünk, amelyeknek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légijármű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földi irányító állomás, a kettő közötti kommunikációt biztosító antenna rendszer és nem utolsó sorban az ember is része.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RPAS, mint távirányítású pilóta nélküli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légijármű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 elnevezés utal arra, hogy olyan rendszerekről beszélünk, amelyek működésébe az ember beavatkozhat.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52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legkülönfélébb kialakításúak lehetnek: merev; forgószárnyas vagy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multikopter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léghajó. Fontos közös tulajdonságuk, hogy működésükhöz elengedhetetlen a főbb alrendszerek megléte, úgymint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légijármű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antenna, földi irányító állomás, illetve a kezelő.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rendszerek kialakítását nagyon sokféle szabvány alapján lehet elvégezni, többek között ezért is van nehéz dolga a felügyelő hatóságoknak.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70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légijármű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Európai Bizottság 2014 áprilisában kiadott közleményében egyértelműen le van írva, hogy: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RPAS-ek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hivatalosan légi járművek, és meg kell felelniük a repülésbiztonsági szabályoknak.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polgári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RPAS-ok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kifejlesztésénél biztosítani kell, hogy ezek egyike sem fenyegethesse a polgárok magánéletét, testi épségét.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RPAS-ek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működésének ugyanolyan szintű biztonságot kell nyújtania, mint a pilótával történő repülésnek.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Ezeknek megfelelően kell létrehozni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RPAS-ok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üzemeltetését szabályzó jogszabályi környezetet.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Ezen felül figyelembe kell venni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RPAS-ok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alkalmazásainak sokféleségét.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56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nagyon sokféle célt szolgálhatnak mind a polgári mind az állami/katonai területeken: egyaránt használhatóak a mezőgazdaságban, meteorológiában, filmezésben, környezetvédelmi mérésekben, kutatásokban, rendőrségi- katonai felderítésekben, célpontok megsemmisítésében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47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világ legtöbb nemzete, és több nemzetközi szervezet is, mint az ICAO az EASA is foglalkozik ezekkel a kérdésekkel.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Hazánkban a Légügyi Törvény és kormányhatározatok tartalmazzák a legalapvetőbb követelményeket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alkalmazásával kapcsolatban. A részletes szabályozás kidolgozása folyamatban van. Fontos megjegyezni, hogy az alkalmazást érintő szabályrendszer kialakítása nem csak a Légügyi Hatóságot érinti.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repülésbiztonság mellet foglalkozni kell a közlekedés biztonsággal, az emberek testi épségének védelmével, a személyességi jogokkal, környezetvédelemmel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17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részletes szabályozás megjelenéséig az LH szakemberei kidolgoztak egy engedélyezési eljárást, miszerint egy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kereskedelmi célú felhasználásához tevékenységi engedély illetve légtérengedély szükséges.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Pozitív tendenciaként elmondható, hogy az utóbbi évben egyre többen kértek engedélyt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használatra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42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alkalmazásánál nagyon fontos szempont, hogy azok minimális kockázatot jelentsenek a lakosság fizikai- , az állami vezetők- , a földi közlekedés, a környezet-, illetve a légiközlekedés további résztvevőjének biztonságára.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Ezeknek az alapvető biztonsági kockázatoknak a minimalizálásában a Légügyi Hivatal mellett több más szervezet is részt vesz, mint például: a TEK, a rendőrség, a Nemzeti Média és Hírközlési Hatóság, a Nemzeti Adatvédelmi és Információ szabadság Hatóság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76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Légügyi Hivatal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drónokra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vonatkozó hatósági felügyeleti tevékenységét az előzőek figyelembe vételével alakítja ki.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Fontos célkitűzése a NKH vezetésének, hogy a hatósági követelmények betartatásával segítse, támogassa a pilóta nélküli légjármű rendszerek gyors, de kontrolálható elterjedését.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6617-EFCA-40AB-831F-828084759D6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38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71AD-AE53-4CC0-9DFE-DF6E1A9840C9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9F30-AB1F-478C-ABA0-4F7BC1ED758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u/url?sa=i&amp;rct=j&amp;q=&amp;esrc=s&amp;source=images&amp;cd=&amp;cad=rja&amp;uact=8&amp;ved=0CAcQjRxqFQoTCJ3IiM_j6cgCFUxZFAodSfMPiQ&amp;url=http://www.gongbembibre.com/2015/02/seguro-responsabilidad-civil-rpas-uav.html&amp;psig=AFQjCNFwSibFw0JbmQ5LUv9F9PvlpGyHVA&amp;ust=1446280070712751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35696" y="195548"/>
            <a:ext cx="6768752" cy="692696"/>
          </a:xfrm>
        </p:spPr>
        <p:txBody>
          <a:bodyPr>
            <a:noAutofit/>
          </a:bodyPr>
          <a:lstStyle/>
          <a:p>
            <a:r>
              <a:rPr lang="hu-HU" sz="3200" b="1" dirty="0"/>
              <a:t>N</a:t>
            </a:r>
            <a:r>
              <a:rPr lang="hu-HU" sz="3200" b="1" dirty="0" smtClean="0"/>
              <a:t>emzetközi </a:t>
            </a:r>
            <a:r>
              <a:rPr lang="hu-HU" sz="3200" b="1" dirty="0"/>
              <a:t>tudományos-szakmai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konferencia </a:t>
            </a:r>
            <a:endParaRPr lang="hu-HU" sz="3200" b="1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1700808"/>
            <a:ext cx="9144000" cy="7920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Nyitott kérdések a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drónok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alkalmazásában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3251018" y="908720"/>
            <a:ext cx="3744416" cy="50405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hu-HU" sz="1800" b="1" dirty="0" smtClean="0">
                <a:solidFill>
                  <a:schemeClr val="tx1"/>
                </a:solidFill>
              </a:rPr>
              <a:t>Budapest, 2015. november 3-4.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866601" y="5695350"/>
            <a:ext cx="383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dirty="0" err="1" smtClean="0"/>
              <a:t>Presented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: Gyula GYŐRI, </a:t>
            </a:r>
            <a:r>
              <a:rPr lang="hu-HU" dirty="0" err="1" smtClean="0"/>
              <a:t>president</a:t>
            </a:r>
            <a:endParaRPr lang="hu-HU" dirty="0" smtClean="0"/>
          </a:p>
          <a:p>
            <a:pPr algn="ctr">
              <a:lnSpc>
                <a:spcPct val="150000"/>
              </a:lnSpc>
            </a:pPr>
            <a:r>
              <a:rPr lang="hu-HU" dirty="0" smtClean="0"/>
              <a:t>National </a:t>
            </a:r>
            <a:r>
              <a:rPr lang="hu-HU" dirty="0" err="1" smtClean="0"/>
              <a:t>Transport</a:t>
            </a:r>
            <a:r>
              <a:rPr lang="hu-HU" dirty="0" smtClean="0"/>
              <a:t> </a:t>
            </a:r>
            <a:r>
              <a:rPr lang="hu-HU" dirty="0" err="1" smtClean="0"/>
              <a:t>Authority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627784" y="28529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AutoShape 2" descr="Image result for drón grafi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-26674" y="2414131"/>
            <a:ext cx="9037375" cy="7920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hu-H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drone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hu-H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88" y="3294391"/>
            <a:ext cx="3302284" cy="2476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45" y="4126520"/>
            <a:ext cx="2352572" cy="1568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00" y="3372205"/>
            <a:ext cx="1110653" cy="1110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24" y="4436853"/>
            <a:ext cx="739993" cy="739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69752"/>
            <a:ext cx="739993" cy="739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3636261" cy="2423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Jelen és a jövő</a:t>
            </a:r>
            <a:br>
              <a:rPr lang="hu-HU" sz="3600" b="1" dirty="0" smtClean="0"/>
            </a:br>
            <a:r>
              <a:rPr lang="hu-HU" sz="2800" b="1" i="1" dirty="0" smtClean="0">
                <a:solidFill>
                  <a:srgbClr val="C00000"/>
                </a:solidFill>
              </a:rPr>
              <a:t>Currently and </a:t>
            </a:r>
            <a:r>
              <a:rPr lang="hu-HU" sz="2800" b="1" i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i="1" dirty="0" smtClean="0">
                <a:solidFill>
                  <a:srgbClr val="C00000"/>
                </a:solidFill>
              </a:rPr>
              <a:t> </a:t>
            </a:r>
            <a:r>
              <a:rPr lang="hu-HU" sz="2800" b="1" i="1" dirty="0" err="1" smtClean="0">
                <a:solidFill>
                  <a:srgbClr val="C00000"/>
                </a:solidFill>
              </a:rPr>
              <a:t>future</a:t>
            </a:r>
            <a:endParaRPr lang="hu-HU" sz="2800" b="1" i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46670"/>
            <a:ext cx="4176464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hu-HU" sz="23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JELEN: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u-HU" sz="2300" kern="0" dirty="0" smtClean="0">
                <a:solidFill>
                  <a:srgbClr val="000000"/>
                </a:solidFill>
              </a:rPr>
              <a:t>csak  elkülönített légterekben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u-HU" sz="2300" kern="0" dirty="0" smtClean="0">
                <a:solidFill>
                  <a:srgbClr val="000000"/>
                </a:solidFill>
              </a:rPr>
              <a:t>repülhetnek</a:t>
            </a:r>
            <a:endParaRPr lang="hu-HU" sz="2300" kern="0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endParaRPr lang="hu-HU" sz="23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hu-HU" sz="23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hu-HU" sz="23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</a:t>
            </a:r>
            <a:r>
              <a:rPr lang="hu-HU" sz="23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u-HU" sz="2300" kern="0" dirty="0" smtClean="0">
                <a:solidFill>
                  <a:srgbClr val="000000"/>
                </a:solidFill>
              </a:rPr>
              <a:t>általános </a:t>
            </a:r>
            <a:r>
              <a:rPr lang="hu-HU" sz="2300" kern="0" dirty="0" err="1">
                <a:solidFill>
                  <a:srgbClr val="000000"/>
                </a:solidFill>
              </a:rPr>
              <a:t>légiforgalomba</a:t>
            </a:r>
            <a:r>
              <a:rPr lang="hu-HU" sz="2300" kern="0" dirty="0">
                <a:solidFill>
                  <a:srgbClr val="000000"/>
                </a:solidFill>
              </a:rPr>
              <a:t> </a:t>
            </a:r>
            <a:r>
              <a:rPr lang="hu-HU" sz="2300" kern="0" dirty="0" smtClean="0">
                <a:solidFill>
                  <a:srgbClr val="000000"/>
                </a:solidFill>
              </a:rPr>
              <a:t>beilleszthetőek legyenek</a:t>
            </a:r>
            <a:endParaRPr lang="hu-HU" sz="2300" dirty="0">
              <a:latin typeface="+mj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148064" y="1563916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4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Currently:</a:t>
            </a:r>
          </a:p>
          <a:p>
            <a:pPr marL="0" indent="0">
              <a:lnSpc>
                <a:spcPct val="140000"/>
              </a:lnSpc>
              <a:buFont typeface="Arial" pitchFamily="34" charset="0"/>
              <a:buNone/>
              <a:defRPr/>
            </a:pPr>
            <a:r>
              <a:rPr lang="hu-HU" sz="2400" i="1" kern="0" dirty="0" smtClean="0">
                <a:solidFill>
                  <a:srgbClr val="C00000"/>
                </a:solidFill>
              </a:rPr>
              <a:t>The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drone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can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fly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only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in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segregated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airspace</a:t>
            </a:r>
            <a:endParaRPr lang="hu-HU" sz="2400" i="1" kern="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hu-HU" sz="4000" i="1" kern="0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hu-HU" sz="2400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hu-HU" sz="24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400" i="1" kern="0" dirty="0" smtClean="0">
                <a:solidFill>
                  <a:srgbClr val="C00000"/>
                </a:solidFill>
              </a:rPr>
              <a:t>The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drone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flying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integrate</a:t>
            </a:r>
            <a:r>
              <a:rPr lang="hu-HU" sz="2400" i="1" kern="0" dirty="0" smtClean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to</a:t>
            </a:r>
            <a:r>
              <a:rPr lang="hu-HU" sz="2400" i="1" kern="0" dirty="0">
                <a:solidFill>
                  <a:srgbClr val="C00000"/>
                </a:solidFill>
              </a:rPr>
              <a:t>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general</a:t>
            </a:r>
            <a:r>
              <a:rPr lang="hu-HU" sz="2400" i="1" kern="0" dirty="0" smtClean="0">
                <a:solidFill>
                  <a:srgbClr val="C00000"/>
                </a:solidFill>
              </a:rPr>
              <a:t> air  </a:t>
            </a:r>
            <a:r>
              <a:rPr lang="hu-HU" sz="2400" i="1" kern="0" dirty="0" err="1" smtClean="0">
                <a:solidFill>
                  <a:srgbClr val="C00000"/>
                </a:solidFill>
              </a:rPr>
              <a:t>traffic</a:t>
            </a:r>
            <a:endParaRPr lang="hu-HU" sz="2400" i="1" kern="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hu-HU" sz="1000" i="1" kern="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hu-HU" sz="2400" i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6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9952" y="2564904"/>
            <a:ext cx="4843540" cy="3742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RPAS kezelő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RPAS operator</a:t>
            </a:r>
            <a:endParaRPr lang="hu-HU" sz="31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5266928" cy="2448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/>
              <a:t>Valós személy?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/>
              <a:t>Képzettség?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/>
              <a:t>Speciálisabb kiképzés kell?</a:t>
            </a:r>
            <a:endParaRPr lang="hu-HU" sz="24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67544" y="4077072"/>
            <a:ext cx="417646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i="1" dirty="0" smtClean="0">
                <a:solidFill>
                  <a:srgbClr val="C00000"/>
                </a:solidFill>
              </a:rPr>
              <a:t>Real </a:t>
            </a:r>
            <a:r>
              <a:rPr lang="hu-HU" sz="2400" i="1" dirty="0" err="1" smtClean="0">
                <a:solidFill>
                  <a:srgbClr val="C00000"/>
                </a:solidFill>
              </a:rPr>
              <a:t>person</a:t>
            </a:r>
            <a:r>
              <a:rPr lang="hu-HU" sz="2400" i="1" dirty="0" smtClean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i="1" dirty="0" err="1" smtClean="0">
                <a:solidFill>
                  <a:srgbClr val="C00000"/>
                </a:solidFill>
              </a:rPr>
              <a:t>Qualification</a:t>
            </a:r>
            <a:r>
              <a:rPr lang="hu-HU" sz="2400" i="1" dirty="0" smtClean="0">
                <a:solidFill>
                  <a:srgbClr val="C00000"/>
                </a:solidFill>
              </a:rPr>
              <a:t>, </a:t>
            </a:r>
            <a:r>
              <a:rPr lang="hu-HU" sz="2400" i="1" dirty="0" err="1" smtClean="0">
                <a:solidFill>
                  <a:srgbClr val="C00000"/>
                </a:solidFill>
              </a:rPr>
              <a:t>skills</a:t>
            </a:r>
            <a:r>
              <a:rPr lang="hu-HU" sz="2400" i="1" dirty="0" smtClean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i="1" dirty="0" err="1" smtClean="0">
                <a:solidFill>
                  <a:srgbClr val="C00000"/>
                </a:solidFill>
              </a:rPr>
              <a:t>Special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training</a:t>
            </a:r>
            <a:r>
              <a:rPr lang="hu-HU" sz="2400" i="1" dirty="0" smtClean="0">
                <a:solidFill>
                  <a:srgbClr val="C00000"/>
                </a:solidFill>
              </a:rPr>
              <a:t>?</a:t>
            </a:r>
            <a:endParaRPr lang="hu-HU" sz="2400" i="1" dirty="0">
              <a:solidFill>
                <a:srgbClr val="C0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1610975" cy="161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0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64" y="1412776"/>
            <a:ext cx="9713208" cy="50405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96852"/>
            <a:ext cx="3970784" cy="3672408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sz="2400" dirty="0"/>
              <a:t>T</a:t>
            </a:r>
            <a:r>
              <a:rPr lang="hu-HU" altLang="hu-HU" sz="2400" dirty="0" smtClean="0"/>
              <a:t>öbb </a:t>
            </a:r>
            <a:r>
              <a:rPr lang="hu-HU" altLang="hu-HU" sz="2400" dirty="0"/>
              <a:t>szakterületet érintő kezelői ismeretekre van </a:t>
            </a:r>
            <a:r>
              <a:rPr lang="hu-HU" altLang="hu-HU" sz="2400" dirty="0" smtClean="0"/>
              <a:t>szükség</a:t>
            </a:r>
            <a:endParaRPr lang="hu-HU" altLang="hu-HU" sz="2800" dirty="0" smtClean="0"/>
          </a:p>
          <a:p>
            <a:pPr marL="0" indent="0">
              <a:buNone/>
            </a:pPr>
            <a:endParaRPr lang="hu-HU" altLang="hu-HU" sz="600" dirty="0" smtClean="0"/>
          </a:p>
          <a:p>
            <a:r>
              <a:rPr lang="hu-HU" altLang="hu-HU" sz="2400" dirty="0" smtClean="0"/>
              <a:t>Egyedi </a:t>
            </a:r>
            <a:r>
              <a:rPr lang="hu-HU" altLang="hu-HU" sz="2400" dirty="0"/>
              <a:t>üzemeltetési rendszer kialakítása </a:t>
            </a:r>
            <a:r>
              <a:rPr lang="hu-HU" altLang="hu-HU" sz="2400" dirty="0" smtClean="0"/>
              <a:t>szükséges</a:t>
            </a:r>
            <a:endParaRPr lang="hu-HU" altLang="hu-HU" sz="2800" dirty="0" smtClean="0"/>
          </a:p>
          <a:p>
            <a:pPr marL="0" indent="0">
              <a:buNone/>
            </a:pPr>
            <a:endParaRPr lang="hu-HU" altLang="hu-HU" sz="600" dirty="0"/>
          </a:p>
          <a:p>
            <a:r>
              <a:rPr lang="hu-HU" altLang="hu-HU" sz="2400" dirty="0"/>
              <a:t>Elkülönített légtérben </a:t>
            </a:r>
            <a:r>
              <a:rPr lang="hu-HU" altLang="hu-HU" sz="2400" dirty="0" smtClean="0"/>
              <a:t>alkalmazhatóak</a:t>
            </a:r>
            <a:endParaRPr lang="hu-HU" altLang="hu-HU" sz="2800" dirty="0" smtClean="0"/>
          </a:p>
          <a:p>
            <a:pPr marL="0" indent="0">
              <a:buNone/>
            </a:pPr>
            <a:endParaRPr lang="hu-HU" altLang="hu-HU" sz="600" dirty="0"/>
          </a:p>
          <a:p>
            <a:r>
              <a:rPr lang="hu-HU" altLang="hu-HU" sz="2400" dirty="0"/>
              <a:t>R</a:t>
            </a:r>
            <a:r>
              <a:rPr lang="hu-HU" altLang="hu-HU" sz="2400" dirty="0" smtClean="0"/>
              <a:t>epülésirányítási </a:t>
            </a:r>
            <a:r>
              <a:rPr lang="hu-HU" altLang="hu-HU" sz="2400" dirty="0"/>
              <a:t>rendszer technikai </a:t>
            </a:r>
            <a:r>
              <a:rPr lang="hu-HU" altLang="hu-HU" sz="2400" dirty="0" smtClean="0"/>
              <a:t>korszerűsítése szükséges</a:t>
            </a:r>
            <a:endParaRPr lang="hu-HU" altLang="hu-HU" sz="28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63284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altLang="hu-H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Alkalmazásának sajátosságai és korlátai</a:t>
            </a:r>
            <a:r>
              <a:rPr lang="hu-HU" altLang="hu-H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hu-HU" altLang="hu-H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altLang="hu-HU" sz="2400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Specificity</a:t>
            </a:r>
            <a:r>
              <a:rPr lang="hu-HU" altLang="hu-HU" sz="24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hu-HU" altLang="hu-HU" sz="2400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limitation</a:t>
            </a:r>
            <a:r>
              <a:rPr lang="hu-HU" altLang="hu-HU" sz="24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hu-HU" altLang="hu-HU" sz="2400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</a:t>
            </a:r>
            <a:r>
              <a:rPr lang="hu-HU" altLang="hu-HU" sz="24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altLang="hu-HU" sz="2400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drone</a:t>
            </a:r>
            <a:r>
              <a:rPr lang="hu-HU" altLang="hu-HU" sz="24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altLang="hu-HU" sz="2400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application</a:t>
            </a:r>
            <a:endParaRPr lang="hu-H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716016" y="2060848"/>
            <a:ext cx="397078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200" i="1" dirty="0" err="1" smtClean="0">
                <a:solidFill>
                  <a:srgbClr val="C00000"/>
                </a:solidFill>
              </a:rPr>
              <a:t>Special</a:t>
            </a:r>
            <a:r>
              <a:rPr lang="hu-HU" altLang="hu-HU" sz="22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200" i="1" dirty="0" err="1" smtClean="0">
                <a:solidFill>
                  <a:srgbClr val="C00000"/>
                </a:solidFill>
              </a:rPr>
              <a:t>skills</a:t>
            </a:r>
            <a:r>
              <a:rPr lang="hu-HU" altLang="hu-HU" sz="2200" i="1" dirty="0" smtClean="0">
                <a:solidFill>
                  <a:srgbClr val="C00000"/>
                </a:solidFill>
              </a:rPr>
              <a:t> of </a:t>
            </a:r>
            <a:r>
              <a:rPr lang="hu-HU" altLang="hu-HU" sz="2200" i="1" dirty="0" err="1" smtClean="0">
                <a:solidFill>
                  <a:srgbClr val="C00000"/>
                </a:solidFill>
              </a:rPr>
              <a:t>the</a:t>
            </a:r>
            <a:r>
              <a:rPr lang="hu-HU" altLang="hu-HU" sz="2200" i="1" dirty="0" smtClean="0">
                <a:solidFill>
                  <a:srgbClr val="C00000"/>
                </a:solidFill>
              </a:rPr>
              <a:t> operators </a:t>
            </a:r>
          </a:p>
          <a:p>
            <a:pPr marL="0" indent="0">
              <a:buNone/>
            </a:pPr>
            <a:endParaRPr lang="hu-HU" altLang="hu-HU" sz="3600" i="1" dirty="0" smtClean="0">
              <a:solidFill>
                <a:srgbClr val="C00000"/>
              </a:solidFill>
            </a:endParaRPr>
          </a:p>
          <a:p>
            <a:r>
              <a:rPr lang="hu-HU" sz="2200" i="1" dirty="0" err="1" smtClean="0">
                <a:solidFill>
                  <a:srgbClr val="C00000"/>
                </a:solidFill>
              </a:rPr>
              <a:t>Develope</a:t>
            </a:r>
            <a:r>
              <a:rPr lang="hu-HU" sz="2200" i="1" dirty="0" smtClean="0">
                <a:solidFill>
                  <a:srgbClr val="C00000"/>
                </a:solidFill>
              </a:rPr>
              <a:t> of </a:t>
            </a:r>
            <a:r>
              <a:rPr lang="hu-HU" sz="2200" i="1" dirty="0" err="1" smtClean="0">
                <a:solidFill>
                  <a:srgbClr val="C00000"/>
                </a:solidFill>
              </a:rPr>
              <a:t>special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operating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system</a:t>
            </a:r>
            <a:endParaRPr lang="hu-HU" sz="22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100" i="1" dirty="0" smtClean="0">
              <a:solidFill>
                <a:srgbClr val="C00000"/>
              </a:solidFill>
            </a:endParaRPr>
          </a:p>
          <a:p>
            <a:r>
              <a:rPr lang="hu-HU" sz="2200" i="1" dirty="0" smtClean="0">
                <a:solidFill>
                  <a:srgbClr val="C00000"/>
                </a:solidFill>
              </a:rPr>
              <a:t>The </a:t>
            </a:r>
            <a:r>
              <a:rPr lang="hu-HU" sz="2200" i="1" dirty="0" err="1" smtClean="0">
                <a:solidFill>
                  <a:srgbClr val="C00000"/>
                </a:solidFill>
              </a:rPr>
              <a:t>drone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can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fly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only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in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segregated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airspace</a:t>
            </a:r>
            <a:endParaRPr lang="hu-HU" sz="22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" i="1" dirty="0" smtClean="0">
              <a:solidFill>
                <a:srgbClr val="C00000"/>
              </a:solidFill>
            </a:endParaRPr>
          </a:p>
          <a:p>
            <a:r>
              <a:rPr lang="hu-HU" sz="2200" i="1" dirty="0" err="1" smtClean="0">
                <a:solidFill>
                  <a:srgbClr val="C00000"/>
                </a:solidFill>
              </a:rPr>
              <a:t>Modify</a:t>
            </a:r>
            <a:r>
              <a:rPr lang="hu-HU" sz="2200" i="1" dirty="0" smtClean="0">
                <a:solidFill>
                  <a:srgbClr val="C00000"/>
                </a:solidFill>
              </a:rPr>
              <a:t> and upgrade </a:t>
            </a:r>
            <a:r>
              <a:rPr lang="hu-HU" sz="2200" i="1" dirty="0" err="1" smtClean="0">
                <a:solidFill>
                  <a:srgbClr val="C00000"/>
                </a:solidFill>
              </a:rPr>
              <a:t>the</a:t>
            </a:r>
            <a:r>
              <a:rPr lang="hu-HU" sz="2200" i="1" dirty="0" smtClean="0">
                <a:solidFill>
                  <a:srgbClr val="C00000"/>
                </a:solidFill>
              </a:rPr>
              <a:t> air </a:t>
            </a:r>
            <a:r>
              <a:rPr lang="hu-HU" sz="2200" i="1" dirty="0" err="1" smtClean="0">
                <a:solidFill>
                  <a:srgbClr val="C00000"/>
                </a:solidFill>
              </a:rPr>
              <a:t>traffic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control</a:t>
            </a:r>
            <a:r>
              <a:rPr lang="hu-HU" sz="2200" i="1" dirty="0" smtClean="0">
                <a:solidFill>
                  <a:srgbClr val="C00000"/>
                </a:solidFill>
              </a:rPr>
              <a:t> </a:t>
            </a:r>
            <a:r>
              <a:rPr lang="hu-HU" sz="2200" i="1" dirty="0" err="1" smtClean="0">
                <a:solidFill>
                  <a:srgbClr val="C00000"/>
                </a:solidFill>
              </a:rPr>
              <a:t>system</a:t>
            </a:r>
            <a:endParaRPr lang="hu-HU" sz="2400" i="1" dirty="0" smtClean="0">
              <a:solidFill>
                <a:srgbClr val="C0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5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268760"/>
            <a:ext cx="9649072" cy="54726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928" y="332656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3568" y="18448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u-H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u-H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u-H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u-H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0898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884434"/>
              </p:ext>
            </p:extLst>
          </p:nvPr>
        </p:nvGraphicFramePr>
        <p:xfrm>
          <a:off x="3955841" y="1772816"/>
          <a:ext cx="518457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az a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drón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drone</a:t>
            </a: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44824"/>
            <a:ext cx="5112568" cy="19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Szakirodalom</a:t>
            </a:r>
          </a:p>
          <a:p>
            <a:pPr marL="0" indent="0">
              <a:buNone/>
            </a:pPr>
            <a:r>
              <a:rPr lang="hu-HU" sz="2400" i="1" dirty="0" err="1" smtClean="0">
                <a:solidFill>
                  <a:srgbClr val="C00000"/>
                </a:solidFill>
              </a:rPr>
              <a:t>According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to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the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aviation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terminology</a:t>
            </a:r>
            <a:r>
              <a:rPr lang="hu-HU" sz="2400" i="1" dirty="0" smtClean="0">
                <a:solidFill>
                  <a:srgbClr val="C00000"/>
                </a:solidFill>
              </a:rPr>
              <a:t>: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910001" y="2132856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1.bp.blogspot.com/-QpXTDG8wyD0/VM67yHPQEAI/AAAAAAAAAc8/bkmHOZEZmyw/s1600/drones-guerra-Siria-Estados_Unidos_ELFIMA20130903_0015_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2" y="3068960"/>
            <a:ext cx="2784599" cy="176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37112"/>
            <a:ext cx="2735796" cy="1823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Ellipszis 11"/>
          <p:cNvSpPr/>
          <p:nvPr/>
        </p:nvSpPr>
        <p:spPr>
          <a:xfrm>
            <a:off x="6012160" y="1879855"/>
            <a:ext cx="1080120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6116443" y="1988796"/>
            <a:ext cx="871553" cy="718221"/>
            <a:chOff x="2150086" y="184725"/>
            <a:chExt cx="871553" cy="718221"/>
          </a:xfrm>
          <a:scene3d>
            <a:camera prst="orthographicFront"/>
            <a:lightRig rig="flat" dir="t"/>
          </a:scene3d>
        </p:grpSpPr>
        <p:sp>
          <p:nvSpPr>
            <p:cNvPr id="10" name="Ellipszis 9"/>
            <p:cNvSpPr/>
            <p:nvPr/>
          </p:nvSpPr>
          <p:spPr>
            <a:xfrm>
              <a:off x="2150086" y="184725"/>
              <a:ext cx="871553" cy="71822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zis 4"/>
            <p:cNvSpPr/>
            <p:nvPr/>
          </p:nvSpPr>
          <p:spPr>
            <a:xfrm>
              <a:off x="2277722" y="289906"/>
              <a:ext cx="616281" cy="507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 smtClean="0"/>
                <a:t>RPAS</a:t>
              </a:r>
              <a:endParaRPr lang="hu-H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03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 txBox="1">
            <a:spLocks/>
          </p:cNvSpPr>
          <p:nvPr/>
        </p:nvSpPr>
        <p:spPr>
          <a:xfrm>
            <a:off x="755576" y="1249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az a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drón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drone</a:t>
            </a: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D:\Zoli 2015\RPAS 2015\RPAS oktatás\Police UA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3287" y="2841973"/>
            <a:ext cx="2883915" cy="1889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D:\Zoli 2015\RPAS 2015\RPAS oktatás\Ante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925" y="3024890"/>
            <a:ext cx="2254048" cy="3066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:\Zoli 2015\RPAS 2015\RPAS oktatás\G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953" y="2779447"/>
            <a:ext cx="3052676" cy="203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Szövegdoboz 1"/>
          <p:cNvSpPr txBox="1"/>
          <p:nvPr/>
        </p:nvSpPr>
        <p:spPr>
          <a:xfrm>
            <a:off x="795111" y="4804293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>
                <a:solidFill>
                  <a:srgbClr val="C00000"/>
                </a:solidFill>
              </a:rPr>
              <a:t>Air </a:t>
            </a:r>
            <a:r>
              <a:rPr lang="hu-HU" sz="2800" i="1" dirty="0" err="1" smtClean="0">
                <a:solidFill>
                  <a:srgbClr val="C00000"/>
                </a:solidFill>
              </a:rPr>
              <a:t>vehicle</a:t>
            </a:r>
            <a:endParaRPr lang="hu-HU" sz="2800" i="1" dirty="0">
              <a:solidFill>
                <a:srgbClr val="C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05827" y="5971868"/>
            <a:ext cx="309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>
                <a:solidFill>
                  <a:srgbClr val="C00000"/>
                </a:solidFill>
              </a:rPr>
              <a:t>Communication</a:t>
            </a:r>
            <a:r>
              <a:rPr lang="hu-HU" sz="2800" i="1" dirty="0" smtClean="0">
                <a:solidFill>
                  <a:srgbClr val="C00000"/>
                </a:solidFill>
              </a:rPr>
              <a:t> link</a:t>
            </a:r>
            <a:endParaRPr lang="hu-HU" sz="2800" i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687478" y="4803852"/>
            <a:ext cx="3529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>
                <a:solidFill>
                  <a:srgbClr val="C00000"/>
                </a:solidFill>
              </a:rPr>
              <a:t>Ground</a:t>
            </a:r>
            <a:r>
              <a:rPr lang="hu-HU" sz="2800" i="1" dirty="0" smtClean="0">
                <a:solidFill>
                  <a:srgbClr val="C00000"/>
                </a:solidFill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</a:rPr>
              <a:t>Control</a:t>
            </a:r>
            <a:r>
              <a:rPr lang="hu-HU" sz="2800" i="1" dirty="0" smtClean="0">
                <a:solidFill>
                  <a:srgbClr val="C00000"/>
                </a:solidFill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</a:rPr>
              <a:t>Station</a:t>
            </a:r>
            <a:endParaRPr lang="hu-HU" sz="2800" i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56144" y="1844823"/>
            <a:ext cx="576064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RENDSZERKÉNT KELL KEZELNI</a:t>
            </a:r>
            <a:r>
              <a:rPr lang="hu-HU" sz="2000" b="1" dirty="0" smtClean="0"/>
              <a:t>!</a:t>
            </a:r>
          </a:p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THE DRONE IS A SYSTEM!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59032"/>
            <a:ext cx="4848074" cy="3589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drónok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légijárművek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rones</a:t>
            </a:r>
            <a:r>
              <a:rPr lang="hu-H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air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vehicles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2716495"/>
            <a:ext cx="3979383" cy="3979383"/>
          </a:xfrm>
          <a:effectLst>
            <a:softEdge rad="317500"/>
          </a:effectLst>
        </p:spPr>
      </p:pic>
      <p:sp>
        <p:nvSpPr>
          <p:cNvPr id="8" name="Szövegdoboz 7"/>
          <p:cNvSpPr txBox="1"/>
          <p:nvPr/>
        </p:nvSpPr>
        <p:spPr>
          <a:xfrm>
            <a:off x="2915816" y="177281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Repülésbiztonsági </a:t>
            </a:r>
            <a:r>
              <a:rPr lang="hu-HU" sz="3200" dirty="0" smtClean="0"/>
              <a:t>követelmények!</a:t>
            </a:r>
            <a:endParaRPr lang="hu-HU" sz="3200" dirty="0"/>
          </a:p>
        </p:txBody>
      </p:sp>
      <p:sp>
        <p:nvSpPr>
          <p:cNvPr id="9" name="Téglalap 8"/>
          <p:cNvSpPr/>
          <p:nvPr/>
        </p:nvSpPr>
        <p:spPr>
          <a:xfrm>
            <a:off x="3623280" y="248898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i="1" dirty="0" err="1" smtClean="0">
                <a:solidFill>
                  <a:srgbClr val="C00000"/>
                </a:solidFill>
              </a:rPr>
              <a:t>Flight</a:t>
            </a:r>
            <a:r>
              <a:rPr lang="hu-HU" sz="3200" i="1" dirty="0" smtClean="0">
                <a:solidFill>
                  <a:srgbClr val="C00000"/>
                </a:solidFill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</a:rPr>
              <a:t>safety</a:t>
            </a:r>
            <a:r>
              <a:rPr lang="hu-HU" sz="3200" i="1" dirty="0" smtClean="0">
                <a:solidFill>
                  <a:srgbClr val="C00000"/>
                </a:solidFill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</a:rPr>
              <a:t>requirements</a:t>
            </a:r>
            <a:r>
              <a:rPr lang="hu-HU" sz="3200" i="1" dirty="0" smtClean="0">
                <a:solidFill>
                  <a:srgbClr val="C00000"/>
                </a:solidFill>
              </a:rPr>
              <a:t>!</a:t>
            </a:r>
            <a:endParaRPr lang="hu-HU" sz="3200" i="1" dirty="0">
              <a:solidFill>
                <a:srgbClr val="C0000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7" b="32161"/>
          <a:stretch/>
        </p:blipFill>
        <p:spPr>
          <a:xfrm>
            <a:off x="179512" y="1700808"/>
            <a:ext cx="2176974" cy="1883229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018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22" y="1412776"/>
            <a:ext cx="9538044" cy="53445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2181" y="116632"/>
            <a:ext cx="627504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célt szolgálnak a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drónok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drone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endParaRPr lang="hu-H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3" y="3168244"/>
            <a:ext cx="4127443" cy="274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2483768" y="2303294"/>
            <a:ext cx="1656184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Polgári</a:t>
            </a:r>
          </a:p>
          <a:p>
            <a:pPr algn="ctr"/>
            <a:r>
              <a:rPr lang="hu-HU" sz="2400" i="1" dirty="0" smtClean="0">
                <a:solidFill>
                  <a:srgbClr val="C00000"/>
                </a:solidFill>
              </a:rPr>
              <a:t>Civil</a:t>
            </a:r>
            <a:endParaRPr lang="hu-HU" sz="2400" i="1" dirty="0">
              <a:solidFill>
                <a:srgbClr val="C0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41" y="3104671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4906041" y="2275692"/>
            <a:ext cx="1660795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Állami</a:t>
            </a:r>
            <a:endParaRPr lang="hu-HU" sz="2400" dirty="0" smtClean="0"/>
          </a:p>
          <a:p>
            <a:pPr algn="ctr"/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State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endParaRPr lang="hu-H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4479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71800" y="3404320"/>
            <a:ext cx="5266928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Szabályozás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/>
              <a:t>Nincs külön szabályozás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sym typeface="Wingdings" panose="05000000000000000000" pitchFamily="2" charset="2"/>
              </a:rPr>
              <a:t>Általános légtérhasználati szabályok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1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i="1" dirty="0" err="1" smtClean="0">
                <a:solidFill>
                  <a:srgbClr val="C00000"/>
                </a:solidFill>
              </a:rPr>
              <a:t>There</a:t>
            </a:r>
            <a:r>
              <a:rPr lang="hu-HU" sz="2400" i="1" dirty="0" smtClean="0">
                <a:solidFill>
                  <a:srgbClr val="C00000"/>
                </a:solidFill>
              </a:rPr>
              <a:t> is no </a:t>
            </a:r>
            <a:r>
              <a:rPr lang="hu-HU" sz="2400" i="1" dirty="0" err="1" smtClean="0">
                <a:solidFill>
                  <a:srgbClr val="C00000"/>
                </a:solidFill>
              </a:rPr>
              <a:t>specific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drone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regulation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i="1" dirty="0" smtClean="0">
                <a:solidFill>
                  <a:srgbClr val="C00000"/>
                </a:solidFill>
              </a:rPr>
              <a:t>General </a:t>
            </a:r>
            <a:r>
              <a:rPr lang="hu-HU" sz="2400" i="1" dirty="0" err="1" smtClean="0">
                <a:solidFill>
                  <a:srgbClr val="C00000"/>
                </a:solidFill>
              </a:rPr>
              <a:t>airspace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regulation</a:t>
            </a:r>
            <a:endParaRPr lang="hu-HU" sz="2400" i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400" dirty="0" smtClean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644008" y="155679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hu-HU" sz="2000" dirty="0" smtClean="0"/>
          </a:p>
          <a:p>
            <a:pPr marL="0" indent="0" algn="ctr">
              <a:buFont typeface="Arial" pitchFamily="34" charset="0"/>
              <a:buNone/>
            </a:pPr>
            <a:endParaRPr lang="hu-HU" sz="2000" dirty="0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572095" cy="998984"/>
          </a:xfrm>
        </p:spPr>
        <p:txBody>
          <a:bodyPr>
            <a:noAutofit/>
          </a:bodyPr>
          <a:lstStyle/>
          <a:p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kerülhet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légtérbe egy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drón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aerospace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drone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9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641"/>
            <a:ext cx="9296741" cy="53788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02499" y="413792"/>
            <a:ext cx="7572095" cy="1143000"/>
          </a:xfrm>
        </p:spPr>
        <p:txBody>
          <a:bodyPr>
            <a:no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Kereskedelmi célú felhasználás</a:t>
            </a:r>
            <a:b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drones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644008" y="155679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hu-HU" sz="2000" dirty="0" smtClean="0"/>
          </a:p>
          <a:p>
            <a:pPr marL="0" indent="0" algn="ctr">
              <a:buFont typeface="Arial" pitchFamily="34" charset="0"/>
              <a:buNone/>
            </a:pP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7777" y="2060848"/>
            <a:ext cx="3672408" cy="1077218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 Légügyi Hatóság engedélye alapján</a:t>
            </a:r>
            <a:endParaRPr lang="hu-HU" sz="32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3893096" y="4077072"/>
            <a:ext cx="5040560" cy="138499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182563">
              <a:lnSpc>
                <a:spcPct val="150000"/>
              </a:lnSpc>
            </a:pP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82563">
              <a:lnSpc>
                <a:spcPct val="150000"/>
              </a:lnSpc>
            </a:pP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</a:t>
            </a:r>
            <a:r>
              <a:rPr lang="hu-H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endParaRPr lang="hu-HU"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76" y="1757833"/>
            <a:ext cx="3303951" cy="223224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626">
            <a:off x="779326" y="3887753"/>
            <a:ext cx="2620554" cy="17636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491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13995"/>
            <a:ext cx="9649072" cy="51951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6342" y="197768"/>
            <a:ext cx="7308304" cy="1143000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Drónok</a:t>
            </a:r>
            <a:r>
              <a:rPr lang="hu-HU" sz="3200" dirty="0" smtClean="0"/>
              <a:t> alkalmazásának kockázatai</a:t>
            </a: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drones</a:t>
            </a:r>
            <a:endParaRPr lang="hu-H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011228"/>
            <a:ext cx="3816424" cy="35612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2300" dirty="0" smtClean="0"/>
              <a:t>Lakosság fizikai biztonsága</a:t>
            </a:r>
          </a:p>
          <a:p>
            <a:pPr>
              <a:lnSpc>
                <a:spcPct val="150000"/>
              </a:lnSpc>
            </a:pPr>
            <a:r>
              <a:rPr lang="hu-HU" sz="2300" dirty="0" smtClean="0"/>
              <a:t>Állami vezetők</a:t>
            </a:r>
          </a:p>
          <a:p>
            <a:pPr>
              <a:lnSpc>
                <a:spcPct val="150000"/>
              </a:lnSpc>
            </a:pPr>
            <a:r>
              <a:rPr lang="hu-HU" sz="2300" dirty="0" smtClean="0"/>
              <a:t>Földi közlekedés</a:t>
            </a:r>
          </a:p>
          <a:p>
            <a:pPr>
              <a:lnSpc>
                <a:spcPct val="150000"/>
              </a:lnSpc>
            </a:pPr>
            <a:r>
              <a:rPr lang="hu-HU" sz="2300" dirty="0" smtClean="0"/>
              <a:t>Légi közlekedés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300" dirty="0" smtClean="0"/>
              <a:t>Közforgalmú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300" dirty="0"/>
              <a:t>Közforgalmon kívül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145207" y="1916832"/>
            <a:ext cx="3816424" cy="35612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400" i="1" dirty="0" err="1" smtClean="0">
                <a:solidFill>
                  <a:srgbClr val="C00000"/>
                </a:solidFill>
              </a:rPr>
              <a:t>Physical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safety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400" i="1" dirty="0" err="1" smtClean="0">
                <a:solidFill>
                  <a:srgbClr val="C00000"/>
                </a:solidFill>
              </a:rPr>
              <a:t>State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leadres</a:t>
            </a:r>
            <a:endParaRPr lang="hu-HU" sz="2400" i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i="1" dirty="0" err="1" smtClean="0">
                <a:solidFill>
                  <a:srgbClr val="C00000"/>
                </a:solidFill>
              </a:rPr>
              <a:t>Ground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traffic</a:t>
            </a:r>
            <a:endParaRPr lang="hu-HU" sz="2400" i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i="1" dirty="0" smtClean="0">
                <a:solidFill>
                  <a:srgbClr val="C00000"/>
                </a:solidFill>
              </a:rPr>
              <a:t>Air </a:t>
            </a:r>
            <a:r>
              <a:rPr lang="hu-HU" sz="2400" i="1" dirty="0" err="1" smtClean="0">
                <a:solidFill>
                  <a:srgbClr val="C00000"/>
                </a:solidFill>
              </a:rPr>
              <a:t>traffic</a:t>
            </a:r>
            <a:endParaRPr lang="hu-HU" sz="2400" i="1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i="1" dirty="0" err="1" smtClean="0">
                <a:solidFill>
                  <a:srgbClr val="C00000"/>
                </a:solidFill>
              </a:rPr>
              <a:t>Commercial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flight</a:t>
            </a:r>
            <a:endParaRPr lang="hu-HU" sz="2400" i="1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i="1" dirty="0" err="1" smtClean="0">
                <a:solidFill>
                  <a:srgbClr val="C00000"/>
                </a:solidFill>
              </a:rPr>
              <a:t>Non-commercial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flights</a:t>
            </a:r>
            <a:endParaRPr lang="hu-HU" sz="2400" i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0628"/>
            <a:ext cx="2325277" cy="19168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031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96752"/>
            <a:ext cx="9721080" cy="5400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Hatósági felügyelet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Authority</a:t>
            </a:r>
            <a:r>
              <a:rPr lang="hu-H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oversight</a:t>
            </a:r>
            <a:endParaRPr lang="hu-H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27046" y="2060848"/>
            <a:ext cx="5359963" cy="403244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 </a:t>
            </a:r>
          </a:p>
          <a:p>
            <a:pPr algn="ctr">
              <a:buFont typeface="Arial" charset="0"/>
              <a:buNone/>
            </a:pPr>
            <a:endParaRPr lang="hu-HU" altLang="hu-HU" sz="800" dirty="0" smtClean="0"/>
          </a:p>
          <a:p>
            <a:pPr algn="ctr">
              <a:buFont typeface="Arial" charset="0"/>
              <a:buNone/>
            </a:pPr>
            <a:r>
              <a:rPr lang="hu-HU" altLang="hu-HU" sz="2800" dirty="0" smtClean="0"/>
              <a:t>A repülésbiztonság megteremtése és fenntartása.</a:t>
            </a:r>
          </a:p>
          <a:p>
            <a:pPr algn="ctr">
              <a:buFont typeface="Arial" charset="0"/>
              <a:buNone/>
            </a:pPr>
            <a:endParaRPr lang="hu-HU" altLang="hu-HU" sz="1200" b="1" dirty="0" smtClean="0"/>
          </a:p>
          <a:p>
            <a:pPr algn="ctr">
              <a:buFont typeface="Arial" charset="0"/>
              <a:buNone/>
            </a:pPr>
            <a:endParaRPr lang="hu-HU" altLang="hu-HU" sz="1100" b="1" dirty="0"/>
          </a:p>
          <a:p>
            <a:pPr algn="ctr">
              <a:buFont typeface="Arial" charset="0"/>
              <a:buNone/>
            </a:pPr>
            <a:r>
              <a:rPr lang="hu-HU" altLang="hu-H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hu-HU" altLang="hu-H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</a:pPr>
            <a:endParaRPr lang="hu-HU" altLang="hu-HU" sz="800" i="1" dirty="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</a:pPr>
            <a:r>
              <a:rPr lang="hu-HU" altLang="hu-HU" sz="2400" i="1" dirty="0" err="1" smtClean="0">
                <a:solidFill>
                  <a:srgbClr val="C00000"/>
                </a:solidFill>
              </a:rPr>
              <a:t>To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develope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and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maintain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of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the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Total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Aviation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Safety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4" t="14430" r="2955" b="14430"/>
          <a:stretch/>
        </p:blipFill>
        <p:spPr>
          <a:xfrm>
            <a:off x="5487009" y="2155338"/>
            <a:ext cx="3418115" cy="3483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7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1233</Words>
  <Application>Microsoft Office PowerPoint</Application>
  <PresentationFormat>Diavetítés a képernyőre (4:3 oldalarány)</PresentationFormat>
  <Paragraphs>161</Paragraphs>
  <Slides>13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Nemzetközi tudományos-szakmai  konferencia </vt:lpstr>
      <vt:lpstr>Mi az a drón? What is the drone?</vt:lpstr>
      <vt:lpstr>PowerPoint bemutató</vt:lpstr>
      <vt:lpstr>A drónok légijárművek? Are the drones  air vehicles?</vt:lpstr>
      <vt:lpstr>Milyen célt szolgálnak a drónok? The purpose of the drone using</vt:lpstr>
      <vt:lpstr>Hogyan kerülhet a légtérbe egy drón? How can be used the aerospace by the drone? </vt:lpstr>
      <vt:lpstr>Kereskedelmi célú felhasználás Commercial use of drones </vt:lpstr>
      <vt:lpstr>Drónok alkalmazásának kockázatai Risks of operation of drones</vt:lpstr>
      <vt:lpstr>Hatósági felügyelet Authority oversight</vt:lpstr>
      <vt:lpstr>Jelen és a jövő Currently and the future</vt:lpstr>
      <vt:lpstr>RPAS kezelő RPAS operator</vt:lpstr>
      <vt:lpstr>Alkalmazásának sajátosságai és korlátai Specificity and limitation of the drone application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JTorocsik2</dc:creator>
  <cp:lastModifiedBy>Giron Diána</cp:lastModifiedBy>
  <cp:revision>81</cp:revision>
  <cp:lastPrinted>2015-10-26T11:28:52Z</cp:lastPrinted>
  <dcterms:created xsi:type="dcterms:W3CDTF">2013-05-09T06:46:17Z</dcterms:created>
  <dcterms:modified xsi:type="dcterms:W3CDTF">2015-11-02T12:37:05Z</dcterms:modified>
</cp:coreProperties>
</file>