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1" r:id="rId1"/>
  </p:sldMasterIdLst>
  <p:notesMasterIdLst>
    <p:notesMasterId r:id="rId27"/>
  </p:notesMasterIdLst>
  <p:handoutMasterIdLst>
    <p:handoutMasterId r:id="rId28"/>
  </p:handoutMasterIdLst>
  <p:sldIdLst>
    <p:sldId id="266" r:id="rId2"/>
    <p:sldId id="428" r:id="rId3"/>
    <p:sldId id="435" r:id="rId4"/>
    <p:sldId id="408" r:id="rId5"/>
    <p:sldId id="409" r:id="rId6"/>
    <p:sldId id="410" r:id="rId7"/>
    <p:sldId id="411" r:id="rId8"/>
    <p:sldId id="412" r:id="rId9"/>
    <p:sldId id="413" r:id="rId10"/>
    <p:sldId id="436" r:id="rId11"/>
    <p:sldId id="418" r:id="rId12"/>
    <p:sldId id="430" r:id="rId13"/>
    <p:sldId id="406" r:id="rId14"/>
    <p:sldId id="431" r:id="rId15"/>
    <p:sldId id="429" r:id="rId16"/>
    <p:sldId id="434" r:id="rId17"/>
    <p:sldId id="423" r:id="rId18"/>
    <p:sldId id="422" r:id="rId19"/>
    <p:sldId id="403" r:id="rId20"/>
    <p:sldId id="404" r:id="rId21"/>
    <p:sldId id="433" r:id="rId22"/>
    <p:sldId id="420" r:id="rId23"/>
    <p:sldId id="432" r:id="rId24"/>
    <p:sldId id="373" r:id="rId25"/>
    <p:sldId id="395" r:id="rId2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973" autoAdjust="0"/>
    <p:restoredTop sz="76366" autoAdjust="0"/>
  </p:normalViewPr>
  <p:slideViewPr>
    <p:cSldViewPr>
      <p:cViewPr varScale="1">
        <p:scale>
          <a:sx n="90" d="100"/>
          <a:sy n="90" d="100"/>
        </p:scale>
        <p:origin x="-101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50" d="100"/>
          <a:sy n="150" d="100"/>
        </p:scale>
        <p:origin x="-72" y="290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enczur\Dokumentumok\FejlesztesiAjanlatok\AEgon\GFBCsalas\distance-sample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863630023084483E-2"/>
          <c:y val="2.2870740099550823E-2"/>
          <c:w val="0.91143400035650124"/>
          <c:h val="0.86898877712974065"/>
        </c:manualLayout>
      </c:layout>
      <c:lineChart>
        <c:grouping val="standard"/>
        <c:varyColors val="0"/>
        <c:ser>
          <c:idx val="0"/>
          <c:order val="0"/>
          <c:tx>
            <c:strRef>
              <c:f>Munka1!$M$1</c:f>
              <c:strCache>
                <c:ptCount val="1"/>
                <c:pt idx="0">
                  <c:v>gyanús</c:v>
                </c:pt>
              </c:strCache>
            </c:strRef>
          </c:tx>
          <c:spPr>
            <a:ln>
              <a:solidFill>
                <a:srgbClr val="B71657"/>
              </a:solidFill>
            </a:ln>
          </c:spPr>
          <c:marker>
            <c:symbol val="none"/>
          </c:marker>
          <c:val>
            <c:numRef>
              <c:f>Munka1!$M$2:$M$21</c:f>
              <c:numCache>
                <c:formatCode>General</c:formatCode>
                <c:ptCount val="20"/>
                <c:pt idx="0">
                  <c:v>11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0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3</c:v>
                </c:pt>
                <c:pt idx="9">
                  <c:v>5</c:v>
                </c:pt>
                <c:pt idx="10">
                  <c:v>2</c:v>
                </c:pt>
                <c:pt idx="11">
                  <c:v>6</c:v>
                </c:pt>
                <c:pt idx="12">
                  <c:v>6</c:v>
                </c:pt>
                <c:pt idx="13">
                  <c:v>1</c:v>
                </c:pt>
                <c:pt idx="14">
                  <c:v>1</c:v>
                </c:pt>
                <c:pt idx="15">
                  <c:v>4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Munka1!$N$1</c:f>
              <c:strCache>
                <c:ptCount val="1"/>
                <c:pt idx="0">
                  <c:v>nem gyanús</c:v>
                </c:pt>
              </c:strCache>
            </c:strRef>
          </c:tx>
          <c:spPr>
            <a:ln>
              <a:solidFill>
                <a:srgbClr val="36A609"/>
              </a:solidFill>
            </a:ln>
          </c:spPr>
          <c:marker>
            <c:symbol val="none"/>
          </c:marker>
          <c:val>
            <c:numRef>
              <c:f>Munka1!$N$2:$N$21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3</c:v>
                </c:pt>
                <c:pt idx="11">
                  <c:v>4</c:v>
                </c:pt>
                <c:pt idx="12">
                  <c:v>4</c:v>
                </c:pt>
                <c:pt idx="13">
                  <c:v>1</c:v>
                </c:pt>
                <c:pt idx="14">
                  <c:v>1</c:v>
                </c:pt>
                <c:pt idx="15">
                  <c:v>3</c:v>
                </c:pt>
                <c:pt idx="16">
                  <c:v>3</c:v>
                </c:pt>
                <c:pt idx="17">
                  <c:v>1</c:v>
                </c:pt>
                <c:pt idx="18">
                  <c:v>3</c:v>
                </c:pt>
                <c:pt idx="1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183936"/>
        <c:axId val="77431552"/>
      </c:lineChart>
      <c:catAx>
        <c:axId val="701839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 lang="hu-HU"/>
            </a:pPr>
            <a:endParaRPr lang="hu-HU"/>
          </a:p>
        </c:txPr>
        <c:crossAx val="77431552"/>
        <c:crosses val="autoZero"/>
        <c:auto val="1"/>
        <c:lblAlgn val="ctr"/>
        <c:lblOffset val="100"/>
        <c:noMultiLvlLbl val="0"/>
      </c:catAx>
      <c:valAx>
        <c:axId val="77431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hu-HU">
                <a:solidFill>
                  <a:schemeClr val="tx1"/>
                </a:solidFill>
              </a:defRPr>
            </a:pPr>
            <a:endParaRPr lang="hu-HU"/>
          </a:p>
        </c:txPr>
        <c:crossAx val="7018393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9" tIns="47595" rIns="95189" bIns="4759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9" tIns="47595" rIns="95189" bIns="47595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9" tIns="47595" rIns="95189" bIns="47595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9" tIns="47595" rIns="95189" bIns="47595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E37FBED-6DE9-412B-92B3-275D09769B9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9572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9" tIns="47595" rIns="95189" bIns="4759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9" tIns="47595" rIns="95189" bIns="47595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9" tIns="47595" rIns="95189" bIns="475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9" tIns="47595" rIns="95189" bIns="47595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9" tIns="47595" rIns="95189" bIns="47595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9C29D6-B4F7-47B8-B886-5EBEFE7E2E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5050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Research Institute of Computer Science and Control of the Hungarian</a:t>
            </a:r>
          </a:p>
          <a:p>
            <a:r>
              <a:rPr lang="en-US" smtClean="0"/>
              <a:t>Academy of Sciences participates in ICT Labs as partner of Eötvös University</a:t>
            </a:r>
          </a:p>
          <a:p>
            <a:r>
              <a:rPr lang="hu-HU" smtClean="0"/>
              <a:t>Budapest.</a:t>
            </a:r>
          </a:p>
          <a:p>
            <a:endParaRPr lang="hu-HU" smtClean="0"/>
          </a:p>
          <a:p>
            <a:r>
              <a:rPr lang="en-US" smtClean="0"/>
              <a:t>The participating team leverages on our colocation and mobility with</a:t>
            </a:r>
          </a:p>
          <a:p>
            <a:r>
              <a:rPr lang="en-US" smtClean="0"/>
              <a:t>universities and industry in Infopark Budapest.  We supervise thesis</a:t>
            </a:r>
          </a:p>
          <a:p>
            <a:r>
              <a:rPr lang="en-US" smtClean="0"/>
              <a:t>projects and instruct regular courses (Technical University and Eötvös</a:t>
            </a:r>
          </a:p>
          <a:p>
            <a:r>
              <a:rPr lang="en-US" smtClean="0"/>
              <a:t>University; algorithms, data mining, Web information retrieval).  As</a:t>
            </a:r>
          </a:p>
          <a:p>
            <a:r>
              <a:rPr lang="en-US" smtClean="0"/>
              <a:t>research partners, we are involved in several Digital Libraries, Future</a:t>
            </a:r>
          </a:p>
          <a:p>
            <a:r>
              <a:rPr lang="en-US" smtClean="0"/>
              <a:t>Internet and Security ICT projects that give us opportunity to involve and</a:t>
            </a:r>
          </a:p>
          <a:p>
            <a:r>
              <a:rPr lang="en-US" smtClean="0"/>
              <a:t>train university students. Our industrial contacts include the Hungarian</a:t>
            </a:r>
          </a:p>
          <a:p>
            <a:r>
              <a:rPr lang="en-US" smtClean="0"/>
              <a:t>Telecom Group and AEGON Hungary where technologies are deployed.</a:t>
            </a:r>
          </a:p>
          <a:p>
            <a:endParaRPr lang="hu-HU" smtClean="0"/>
          </a:p>
          <a:p>
            <a:r>
              <a:rPr lang="en-US" smtClean="0"/>
              <a:t>In the presentation, with our projects as examples I will illustrate how we</a:t>
            </a:r>
          </a:p>
          <a:p>
            <a:r>
              <a:rPr lang="en-US" smtClean="0"/>
              <a:t>cover the knowledge triangle for handling very large scale data with</a:t>
            </a:r>
          </a:p>
          <a:p>
            <a:r>
              <a:rPr lang="en-US" smtClean="0"/>
              <a:t>applications in the areas of networks, user and content interaction,</a:t>
            </a:r>
          </a:p>
          <a:p>
            <a:r>
              <a:rPr lang="en-US" smtClean="0"/>
              <a:t>financial and inland security, business intelligence, data and text mining.</a:t>
            </a:r>
          </a:p>
          <a:p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23410-CEF8-46BF-8373-F915859F3379}" type="slidenum">
              <a:rPr lang="hu-HU" smtClean="0"/>
              <a:pPr/>
              <a:t>1</a:t>
            </a:fld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</p:spPr>
        <p:txBody>
          <a:bodyPr lIns="99032" tIns="99032" rIns="99032" bIns="99032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62128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en-US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/>
              <a:pPr/>
              <a:t>2015.11.03.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908720"/>
            <a:ext cx="3008313" cy="191854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908720"/>
            <a:ext cx="4995863" cy="54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893615"/>
            <a:ext cx="3008313" cy="3503068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/>
              <a:pPr/>
              <a:t>2015.11.03.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908720"/>
            <a:ext cx="5711824" cy="936104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916832"/>
            <a:ext cx="6054724" cy="381642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/>
              <a:pPr/>
              <a:t>2015.11.03.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/>
              <a:pPr/>
              <a:t>2015.11.03.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49148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491485"/>
          </a:xfrm>
        </p:spPr>
        <p:txBody>
          <a:bodyPr vert="eaVert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/>
              <a:pPr/>
              <a:t>2015.11.03.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212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666666"/>
              </a:buClr>
              <a:buSzPct val="100000"/>
              <a:defRPr sz="3000">
                <a:solidFill>
                  <a:srgbClr val="666666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027700"/>
            <a:ext cx="8520599" cy="5429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rgbClr val="666666"/>
              </a:buClr>
              <a:buSzPct val="100000"/>
              <a:defRPr sz="2600">
                <a:solidFill>
                  <a:srgbClr val="666666"/>
                </a:solidFill>
              </a:defRPr>
            </a:lvl1pPr>
            <a:lvl2pPr>
              <a:spcBef>
                <a:spcPts val="0"/>
              </a:spcBef>
              <a:buClr>
                <a:srgbClr val="666666"/>
              </a:buClr>
              <a:buSzPct val="100000"/>
              <a:defRPr sz="2400">
                <a:solidFill>
                  <a:srgbClr val="666666"/>
                </a:solidFill>
              </a:defRPr>
            </a:lvl2pPr>
            <a:lvl3pPr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3pPr>
            <a:lvl4pPr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4pPr>
            <a:lvl5pPr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5pPr>
            <a:lvl6pPr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6pPr>
            <a:lvl7pPr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7pPr>
            <a:lvl8pPr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8pPr>
            <a:lvl9pPr>
              <a:spcBef>
                <a:spcPts val="0"/>
              </a:spcBef>
              <a:buClr>
                <a:srgbClr val="666666"/>
              </a:buClr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19" name="Shape 19"/>
          <p:cNvSpPr/>
          <p:nvPr/>
        </p:nvSpPr>
        <p:spPr>
          <a:xfrm>
            <a:off x="0" y="911075"/>
            <a:ext cx="9144000" cy="648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0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731899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 smtClean="0"/>
          </a:p>
        </p:txBody>
      </p:sp>
      <p:pic>
        <p:nvPicPr>
          <p:cNvPr id="3074" name="Picture 2" descr="D:\netmob-2013\SZTAKI_logo_2012_english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1" y="6468396"/>
            <a:ext cx="1192439" cy="29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6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cio-2013\header-background-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71"/>
            <a:ext cx="9144000" cy="78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5116"/>
            <a:ext cx="8352928" cy="731899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 smtClean="0"/>
          </a:p>
        </p:txBody>
      </p:sp>
      <p:pic>
        <p:nvPicPr>
          <p:cNvPr id="1026" name="Picture 2" descr="D:\cio-2013\footer-lin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04941"/>
            <a:ext cx="9144000" cy="1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7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 smtClean="0"/>
          </a:p>
        </p:txBody>
      </p:sp>
      <p:pic>
        <p:nvPicPr>
          <p:cNvPr id="1026" name="Picture 2" descr="D:\cio-2013\footer-li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04941"/>
            <a:ext cx="9144000" cy="1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cio-2013\footer-li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0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2089"/>
          </a:xfrm>
        </p:spPr>
        <p:txBody>
          <a:bodyPr/>
          <a:lstStyle>
            <a:lvl1pPr algn="l">
              <a:defRPr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464496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/>
              <a:pPr/>
              <a:t>2015.11.03.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7BC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A7CE244C-F977-4E9B-A72F-98F6435E2E1C}" type="datetimeFigureOut">
              <a:rPr lang="hu-HU" smtClean="0"/>
              <a:pPr/>
              <a:t>2015.11.03.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0029" y="6492875"/>
            <a:ext cx="2847975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683568" y="3933056"/>
            <a:ext cx="7848872" cy="0"/>
          </a:xfrm>
          <a:prstGeom prst="line">
            <a:avLst/>
          </a:prstGeom>
          <a:ln w="571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30"/>
            <a:ext cx="4038600" cy="3960497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/>
              <a:pPr/>
              <a:t>2015.11.03.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2420887"/>
            <a:ext cx="4041648" cy="3960775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20888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420888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/>
              <a:pPr/>
              <a:t>2015.11.03.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3068960"/>
            <a:ext cx="4041648" cy="3312368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3068864"/>
            <a:ext cx="4041648" cy="3311991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244C-F977-4E9B-A72F-98F6435E2E1C}" type="datetimeFigureOut">
              <a:rPr lang="hu-HU" smtClean="0"/>
              <a:pPr/>
              <a:t>2015.11.03.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15227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1429"/>
            <a:ext cx="8229600" cy="3949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520259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fld id="{A7CE244C-F977-4E9B-A72F-98F6435E2E1C}" type="datetimeFigureOut">
              <a:rPr lang="hu-HU" smtClean="0"/>
              <a:pPr/>
              <a:t>2015.11.03.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520259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520259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8457760" y="666329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7498" y="666329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rgbClr val="007BC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enczur@sztaki.mta.hu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datamining.sztaki.h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1790215" y="1844353"/>
            <a:ext cx="29258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dirty="0" err="1">
                <a:latin typeface="Arial" charset="0"/>
              </a:rPr>
              <a:t>András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Benczúr</a:t>
            </a:r>
            <a:endParaRPr lang="en-US" dirty="0">
              <a:latin typeface="Arial" charset="0"/>
            </a:endParaRPr>
          </a:p>
          <a:p>
            <a:pPr algn="ctr" eaLnBrk="0" hangingPunct="0">
              <a:spcBef>
                <a:spcPct val="0"/>
              </a:spcBef>
            </a:pPr>
            <a:r>
              <a:rPr lang="en-US" dirty="0" err="1">
                <a:latin typeface="Arial" charset="0"/>
                <a:hlinkClick r:id="rId3"/>
              </a:rPr>
              <a:t>benczur@sztaki</a:t>
            </a:r>
            <a:r>
              <a:rPr lang="en-US" dirty="0">
                <a:latin typeface="Arial" charset="0"/>
                <a:hlinkClick r:id="rId3"/>
              </a:rPr>
              <a:t>.</a:t>
            </a:r>
            <a:r>
              <a:rPr lang="hu-HU" dirty="0" err="1">
                <a:latin typeface="Arial" charset="0"/>
                <a:hlinkClick r:id="rId3"/>
              </a:rPr>
              <a:t>mta</a:t>
            </a:r>
            <a:r>
              <a:rPr lang="hu-HU" dirty="0">
                <a:latin typeface="Arial" charset="0"/>
                <a:hlinkClick r:id="rId3"/>
              </a:rPr>
              <a:t>.</a:t>
            </a:r>
            <a:r>
              <a:rPr lang="en-US" dirty="0" err="1">
                <a:latin typeface="Arial" charset="0"/>
                <a:hlinkClick r:id="rId3"/>
              </a:rPr>
              <a:t>hu</a:t>
            </a:r>
            <a:endParaRPr lang="hu-HU" dirty="0">
              <a:latin typeface="Arial" charset="0"/>
            </a:endParaRPr>
          </a:p>
          <a:p>
            <a:pPr algn="ctr"/>
            <a:r>
              <a:rPr lang="en-US" dirty="0"/>
              <a:t>Head,</a:t>
            </a:r>
            <a:endParaRPr lang="hu-HU" dirty="0"/>
          </a:p>
          <a:p>
            <a:pPr algn="ctr"/>
            <a:r>
              <a:rPr lang="en-US" dirty="0" smtClean="0"/>
              <a:t>“</a:t>
            </a:r>
            <a:r>
              <a:rPr lang="hu-HU" dirty="0" smtClean="0"/>
              <a:t>Big Data – Momentum</a:t>
            </a:r>
            <a:r>
              <a:rPr lang="en-US" dirty="0" smtClean="0"/>
              <a:t>”</a:t>
            </a:r>
            <a:endParaRPr lang="hu-HU" dirty="0" smtClean="0"/>
          </a:p>
          <a:p>
            <a:pPr algn="ctr"/>
            <a:r>
              <a:rPr lang="hu-HU" dirty="0" smtClean="0"/>
              <a:t>Research</a:t>
            </a:r>
            <a:r>
              <a:rPr lang="en-US" dirty="0" smtClean="0"/>
              <a:t> Group</a:t>
            </a:r>
            <a:endParaRPr lang="en-US" dirty="0"/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ctrTitle" idx="4294967295"/>
          </p:nvPr>
        </p:nvSpPr>
        <p:spPr>
          <a:xfrm>
            <a:off x="1" y="908720"/>
            <a:ext cx="5436096" cy="71960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hu-HU" sz="4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Big Data </a:t>
            </a:r>
            <a:r>
              <a:rPr lang="hu-HU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Analytics</a:t>
            </a:r>
            <a:endParaRPr lang="en-US" sz="44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107504" y="6485274"/>
            <a:ext cx="88535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dirty="0">
                <a:latin typeface="Arial" charset="0"/>
                <a:hlinkClick r:id="rId4"/>
              </a:rPr>
              <a:t>http://datamining.sztaki.hu</a:t>
            </a:r>
            <a:r>
              <a:rPr lang="en-US" dirty="0" smtClean="0">
                <a:latin typeface="Arial" charset="0"/>
                <a:hlinkClick r:id="rId4"/>
              </a:rPr>
              <a:t>/</a:t>
            </a:r>
            <a:endParaRPr lang="hu-HU" dirty="0" smtClean="0">
              <a:latin typeface="Arial" charset="0"/>
            </a:endParaRPr>
          </a:p>
        </p:txBody>
      </p:sp>
      <p:pic>
        <p:nvPicPr>
          <p:cNvPr id="3079" name="Kép 16" descr="AndrasBenczu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881" y="2054587"/>
            <a:ext cx="1081087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églalap 19"/>
          <p:cNvSpPr/>
          <p:nvPr/>
        </p:nvSpPr>
        <p:spPr>
          <a:xfrm>
            <a:off x="-1" y="5445224"/>
            <a:ext cx="9009099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5563" algn="ctr" eaLnBrk="0" hangingPunct="0">
              <a:defRPr/>
            </a:pPr>
            <a:r>
              <a:rPr lang="hu-HU" sz="2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Institute </a:t>
            </a:r>
            <a:r>
              <a:rPr lang="hu-HU" sz="24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for</a:t>
            </a:r>
            <a:r>
              <a:rPr lang="hu-HU" sz="2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 Computer Science and </a:t>
            </a:r>
            <a:r>
              <a:rPr lang="hu-HU" sz="24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Control</a:t>
            </a:r>
            <a:r>
              <a:rPr lang="hu-HU" sz="2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, </a:t>
            </a:r>
            <a:endParaRPr lang="en-US" sz="2400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Trebuchet MS"/>
            </a:endParaRPr>
          </a:p>
          <a:p>
            <a:pPr indent="55563" algn="ctr" eaLnBrk="0" hangingPunct="0">
              <a:defRPr/>
            </a:pPr>
            <a:r>
              <a:rPr lang="en-US" sz="2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Hungarian </a:t>
            </a:r>
            <a:r>
              <a:rPr lang="en-US" sz="2400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Acad</a:t>
            </a:r>
            <a:r>
              <a:rPr lang="hu-HU" sz="2400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emy</a:t>
            </a:r>
            <a:r>
              <a:rPr lang="hu-HU" sz="24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 of </a:t>
            </a:r>
            <a:r>
              <a:rPr lang="en-US" sz="2400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Sci</a:t>
            </a:r>
            <a:r>
              <a:rPr lang="hu-HU" sz="2400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ences</a:t>
            </a:r>
            <a:endParaRPr lang="en-US" sz="2400" kern="0" dirty="0">
              <a:solidFill>
                <a:schemeClr val="tx2">
                  <a:lumMod val="60000"/>
                  <a:lumOff val="40000"/>
                </a:schemeClr>
              </a:solidFill>
              <a:latin typeface="Trebuchet MS"/>
            </a:endParaRPr>
          </a:p>
        </p:txBody>
      </p:sp>
      <p:sp>
        <p:nvSpPr>
          <p:cNvPr id="2" name="AutoShape 2" descr="https://dms.sztaki.hu/sites/dms.sztaki.hu/files/styles/thumbnail/public/img/2014/zsolt_2.jpg?itok=FUZX2FsM"/>
          <p:cNvSpPr>
            <a:spLocks noChangeAspect="1" noChangeArrowheads="1"/>
          </p:cNvSpPr>
          <p:nvPr/>
        </p:nvSpPr>
        <p:spPr bwMode="auto">
          <a:xfrm>
            <a:off x="155575" y="-4572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Kép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4" b="12500"/>
          <a:stretch>
            <a:fillRect/>
          </a:stretch>
        </p:blipFill>
        <p:spPr bwMode="auto">
          <a:xfrm>
            <a:off x="5436096" y="1484784"/>
            <a:ext cx="3573003" cy="380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179860" y="4040554"/>
            <a:ext cx="2451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hu-HU" dirty="0" err="1">
                <a:latin typeface="Arial" charset="0"/>
              </a:rPr>
              <a:t>i</a:t>
            </a:r>
            <a:r>
              <a:rPr lang="hu-HU" dirty="0" err="1" smtClean="0">
                <a:latin typeface="Arial" charset="0"/>
              </a:rPr>
              <a:t>n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collaboration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with</a:t>
            </a:r>
            <a:endParaRPr lang="hu-HU" dirty="0" smtClean="0">
              <a:latin typeface="Arial" charset="0"/>
            </a:endParaRPr>
          </a:p>
          <a:p>
            <a:pPr algn="ctr" eaLnBrk="0" hangingPunct="0">
              <a:spcBef>
                <a:spcPct val="0"/>
              </a:spcBef>
            </a:pPr>
            <a:r>
              <a:rPr lang="hu-HU" dirty="0" err="1" smtClean="0">
                <a:latin typeface="Arial" charset="0"/>
              </a:rPr>
              <a:t>Volker</a:t>
            </a:r>
            <a:r>
              <a:rPr lang="hu-HU" dirty="0" smtClean="0">
                <a:latin typeface="Arial" charset="0"/>
              </a:rPr>
              <a:t> </a:t>
            </a:r>
            <a:r>
              <a:rPr lang="hu-HU" dirty="0" err="1" smtClean="0">
                <a:latin typeface="Arial" charset="0"/>
              </a:rPr>
              <a:t>Markl</a:t>
            </a:r>
            <a:endParaRPr lang="hu-HU" dirty="0" smtClean="0">
              <a:latin typeface="Arial" charset="0"/>
            </a:endParaRPr>
          </a:p>
          <a:p>
            <a:pPr algn="ctr" eaLnBrk="0" hangingPunct="0">
              <a:spcBef>
                <a:spcPct val="0"/>
              </a:spcBef>
            </a:pPr>
            <a:r>
              <a:rPr lang="hu-HU" dirty="0" smtClean="0">
                <a:latin typeface="Arial" charset="0"/>
              </a:rPr>
              <a:t>TU Berlin</a:t>
            </a:r>
            <a:endParaRPr lang="en-US" dirty="0"/>
          </a:p>
        </p:txBody>
      </p:sp>
      <p:pic>
        <p:nvPicPr>
          <p:cNvPr id="8194" name="Picture 2" descr="https://www.dima.tu-berlin.de/typo3temp/pics/f/f09b36350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2" y="3617942"/>
            <a:ext cx="1079785" cy="16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The </a:t>
            </a:r>
            <a:r>
              <a:rPr lang="hu-HU" dirty="0" err="1" smtClean="0"/>
              <a:t>Analytics</a:t>
            </a:r>
            <a:r>
              <a:rPr lang="hu-HU" dirty="0" smtClean="0"/>
              <a:t> </a:t>
            </a:r>
            <a:r>
              <a:rPr lang="hu-HU" dirty="0" err="1" smtClean="0"/>
              <a:t>Challenge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/>
              <a:t>One</a:t>
            </a:r>
            <a:r>
              <a:rPr lang="hu-HU" sz="3200" dirty="0" smtClean="0"/>
              <a:t> </a:t>
            </a:r>
            <a:r>
              <a:rPr lang="hu-HU" sz="3200" dirty="0" err="1" smtClean="0"/>
              <a:t>year</a:t>
            </a:r>
            <a:r>
              <a:rPr lang="hu-HU" sz="3200" dirty="0"/>
              <a:t> </a:t>
            </a:r>
            <a:r>
              <a:rPr lang="hu-HU" sz="3200" dirty="0" smtClean="0"/>
              <a:t>1 </a:t>
            </a:r>
            <a:r>
              <a:rPr lang="hu-HU" sz="3200" dirty="0" err="1" smtClean="0"/>
              <a:t>billion</a:t>
            </a:r>
            <a:r>
              <a:rPr lang="hu-HU" sz="3200" dirty="0" smtClean="0"/>
              <a:t> </a:t>
            </a:r>
            <a:r>
              <a:rPr lang="hu-HU" sz="3200" dirty="0" err="1" smtClean="0"/>
              <a:t>Tweet</a:t>
            </a:r>
            <a:r>
              <a:rPr lang="hu-HU" sz="3200" dirty="0" smtClean="0"/>
              <a:t> </a:t>
            </a:r>
            <a:r>
              <a:rPr lang="hu-HU" sz="3200" dirty="0" err="1" smtClean="0"/>
              <a:t>collection</a:t>
            </a:r>
            <a:r>
              <a:rPr lang="hu-HU" sz="3200" dirty="0" smtClean="0"/>
              <a:t>, 100GB</a:t>
            </a:r>
          </a:p>
          <a:p>
            <a:r>
              <a:rPr lang="hu-HU" sz="3200" dirty="0" smtClean="0"/>
              <a:t>Ad Hoc </a:t>
            </a:r>
            <a:r>
              <a:rPr lang="hu-HU" sz="3200" dirty="0" err="1" smtClean="0"/>
              <a:t>queries</a:t>
            </a:r>
            <a:r>
              <a:rPr lang="hu-HU" sz="3200" dirty="0" smtClean="0"/>
              <a:t> (</a:t>
            </a:r>
            <a:r>
              <a:rPr lang="hu-HU" sz="3200" dirty="0" err="1" smtClean="0"/>
              <a:t>Meryl</a:t>
            </a:r>
            <a:r>
              <a:rPr lang="hu-HU" sz="3200" dirty="0" smtClean="0"/>
              <a:t> </a:t>
            </a:r>
            <a:r>
              <a:rPr lang="hu-HU" sz="3200" dirty="0" err="1" smtClean="0"/>
              <a:t>Streep</a:t>
            </a:r>
            <a:r>
              <a:rPr lang="hu-HU" sz="3200" dirty="0" smtClean="0"/>
              <a:t>) </a:t>
            </a:r>
            <a:r>
              <a:rPr lang="hu-HU" sz="3200" dirty="0" err="1" smtClean="0"/>
              <a:t>may</a:t>
            </a:r>
            <a:r>
              <a:rPr lang="hu-HU" sz="3200" dirty="0" smtClean="0"/>
              <a:t> </a:t>
            </a:r>
            <a:r>
              <a:rPr lang="hu-HU" sz="3200" dirty="0" err="1" smtClean="0"/>
              <a:t>have</a:t>
            </a:r>
            <a:r>
              <a:rPr lang="hu-HU" sz="3200" dirty="0" smtClean="0"/>
              <a:t> 100,000+ </a:t>
            </a:r>
            <a:r>
              <a:rPr lang="hu-HU" sz="3200" dirty="0" err="1" smtClean="0"/>
              <a:t>hits</a:t>
            </a:r>
            <a:endParaRPr lang="hu-HU" sz="3200" dirty="0" smtClean="0"/>
          </a:p>
          <a:p>
            <a:r>
              <a:rPr lang="hu-HU" sz="3200" dirty="0" err="1" smtClean="0"/>
              <a:t>Fast</a:t>
            </a:r>
            <a:r>
              <a:rPr lang="hu-HU" sz="3200" dirty="0" smtClean="0"/>
              <a:t> </a:t>
            </a:r>
            <a:r>
              <a:rPr lang="hu-HU" sz="3200" dirty="0" err="1" smtClean="0"/>
              <a:t>response</a:t>
            </a:r>
            <a:r>
              <a:rPr lang="hu-HU" sz="3200" dirty="0" smtClean="0"/>
              <a:t> </a:t>
            </a:r>
            <a:r>
              <a:rPr lang="hu-HU" sz="3200" dirty="0" err="1" smtClean="0"/>
              <a:t>needed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support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analyst</a:t>
            </a:r>
            <a:endParaRPr lang="hu-HU" sz="3200" dirty="0" smtClean="0"/>
          </a:p>
          <a:p>
            <a:r>
              <a:rPr lang="hu-HU" sz="3200" dirty="0" err="1" smtClean="0"/>
              <a:t>Solutions</a:t>
            </a:r>
            <a:endParaRPr lang="hu-HU" sz="3200" dirty="0" smtClean="0"/>
          </a:p>
          <a:p>
            <a:pPr lvl="1"/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Memory</a:t>
            </a:r>
            <a:r>
              <a:rPr lang="hu-HU" sz="2800" dirty="0" smtClean="0"/>
              <a:t> </a:t>
            </a:r>
            <a:r>
              <a:rPr lang="hu-HU" sz="2800" dirty="0" err="1" smtClean="0"/>
              <a:t>databases</a:t>
            </a:r>
            <a:r>
              <a:rPr lang="hu-HU" sz="2800" dirty="0" smtClean="0"/>
              <a:t> (SAP HANA, …) – </a:t>
            </a:r>
            <a:r>
              <a:rPr lang="hu-HU" sz="2800" dirty="0" err="1" smtClean="0"/>
              <a:t>cost</a:t>
            </a:r>
            <a:r>
              <a:rPr lang="hu-HU" sz="2800" dirty="0" smtClean="0"/>
              <a:t> and </a:t>
            </a:r>
            <a:r>
              <a:rPr lang="hu-HU" sz="2800" dirty="0" err="1" smtClean="0"/>
              <a:t>physical</a:t>
            </a:r>
            <a:r>
              <a:rPr lang="hu-HU" sz="2800" dirty="0" smtClean="0"/>
              <a:t> </a:t>
            </a:r>
            <a:r>
              <a:rPr lang="hu-HU" sz="2800" dirty="0" err="1" smtClean="0"/>
              <a:t>limitations</a:t>
            </a:r>
            <a:endParaRPr lang="hu-HU" sz="2800" dirty="0" smtClean="0"/>
          </a:p>
          <a:p>
            <a:pPr lvl="1"/>
            <a:r>
              <a:rPr lang="hu-HU" sz="2800" dirty="0" err="1" smtClean="0"/>
              <a:t>Customized</a:t>
            </a:r>
            <a:r>
              <a:rPr lang="hu-HU" sz="2800" dirty="0" smtClean="0"/>
              <a:t> </a:t>
            </a:r>
            <a:r>
              <a:rPr lang="hu-HU" sz="2800" dirty="0" err="1" smtClean="0"/>
              <a:t>approximate</a:t>
            </a:r>
            <a:r>
              <a:rPr lang="hu-HU" sz="2800" dirty="0" smtClean="0"/>
              <a:t> </a:t>
            </a:r>
            <a:r>
              <a:rPr lang="hu-HU" sz="2800" dirty="0" err="1" smtClean="0"/>
              <a:t>data</a:t>
            </a:r>
            <a:r>
              <a:rPr lang="hu-HU" sz="2800" dirty="0" smtClean="0"/>
              <a:t> </a:t>
            </a:r>
            <a:r>
              <a:rPr lang="hu-HU" sz="2800" dirty="0" err="1" smtClean="0"/>
              <a:t>structures</a:t>
            </a:r>
            <a:r>
              <a:rPr lang="hu-HU" sz="2800" dirty="0" smtClean="0"/>
              <a:t> (Bloom </a:t>
            </a:r>
            <a:r>
              <a:rPr lang="hu-HU" sz="2800" dirty="0" err="1" smtClean="0"/>
              <a:t>filters</a:t>
            </a:r>
            <a:r>
              <a:rPr lang="hu-HU" sz="2800" dirty="0" smtClean="0"/>
              <a:t>, </a:t>
            </a:r>
            <a:r>
              <a:rPr lang="hu-HU" sz="2800" dirty="0" err="1" smtClean="0"/>
              <a:t>MinHash</a:t>
            </a:r>
            <a:r>
              <a:rPr lang="hu-HU" sz="2800" dirty="0" smtClean="0"/>
              <a:t> </a:t>
            </a:r>
            <a:r>
              <a:rPr lang="hu-HU" sz="2800" dirty="0" err="1" smtClean="0"/>
              <a:t>fingerprints</a:t>
            </a:r>
            <a:r>
              <a:rPr lang="hu-HU" sz="2800" dirty="0" smtClean="0"/>
              <a:t>)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5321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roba_mult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" y="-735360"/>
            <a:ext cx="8915400" cy="63246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5116"/>
            <a:ext cx="8784975" cy="731899"/>
          </a:xfrm>
        </p:spPr>
        <p:txBody>
          <a:bodyPr/>
          <a:lstStyle/>
          <a:p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Networked</a:t>
            </a:r>
            <a:r>
              <a:rPr lang="hu-HU" dirty="0" smtClean="0"/>
              <a:t> </a:t>
            </a:r>
            <a:r>
              <a:rPr lang="hu-HU" dirty="0" err="1" smtClean="0"/>
              <a:t>Analytics</a:t>
            </a:r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976960"/>
            <a:ext cx="794385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2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Networked</a:t>
            </a:r>
            <a:r>
              <a:rPr lang="hu-HU" dirty="0" smtClean="0"/>
              <a:t> </a:t>
            </a:r>
            <a:r>
              <a:rPr lang="hu-HU" dirty="0" err="1" smtClean="0"/>
              <a:t>Analytics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3789040"/>
            <a:ext cx="4752528" cy="2658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interconnectivity</a:t>
            </a:r>
            <a:endParaRPr lang="hu-HU" dirty="0"/>
          </a:p>
          <a:p>
            <a:r>
              <a:rPr lang="hu-HU" dirty="0" err="1" smtClean="0"/>
              <a:t>Number</a:t>
            </a:r>
            <a:r>
              <a:rPr lang="hu-HU" dirty="0" smtClean="0"/>
              <a:t> and </a:t>
            </a:r>
            <a:r>
              <a:rPr lang="hu-HU" dirty="0" err="1" smtClean="0"/>
              <a:t>influnce</a:t>
            </a:r>
            <a:r>
              <a:rPr lang="hu-HU" dirty="0" smtClean="0"/>
              <a:t>, </a:t>
            </a:r>
            <a:r>
              <a:rPr lang="hu-HU" dirty="0" err="1" smtClean="0"/>
              <a:t>impressibility</a:t>
            </a:r>
            <a:r>
              <a:rPr lang="hu-HU" dirty="0" smtClean="0"/>
              <a:t> of </a:t>
            </a:r>
            <a:r>
              <a:rPr lang="hu-HU" dirty="0" err="1" smtClean="0"/>
              <a:t>followers</a:t>
            </a:r>
            <a:r>
              <a:rPr lang="hu-HU" dirty="0" smtClean="0"/>
              <a:t>, </a:t>
            </a:r>
            <a:r>
              <a:rPr lang="hu-HU" dirty="0" err="1" smtClean="0"/>
              <a:t>tweets</a:t>
            </a:r>
            <a:endParaRPr lang="hu-HU" dirty="0" smtClean="0"/>
          </a:p>
          <a:p>
            <a:r>
              <a:rPr lang="hu-HU" dirty="0" err="1" smtClean="0"/>
              <a:t>Statistical</a:t>
            </a:r>
            <a:r>
              <a:rPr lang="hu-HU" dirty="0" smtClean="0"/>
              <a:t> </a:t>
            </a:r>
            <a:r>
              <a:rPr lang="hu-HU" dirty="0" err="1" smtClean="0"/>
              <a:t>properties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temporal</a:t>
            </a:r>
            <a:r>
              <a:rPr lang="hu-HU" dirty="0" smtClean="0"/>
              <a:t> </a:t>
            </a:r>
            <a:r>
              <a:rPr lang="hu-HU" dirty="0" err="1" smtClean="0"/>
              <a:t>dynamics</a:t>
            </a:r>
            <a:r>
              <a:rPr lang="hu-HU" dirty="0" smtClean="0"/>
              <a:t> and </a:t>
            </a:r>
            <a:r>
              <a:rPr lang="hu-HU" dirty="0" err="1" smtClean="0"/>
              <a:t>number</a:t>
            </a:r>
            <a:r>
              <a:rPr lang="hu-HU" dirty="0" smtClean="0"/>
              <a:t> of </a:t>
            </a:r>
            <a:r>
              <a:rPr lang="hu-HU" dirty="0" err="1" smtClean="0"/>
              <a:t>users</a:t>
            </a:r>
            <a:r>
              <a:rPr lang="hu-HU" dirty="0" smtClean="0"/>
              <a:t> </a:t>
            </a:r>
            <a:r>
              <a:rPr lang="hu-HU" dirty="0" err="1" smtClean="0"/>
              <a:t>reached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messages</a:t>
            </a:r>
            <a:endParaRPr lang="hu-HU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7581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Benczur\Documents\Papers\papers\lastfm\latex\twitter-workshop-2013\figures\featur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4" t="17602"/>
          <a:stretch/>
        </p:blipFill>
        <p:spPr bwMode="auto">
          <a:xfrm>
            <a:off x="6783048" y="4616970"/>
            <a:ext cx="2360951" cy="18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enczur\Documents\Papers\papers\lastfm\latex\twitter-workshop-2013\figures\featur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4"/>
          <a:stretch/>
        </p:blipFill>
        <p:spPr bwMode="auto">
          <a:xfrm>
            <a:off x="4283968" y="4293096"/>
            <a:ext cx="2304256" cy="22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enczur\Documents\Papers\papers\lastfm\latex\twitter-workshop-2013\figures\featur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1" r="29300" b="72537"/>
          <a:stretch/>
        </p:blipFill>
        <p:spPr bwMode="auto">
          <a:xfrm>
            <a:off x="6208106" y="4293096"/>
            <a:ext cx="1820278" cy="61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Predictive</a:t>
            </a:r>
            <a:r>
              <a:rPr lang="hu-HU" dirty="0" smtClean="0"/>
              <a:t> </a:t>
            </a:r>
            <a:r>
              <a:rPr lang="hu-HU" dirty="0" err="1" smtClean="0"/>
              <a:t>Claims</a:t>
            </a:r>
            <a:r>
              <a:rPr lang="hu-HU" dirty="0" smtClean="0"/>
              <a:t> </a:t>
            </a:r>
            <a:r>
              <a:rPr lang="hu-HU" dirty="0" err="1" smtClean="0"/>
              <a:t>Processing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3968" y="860830"/>
            <a:ext cx="4824536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Insurance</a:t>
            </a:r>
            <a:r>
              <a:rPr lang="hu-HU" dirty="0" smtClean="0"/>
              <a:t> </a:t>
            </a:r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cases</a:t>
            </a:r>
            <a:endParaRPr lang="hu-HU" dirty="0" smtClean="0"/>
          </a:p>
          <a:p>
            <a:r>
              <a:rPr lang="hu-HU" sz="2200" dirty="0" err="1" smtClean="0"/>
              <a:t>Rule</a:t>
            </a:r>
            <a:r>
              <a:rPr lang="hu-HU" sz="2200" dirty="0" smtClean="0"/>
              <a:t> </a:t>
            </a:r>
            <a:r>
              <a:rPr lang="hu-HU" sz="2200" dirty="0" err="1" smtClean="0"/>
              <a:t>generation</a:t>
            </a:r>
            <a:r>
              <a:rPr lang="hu-HU" sz="2200" dirty="0" smtClean="0"/>
              <a:t> (</a:t>
            </a:r>
            <a:r>
              <a:rPr lang="hu-HU" sz="2200" dirty="0" err="1" smtClean="0"/>
              <a:t>incl</a:t>
            </a:r>
            <a:r>
              <a:rPr lang="hu-HU" sz="2200" dirty="0" smtClean="0"/>
              <a:t>. </a:t>
            </a:r>
            <a:r>
              <a:rPr lang="hu-HU" sz="2200" dirty="0" err="1" smtClean="0"/>
              <a:t>social</a:t>
            </a:r>
            <a:r>
              <a:rPr lang="hu-HU" sz="2200" dirty="0" smtClean="0"/>
              <a:t> </a:t>
            </a:r>
            <a:r>
              <a:rPr lang="hu-HU" sz="2200" dirty="0" err="1" smtClean="0"/>
              <a:t>media</a:t>
            </a:r>
            <a:r>
              <a:rPr lang="hu-HU" sz="2200" dirty="0" smtClean="0"/>
              <a:t>)</a:t>
            </a:r>
          </a:p>
          <a:p>
            <a:r>
              <a:rPr lang="hu-HU" sz="2200" dirty="0" err="1" smtClean="0"/>
              <a:t>Feature</a:t>
            </a:r>
            <a:r>
              <a:rPr lang="hu-HU" sz="2200" dirty="0" smtClean="0"/>
              <a:t> </a:t>
            </a:r>
            <a:r>
              <a:rPr lang="hu-HU" sz="2200" dirty="0" err="1" smtClean="0"/>
              <a:t>engineering</a:t>
            </a:r>
            <a:endParaRPr lang="hu-HU" sz="2200" dirty="0" smtClean="0"/>
          </a:p>
          <a:p>
            <a:r>
              <a:rPr lang="hu-HU" sz="2200" dirty="0" err="1" smtClean="0"/>
              <a:t>Machine</a:t>
            </a:r>
            <a:r>
              <a:rPr lang="hu-HU" sz="2200" dirty="0" smtClean="0"/>
              <a:t> </a:t>
            </a:r>
            <a:r>
              <a:rPr lang="hu-HU" sz="2200" dirty="0" err="1" smtClean="0"/>
              <a:t>learning</a:t>
            </a:r>
            <a:r>
              <a:rPr lang="hu-HU" sz="2200" dirty="0" smtClean="0"/>
              <a:t> &amp; </a:t>
            </a:r>
            <a:r>
              <a:rPr lang="hu-HU" sz="2200" dirty="0" err="1" smtClean="0"/>
              <a:t>alert</a:t>
            </a:r>
            <a:r>
              <a:rPr lang="hu-HU" sz="2200" dirty="0" smtClean="0"/>
              <a:t> </a:t>
            </a:r>
            <a:r>
              <a:rPr lang="hu-HU" sz="2200" dirty="0" err="1" smtClean="0"/>
              <a:t>generation</a:t>
            </a:r>
            <a:endParaRPr lang="hu-HU" sz="2200" dirty="0"/>
          </a:p>
        </p:txBody>
      </p:sp>
      <p:pic>
        <p:nvPicPr>
          <p:cNvPr id="4" name="Picture 2" descr="E:\Documents and Settings\benczur\BarsiMiki\2010\sikeres\JOF263\imgjb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1944216" cy="1458495"/>
          </a:xfrm>
          <a:prstGeom prst="rect">
            <a:avLst/>
          </a:prstGeom>
          <a:noFill/>
        </p:spPr>
      </p:pic>
      <p:pic>
        <p:nvPicPr>
          <p:cNvPr id="5" name="Picture 3" descr="E:\Documents and Settings\benczur\BarsiMiki\2010\sikeres\JOF263\imgjb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836269"/>
            <a:ext cx="1958478" cy="1469194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06902"/>
            <a:ext cx="3783014" cy="371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1" b="14792"/>
          <a:stretch/>
        </p:blipFill>
        <p:spPr>
          <a:xfrm>
            <a:off x="4788024" y="5589240"/>
            <a:ext cx="4139952" cy="108247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Csoportba foglalás 7"/>
          <p:cNvGrpSpPr/>
          <p:nvPr/>
        </p:nvGrpSpPr>
        <p:grpSpPr>
          <a:xfrm>
            <a:off x="4881671" y="2492896"/>
            <a:ext cx="4040817" cy="3058643"/>
            <a:chOff x="4355977" y="2256420"/>
            <a:chExt cx="3978650" cy="3191254"/>
          </a:xfrm>
          <a:solidFill>
            <a:srgbClr val="FFFFFF"/>
          </a:solidFill>
        </p:grpSpPr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435053782"/>
                </p:ext>
              </p:extLst>
            </p:nvPr>
          </p:nvGraphicFramePr>
          <p:xfrm>
            <a:off x="4355977" y="2256420"/>
            <a:ext cx="3899510" cy="27567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0" name="Szövegdoboz 6"/>
            <p:cNvSpPr txBox="1"/>
            <p:nvPr/>
          </p:nvSpPr>
          <p:spPr>
            <a:xfrm>
              <a:off x="4355977" y="5062329"/>
              <a:ext cx="3828610" cy="3853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dirty="0" err="1" smtClean="0">
                  <a:latin typeface="Calibri" panose="020F0502020204030204" pitchFamily="34" charset="0"/>
                </a:rPr>
                <a:t>Days</a:t>
              </a:r>
              <a:r>
                <a:rPr lang="hu-HU" dirty="0" smtClean="0">
                  <a:latin typeface="Calibri" panose="020F0502020204030204" pitchFamily="34" charset="0"/>
                </a:rPr>
                <a:t> </a:t>
              </a:r>
              <a:r>
                <a:rPr lang="hu-HU" dirty="0" err="1" smtClean="0">
                  <a:latin typeface="Calibri" panose="020F0502020204030204" pitchFamily="34" charset="0"/>
                </a:rPr>
                <a:t>since</a:t>
              </a:r>
              <a:r>
                <a:rPr lang="hu-HU" dirty="0" smtClean="0">
                  <a:latin typeface="Calibri" panose="020F0502020204030204" pitchFamily="34" charset="0"/>
                </a:rPr>
                <a:t> </a:t>
              </a:r>
              <a:r>
                <a:rPr lang="hu-HU" dirty="0" err="1" smtClean="0">
                  <a:latin typeface="Calibri" panose="020F0502020204030204" pitchFamily="34" charset="0"/>
                </a:rPr>
                <a:t>contract</a:t>
              </a:r>
              <a:endParaRPr lang="hu-HU" dirty="0">
                <a:latin typeface="Calibri" panose="020F0502020204030204" pitchFamily="34" charset="0"/>
              </a:endParaRPr>
            </a:p>
          </p:txBody>
        </p:sp>
        <p:cxnSp>
          <p:nvCxnSpPr>
            <p:cNvPr id="11" name="Egyenes összekötő 10"/>
            <p:cNvCxnSpPr/>
            <p:nvPr/>
          </p:nvCxnSpPr>
          <p:spPr bwMode="auto">
            <a:xfrm>
              <a:off x="5878548" y="2522117"/>
              <a:ext cx="576064" cy="0"/>
            </a:xfrm>
            <a:prstGeom prst="line">
              <a:avLst/>
            </a:prstGeom>
            <a:grp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Egyenes összekötő 11"/>
            <p:cNvCxnSpPr/>
            <p:nvPr/>
          </p:nvCxnSpPr>
          <p:spPr bwMode="auto">
            <a:xfrm>
              <a:off x="5915639" y="2998905"/>
              <a:ext cx="576064" cy="0"/>
            </a:xfrm>
            <a:prstGeom prst="line">
              <a:avLst/>
            </a:prstGeom>
            <a:grpFill/>
            <a:ln w="3810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Szövegdoboz 9"/>
            <p:cNvSpPr txBox="1"/>
            <p:nvPr/>
          </p:nvSpPr>
          <p:spPr>
            <a:xfrm>
              <a:off x="6668473" y="2329444"/>
              <a:ext cx="1524354" cy="3853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dirty="0" err="1" smtClean="0">
                  <a:latin typeface="Calibri" panose="020F0502020204030204" pitchFamily="34" charset="0"/>
                </a:rPr>
                <a:t>Known</a:t>
              </a:r>
              <a:r>
                <a:rPr lang="hu-HU" dirty="0" smtClean="0">
                  <a:latin typeface="Calibri" panose="020F0502020204030204" pitchFamily="34" charset="0"/>
                </a:rPr>
                <a:t> </a:t>
              </a:r>
              <a:r>
                <a:rPr lang="hu-HU" dirty="0" err="1" smtClean="0">
                  <a:latin typeface="Calibri" panose="020F0502020204030204" pitchFamily="34" charset="0"/>
                </a:rPr>
                <a:t>fraud</a:t>
              </a:r>
              <a:endParaRPr lang="hu-HU" dirty="0">
                <a:latin typeface="Calibri" panose="020F0502020204030204" pitchFamily="34" charset="0"/>
              </a:endParaRPr>
            </a:p>
          </p:txBody>
        </p:sp>
        <p:sp>
          <p:nvSpPr>
            <p:cNvPr id="14" name="Szövegdoboz 10"/>
            <p:cNvSpPr txBox="1"/>
            <p:nvPr/>
          </p:nvSpPr>
          <p:spPr>
            <a:xfrm>
              <a:off x="6668473" y="2806233"/>
              <a:ext cx="1666154" cy="3853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dirty="0" err="1" smtClean="0">
                  <a:latin typeface="Calibri" panose="020F0502020204030204" pitchFamily="34" charset="0"/>
                </a:rPr>
                <a:t>Normal</a:t>
              </a:r>
              <a:r>
                <a:rPr lang="hu-HU" dirty="0" smtClean="0">
                  <a:latin typeface="Calibri" panose="020F0502020204030204" pitchFamily="34" charset="0"/>
                </a:rPr>
                <a:t> </a:t>
              </a:r>
              <a:r>
                <a:rPr lang="hu-HU" dirty="0" err="1" smtClean="0">
                  <a:latin typeface="Calibri" panose="020F0502020204030204" pitchFamily="34" charset="0"/>
                </a:rPr>
                <a:t>sample</a:t>
              </a:r>
              <a:endParaRPr lang="hu-HU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4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3-4 </a:t>
            </a:r>
            <a:r>
              <a:rPr lang="hu-HU" sz="4000" dirty="0" err="1" smtClean="0"/>
              <a:t>transactions</a:t>
            </a:r>
            <a:r>
              <a:rPr lang="hu-HU" sz="4000" dirty="0" smtClean="0"/>
              <a:t> </a:t>
            </a:r>
            <a:r>
              <a:rPr lang="hu-HU" sz="4000" dirty="0" err="1" smtClean="0"/>
              <a:t>distance</a:t>
            </a:r>
            <a:r>
              <a:rPr lang="hu-HU" sz="4000" dirty="0" smtClean="0"/>
              <a:t> </a:t>
            </a:r>
            <a:r>
              <a:rPr lang="hu-HU" sz="4000" dirty="0" err="1" smtClean="0"/>
              <a:t>raise</a:t>
            </a:r>
            <a:r>
              <a:rPr lang="hu-HU" sz="4000" dirty="0" smtClean="0"/>
              <a:t> </a:t>
            </a:r>
            <a:r>
              <a:rPr lang="hu-HU" sz="4000" dirty="0" err="1" smtClean="0"/>
              <a:t>the</a:t>
            </a:r>
            <a:r>
              <a:rPr lang="hu-HU" sz="4000" dirty="0" smtClean="0"/>
              <a:t> </a:t>
            </a:r>
            <a:r>
              <a:rPr lang="hu-HU" sz="4000" dirty="0" err="1" smtClean="0"/>
              <a:t>flag</a:t>
            </a:r>
            <a:endParaRPr lang="hu-HU" sz="4000" dirty="0"/>
          </a:p>
        </p:txBody>
      </p:sp>
      <p:pic>
        <p:nvPicPr>
          <p:cNvPr id="4" name="Kép 8" descr="graphview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64704"/>
            <a:ext cx="9179233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8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Real Time </a:t>
            </a:r>
            <a:r>
              <a:rPr lang="hu-HU" dirty="0" err="1" smtClean="0"/>
              <a:t>Analytics</a:t>
            </a:r>
            <a:endParaRPr lang="hu-HU" dirty="0"/>
          </a:p>
        </p:txBody>
      </p:sp>
      <p:pic>
        <p:nvPicPr>
          <p:cNvPr id="4" name="Tartalom helye 5" descr="visualiz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08720"/>
            <a:ext cx="7234149" cy="5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Software AND Human </a:t>
            </a:r>
            <a:r>
              <a:rPr lang="hu-HU" dirty="0" err="1" smtClean="0"/>
              <a:t>Latencies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88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5116"/>
            <a:ext cx="8928992" cy="731899"/>
          </a:xfrm>
        </p:spPr>
        <p:txBody>
          <a:bodyPr/>
          <a:lstStyle/>
          <a:p>
            <a:r>
              <a:rPr lang="hu-HU" sz="3200" dirty="0" smtClean="0"/>
              <a:t>Deep </a:t>
            </a:r>
            <a:r>
              <a:rPr lang="hu-HU" sz="3200" dirty="0" err="1" smtClean="0"/>
              <a:t>Analysis</a:t>
            </a:r>
            <a:r>
              <a:rPr lang="hu-HU" sz="3200" dirty="0" smtClean="0"/>
              <a:t> of Big Data is Key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Competitiveness</a:t>
            </a:r>
            <a:endParaRPr lang="hu-H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7" b="4944"/>
          <a:stretch/>
        </p:blipFill>
        <p:spPr bwMode="auto">
          <a:xfrm>
            <a:off x="-1" y="764704"/>
            <a:ext cx="918239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9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116"/>
            <a:ext cx="9144000" cy="731899"/>
          </a:xfrm>
        </p:spPr>
        <p:txBody>
          <a:bodyPr/>
          <a:lstStyle/>
          <a:p>
            <a:r>
              <a:rPr lang="hu-HU" dirty="0" smtClean="0"/>
              <a:t>Data Science: Deep </a:t>
            </a:r>
            <a:r>
              <a:rPr lang="hu-HU" dirty="0" err="1" smtClean="0"/>
              <a:t>Analytics</a:t>
            </a:r>
            <a:r>
              <a:rPr lang="hu-HU" dirty="0" smtClean="0"/>
              <a:t> + Big Data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7" b="5344"/>
          <a:stretch/>
        </p:blipFill>
        <p:spPr bwMode="auto">
          <a:xfrm>
            <a:off x="-9254" y="764704"/>
            <a:ext cx="9164921" cy="55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1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Data </a:t>
            </a:r>
            <a:r>
              <a:rPr lang="hu-HU" dirty="0" err="1" smtClean="0"/>
              <a:t>Scientist</a:t>
            </a:r>
            <a:r>
              <a:rPr lang="hu-HU" dirty="0" smtClean="0"/>
              <a:t> </a:t>
            </a:r>
            <a:r>
              <a:rPr lang="hu-HU" dirty="0" err="1" smtClean="0"/>
              <a:t>magic</a:t>
            </a:r>
            <a:r>
              <a:rPr lang="hu-HU" dirty="0" smtClean="0"/>
              <a:t> </a:t>
            </a:r>
            <a:r>
              <a:rPr lang="hu-HU" dirty="0" err="1" smtClean="0"/>
              <a:t>triangle</a:t>
            </a:r>
            <a:endParaRPr lang="hu-HU" dirty="0"/>
          </a:p>
        </p:txBody>
      </p:sp>
      <p:sp>
        <p:nvSpPr>
          <p:cNvPr id="46" name="Oval 3"/>
          <p:cNvSpPr/>
          <p:nvPr/>
        </p:nvSpPr>
        <p:spPr>
          <a:xfrm>
            <a:off x="2095097" y="2453036"/>
            <a:ext cx="3525762" cy="3525762"/>
          </a:xfrm>
          <a:prstGeom prst="ellipse">
            <a:avLst/>
          </a:prstGeom>
          <a:solidFill>
            <a:srgbClr val="991324"/>
          </a:solidFill>
          <a:ln w="9525" cap="flat" cmpd="sng" algn="ctr">
            <a:solidFill>
              <a:srgbClr val="946F67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99132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Oval 6"/>
          <p:cNvSpPr/>
          <p:nvPr/>
        </p:nvSpPr>
        <p:spPr>
          <a:xfrm>
            <a:off x="3496210" y="2453036"/>
            <a:ext cx="3525762" cy="3525762"/>
          </a:xfrm>
          <a:prstGeom prst="ellipse">
            <a:avLst/>
          </a:prstGeom>
          <a:solidFill>
            <a:sysClr val="windowText" lastClr="000000">
              <a:alpha val="85000"/>
            </a:sysClr>
          </a:solidFill>
          <a:ln w="9525" cap="flat" cmpd="sng" algn="ctr">
            <a:solidFill>
              <a:srgbClr val="946F67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Oval 7"/>
          <p:cNvSpPr/>
          <p:nvPr/>
        </p:nvSpPr>
        <p:spPr>
          <a:xfrm>
            <a:off x="2803878" y="1261717"/>
            <a:ext cx="3525762" cy="3525762"/>
          </a:xfrm>
          <a:prstGeom prst="ellipse">
            <a:avLst/>
          </a:prstGeom>
          <a:solidFill>
            <a:srgbClr val="4BACC6">
              <a:lumMod val="20000"/>
              <a:lumOff val="80000"/>
              <a:alpha val="34000"/>
            </a:srgbClr>
          </a:solidFill>
          <a:ln w="9525" cap="flat" cmpd="sng" algn="ctr">
            <a:solidFill>
              <a:srgbClr val="946F67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3357097" y="1709486"/>
            <a:ext cx="2409664" cy="494822"/>
          </a:xfrm>
          <a:prstGeom prst="rect">
            <a:avLst/>
          </a:prstGeom>
          <a:noFill/>
        </p:spPr>
        <p:txBody>
          <a:bodyPr lIns="91440" tIns="91440" rIns="91440" bIns="18288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Application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 rot="17644498">
            <a:off x="5160588" y="4341569"/>
            <a:ext cx="2356116" cy="755902"/>
          </a:xfrm>
          <a:prstGeom prst="rect">
            <a:avLst/>
          </a:prstGeom>
          <a:noFill/>
        </p:spPr>
        <p:txBody>
          <a:bodyPr lIns="91440" tIns="91440" rIns="91440" bIns="18288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Scalable</a:t>
            </a:r>
            <a:b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Data Management</a:t>
            </a:r>
            <a:endParaRPr 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Subtitle 2"/>
          <p:cNvSpPr txBox="1">
            <a:spLocks/>
          </p:cNvSpPr>
          <p:nvPr/>
        </p:nvSpPr>
        <p:spPr>
          <a:xfrm rot="4135665">
            <a:off x="1616147" y="4382475"/>
            <a:ext cx="2266466" cy="769664"/>
          </a:xfrm>
          <a:prstGeom prst="rect">
            <a:avLst/>
          </a:prstGeom>
          <a:noFill/>
        </p:spPr>
        <p:txBody>
          <a:bodyPr lIns="91440" tIns="91440" rIns="91440" bIns="18288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Machine Learning, Statistics, Data Analysis</a:t>
            </a:r>
            <a:endParaRPr lang="en-US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Subtitle 2"/>
          <p:cNvSpPr txBox="1">
            <a:spLocks/>
          </p:cNvSpPr>
          <p:nvPr/>
        </p:nvSpPr>
        <p:spPr>
          <a:xfrm>
            <a:off x="3859939" y="3293664"/>
            <a:ext cx="1416206" cy="842779"/>
          </a:xfrm>
          <a:prstGeom prst="rect">
            <a:avLst/>
          </a:prstGeom>
          <a:noFill/>
        </p:spPr>
        <p:txBody>
          <a:bodyPr lIns="91440" tIns="91440" rIns="91440" bIns="18288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Data</a:t>
            </a:r>
          </a:p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Science</a:t>
            </a: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feld 16"/>
          <p:cNvSpPr txBox="1"/>
          <p:nvPr/>
        </p:nvSpPr>
        <p:spPr>
          <a:xfrm>
            <a:off x="6172200" y="5943600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Control</a:t>
            </a:r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Flow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feld 17"/>
          <p:cNvSpPr txBox="1"/>
          <p:nvPr/>
        </p:nvSpPr>
        <p:spPr>
          <a:xfrm>
            <a:off x="609600" y="5486400"/>
            <a:ext cx="1930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Iterative </a:t>
            </a:r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Algorithms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hteck 18"/>
          <p:cNvSpPr/>
          <p:nvPr/>
        </p:nvSpPr>
        <p:spPr>
          <a:xfrm>
            <a:off x="696987" y="2133600"/>
            <a:ext cx="1656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Error </a:t>
            </a:r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Estimation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hteck 19"/>
          <p:cNvSpPr/>
          <p:nvPr/>
        </p:nvSpPr>
        <p:spPr>
          <a:xfrm>
            <a:off x="544587" y="2514600"/>
            <a:ext cx="1653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Active</a:t>
            </a:r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Sampling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hteck 20"/>
          <p:cNvSpPr/>
          <p:nvPr/>
        </p:nvSpPr>
        <p:spPr>
          <a:xfrm>
            <a:off x="521872" y="3951777"/>
            <a:ext cx="1027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Sketches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hteck 21"/>
          <p:cNvSpPr/>
          <p:nvPr/>
        </p:nvSpPr>
        <p:spPr>
          <a:xfrm>
            <a:off x="914400" y="5826724"/>
            <a:ext cx="2348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Curse</a:t>
            </a:r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Dimensionality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hteck 22"/>
          <p:cNvSpPr/>
          <p:nvPr/>
        </p:nvSpPr>
        <p:spPr>
          <a:xfrm>
            <a:off x="685800" y="5105400"/>
            <a:ext cx="12073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Decoupling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hteck 23"/>
          <p:cNvSpPr/>
          <p:nvPr/>
        </p:nvSpPr>
        <p:spPr>
          <a:xfrm>
            <a:off x="533400" y="4724400"/>
            <a:ext cx="1449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Convergence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hteck 24"/>
          <p:cNvSpPr/>
          <p:nvPr/>
        </p:nvSpPr>
        <p:spPr>
          <a:xfrm>
            <a:off x="468387" y="3249957"/>
            <a:ext cx="1301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Monte Carlo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hteck 25"/>
          <p:cNvSpPr/>
          <p:nvPr/>
        </p:nvSpPr>
        <p:spPr>
          <a:xfrm>
            <a:off x="773187" y="1142562"/>
            <a:ext cx="26709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Mathematical</a:t>
            </a:r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Programming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hteck 26"/>
          <p:cNvSpPr/>
          <p:nvPr/>
        </p:nvSpPr>
        <p:spPr>
          <a:xfrm>
            <a:off x="620787" y="1470276"/>
            <a:ext cx="1505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Linear Algebra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hteck 27"/>
          <p:cNvSpPr/>
          <p:nvPr/>
        </p:nvSpPr>
        <p:spPr>
          <a:xfrm>
            <a:off x="392187" y="1788124"/>
            <a:ext cx="27847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Stochastic</a:t>
            </a:r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Gradient </a:t>
            </a:r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Descent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hteck 28"/>
          <p:cNvSpPr/>
          <p:nvPr/>
        </p:nvSpPr>
        <p:spPr>
          <a:xfrm>
            <a:off x="696987" y="2895600"/>
            <a:ext cx="1220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Regression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hteck 29"/>
          <p:cNvSpPr/>
          <p:nvPr/>
        </p:nvSpPr>
        <p:spPr>
          <a:xfrm>
            <a:off x="557055" y="3582445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Statistics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hteck 30"/>
          <p:cNvSpPr/>
          <p:nvPr/>
        </p:nvSpPr>
        <p:spPr>
          <a:xfrm>
            <a:off x="533400" y="4343400"/>
            <a:ext cx="934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Hashing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feld 32"/>
          <p:cNvSpPr txBox="1"/>
          <p:nvPr/>
        </p:nvSpPr>
        <p:spPr>
          <a:xfrm>
            <a:off x="7467600" y="3733800"/>
            <a:ext cx="1457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Parallelization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feld 33"/>
          <p:cNvSpPr txBox="1"/>
          <p:nvPr/>
        </p:nvSpPr>
        <p:spPr>
          <a:xfrm>
            <a:off x="7010400" y="5334000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Query Optimization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feld 34"/>
          <p:cNvSpPr txBox="1"/>
          <p:nvPr/>
        </p:nvSpPr>
        <p:spPr>
          <a:xfrm>
            <a:off x="7162800" y="3048000"/>
            <a:ext cx="1581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Fault </a:t>
            </a:r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Tolerance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feld 35"/>
          <p:cNvSpPr txBox="1"/>
          <p:nvPr/>
        </p:nvSpPr>
        <p:spPr>
          <a:xfrm>
            <a:off x="6096000" y="1295400"/>
            <a:ext cx="2478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Relational Algebra / SQL 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feld 36"/>
          <p:cNvSpPr txBox="1"/>
          <p:nvPr/>
        </p:nvSpPr>
        <p:spPr>
          <a:xfrm>
            <a:off x="7543800" y="4038600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Scalability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feld 37"/>
          <p:cNvSpPr txBox="1"/>
          <p:nvPr/>
        </p:nvSpPr>
        <p:spPr>
          <a:xfrm>
            <a:off x="6804248" y="4746630"/>
            <a:ext cx="239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Data Analysis Language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feld 38"/>
          <p:cNvSpPr txBox="1"/>
          <p:nvPr/>
        </p:nvSpPr>
        <p:spPr>
          <a:xfrm>
            <a:off x="7467600" y="5011438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Compiler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feld 39"/>
          <p:cNvSpPr txBox="1"/>
          <p:nvPr/>
        </p:nvSpPr>
        <p:spPr>
          <a:xfrm>
            <a:off x="6998504" y="3395246"/>
            <a:ext cx="2182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Memory Management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feld 40"/>
          <p:cNvSpPr txBox="1"/>
          <p:nvPr/>
        </p:nvSpPr>
        <p:spPr>
          <a:xfrm>
            <a:off x="7250239" y="4377114"/>
            <a:ext cx="186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Memory </a:t>
            </a:r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Hierarchy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feld 41"/>
          <p:cNvSpPr txBox="1"/>
          <p:nvPr/>
        </p:nvSpPr>
        <p:spPr>
          <a:xfrm>
            <a:off x="7924800" y="5638800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Data Flow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feld 42"/>
          <p:cNvSpPr txBox="1"/>
          <p:nvPr/>
        </p:nvSpPr>
        <p:spPr>
          <a:xfrm>
            <a:off x="7086600" y="2743200"/>
            <a:ext cx="2098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Hardware Adaptation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feld 43"/>
          <p:cNvSpPr txBox="1"/>
          <p:nvPr/>
        </p:nvSpPr>
        <p:spPr>
          <a:xfrm>
            <a:off x="6666295" y="5632714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Indexing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feld 44"/>
          <p:cNvSpPr txBox="1"/>
          <p:nvPr/>
        </p:nvSpPr>
        <p:spPr>
          <a:xfrm>
            <a:off x="6689252" y="2420888"/>
            <a:ext cx="2316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Resource</a:t>
            </a:r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Management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feld 45"/>
          <p:cNvSpPr txBox="1"/>
          <p:nvPr/>
        </p:nvSpPr>
        <p:spPr>
          <a:xfrm>
            <a:off x="6781800" y="2057400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NF</a:t>
            </a:r>
            <a:r>
              <a:rPr lang="de-DE" sz="1600" baseline="300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XQuery</a:t>
            </a:r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2" name="Textfeld 46"/>
          <p:cNvSpPr txBox="1"/>
          <p:nvPr/>
        </p:nvSpPr>
        <p:spPr>
          <a:xfrm>
            <a:off x="6553200" y="1676400"/>
            <a:ext cx="2320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Data Warehouse/OLAP</a:t>
            </a:r>
          </a:p>
        </p:txBody>
      </p:sp>
      <p:sp>
        <p:nvSpPr>
          <p:cNvPr id="83" name="Textfeld 47"/>
          <p:cNvSpPr txBox="1"/>
          <p:nvPr/>
        </p:nvSpPr>
        <p:spPr>
          <a:xfrm rot="4295554">
            <a:off x="2944160" y="421704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ML</a:t>
            </a:r>
            <a:endParaRPr lang="de-DE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feld 48"/>
          <p:cNvSpPr txBox="1"/>
          <p:nvPr/>
        </p:nvSpPr>
        <p:spPr>
          <a:xfrm rot="17800375">
            <a:off x="5574095" y="424065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DM</a:t>
            </a:r>
            <a:endParaRPr lang="de-DE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Subtitle 2"/>
          <p:cNvSpPr txBox="1">
            <a:spLocks/>
          </p:cNvSpPr>
          <p:nvPr/>
        </p:nvSpPr>
        <p:spPr>
          <a:xfrm>
            <a:off x="3648092" y="1985721"/>
            <a:ext cx="1815481" cy="494822"/>
          </a:xfrm>
          <a:prstGeom prst="rect">
            <a:avLst/>
          </a:prstGeom>
          <a:noFill/>
        </p:spPr>
        <p:txBody>
          <a:bodyPr lIns="91440" tIns="91440" rIns="91440" bIns="182880" anchor="ctr" anchorCtr="1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FuturaMed"/>
                <a:ea typeface="+mn-ea"/>
                <a:cs typeface="FuturaMe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feld 51"/>
          <p:cNvSpPr txBox="1"/>
          <p:nvPr/>
        </p:nvSpPr>
        <p:spPr>
          <a:xfrm>
            <a:off x="683568" y="843803"/>
            <a:ext cx="8153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Domain Expertise (e.g., </a:t>
            </a:r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Industry</a:t>
            </a:r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 4.0, </a:t>
            </a:r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Medicine</a:t>
            </a:r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Physics</a:t>
            </a:r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, Engineering, </a:t>
            </a:r>
            <a:r>
              <a:rPr lang="de-DE" sz="1600" dirty="0" err="1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, Logistics)</a:t>
            </a:r>
          </a:p>
        </p:txBody>
      </p:sp>
      <p:sp>
        <p:nvSpPr>
          <p:cNvPr id="87" name="Textfeld 53"/>
          <p:cNvSpPr txBox="1"/>
          <p:nvPr/>
        </p:nvSpPr>
        <p:spPr>
          <a:xfrm>
            <a:off x="7596336" y="5970766"/>
            <a:ext cx="1121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Real-Time</a:t>
            </a:r>
            <a:endParaRPr lang="de-DE" sz="16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Data </a:t>
            </a:r>
            <a:r>
              <a:rPr lang="en-US" sz="4000" dirty="0" smtClean="0"/>
              <a:t>Management </a:t>
            </a:r>
            <a:r>
              <a:rPr lang="hu-HU" sz="4000" dirty="0" smtClean="0"/>
              <a:t>vs. Data </a:t>
            </a:r>
            <a:r>
              <a:rPr lang="hu-HU" sz="4000" dirty="0" err="1" smtClean="0"/>
              <a:t>Analytics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560874"/>
            <a:ext cx="8229600" cy="1036478"/>
          </a:xfrm>
        </p:spPr>
        <p:txBody>
          <a:bodyPr/>
          <a:lstStyle/>
          <a:p>
            <a:r>
              <a:rPr lang="en-US" dirty="0" smtClean="0"/>
              <a:t>Data Management for traditional gather, access, search</a:t>
            </a:r>
          </a:p>
          <a:p>
            <a:r>
              <a:rPr lang="en-US" dirty="0" smtClean="0"/>
              <a:t>Analytics (Machine Learning)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insights</a:t>
            </a:r>
            <a:r>
              <a:rPr lang="hu-HU" dirty="0" smtClean="0"/>
              <a:t>, </a:t>
            </a:r>
            <a:r>
              <a:rPr lang="hu-HU" dirty="0" err="1" smtClean="0"/>
              <a:t>predictions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6" b="8727"/>
          <a:stretch/>
        </p:blipFill>
        <p:spPr bwMode="auto">
          <a:xfrm>
            <a:off x="-9704" y="692696"/>
            <a:ext cx="9153704" cy="486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1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7416824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07504" y="5116"/>
            <a:ext cx="8928992" cy="731899"/>
          </a:xfrm>
        </p:spPr>
        <p:txBody>
          <a:bodyPr/>
          <a:lstStyle/>
          <a:p>
            <a:r>
              <a:rPr lang="hu-HU" sz="4000" dirty="0" err="1" smtClean="0"/>
              <a:t>Apache</a:t>
            </a:r>
            <a:r>
              <a:rPr lang="hu-HU" sz="4000" dirty="0" smtClean="0"/>
              <a:t> </a:t>
            </a:r>
            <a:r>
              <a:rPr lang="hu-HU" sz="4000" dirty="0" err="1" smtClean="0"/>
              <a:t>Flink</a:t>
            </a:r>
            <a:r>
              <a:rPr lang="hu-HU" sz="4000" dirty="0" smtClean="0"/>
              <a:t>: </a:t>
            </a:r>
            <a:r>
              <a:rPr lang="hu-HU" sz="4000" dirty="0" err="1" smtClean="0"/>
              <a:t>the</a:t>
            </a:r>
            <a:r>
              <a:rPr lang="hu-HU" sz="4000" dirty="0" smtClean="0"/>
              <a:t> </a:t>
            </a:r>
            <a:r>
              <a:rPr lang="hu-HU" sz="4000" dirty="0" err="1" smtClean="0"/>
              <a:t>emerging</a:t>
            </a:r>
            <a:r>
              <a:rPr lang="hu-HU" sz="4000" dirty="0" smtClean="0"/>
              <a:t> European </a:t>
            </a:r>
            <a:r>
              <a:rPr lang="hu-HU" sz="4000" dirty="0" err="1" smtClean="0"/>
              <a:t>tool</a:t>
            </a:r>
            <a:endParaRPr lang="hu-HU" sz="4000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hu-HU" sz="2800" dirty="0" smtClean="0"/>
              <a:t>TU </a:t>
            </a:r>
            <a:r>
              <a:rPr lang="hu-HU" sz="2800" dirty="0" smtClean="0"/>
              <a:t>Berlin / DFKI (DE)</a:t>
            </a:r>
          </a:p>
          <a:p>
            <a:r>
              <a:rPr lang="hu-HU" sz="2800" dirty="0" smtClean="0"/>
              <a:t>SICS (SE)</a:t>
            </a:r>
          </a:p>
          <a:p>
            <a:r>
              <a:rPr lang="hu-HU" sz="2800" dirty="0" smtClean="0"/>
              <a:t>SZTAKI (HU</a:t>
            </a:r>
            <a:r>
              <a:rPr lang="hu-HU" sz="2800" dirty="0" smtClean="0"/>
              <a:t>)</a:t>
            </a:r>
            <a:endParaRPr lang="hu-HU" sz="2800" dirty="0" smtClean="0"/>
          </a:p>
        </p:txBody>
      </p:sp>
      <p:pic>
        <p:nvPicPr>
          <p:cNvPr id="7" name="Picture 2" descr="http://photos2.meetupstatic.com/photos/event/4/6/b/6/global_41377810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80728"/>
            <a:ext cx="1714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0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Data </a:t>
            </a:r>
            <a:r>
              <a:rPr lang="hu-HU" dirty="0" err="1" smtClean="0"/>
              <a:t>Scientist</a:t>
            </a:r>
            <a:r>
              <a:rPr lang="hu-HU" dirty="0" smtClean="0"/>
              <a:t> </a:t>
            </a:r>
            <a:r>
              <a:rPr lang="hu-HU" dirty="0" err="1" smtClean="0"/>
              <a:t>Supply</a:t>
            </a:r>
            <a:r>
              <a:rPr lang="hu-HU" dirty="0" smtClean="0"/>
              <a:t> </a:t>
            </a:r>
            <a:r>
              <a:rPr lang="hu-HU" dirty="0" err="1" smtClean="0"/>
              <a:t>Chain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62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3"/>
          <a:stretch/>
        </p:blipFill>
        <p:spPr bwMode="auto">
          <a:xfrm>
            <a:off x="0" y="-17956"/>
            <a:ext cx="9144000" cy="69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1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Registered teams - affiliation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8520" y="1124744"/>
            <a:ext cx="9384695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7922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static.com/images?q=tbn:ANd9GcR9tasuj7Fd7l0ig0EKt8o7UA1qG_PujOIV1oI0zppWJJyWuJwA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1" y="3284984"/>
            <a:ext cx="5927757" cy="3096344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Extra </a:t>
            </a:r>
            <a:r>
              <a:rPr lang="hu-HU" sz="4000" dirty="0" err="1" smtClean="0"/>
              <a:t>Slide</a:t>
            </a:r>
            <a:r>
              <a:rPr lang="hu-HU" sz="4000" dirty="0" smtClean="0"/>
              <a:t>: </a:t>
            </a:r>
            <a:r>
              <a:rPr lang="hu-HU" sz="4000" dirty="0" err="1" smtClean="0"/>
              <a:t>Fully</a:t>
            </a:r>
            <a:r>
              <a:rPr lang="hu-HU" sz="4000" dirty="0" smtClean="0"/>
              <a:t> </a:t>
            </a:r>
            <a:r>
              <a:rPr lang="hu-HU" sz="4000" dirty="0" err="1" smtClean="0"/>
              <a:t>Distributed</a:t>
            </a:r>
            <a:r>
              <a:rPr lang="hu-HU" sz="4000" dirty="0" smtClean="0"/>
              <a:t> </a:t>
            </a:r>
            <a:r>
              <a:rPr lang="hu-HU" sz="4000" dirty="0" err="1" smtClean="0"/>
              <a:t>Modeling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Needs</a:t>
            </a:r>
            <a:r>
              <a:rPr lang="hu-HU" dirty="0" smtClean="0"/>
              <a:t> no </a:t>
            </a:r>
            <a:r>
              <a:rPr lang="hu-HU" dirty="0" err="1" smtClean="0"/>
              <a:t>central</a:t>
            </a:r>
            <a:r>
              <a:rPr lang="hu-HU" dirty="0" smtClean="0"/>
              <a:t> service – </a:t>
            </a:r>
            <a:r>
              <a:rPr lang="hu-HU" dirty="0" err="1" smtClean="0"/>
              <a:t>suitable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Ad hoc </a:t>
            </a:r>
            <a:r>
              <a:rPr lang="hu-HU" dirty="0" err="1" smtClean="0"/>
              <a:t>networks</a:t>
            </a:r>
            <a:endParaRPr lang="hu-HU" dirty="0" smtClean="0"/>
          </a:p>
          <a:p>
            <a:pPr lvl="1"/>
            <a:r>
              <a:rPr lang="hu-HU" b="1" dirty="0" err="1" smtClean="0">
                <a:solidFill>
                  <a:srgbClr val="FF0000"/>
                </a:solidFill>
              </a:rPr>
              <a:t>Privacy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requirements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dirty="0" err="1" smtClean="0"/>
              <a:t>Model</a:t>
            </a:r>
            <a:r>
              <a:rPr lang="hu-HU" dirty="0" smtClean="0"/>
              <a:t> delta </a:t>
            </a:r>
            <a:r>
              <a:rPr lang="hu-HU" dirty="0" err="1" smtClean="0"/>
              <a:t>updates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sent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peers</a:t>
            </a:r>
            <a:endParaRPr lang="hu-HU" dirty="0" smtClean="0"/>
          </a:p>
          <a:p>
            <a:r>
              <a:rPr lang="hu-HU" dirty="0" err="1" smtClean="0"/>
              <a:t>Results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applicability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Classification</a:t>
            </a:r>
            <a:endParaRPr lang="hu-HU" dirty="0" smtClean="0"/>
          </a:p>
          <a:p>
            <a:pPr lvl="1"/>
            <a:r>
              <a:rPr lang="hu-HU" dirty="0" err="1" smtClean="0"/>
              <a:t>Recommender</a:t>
            </a:r>
            <a:r>
              <a:rPr lang="hu-HU" dirty="0" smtClean="0"/>
              <a:t> Systems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452320" y="3717032"/>
            <a:ext cx="11521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R</a:t>
            </a:r>
            <a:r>
              <a:rPr lang="hu-HU" dirty="0" smtClean="0"/>
              <a:t> </a:t>
            </a:r>
            <a:r>
              <a:rPr lang="hu-HU" dirty="0" smtClean="0">
                <a:sym typeface="Symbol"/>
              </a:rPr>
              <a:t> P</a:t>
            </a:r>
            <a:r>
              <a:rPr lang="hu-HU" baseline="-25000" dirty="0" smtClean="0">
                <a:sym typeface="Symbol"/>
              </a:rPr>
              <a:t>1</a:t>
            </a:r>
            <a:r>
              <a:rPr lang="hu-HU" dirty="0" smtClean="0">
                <a:sym typeface="Symbol"/>
              </a:rPr>
              <a:t>Q</a:t>
            </a:r>
            <a:r>
              <a:rPr lang="hu-HU" baseline="-25000" dirty="0" smtClean="0">
                <a:sym typeface="Symbol"/>
              </a:rPr>
              <a:t>1</a:t>
            </a:r>
            <a:endParaRPr lang="hu-HU" baseline="-25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832140" y="5661248"/>
            <a:ext cx="17641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R </a:t>
            </a:r>
            <a:r>
              <a:rPr lang="hu-HU" dirty="0" smtClean="0">
                <a:sym typeface="Symbol"/>
              </a:rPr>
              <a:t> P</a:t>
            </a:r>
            <a:r>
              <a:rPr lang="hu-HU" baseline="-25000" dirty="0" smtClean="0">
                <a:sym typeface="Symbol"/>
              </a:rPr>
              <a:t>2</a:t>
            </a:r>
            <a:r>
              <a:rPr lang="hu-HU" dirty="0" smtClean="0">
                <a:sym typeface="Symbol"/>
              </a:rPr>
              <a:t>(Q</a:t>
            </a:r>
            <a:r>
              <a:rPr lang="hu-HU" baseline="-25000" dirty="0">
                <a:sym typeface="Symbol"/>
              </a:rPr>
              <a:t>2</a:t>
            </a:r>
            <a:r>
              <a:rPr lang="hu-HU" dirty="0" smtClean="0">
                <a:sym typeface="Symbol"/>
              </a:rPr>
              <a:t>+Q)</a:t>
            </a:r>
            <a:endParaRPr lang="hu-HU" baseline="-25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7164288" y="249289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Measurement</a:t>
            </a:r>
            <a:endParaRPr lang="hu-HU" baseline="-25000" dirty="0"/>
          </a:p>
        </p:txBody>
      </p:sp>
      <p:cxnSp>
        <p:nvCxnSpPr>
          <p:cNvPr id="9" name="Egyenes összekötő nyíllal 8"/>
          <p:cNvCxnSpPr>
            <a:stCxn id="7" idx="2"/>
          </p:cNvCxnSpPr>
          <p:nvPr/>
        </p:nvCxnSpPr>
        <p:spPr>
          <a:xfrm>
            <a:off x="8028384" y="2893006"/>
            <a:ext cx="0" cy="6800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>
            <a:off x="7452320" y="4153146"/>
            <a:ext cx="576064" cy="13640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5940152" y="3885027"/>
            <a:ext cx="1368152" cy="2321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7452320" y="4653136"/>
            <a:ext cx="5760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ym typeface="Symbol"/>
              </a:rPr>
              <a:t>Q</a:t>
            </a:r>
            <a:endParaRPr lang="hu-HU" baseline="-250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300192" y="3753036"/>
            <a:ext cx="5760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ym typeface="Symbol"/>
              </a:rPr>
              <a:t>Q</a:t>
            </a:r>
            <a:endParaRPr lang="hu-HU" baseline="-25000" dirty="0"/>
          </a:p>
        </p:txBody>
      </p:sp>
    </p:spTree>
    <p:extLst>
      <p:ext uri="{BB962C8B-B14F-4D97-AF65-F5344CB8AC3E}">
        <p14:creationId xmlns:p14="http://schemas.microsoft.com/office/powerpoint/2010/main" val="40161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Software </a:t>
            </a:r>
            <a:r>
              <a:rPr lang="hu-HU" sz="2800" dirty="0" err="1" smtClean="0"/>
              <a:t>Latency</a:t>
            </a:r>
            <a:endParaRPr lang="hu-HU" sz="2800" dirty="0" smtClean="0"/>
          </a:p>
          <a:p>
            <a:pPr lvl="1"/>
            <a:r>
              <a:rPr lang="en-US" sz="2400" dirty="0" smtClean="0"/>
              <a:t>For </a:t>
            </a:r>
            <a:r>
              <a:rPr lang="en-US" sz="2400" dirty="0" smtClean="0"/>
              <a:t>data streaming solutions, we have to combine</a:t>
            </a:r>
          </a:p>
          <a:p>
            <a:pPr lvl="2"/>
            <a:r>
              <a:rPr lang="en-US" sz="2000" dirty="0" smtClean="0"/>
              <a:t>Batch pre-computed models updated real time (lambda architecture)</a:t>
            </a:r>
          </a:p>
          <a:p>
            <a:pPr lvl="2"/>
            <a:r>
              <a:rPr lang="en-US" sz="2000" dirty="0" smtClean="0"/>
              <a:t>Very low memory data approximation</a:t>
            </a:r>
          </a:p>
          <a:p>
            <a:pPr lvl="2"/>
            <a:r>
              <a:rPr lang="en-US" sz="2000" dirty="0" smtClean="0"/>
              <a:t>Carefully selected database operations to optimize communication</a:t>
            </a:r>
          </a:p>
          <a:p>
            <a:pPr lvl="1"/>
            <a:r>
              <a:rPr lang="en-US" sz="2400" dirty="0" smtClean="0"/>
              <a:t>Machine learning, prediction, classification made</a:t>
            </a:r>
          </a:p>
          <a:p>
            <a:pPr lvl="2"/>
            <a:r>
              <a:rPr lang="en-US" sz="2000" dirty="0" smtClean="0"/>
              <a:t>Highly time sensitive, streaming</a:t>
            </a:r>
          </a:p>
          <a:p>
            <a:pPr lvl="2"/>
            <a:r>
              <a:rPr lang="en-US" sz="2000" dirty="0" smtClean="0"/>
              <a:t>Fully distributed: each element learns by passing model error to </a:t>
            </a:r>
            <a:r>
              <a:rPr lang="en-US" sz="2000" dirty="0" smtClean="0"/>
              <a:t>peers</a:t>
            </a:r>
            <a:endParaRPr lang="hu-HU" sz="2000" dirty="0" smtClean="0"/>
          </a:p>
          <a:p>
            <a:r>
              <a:rPr lang="hu-HU" sz="2800" dirty="0" smtClean="0"/>
              <a:t>Human </a:t>
            </a:r>
            <a:r>
              <a:rPr lang="hu-HU" sz="2800" dirty="0" err="1" smtClean="0"/>
              <a:t>Latency</a:t>
            </a:r>
            <a:endParaRPr lang="hu-HU" sz="2800" dirty="0" smtClean="0"/>
          </a:p>
          <a:p>
            <a:pPr lvl="1"/>
            <a:r>
              <a:rPr lang="hu-HU" sz="2400" dirty="0" err="1" smtClean="0"/>
              <a:t>Shortage</a:t>
            </a:r>
            <a:r>
              <a:rPr lang="hu-HU" sz="2400" dirty="0" smtClean="0"/>
              <a:t> of Data </a:t>
            </a:r>
            <a:r>
              <a:rPr lang="hu-HU" sz="2400" dirty="0" err="1" smtClean="0"/>
              <a:t>Scientists</a:t>
            </a:r>
            <a:r>
              <a:rPr lang="hu-HU" sz="2400" dirty="0" smtClean="0"/>
              <a:t> </a:t>
            </a:r>
            <a:r>
              <a:rPr lang="hu-HU" sz="2400" dirty="0" err="1" smtClean="0"/>
              <a:t>worldwide</a:t>
            </a:r>
            <a:endParaRPr lang="hu-HU" sz="2400" dirty="0" smtClean="0"/>
          </a:p>
          <a:p>
            <a:pPr lvl="1"/>
            <a:r>
              <a:rPr lang="hu-HU" sz="2400" dirty="0" err="1" smtClean="0"/>
              <a:t>Needs</a:t>
            </a:r>
            <a:r>
              <a:rPr lang="hu-HU" sz="2400" dirty="0" smtClean="0"/>
              <a:t> </a:t>
            </a:r>
            <a:r>
              <a:rPr lang="hu-HU" sz="2400" dirty="0" err="1" smtClean="0"/>
              <a:t>training</a:t>
            </a:r>
            <a:r>
              <a:rPr lang="hu-HU" sz="2400" dirty="0" smtClean="0"/>
              <a:t> AND </a:t>
            </a:r>
            <a:r>
              <a:rPr lang="hu-HU" sz="2400" dirty="0" err="1" smtClean="0"/>
              <a:t>syste</a:t>
            </a:r>
            <a:r>
              <a:rPr lang="hu-HU" sz="2400" dirty="0" err="1" smtClean="0"/>
              <a:t>ms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reduced</a:t>
            </a:r>
            <a:r>
              <a:rPr lang="hu-HU" sz="2400" dirty="0" smtClean="0"/>
              <a:t> </a:t>
            </a:r>
            <a:r>
              <a:rPr lang="hu-HU" sz="2400" dirty="0" err="1" smtClean="0"/>
              <a:t>learning</a:t>
            </a:r>
            <a:r>
              <a:rPr lang="hu-HU" sz="2400" dirty="0" smtClean="0"/>
              <a:t> </a:t>
            </a:r>
            <a:r>
              <a:rPr lang="hu-HU" sz="2400" dirty="0" err="1" smtClean="0"/>
              <a:t>curve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18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Deep </a:t>
            </a:r>
            <a:r>
              <a:rPr lang="hu-HU" dirty="0" err="1" smtClean="0"/>
              <a:t>Analytics</a:t>
            </a:r>
            <a:r>
              <a:rPr lang="hu-HU" dirty="0" smtClean="0"/>
              <a:t> </a:t>
            </a:r>
            <a:r>
              <a:rPr lang="hu-HU" dirty="0" err="1" smtClean="0"/>
              <a:t>needs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88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Benczur\Documents\Onelet\Reklam\SAP-Blog-MerylStreep-Demo\streep-clouds\Screenshot from result_meryl_streep_cloud.mp4 - 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92696"/>
            <a:ext cx="9656064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400" b="0" kern="1200">
                <a:solidFill>
                  <a:srgbClr val="007BC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hu-HU" sz="3600" dirty="0" err="1" smtClean="0"/>
              <a:t>Twitter</a:t>
            </a:r>
            <a:r>
              <a:rPr lang="hu-HU" sz="3600" dirty="0" smtClean="0"/>
              <a:t> </a:t>
            </a:r>
            <a:r>
              <a:rPr lang="hu-HU" sz="3600" dirty="0" err="1" smtClean="0"/>
              <a:t>Example</a:t>
            </a:r>
            <a:r>
              <a:rPr lang="hu-HU" sz="3600" dirty="0" smtClean="0"/>
              <a:t>: </a:t>
            </a:r>
            <a:r>
              <a:rPr lang="hu-HU" sz="3600" dirty="0" err="1" smtClean="0"/>
              <a:t>Meryl</a:t>
            </a:r>
            <a:r>
              <a:rPr lang="hu-HU" sz="3600" dirty="0" smtClean="0"/>
              <a:t> </a:t>
            </a:r>
            <a:r>
              <a:rPr lang="hu-HU" sz="3600" dirty="0" err="1" smtClean="0"/>
              <a:t>Streep</a:t>
            </a:r>
            <a:r>
              <a:rPr lang="hu-HU" sz="3600" dirty="0" smtClean="0"/>
              <a:t> – Oscar, 2012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3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9328"/>
            <a:ext cx="9133368" cy="5143500"/>
          </a:xfrm>
          <a:prstGeom prst="rect">
            <a:avLst/>
          </a:prstGeom>
        </p:spPr>
      </p:pic>
      <p:sp>
        <p:nvSpPr>
          <p:cNvPr id="5" name="Cím 2"/>
          <p:cNvSpPr txBox="1">
            <a:spLocks noGrp="1"/>
          </p:cNvSpPr>
          <p:nvPr>
            <p:ph type="title"/>
          </p:nvPr>
        </p:nvSpPr>
        <p:spPr>
          <a:xfrm>
            <a:off x="179512" y="44624"/>
            <a:ext cx="8712968" cy="731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400" b="0" kern="1200">
                <a:solidFill>
                  <a:srgbClr val="007BC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hu-HU" sz="3600" dirty="0" err="1" smtClean="0"/>
              <a:t>Twitter</a:t>
            </a:r>
            <a:r>
              <a:rPr lang="hu-HU" sz="3600" dirty="0" smtClean="0"/>
              <a:t> </a:t>
            </a:r>
            <a:r>
              <a:rPr lang="hu-HU" sz="3600" dirty="0" err="1" smtClean="0"/>
              <a:t>Example</a:t>
            </a:r>
            <a:r>
              <a:rPr lang="hu-HU" sz="3600" dirty="0" smtClean="0"/>
              <a:t>: </a:t>
            </a:r>
            <a:r>
              <a:rPr lang="hu-HU" sz="3600" dirty="0" err="1" smtClean="0"/>
              <a:t>Meryl</a:t>
            </a:r>
            <a:r>
              <a:rPr lang="hu-HU" sz="3600" dirty="0" smtClean="0"/>
              <a:t> </a:t>
            </a:r>
            <a:r>
              <a:rPr lang="hu-HU" sz="3600" dirty="0" err="1" smtClean="0"/>
              <a:t>Streep</a:t>
            </a:r>
            <a:r>
              <a:rPr lang="hu-HU" sz="3600" dirty="0" smtClean="0"/>
              <a:t> – Oscar, 2012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12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8" y="1139328"/>
            <a:ext cx="9133368" cy="5143500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525021" y="1368990"/>
            <a:ext cx="7409118" cy="4682713"/>
            <a:chOff x="497151" y="164494"/>
            <a:chExt cx="7409118" cy="4682713"/>
          </a:xfrm>
        </p:grpSpPr>
        <p:pic>
          <p:nvPicPr>
            <p:cNvPr id="5" name="Picture 4" descr="D:\d\sap-hana\ea-sap-fórum\TweeTrend_results\meryl_streep_lose_shoe-new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35" r="5548" b="20538"/>
            <a:stretch/>
          </p:blipFill>
          <p:spPr bwMode="auto">
            <a:xfrm>
              <a:off x="1479666" y="164494"/>
              <a:ext cx="6426603" cy="4682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Szövegdoboz 5"/>
            <p:cNvSpPr txBox="1"/>
            <p:nvPr/>
          </p:nvSpPr>
          <p:spPr>
            <a:xfrm>
              <a:off x="497151" y="4432448"/>
              <a:ext cx="1618728" cy="24622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kép: http://mirror.co.uk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Cím 2"/>
          <p:cNvSpPr txBox="1">
            <a:spLocks noGrp="1"/>
          </p:cNvSpPr>
          <p:nvPr>
            <p:ph type="title"/>
          </p:nvPr>
        </p:nvSpPr>
        <p:spPr>
          <a:xfrm>
            <a:off x="179512" y="44624"/>
            <a:ext cx="8712968" cy="731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400" b="0" kern="1200">
                <a:solidFill>
                  <a:srgbClr val="007BC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hu-HU" sz="3600" dirty="0" err="1" smtClean="0"/>
              <a:t>Twitter</a:t>
            </a:r>
            <a:r>
              <a:rPr lang="hu-HU" sz="3600" dirty="0" smtClean="0"/>
              <a:t> </a:t>
            </a:r>
            <a:r>
              <a:rPr lang="hu-HU" sz="3600" dirty="0" err="1" smtClean="0"/>
              <a:t>Example</a:t>
            </a:r>
            <a:r>
              <a:rPr lang="hu-HU" sz="3600" dirty="0" smtClean="0"/>
              <a:t>: </a:t>
            </a:r>
            <a:r>
              <a:rPr lang="hu-HU" sz="3600" dirty="0" err="1" smtClean="0"/>
              <a:t>Meryl</a:t>
            </a:r>
            <a:r>
              <a:rPr lang="hu-HU" sz="3600" dirty="0" smtClean="0"/>
              <a:t> </a:t>
            </a:r>
            <a:r>
              <a:rPr lang="hu-HU" sz="3600" dirty="0" err="1" smtClean="0"/>
              <a:t>Streep</a:t>
            </a:r>
            <a:r>
              <a:rPr lang="hu-HU" sz="3600" dirty="0" smtClean="0"/>
              <a:t> – Oscar, 2012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07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0" y="1141579"/>
            <a:ext cx="9133366" cy="5143500"/>
          </a:xfrm>
          <a:prstGeom prst="rect">
            <a:avLst/>
          </a:prstGeom>
        </p:spPr>
      </p:pic>
      <p:sp>
        <p:nvSpPr>
          <p:cNvPr id="5" name="Cím 2"/>
          <p:cNvSpPr txBox="1">
            <a:spLocks noGrp="1"/>
          </p:cNvSpPr>
          <p:nvPr>
            <p:ph type="title"/>
          </p:nvPr>
        </p:nvSpPr>
        <p:spPr>
          <a:xfrm>
            <a:off x="179512" y="44624"/>
            <a:ext cx="8712968" cy="731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400" b="0" kern="1200">
                <a:solidFill>
                  <a:srgbClr val="007BC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hu-HU" sz="3600" dirty="0" err="1" smtClean="0"/>
              <a:t>Twitter</a:t>
            </a:r>
            <a:r>
              <a:rPr lang="hu-HU" sz="3600" dirty="0" smtClean="0"/>
              <a:t> </a:t>
            </a:r>
            <a:r>
              <a:rPr lang="hu-HU" sz="3600" dirty="0" err="1" smtClean="0"/>
              <a:t>Example</a:t>
            </a:r>
            <a:r>
              <a:rPr lang="hu-HU" sz="3600" dirty="0" smtClean="0"/>
              <a:t>: </a:t>
            </a:r>
            <a:r>
              <a:rPr lang="hu-HU" sz="3600" dirty="0" err="1" smtClean="0"/>
              <a:t>Meryl</a:t>
            </a:r>
            <a:r>
              <a:rPr lang="hu-HU" sz="3600" dirty="0" smtClean="0"/>
              <a:t> </a:t>
            </a:r>
            <a:r>
              <a:rPr lang="hu-HU" sz="3600" dirty="0" err="1" smtClean="0"/>
              <a:t>Streep</a:t>
            </a:r>
            <a:r>
              <a:rPr lang="hu-HU" sz="3600" dirty="0" smtClean="0"/>
              <a:t> – Oscar, 2012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89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3" y="1141579"/>
            <a:ext cx="9133366" cy="5143500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716260" y="1888787"/>
            <a:ext cx="6654915" cy="3994379"/>
            <a:chOff x="688390" y="684291"/>
            <a:chExt cx="6654915" cy="3994379"/>
          </a:xfrm>
        </p:grpSpPr>
        <p:pic>
          <p:nvPicPr>
            <p:cNvPr id="5" name="Picture 3" descr="D:\d\sap-hana\ea-sap-fórum\TweeTrend_results\streep-oscar-news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879" y="684291"/>
              <a:ext cx="5227426" cy="399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Szövegdoboz 5"/>
            <p:cNvSpPr txBox="1"/>
            <p:nvPr/>
          </p:nvSpPr>
          <p:spPr>
            <a:xfrm>
              <a:off x="688390" y="4432449"/>
              <a:ext cx="1427489" cy="24622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kép: http://bbc.com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Cím 2"/>
          <p:cNvSpPr txBox="1">
            <a:spLocks noGrp="1"/>
          </p:cNvSpPr>
          <p:nvPr>
            <p:ph type="title"/>
          </p:nvPr>
        </p:nvSpPr>
        <p:spPr>
          <a:xfrm>
            <a:off x="179512" y="44624"/>
            <a:ext cx="8712968" cy="731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400" b="0" kern="1200">
                <a:solidFill>
                  <a:srgbClr val="007BC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hu-HU" sz="3600" dirty="0" err="1" smtClean="0"/>
              <a:t>Twitter</a:t>
            </a:r>
            <a:r>
              <a:rPr lang="hu-HU" sz="3600" dirty="0" smtClean="0"/>
              <a:t> </a:t>
            </a:r>
            <a:r>
              <a:rPr lang="hu-HU" sz="3600" dirty="0" err="1" smtClean="0"/>
              <a:t>Example</a:t>
            </a:r>
            <a:r>
              <a:rPr lang="hu-HU" sz="3600" dirty="0" smtClean="0"/>
              <a:t>: </a:t>
            </a:r>
            <a:r>
              <a:rPr lang="hu-HU" sz="3600" dirty="0" err="1" smtClean="0"/>
              <a:t>Meryl</a:t>
            </a:r>
            <a:r>
              <a:rPr lang="hu-HU" sz="3600" dirty="0" smtClean="0"/>
              <a:t> </a:t>
            </a:r>
            <a:r>
              <a:rPr lang="hu-HU" sz="3600" dirty="0" err="1" smtClean="0"/>
              <a:t>Streep</a:t>
            </a:r>
            <a:r>
              <a:rPr lang="hu-HU" sz="3600" dirty="0" smtClean="0"/>
              <a:t> – Oscar, 2012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66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4744"/>
            <a:ext cx="9143999" cy="5143500"/>
          </a:xfrm>
          <a:prstGeom prst="rect">
            <a:avLst/>
          </a:prstGeom>
        </p:spPr>
      </p:pic>
      <p:sp>
        <p:nvSpPr>
          <p:cNvPr id="5" name="Cím 2"/>
          <p:cNvSpPr txBox="1">
            <a:spLocks noGrp="1"/>
          </p:cNvSpPr>
          <p:nvPr>
            <p:ph type="title"/>
          </p:nvPr>
        </p:nvSpPr>
        <p:spPr>
          <a:xfrm>
            <a:off x="179512" y="44624"/>
            <a:ext cx="8712968" cy="731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400" b="0" kern="1200">
                <a:solidFill>
                  <a:srgbClr val="007BC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hu-HU" sz="3600" dirty="0" err="1" smtClean="0"/>
              <a:t>Twitter</a:t>
            </a:r>
            <a:r>
              <a:rPr lang="hu-HU" sz="3600" dirty="0" smtClean="0"/>
              <a:t> </a:t>
            </a:r>
            <a:r>
              <a:rPr lang="hu-HU" sz="3600" dirty="0" err="1" smtClean="0"/>
              <a:t>Example</a:t>
            </a:r>
            <a:r>
              <a:rPr lang="hu-HU" sz="3600" dirty="0" smtClean="0"/>
              <a:t>: </a:t>
            </a:r>
            <a:r>
              <a:rPr lang="hu-HU" sz="3600" dirty="0" err="1" smtClean="0"/>
              <a:t>Meryl</a:t>
            </a:r>
            <a:r>
              <a:rPr lang="hu-HU" sz="3600" dirty="0" smtClean="0"/>
              <a:t> </a:t>
            </a:r>
            <a:r>
              <a:rPr lang="hu-HU" sz="3600" dirty="0" err="1" smtClean="0"/>
              <a:t>Streep</a:t>
            </a:r>
            <a:r>
              <a:rPr lang="hu-HU" sz="3600" dirty="0" smtClean="0"/>
              <a:t> – Oscar, 2012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70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gyvezető">
  <a:themeElements>
    <a:clrScheme name="Ügyvezető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gyvezető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gyvezet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sztaki_ercim_slides</Template>
  <TotalTime>27706</TotalTime>
  <Words>691</Words>
  <Application>Microsoft Office PowerPoint</Application>
  <PresentationFormat>Diavetítés a képernyőre (4:3 oldalarány)</PresentationFormat>
  <Paragraphs>138</Paragraphs>
  <Slides>25</Slides>
  <Notes>2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Ügyvezető</vt:lpstr>
      <vt:lpstr>Big Data Analytics</vt:lpstr>
      <vt:lpstr>Data Management vs. Data Analytics</vt:lpstr>
      <vt:lpstr>Deep Analytics needs</vt:lpstr>
      <vt:lpstr>Twitter Example: Meryl Streep – Oscar, 2012</vt:lpstr>
      <vt:lpstr>Twitter Example: Meryl Streep – Oscar, 2012</vt:lpstr>
      <vt:lpstr>Twitter Example: Meryl Streep – Oscar, 2012</vt:lpstr>
      <vt:lpstr>Twitter Example: Meryl Streep – Oscar, 2012</vt:lpstr>
      <vt:lpstr>Twitter Example: Meryl Streep – Oscar, 2012</vt:lpstr>
      <vt:lpstr>Twitter Example: Meryl Streep – Oscar, 2012</vt:lpstr>
      <vt:lpstr>What was The Analytics Challenge?</vt:lpstr>
      <vt:lpstr>Need for Networked Analytics</vt:lpstr>
      <vt:lpstr>Need for Networked Analytics</vt:lpstr>
      <vt:lpstr>Predictive Claims Processing</vt:lpstr>
      <vt:lpstr>3-4 transactions distance raise the flag</vt:lpstr>
      <vt:lpstr>Need for Real Time Analytics</vt:lpstr>
      <vt:lpstr>Software AND Human Latencies</vt:lpstr>
      <vt:lpstr>Deep Analysis of Big Data is Key to Competitiveness</vt:lpstr>
      <vt:lpstr>Data Science: Deep Analytics + Big Data</vt:lpstr>
      <vt:lpstr>Data Scientist magic triangle</vt:lpstr>
      <vt:lpstr>Apache Flink: the emerging European tool</vt:lpstr>
      <vt:lpstr>Data Scientist Supply Chain</vt:lpstr>
      <vt:lpstr>PowerPoint bemutató</vt:lpstr>
      <vt:lpstr>Registered teams - affiliation </vt:lpstr>
      <vt:lpstr>Extra Slide: Fully Distributed Modeling</vt:lpstr>
      <vt:lpstr>Conclusions</vt:lpstr>
    </vt:vector>
  </TitlesOfParts>
  <Company>mta sztaki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and Automation Institute Hungarian Academy of Sciences</dc:title>
  <dc:creator>ba</dc:creator>
  <cp:lastModifiedBy>Benczur</cp:lastModifiedBy>
  <cp:revision>349</cp:revision>
  <dcterms:created xsi:type="dcterms:W3CDTF">2004-11-19T21:42:53Z</dcterms:created>
  <dcterms:modified xsi:type="dcterms:W3CDTF">2015-11-03T13:08:47Z</dcterms:modified>
</cp:coreProperties>
</file>