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65" r:id="rId6"/>
    <p:sldId id="261" r:id="rId7"/>
    <p:sldId id="262" r:id="rId8"/>
    <p:sldId id="263" r:id="rId9"/>
    <p:sldId id="264" r:id="rId10"/>
    <p:sldId id="266" r:id="rId11"/>
    <p:sldId id="269" r:id="rId12"/>
    <p:sldId id="270" r:id="rId13"/>
    <p:sldId id="272" r:id="rId14"/>
    <p:sldId id="276" r:id="rId15"/>
    <p:sldId id="274" r:id="rId16"/>
    <p:sldId id="271" r:id="rId17"/>
    <p:sldId id="275" r:id="rId18"/>
    <p:sldId id="268" r:id="rId19"/>
    <p:sldId id="273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6834-B9A9-4AAD-BF10-A3EF13389BDC}" type="datetimeFigureOut">
              <a:rPr lang="hu-HU" smtClean="0"/>
              <a:t>2015.10.31.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B566-FB3C-4247-800D-E9126777B2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482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6834-B9A9-4AAD-BF10-A3EF13389BDC}" type="datetimeFigureOut">
              <a:rPr lang="hu-HU" smtClean="0"/>
              <a:t>2015.10.31.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B566-FB3C-4247-800D-E9126777B2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950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6834-B9A9-4AAD-BF10-A3EF13389BDC}" type="datetimeFigureOut">
              <a:rPr lang="hu-HU" smtClean="0"/>
              <a:t>2015.10.31.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B566-FB3C-4247-800D-E9126777B2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617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6834-B9A9-4AAD-BF10-A3EF13389BDC}" type="datetimeFigureOut">
              <a:rPr lang="hu-HU" smtClean="0"/>
              <a:t>2015.10.31.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B566-FB3C-4247-800D-E9126777B2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50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6834-B9A9-4AAD-BF10-A3EF13389BDC}" type="datetimeFigureOut">
              <a:rPr lang="hu-HU" smtClean="0"/>
              <a:t>2015.10.31.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B566-FB3C-4247-800D-E9126777B2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765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6834-B9A9-4AAD-BF10-A3EF13389BDC}" type="datetimeFigureOut">
              <a:rPr lang="hu-HU" smtClean="0"/>
              <a:t>2015.10.31.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B566-FB3C-4247-800D-E9126777B2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9523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6834-B9A9-4AAD-BF10-A3EF13389BDC}" type="datetimeFigureOut">
              <a:rPr lang="hu-HU" smtClean="0"/>
              <a:t>2015.10.31.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B566-FB3C-4247-800D-E9126777B2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5757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6834-B9A9-4AAD-BF10-A3EF13389BDC}" type="datetimeFigureOut">
              <a:rPr lang="hu-HU" smtClean="0"/>
              <a:t>2015.10.31.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B566-FB3C-4247-800D-E9126777B2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9040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6834-B9A9-4AAD-BF10-A3EF13389BDC}" type="datetimeFigureOut">
              <a:rPr lang="hu-HU" smtClean="0"/>
              <a:t>2015.10.31.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B566-FB3C-4247-800D-E9126777B2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398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6834-B9A9-4AAD-BF10-A3EF13389BDC}" type="datetimeFigureOut">
              <a:rPr lang="hu-HU" smtClean="0"/>
              <a:t>2015.10.31.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B566-FB3C-4247-800D-E9126777B2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1342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6834-B9A9-4AAD-BF10-A3EF13389BDC}" type="datetimeFigureOut">
              <a:rPr lang="hu-HU" smtClean="0"/>
              <a:t>2015.10.31.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B566-FB3C-4247-800D-E9126777B2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0776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E6834-B9A9-4AAD-BF10-A3EF13389BDC}" type="datetimeFigureOut">
              <a:rPr lang="hu-HU" smtClean="0"/>
              <a:t>2015.10.31.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6B566-FB3C-4247-800D-E9126777B2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881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2014&#250;j\kut&#233;j\1c_oktober4_gatszakadas_folyadeksebessegek_3D_xvid.avi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Az </a:t>
            </a:r>
            <a:r>
              <a:rPr lang="hu-HU" b="1" dirty="0" err="1" smtClean="0">
                <a:solidFill>
                  <a:srgbClr val="002060"/>
                </a:solidFill>
              </a:rPr>
              <a:t>UAV-rendszerek</a:t>
            </a:r>
            <a:r>
              <a:rPr lang="hu-HU" b="1" dirty="0" smtClean="0">
                <a:solidFill>
                  <a:srgbClr val="002060"/>
                </a:solidFill>
              </a:rPr>
              <a:t> alkalmazásának lehetőségei 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az ár- és belvízvédelemben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Dr. Bíró Tibor</a:t>
            </a:r>
          </a:p>
          <a:p>
            <a:r>
              <a:rPr lang="hu-HU" b="1" dirty="0" smtClean="0">
                <a:solidFill>
                  <a:srgbClr val="002060"/>
                </a:solidFill>
              </a:rPr>
              <a:t>dékán</a:t>
            </a:r>
          </a:p>
          <a:p>
            <a:r>
              <a:rPr lang="hu-HU" b="1" dirty="0" smtClean="0">
                <a:solidFill>
                  <a:srgbClr val="002060"/>
                </a:solidFill>
              </a:rPr>
              <a:t>Szent István Egyetem</a:t>
            </a:r>
          </a:p>
          <a:p>
            <a:r>
              <a:rPr lang="hu-HU" b="1" dirty="0" smtClean="0">
                <a:solidFill>
                  <a:srgbClr val="002060"/>
                </a:solidFill>
              </a:rPr>
              <a:t>Gazdasági, Agrár- és Egészségtudományi Kar</a:t>
            </a:r>
          </a:p>
          <a:p>
            <a:endParaRPr lang="hu-H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Hatótávolság –sávszélesség - biztonság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Rotoros: 100 méteres magasságnál 50 méter széles sáv felvételezhető, kb. 20 perc, nem tud siklani csak esni, visszatérés van</a:t>
            </a:r>
          </a:p>
          <a:p>
            <a:r>
              <a:rPr lang="hu-HU" dirty="0" smtClean="0"/>
              <a:t>Merev szárnyú: pár száz méteres magasság, 200 méteres sáv, 2 óra repülési idő, 3xbiztonság: lesiklik, visszatér, ejtőernyő</a:t>
            </a:r>
          </a:p>
          <a:p>
            <a:r>
              <a:rPr lang="hu-HU" dirty="0" smtClean="0"/>
              <a:t>Repülés:</a:t>
            </a:r>
          </a:p>
          <a:p>
            <a:pPr lvl="1"/>
            <a:r>
              <a:rPr lang="hu-HU" dirty="0" smtClean="0"/>
              <a:t>Láthatósági repülés</a:t>
            </a:r>
          </a:p>
          <a:p>
            <a:pPr lvl="1"/>
            <a:r>
              <a:rPr lang="hu-HU" dirty="0" err="1" smtClean="0"/>
              <a:t>Track</a:t>
            </a:r>
            <a:r>
              <a:rPr lang="hu-HU" dirty="0" smtClean="0"/>
              <a:t> alapján</a:t>
            </a:r>
          </a:p>
          <a:p>
            <a:pPr lvl="1"/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8722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UAV-n</a:t>
            </a:r>
            <a:r>
              <a:rPr lang="hu-HU" dirty="0" smtClean="0"/>
              <a:t> alkalmazható szenzortípusok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Fotogrammetriailag értékelhető </a:t>
            </a:r>
            <a:r>
              <a:rPr lang="hu-HU" dirty="0" err="1" smtClean="0"/>
              <a:t>orto</a:t>
            </a:r>
            <a:r>
              <a:rPr lang="hu-HU" dirty="0" smtClean="0"/>
              <a:t> kamerát nem lehet rá tenni</a:t>
            </a:r>
            <a:endParaRPr lang="hu-HU" dirty="0"/>
          </a:p>
          <a:p>
            <a:r>
              <a:rPr lang="hu-HU" dirty="0" err="1" smtClean="0"/>
              <a:t>Infra</a:t>
            </a:r>
            <a:r>
              <a:rPr lang="hu-HU" dirty="0" smtClean="0"/>
              <a:t> (</a:t>
            </a:r>
            <a:r>
              <a:rPr lang="hu-HU" dirty="0" err="1" smtClean="0"/>
              <a:t>termális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Multispektrális</a:t>
            </a:r>
            <a:r>
              <a:rPr lang="hu-HU" dirty="0" smtClean="0"/>
              <a:t> és </a:t>
            </a:r>
            <a:r>
              <a:rPr lang="hu-HU" dirty="0" err="1" smtClean="0"/>
              <a:t>infraközeli</a:t>
            </a:r>
            <a:r>
              <a:rPr lang="hu-HU" dirty="0" smtClean="0"/>
              <a:t> (NIR)</a:t>
            </a:r>
          </a:p>
          <a:p>
            <a:r>
              <a:rPr lang="hu-HU" dirty="0" err="1" smtClean="0"/>
              <a:t>Lidar</a:t>
            </a:r>
            <a:r>
              <a:rPr lang="hu-HU" dirty="0" smtClean="0"/>
              <a:t> (</a:t>
            </a:r>
            <a:r>
              <a:rPr lang="hu-HU" dirty="0" err="1" smtClean="0"/>
              <a:t>elöntéskockázat</a:t>
            </a:r>
            <a:r>
              <a:rPr lang="hu-HU" dirty="0" smtClean="0"/>
              <a:t>)</a:t>
            </a:r>
            <a:endParaRPr lang="hu-HU" dirty="0"/>
          </a:p>
          <a:p>
            <a:pPr lvl="1"/>
            <a:r>
              <a:rPr lang="hu-HU" dirty="0" smtClean="0"/>
              <a:t>a </a:t>
            </a:r>
            <a:r>
              <a:rPr lang="hu-HU" dirty="0" err="1" smtClean="0"/>
              <a:t>batimetrikus</a:t>
            </a:r>
            <a:r>
              <a:rPr lang="hu-HU" dirty="0" smtClean="0"/>
              <a:t> </a:t>
            </a:r>
            <a:r>
              <a:rPr lang="hu-HU" dirty="0" err="1" smtClean="0"/>
              <a:t>Lidart</a:t>
            </a:r>
            <a:r>
              <a:rPr lang="hu-HU" dirty="0" smtClean="0"/>
              <a:t> nem bírja el</a:t>
            </a:r>
          </a:p>
          <a:p>
            <a:pPr lvl="1"/>
            <a:r>
              <a:rPr lang="hu-HU" dirty="0" smtClean="0"/>
              <a:t>Nincs teljes jelalak (egyszeres visszaverődések)</a:t>
            </a:r>
          </a:p>
          <a:p>
            <a:r>
              <a:rPr lang="hu-HU" dirty="0" smtClean="0"/>
              <a:t>Geofizikai szenzor (töltések textúrájának vizsgálata)</a:t>
            </a:r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0037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chemeClr val="tx2"/>
                </a:solidFill>
              </a:rPr>
              <a:t>Talajnedvesség és belvíz térképezés</a:t>
            </a:r>
            <a:endParaRPr lang="hu-HU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://horuslab.eu/wp-content/uploads/2013/10/drainag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116" y="1825625"/>
            <a:ext cx="666576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8178084" y="5807631"/>
            <a:ext cx="189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horuslab.eu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0433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dirty="0" err="1" smtClean="0">
                <a:solidFill>
                  <a:srgbClr val="002060"/>
                </a:solidFill>
              </a:rPr>
              <a:t>Töltésmenti</a:t>
            </a:r>
            <a:r>
              <a:rPr lang="hu-HU" sz="3600" dirty="0" smtClean="0">
                <a:solidFill>
                  <a:srgbClr val="002060"/>
                </a:solidFill>
              </a:rPr>
              <a:t> szivárgások észlelése </a:t>
            </a:r>
            <a:br>
              <a:rPr lang="hu-HU" sz="3600" dirty="0" smtClean="0">
                <a:solidFill>
                  <a:srgbClr val="002060"/>
                </a:solidFill>
              </a:rPr>
            </a:br>
            <a:r>
              <a:rPr lang="hu-HU" sz="3600" dirty="0" err="1" smtClean="0">
                <a:solidFill>
                  <a:srgbClr val="002060"/>
                </a:solidFill>
              </a:rPr>
              <a:t>infra</a:t>
            </a:r>
            <a:r>
              <a:rPr lang="hu-HU" sz="3600" dirty="0" smtClean="0">
                <a:solidFill>
                  <a:srgbClr val="002060"/>
                </a:solidFill>
              </a:rPr>
              <a:t> (termál) technológiával</a:t>
            </a:r>
            <a:endParaRPr lang="hu-HU" sz="36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horuslab.eu/wp-content/uploads/2011/02/dike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680" y="1825625"/>
            <a:ext cx="471263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65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484" y="3297398"/>
            <a:ext cx="4609548" cy="345716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193960"/>
            <a:ext cx="4885385" cy="366403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0186" cy="3892640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617" y="365125"/>
            <a:ext cx="4765183" cy="357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2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96532" y="-253061"/>
            <a:ext cx="11164910" cy="1325563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002060"/>
                </a:solidFill>
              </a:rPr>
              <a:t>Mederbenőttség, hullámtér-térképezés </a:t>
            </a:r>
            <a:r>
              <a:rPr lang="hu-HU" sz="3200" b="1" dirty="0" err="1" smtClean="0">
                <a:solidFill>
                  <a:srgbClr val="002060"/>
                </a:solidFill>
              </a:rPr>
              <a:t>hiperspektrális</a:t>
            </a:r>
            <a:r>
              <a:rPr lang="hu-HU" sz="3200" b="1" dirty="0" smtClean="0">
                <a:solidFill>
                  <a:srgbClr val="002060"/>
                </a:solidFill>
              </a:rPr>
              <a:t> technikával </a:t>
            </a:r>
            <a:endParaRPr lang="hu-HU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8" descr="0619-1316_S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229" y="699483"/>
            <a:ext cx="4331459" cy="583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08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12160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UAV rendszerű </a:t>
            </a:r>
            <a:r>
              <a:rPr lang="hu-HU" b="1" dirty="0" err="1" smtClean="0">
                <a:solidFill>
                  <a:srgbClr val="002060"/>
                </a:solidFill>
              </a:rPr>
              <a:t>lézerszkennelés</a:t>
            </a:r>
            <a:endParaRPr lang="hu-HU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www.riegl.com/uploads/pics/RIEGL_airborne_laser_scanner_VQ-480-U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49" y="2038708"/>
            <a:ext cx="3514903" cy="329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riegl.com/uploads/pics/ricopter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915" y="2026723"/>
            <a:ext cx="5340707" cy="382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7304332" y="2167313"/>
            <a:ext cx="3309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/>
              <a:t>RIEGL</a:t>
            </a:r>
            <a:r>
              <a:rPr lang="hu-HU" b="1" dirty="0"/>
              <a:t> </a:t>
            </a:r>
            <a:r>
              <a:rPr lang="hu-HU" b="1" dirty="0" err="1"/>
              <a:t>RiCOPTER</a:t>
            </a:r>
            <a:r>
              <a:rPr lang="hu-HU" b="1" dirty="0"/>
              <a:t> </a:t>
            </a:r>
            <a:r>
              <a:rPr lang="hu-HU" b="1" dirty="0" err="1"/>
              <a:t>with</a:t>
            </a:r>
            <a:r>
              <a:rPr lang="hu-HU" b="1" dirty="0"/>
              <a:t> VUX-SYS</a:t>
            </a:r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3019693" y="2121146"/>
            <a:ext cx="2253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/>
              <a:t>RIEGL</a:t>
            </a:r>
            <a:r>
              <a:rPr lang="hu-HU" b="1" dirty="0"/>
              <a:t> </a:t>
            </a:r>
            <a:r>
              <a:rPr lang="hu-HU" b="1" dirty="0" smtClean="0"/>
              <a:t>VQ-480-U</a:t>
            </a:r>
            <a:endParaRPr lang="hu-HU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5258873" y="6281129"/>
            <a:ext cx="167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www.riegl.com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7486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ím 1"/>
          <p:cNvSpPr>
            <a:spLocks noGrp="1"/>
          </p:cNvSpPr>
          <p:nvPr>
            <p:ph type="title"/>
          </p:nvPr>
        </p:nvSpPr>
        <p:spPr>
          <a:xfrm>
            <a:off x="1992313" y="11113"/>
            <a:ext cx="8229600" cy="969962"/>
          </a:xfrm>
        </p:spPr>
        <p:txBody>
          <a:bodyPr/>
          <a:lstStyle/>
          <a:p>
            <a:r>
              <a:rPr lang="hu-HU" altLang="hu-HU" sz="3200" b="1"/>
              <a:t>Lézerszkennelt adatok alkalmazása</a:t>
            </a:r>
          </a:p>
        </p:txBody>
      </p:sp>
      <p:pic>
        <p:nvPicPr>
          <p:cNvPr id="604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1" y="979489"/>
            <a:ext cx="9091613" cy="55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86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>
                <a:solidFill>
                  <a:schemeClr val="tx2"/>
                </a:solidFill>
              </a:rPr>
              <a:t>Az UAV rendszerek alkalmazhatósága </a:t>
            </a:r>
            <a:br>
              <a:rPr lang="hu-HU" sz="4000" b="1" dirty="0" smtClean="0">
                <a:solidFill>
                  <a:schemeClr val="tx2"/>
                </a:solidFill>
              </a:rPr>
            </a:br>
            <a:r>
              <a:rPr lang="hu-HU" sz="4000" b="1" dirty="0" smtClean="0">
                <a:solidFill>
                  <a:schemeClr val="tx2"/>
                </a:solidFill>
              </a:rPr>
              <a:t>az ár- és belvízvédelemben </a:t>
            </a:r>
            <a:endParaRPr lang="hu-HU" sz="4000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2"/>
                </a:solidFill>
              </a:rPr>
              <a:t>Mérnöki feladatok végzésére </a:t>
            </a:r>
            <a:r>
              <a:rPr lang="hu-HU" dirty="0" smtClean="0">
                <a:solidFill>
                  <a:schemeClr val="tx2"/>
                </a:solidFill>
              </a:rPr>
              <a:t>nem feltétlenül </a:t>
            </a:r>
            <a:r>
              <a:rPr lang="hu-HU" dirty="0" smtClean="0">
                <a:solidFill>
                  <a:schemeClr val="tx2"/>
                </a:solidFill>
              </a:rPr>
              <a:t>alkalmas</a:t>
            </a:r>
          </a:p>
          <a:p>
            <a:r>
              <a:rPr lang="hu-HU" dirty="0" smtClean="0">
                <a:solidFill>
                  <a:schemeClr val="tx2"/>
                </a:solidFill>
              </a:rPr>
              <a:t>Döntéstámogatás</a:t>
            </a:r>
          </a:p>
          <a:p>
            <a:r>
              <a:rPr lang="hu-HU" dirty="0" smtClean="0">
                <a:solidFill>
                  <a:schemeClr val="tx2"/>
                </a:solidFill>
              </a:rPr>
              <a:t>Illesztő pontokkal növelhető a pontosság</a:t>
            </a:r>
          </a:p>
          <a:p>
            <a:r>
              <a:rPr lang="hu-HU" dirty="0" smtClean="0">
                <a:solidFill>
                  <a:schemeClr val="tx2"/>
                </a:solidFill>
              </a:rPr>
              <a:t>Olcsó, kis tömegű szenzorok </a:t>
            </a:r>
            <a:r>
              <a:rPr lang="hu-HU" dirty="0" smtClean="0">
                <a:solidFill>
                  <a:schemeClr val="tx2"/>
                </a:solidFill>
              </a:rPr>
              <a:t>elterjedtek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 smtClean="0">
                <a:solidFill>
                  <a:schemeClr val="tx2"/>
                </a:solidFill>
              </a:rPr>
              <a:t>Azonnali adatkinyerésre is van lehetőség</a:t>
            </a:r>
          </a:p>
          <a:p>
            <a:r>
              <a:rPr lang="hu-HU" dirty="0" smtClean="0">
                <a:solidFill>
                  <a:schemeClr val="tx2"/>
                </a:solidFill>
              </a:rPr>
              <a:t>Tetszőleges időpontban és sűrűséggel használható</a:t>
            </a:r>
          </a:p>
          <a:p>
            <a:endParaRPr lang="hu-HU" dirty="0" smtClean="0">
              <a:solidFill>
                <a:schemeClr val="tx2"/>
              </a:solidFill>
            </a:endParaRPr>
          </a:p>
          <a:p>
            <a:endParaRPr lang="hu-HU" dirty="0" smtClean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1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2562895"/>
            <a:ext cx="9144000" cy="947067"/>
          </a:xfrm>
        </p:spPr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Köszönöm a figyelmet.</a:t>
            </a:r>
            <a:endParaRPr lang="hu-H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4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002060"/>
                </a:solidFill>
              </a:rPr>
              <a:t>Mentesítési feladatok támogatása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13197" y="1667061"/>
            <a:ext cx="10515600" cy="4351338"/>
          </a:xfrm>
        </p:spPr>
        <p:txBody>
          <a:bodyPr/>
          <a:lstStyle/>
          <a:p>
            <a:r>
              <a:rPr lang="hu-HU" dirty="0" smtClean="0">
                <a:solidFill>
                  <a:srgbClr val="002060"/>
                </a:solidFill>
              </a:rPr>
              <a:t>Sík- és dombvidéki vízgyűjtők felvételezése</a:t>
            </a:r>
          </a:p>
          <a:p>
            <a:pPr lvl="1"/>
            <a:r>
              <a:rPr lang="hu-HU" dirty="0" smtClean="0">
                <a:solidFill>
                  <a:srgbClr val="002060"/>
                </a:solidFill>
              </a:rPr>
              <a:t>Domborzat</a:t>
            </a:r>
          </a:p>
          <a:p>
            <a:pPr lvl="1"/>
            <a:r>
              <a:rPr lang="hu-HU" dirty="0" smtClean="0">
                <a:solidFill>
                  <a:srgbClr val="002060"/>
                </a:solidFill>
              </a:rPr>
              <a:t>Növényzet</a:t>
            </a:r>
          </a:p>
          <a:p>
            <a:pPr lvl="1"/>
            <a:r>
              <a:rPr lang="hu-HU" dirty="0" smtClean="0">
                <a:solidFill>
                  <a:srgbClr val="002060"/>
                </a:solidFill>
              </a:rPr>
              <a:t>Fedőréteg (talaj)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Medrek felvételezése</a:t>
            </a:r>
          </a:p>
          <a:p>
            <a:pPr lvl="1"/>
            <a:r>
              <a:rPr lang="hu-HU" dirty="0" smtClean="0">
                <a:solidFill>
                  <a:srgbClr val="002060"/>
                </a:solidFill>
              </a:rPr>
              <a:t>Hullámtér</a:t>
            </a:r>
          </a:p>
          <a:p>
            <a:pPr lvl="1"/>
            <a:r>
              <a:rPr lang="hu-HU" dirty="0" smtClean="0">
                <a:solidFill>
                  <a:srgbClr val="002060"/>
                </a:solidFill>
              </a:rPr>
              <a:t>Töltések</a:t>
            </a:r>
          </a:p>
          <a:p>
            <a:pPr lvl="1"/>
            <a:r>
              <a:rPr lang="hu-HU" dirty="0" smtClean="0">
                <a:solidFill>
                  <a:srgbClr val="002060"/>
                </a:solidFill>
              </a:rPr>
              <a:t>Műtárgyak 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Elöntési modellek, kockázati térképezés</a:t>
            </a:r>
          </a:p>
          <a:p>
            <a:endParaRPr lang="hu-HU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565" y="2820473"/>
            <a:ext cx="3962811" cy="226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8" descr="us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378" y="1891673"/>
            <a:ext cx="2334117" cy="204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1c_oktober4_gatszakadas_folyadeksebessegek_3D_xvid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30524" y="4906290"/>
            <a:ext cx="2563989" cy="1666532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0459719" y="6265045"/>
            <a:ext cx="643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BME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143574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002060"/>
                </a:solidFill>
              </a:rPr>
              <a:t>Védekezési feladatok támogatása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2060"/>
                </a:solidFill>
              </a:rPr>
              <a:t>Árvízi elöntések felmérése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Belvízi elöntések felmérése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Mentett oldali szivárgások, buzgárok detektálása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Vízfelőli oldali jelenségek érzékelése (</a:t>
            </a:r>
            <a:r>
              <a:rPr lang="hu-HU" dirty="0" err="1" smtClean="0">
                <a:solidFill>
                  <a:srgbClr val="002060"/>
                </a:solidFill>
              </a:rPr>
              <a:t>elhabolás</a:t>
            </a:r>
            <a:r>
              <a:rPr lang="hu-HU" dirty="0" smtClean="0">
                <a:solidFill>
                  <a:srgbClr val="002060"/>
                </a:solidFill>
              </a:rPr>
              <a:t>, hullámverés)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Töltések állékonysági vizsgálata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Belvízcsatornák állapotának felmérése</a:t>
            </a:r>
          </a:p>
          <a:p>
            <a:endParaRPr lang="hu-HU" dirty="0" smtClean="0">
              <a:solidFill>
                <a:srgbClr val="002060"/>
              </a:solidFill>
            </a:endParaRPr>
          </a:p>
          <a:p>
            <a:endParaRPr lang="hu-HU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s://encrypted-tbn3.gstatic.com/images?q=tbn:ANd9GcSXxrepqS80z_z-e6WNSZGWY63XdrDgoCML-t7p7lCYjAK4rhvd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088" y="1273935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tarpa.eu/home/fotok/arviz/tarpa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204" y="4001294"/>
            <a:ext cx="2755050" cy="206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99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>
          <a:xfrm>
            <a:off x="1326524" y="291742"/>
            <a:ext cx="7499350" cy="436563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hu-HU" altLang="hu-HU" sz="4800" b="1" dirty="0" smtClean="0">
                <a:solidFill>
                  <a:srgbClr val="002060"/>
                </a:solidFill>
              </a:rPr>
              <a:t>Távérzékelés</a:t>
            </a:r>
            <a:endParaRPr lang="hu-HU" altLang="hu-HU" sz="4800" b="1" dirty="0">
              <a:solidFill>
                <a:srgbClr val="002060"/>
              </a:solidFill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136545" y="908050"/>
            <a:ext cx="11763533" cy="175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hu-HU" altLang="hu-HU" sz="2400" b="1" dirty="0">
                <a:solidFill>
                  <a:srgbClr val="002060"/>
                </a:solidFill>
              </a:rPr>
              <a:t>   Távérzékelés alkalmazásával két vagy háromdimenziós </a:t>
            </a:r>
            <a:r>
              <a:rPr lang="hu-HU" altLang="hu-HU" sz="2400" b="1" dirty="0" smtClean="0">
                <a:solidFill>
                  <a:srgbClr val="002060"/>
                </a:solidFill>
              </a:rPr>
              <a:t>objektumok és természeti képződmények </a:t>
            </a:r>
            <a:r>
              <a:rPr lang="hu-HU" altLang="hu-HU" sz="2400" b="1" dirty="0">
                <a:solidFill>
                  <a:srgbClr val="002060"/>
                </a:solidFill>
              </a:rPr>
              <a:t>vizsgálhatók úgy, hogy az érzékelő eszközök nincsenek közvetlen kapcsolatban a vizsgálat tárgyával.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47" y="2660253"/>
            <a:ext cx="3124386" cy="321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6" descr="repülő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933" y="2660252"/>
            <a:ext cx="3075284" cy="321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217" y="2660251"/>
            <a:ext cx="3333750" cy="182903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500" y="2660251"/>
            <a:ext cx="2780499" cy="1817252"/>
          </a:xfrm>
          <a:prstGeom prst="rect">
            <a:avLst/>
          </a:prstGeom>
        </p:spPr>
      </p:pic>
      <p:pic>
        <p:nvPicPr>
          <p:cNvPr id="1026" name="Picture 2" descr="http://www.agraragazat.hu/sites/default/files/styles/cikkkep/public/repulo.png?itok=yAjWVnt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180" y="4477503"/>
            <a:ext cx="3231569" cy="216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58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5337"/>
          </a:xfrm>
        </p:spPr>
        <p:txBody>
          <a:bodyPr/>
          <a:lstStyle/>
          <a:p>
            <a:r>
              <a:rPr lang="hu-HU" b="1" dirty="0" smtClean="0">
                <a:solidFill>
                  <a:srgbClr val="002060"/>
                </a:solidFill>
              </a:rPr>
              <a:t>Szenzorok 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568048"/>
            <a:ext cx="5227749" cy="4351338"/>
          </a:xfrm>
        </p:spPr>
        <p:txBody>
          <a:bodyPr>
            <a:normAutofit/>
          </a:bodyPr>
          <a:lstStyle/>
          <a:p>
            <a:r>
              <a:rPr lang="hu-HU" sz="4400" dirty="0" err="1" smtClean="0">
                <a:solidFill>
                  <a:srgbClr val="002060"/>
                </a:solidFill>
              </a:rPr>
              <a:t>Multispektrális</a:t>
            </a:r>
            <a:endParaRPr lang="hu-HU" sz="4400" dirty="0" smtClean="0">
              <a:solidFill>
                <a:srgbClr val="002060"/>
              </a:solidFill>
            </a:endParaRPr>
          </a:p>
          <a:p>
            <a:r>
              <a:rPr lang="hu-HU" sz="4400" dirty="0" err="1" smtClean="0">
                <a:solidFill>
                  <a:srgbClr val="002060"/>
                </a:solidFill>
              </a:rPr>
              <a:t>Hiperspektrális</a:t>
            </a:r>
            <a:endParaRPr lang="hu-HU" sz="4400" dirty="0" smtClean="0">
              <a:solidFill>
                <a:srgbClr val="002060"/>
              </a:solidFill>
            </a:endParaRPr>
          </a:p>
          <a:p>
            <a:r>
              <a:rPr lang="hu-HU" sz="4400" dirty="0" err="1" smtClean="0">
                <a:solidFill>
                  <a:srgbClr val="002060"/>
                </a:solidFill>
              </a:rPr>
              <a:t>Orto</a:t>
            </a:r>
            <a:r>
              <a:rPr lang="hu-HU" sz="4400" dirty="0" smtClean="0">
                <a:solidFill>
                  <a:srgbClr val="002060"/>
                </a:solidFill>
              </a:rPr>
              <a:t> (mérő) kamera</a:t>
            </a:r>
          </a:p>
          <a:p>
            <a:r>
              <a:rPr lang="hu-HU" sz="4400" dirty="0" err="1" smtClean="0">
                <a:solidFill>
                  <a:srgbClr val="002060"/>
                </a:solidFill>
              </a:rPr>
              <a:t>Lidar</a:t>
            </a:r>
            <a:endParaRPr lang="hu-HU" sz="4400" dirty="0">
              <a:solidFill>
                <a:srgbClr val="002060"/>
              </a:solidFill>
            </a:endParaRPr>
          </a:p>
        </p:txBody>
      </p:sp>
      <p:pic>
        <p:nvPicPr>
          <p:cNvPr id="4" name="Picture 2" descr="http://cdn.satellitetoday.com/wp-content/uploads/2014/11/SEF14-10419-001_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499" y="1568048"/>
            <a:ext cx="5180676" cy="290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64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3" y="210580"/>
            <a:ext cx="10515600" cy="5363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600" b="1" dirty="0" smtClean="0">
                <a:solidFill>
                  <a:srgbClr val="002060"/>
                </a:solidFill>
              </a:rPr>
              <a:t>Távérzékelési rendszerek összehasonlítása</a:t>
            </a:r>
            <a:endParaRPr lang="hu-HU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5768512"/>
              </p:ext>
            </p:extLst>
          </p:nvPr>
        </p:nvGraphicFramePr>
        <p:xfrm>
          <a:off x="197477" y="772735"/>
          <a:ext cx="11797051" cy="5670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225"/>
                <a:gridCol w="1571223"/>
                <a:gridCol w="1488431"/>
                <a:gridCol w="1685293"/>
                <a:gridCol w="1685293"/>
                <a:gridCol w="1685293"/>
                <a:gridCol w="1685293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Rendszer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Spektrális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tartomány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 err="1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µm</a:t>
                      </a:r>
                      <a:endParaRPr lang="hu-HU" sz="200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Spektrális felbontás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nm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Radiometriai felbontás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bit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Terepi felbontás (m)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Napi teljesítmény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(km</a:t>
                      </a:r>
                      <a:r>
                        <a:rPr lang="hu-HU" sz="2000" baseline="300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2</a:t>
                      </a:r>
                      <a:r>
                        <a:rPr lang="hu-HU" sz="20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)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Visszatérési idő</a:t>
                      </a:r>
                    </a:p>
                  </a:txBody>
                  <a:tcPr marL="28575" marR="34925" marT="34925" marB="3492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Műhold - </a:t>
                      </a:r>
                      <a:r>
                        <a:rPr lang="hu-HU" sz="2000" dirty="0" err="1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multispektrális</a:t>
                      </a:r>
                      <a:endParaRPr lang="hu-HU" sz="200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0,4-8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50-200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8-11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0,5-1000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országos/ régiós fedettség 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2-16 nap</a:t>
                      </a:r>
                      <a:endParaRPr lang="hu-HU" sz="200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8575" marR="34925" marT="34925" marB="3492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Műhold - hiperspektrális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0,4-2,5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5-10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10-11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80-100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országos/ régiós fedettség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16-18 nap</a:t>
                      </a:r>
                      <a:endParaRPr lang="hu-HU" sz="200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8575" marR="34925" marT="34925" marB="3492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Légi - mérőkamrea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0,4-0,9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50-100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10-12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0,05-0,5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100-1000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igény szerinti</a:t>
                      </a:r>
                    </a:p>
                  </a:txBody>
                  <a:tcPr marL="28575" marR="34925" marT="34925" marB="3492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Légi- hiperspektrális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0,4-2,5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1-10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10-12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0,5-5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100-1000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igény szerinti</a:t>
                      </a:r>
                    </a:p>
                  </a:txBody>
                  <a:tcPr marL="28575" marR="34925" marT="34925" marB="3492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UAV- multispektrális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0,4-0,9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50-100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8-11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0,02-0,5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1-5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igény szerinti</a:t>
                      </a:r>
                    </a:p>
                  </a:txBody>
                  <a:tcPr marL="28575" marR="34925" marT="34925" marB="3492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UAV- hiperspektrális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0,4-2,5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1-10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8-11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0,02-0,5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1-5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igény szerinti</a:t>
                      </a:r>
                    </a:p>
                  </a:txBody>
                  <a:tcPr marL="28575" marR="34925" marT="34925" marB="349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71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602243"/>
              </p:ext>
            </p:extLst>
          </p:nvPr>
        </p:nvGraphicFramePr>
        <p:xfrm>
          <a:off x="838200" y="1825625"/>
          <a:ext cx="10515600" cy="4427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5918"/>
                <a:gridCol w="2382592"/>
                <a:gridCol w="2485622"/>
                <a:gridCol w="2351468"/>
              </a:tblGrid>
              <a:tr h="632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Rendszer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Információ-tartam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Megbízhatóság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Költség</a:t>
                      </a:r>
                    </a:p>
                  </a:txBody>
                  <a:tcPr marL="28575" marR="34925" marT="34925" marB="34925"/>
                </a:tc>
              </a:tr>
              <a:tr h="632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Műhold - multispektrális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36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**/***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36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****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36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*****</a:t>
                      </a:r>
                    </a:p>
                  </a:txBody>
                  <a:tcPr marL="28575" marR="34925" marT="34925" marB="34925"/>
                </a:tc>
              </a:tr>
              <a:tr h="632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Műhold - hiperspektrális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36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****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36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***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36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***</a:t>
                      </a:r>
                    </a:p>
                  </a:txBody>
                  <a:tcPr marL="28575" marR="34925" marT="34925" marB="34925"/>
                </a:tc>
              </a:tr>
              <a:tr h="632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Légi - mérőkamrea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36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****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36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*****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36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***</a:t>
                      </a:r>
                    </a:p>
                  </a:txBody>
                  <a:tcPr marL="28575" marR="34925" marT="34925" marB="34925"/>
                </a:tc>
              </a:tr>
              <a:tr h="632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Légi- hiperspektrális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36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*****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36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****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36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***</a:t>
                      </a:r>
                    </a:p>
                  </a:txBody>
                  <a:tcPr marL="28575" marR="34925" marT="34925" marB="34925"/>
                </a:tc>
              </a:tr>
              <a:tr h="632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UAV- multispektrális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36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***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36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**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36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****</a:t>
                      </a:r>
                    </a:p>
                  </a:txBody>
                  <a:tcPr marL="28575" marR="34925" marT="34925" marB="34925"/>
                </a:tc>
              </a:tr>
              <a:tr h="632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UAV- </a:t>
                      </a:r>
                      <a:r>
                        <a:rPr lang="hu-HU" sz="2000" dirty="0" err="1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hiperspektrális</a:t>
                      </a:r>
                      <a:endParaRPr lang="hu-HU" sz="200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36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****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36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**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36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****</a:t>
                      </a:r>
                    </a:p>
                  </a:txBody>
                  <a:tcPr marL="28575" marR="34925" marT="34925" marB="34925"/>
                </a:tc>
              </a:tr>
            </a:tbl>
          </a:graphicData>
        </a:graphic>
      </p:graphicFrame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838200" y="558309"/>
            <a:ext cx="10515600" cy="5363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600" b="1" dirty="0" smtClean="0">
                <a:solidFill>
                  <a:srgbClr val="002060"/>
                </a:solidFill>
              </a:rPr>
              <a:t>Távérzékelési rendszerek összehasonlítása</a:t>
            </a:r>
            <a:endParaRPr lang="hu-HU" sz="3600" b="1" dirty="0">
              <a:solidFill>
                <a:srgbClr val="00206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838200" y="6488668"/>
            <a:ext cx="5827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00000A"/>
                </a:solidFill>
                <a:effectLst/>
                <a:latin typeface="Liberation Serif"/>
                <a:ea typeface="SimSun" panose="02010600030101010101" pitchFamily="2" charset="-122"/>
                <a:cs typeface="Mangal" panose="02040503050203030202" pitchFamily="18" charset="0"/>
              </a:rPr>
              <a:t>Az értékelésnél a ***** </a:t>
            </a:r>
            <a:r>
              <a:rPr lang="hu-HU" dirty="0" err="1" smtClean="0">
                <a:solidFill>
                  <a:srgbClr val="00000A"/>
                </a:solidFill>
                <a:effectLst/>
                <a:latin typeface="Liberation Serif"/>
                <a:ea typeface="SimSun" panose="02010600030101010101" pitchFamily="2" charset="-122"/>
                <a:cs typeface="Mangal" panose="02040503050203030202" pitchFamily="18" charset="0"/>
              </a:rPr>
              <a:t>a</a:t>
            </a:r>
            <a:r>
              <a:rPr lang="hu-HU" dirty="0" smtClean="0">
                <a:solidFill>
                  <a:srgbClr val="00000A"/>
                </a:solidFill>
                <a:effectLst/>
                <a:latin typeface="Liberation Serif"/>
                <a:ea typeface="SimSun" panose="02010600030101010101" pitchFamily="2" charset="-122"/>
                <a:cs typeface="Mangal" panose="02040503050203030202" pitchFamily="18" charset="0"/>
              </a:rPr>
              <a:t> legjobb, míg a * </a:t>
            </a:r>
            <a:r>
              <a:rPr lang="hu-HU" dirty="0" err="1" smtClean="0">
                <a:solidFill>
                  <a:srgbClr val="00000A"/>
                </a:solidFill>
                <a:effectLst/>
                <a:latin typeface="Liberation Serif"/>
                <a:ea typeface="SimSun" panose="02010600030101010101" pitchFamily="2" charset="-122"/>
                <a:cs typeface="Mangal" panose="02040503050203030202" pitchFamily="18" charset="0"/>
              </a:rPr>
              <a:t>a</a:t>
            </a:r>
            <a:r>
              <a:rPr lang="hu-HU" dirty="0" smtClean="0">
                <a:solidFill>
                  <a:srgbClr val="00000A"/>
                </a:solidFill>
                <a:effectLst/>
                <a:latin typeface="Liberation Serif"/>
                <a:ea typeface="SimSun" panose="02010600030101010101" pitchFamily="2" charset="-122"/>
                <a:cs typeface="Mangal" panose="02040503050203030202" pitchFamily="18" charset="0"/>
              </a:rPr>
              <a:t> legrosszabb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0253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5296988"/>
              </p:ext>
            </p:extLst>
          </p:nvPr>
        </p:nvGraphicFramePr>
        <p:xfrm>
          <a:off x="2" y="142405"/>
          <a:ext cx="12191999" cy="6828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037"/>
                <a:gridCol w="5658865"/>
                <a:gridCol w="5155097"/>
              </a:tblGrid>
              <a:tr h="305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Rendszer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Előny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Korlát/hátrány</a:t>
                      </a:r>
                    </a:p>
                  </a:txBody>
                  <a:tcPr marL="28575" marR="34925" marT="34925" marB="34925"/>
                </a:tc>
              </a:tr>
              <a:tr h="1261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Műhold - </a:t>
                      </a:r>
                      <a:r>
                        <a:rPr lang="hu-HU" sz="1600" dirty="0" err="1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multispektrális</a:t>
                      </a:r>
                      <a:endParaRPr lang="hu-HU" sz="160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Bizonyos műholdak (MODIS) napi felvételezést készítenek. Számos ingyenesen letölthető adat. A sűrű </a:t>
                      </a:r>
                      <a:r>
                        <a:rPr lang="hu-HU" sz="1600" dirty="0" err="1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adatfelvételezés</a:t>
                      </a:r>
                      <a:r>
                        <a:rPr lang="hu-HU" sz="16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 miatt idősor alapú elemzésre is alkalmas lehet, ami hasznos lehet az </a:t>
                      </a:r>
                      <a:r>
                        <a:rPr lang="hu-HU" sz="1600" dirty="0" err="1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aszály-monitoringra</a:t>
                      </a:r>
                      <a:r>
                        <a:rPr lang="hu-HU" sz="16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 és termésbecslésre. A nagy lefedettség miatt országos elemzésre is alkalmas.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Kis terepi felbontás miatt a kis térbeli kiterjedésű objektumok vizsgálatára nem alkalmas. A nagyobb terepi felbontásúak esetében hosszabb a visszatérési idő, felhős időszakokat is érinthet. A nagyobb felbontású felvételek költségesebbek, kisebb területre nem vásárolhatóak.</a:t>
                      </a:r>
                    </a:p>
                  </a:txBody>
                  <a:tcPr marL="28575" marR="34925" marT="34925" marB="34925"/>
                </a:tc>
              </a:tr>
              <a:tr h="458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Műhold -hiperspektrális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Nagy információtartam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Alacsony terepi felbontás. A multispektrálishoz képest kisebb lefedettség. </a:t>
                      </a:r>
                    </a:p>
                  </a:txBody>
                  <a:tcPr marL="28575" marR="34925" marT="34925" marB="34925"/>
                </a:tc>
              </a:tr>
              <a:tr h="860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Légi – mérőkamera 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Nagy pontosságú felvételezés, közhiteles adatként is alkalmazható. Kombinálható légi lézerszkenneléssel! A képpontokból pontos felszínmodell számítható. A repülési időpont rugalmasan választható. Engedélyezett eljárás.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Költséges módszer. Alacsony radiometriai felbontás, így a biofizikai változók csak korlátozottan térképezhetőek.</a:t>
                      </a:r>
                    </a:p>
                  </a:txBody>
                  <a:tcPr marL="28575" marR="34925" marT="34925" marB="34925"/>
                </a:tc>
              </a:tr>
              <a:tr h="860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Légi- hiperspektrális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Nagy információtartalmú felvételek készülnek, amelyek a vegetáció biofizkai állapotának felmérésére alkalmasak. A repülési időpont rugalmasan választható. Engedélyezett eljárás.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Nagy méretű adatbázis keletkezik, amelynek feldolgozása nagy erőforrásigényű. Költséges módszer.</a:t>
                      </a:r>
                    </a:p>
                  </a:txBody>
                  <a:tcPr marL="28575" marR="34925" marT="34925" marB="34925"/>
                </a:tc>
              </a:tr>
              <a:tr h="10606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UAV- multispektrális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Alacsony költségű üzemeltetés. Célzottan kis területek térképezése megoldható. Nagy terepi felbontás.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Kis terület felmérésére alkalmas. Alacsony megbízhatóság (geometriai pontosság, illetve radiometriai felbontás). Az UAV engedélyezése még nem tisztázott. A hordozó eszköz lezuhanásával a kamera megsemmisülhet.</a:t>
                      </a:r>
                    </a:p>
                  </a:txBody>
                  <a:tcPr marL="28575" marR="34925" marT="34925" marB="34925"/>
                </a:tc>
              </a:tr>
              <a:tr h="860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UAV- hiperspektrális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Alacsony költségű üzemeltetés. Célzottan kis területek térképezése megoldható. Nagy információtartalmú felvételek.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Kis terület felmérésére alkalmas. Alacsony geometriai pontosság. Az UAV engedélyezése még nem tisztázott. A hordozó eszköz lezuhanásával a kamera megsemmisülhet.</a:t>
                      </a:r>
                    </a:p>
                  </a:txBody>
                  <a:tcPr marL="28575" marR="34925" marT="34925" marB="349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571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UAV-rendszerek</a:t>
            </a:r>
            <a:r>
              <a:rPr lang="hu-HU" dirty="0" smtClean="0"/>
              <a:t> pontossága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Alacsony repülési magasság</a:t>
            </a:r>
          </a:p>
          <a:p>
            <a:r>
              <a:rPr lang="hu-HU" dirty="0" smtClean="0"/>
              <a:t>Jó felbontás</a:t>
            </a:r>
          </a:p>
          <a:p>
            <a:r>
              <a:rPr lang="hu-HU" dirty="0" smtClean="0"/>
              <a:t>Kis horizontális pontosság (méteres), de a vertikális akár 5-10 cm is lehet</a:t>
            </a:r>
          </a:p>
          <a:p>
            <a:r>
              <a:rPr lang="hu-HU" dirty="0" smtClean="0"/>
              <a:t>Nincsenek külső referenciapontok, a képek nem illeszthetők egymáshoz, </a:t>
            </a:r>
          </a:p>
          <a:p>
            <a:r>
              <a:rPr lang="hu-HU" dirty="0" smtClean="0"/>
              <a:t>Automatikus pontillesztési eljárás, de ekkor nagy átfedéssel kell repülni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3173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721</Words>
  <Application>Microsoft Office PowerPoint</Application>
  <PresentationFormat>Szélesvásznú</PresentationFormat>
  <Paragraphs>177</Paragraphs>
  <Slides>19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6" baseType="lpstr">
      <vt:lpstr>SimSun</vt:lpstr>
      <vt:lpstr>Arial</vt:lpstr>
      <vt:lpstr>Calibri</vt:lpstr>
      <vt:lpstr>Calibri Light</vt:lpstr>
      <vt:lpstr>Liberation Serif</vt:lpstr>
      <vt:lpstr>Mangal</vt:lpstr>
      <vt:lpstr>Office-téma</vt:lpstr>
      <vt:lpstr>Az UAV-rendszerek alkalmazásának lehetőségei  az ár- és belvízvédelemben</vt:lpstr>
      <vt:lpstr>Mentesítési feladatok támogatása</vt:lpstr>
      <vt:lpstr>Védekezési feladatok támogatása</vt:lpstr>
      <vt:lpstr>Távérzékelés</vt:lpstr>
      <vt:lpstr>Szenzorok </vt:lpstr>
      <vt:lpstr>Távérzékelési rendszerek összehasonlítása</vt:lpstr>
      <vt:lpstr>Távérzékelési rendszerek összehasonlítása</vt:lpstr>
      <vt:lpstr>PowerPoint bemutató</vt:lpstr>
      <vt:lpstr>UAV-rendszerek pontossága</vt:lpstr>
      <vt:lpstr>Hatótávolság –sávszélesség - biztonság</vt:lpstr>
      <vt:lpstr>UAV-n alkalmazható szenzortípusok</vt:lpstr>
      <vt:lpstr>Talajnedvesség és belvíz térképezés</vt:lpstr>
      <vt:lpstr>Töltésmenti szivárgások észlelése  infra (termál) technológiával</vt:lpstr>
      <vt:lpstr>PowerPoint bemutató</vt:lpstr>
      <vt:lpstr>Mederbenőttség, hullámtér-térképezés hiperspektrális technikával </vt:lpstr>
      <vt:lpstr>UAV rendszerű lézerszkennelés</vt:lpstr>
      <vt:lpstr>Lézerszkennelt adatok alkalmazása</vt:lpstr>
      <vt:lpstr>Az UAV rendszerek alkalmazhatósága  az ár- és belvízvédelemben </vt:lpstr>
      <vt:lpstr>Köszönöm a figyelmet.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UAV-rendszerek alkalmazásának elehetőségei  az ár és belvízvédelemben</dc:title>
  <dc:creator>Bíró Tibor</dc:creator>
  <cp:lastModifiedBy>Bíró Tibor</cp:lastModifiedBy>
  <cp:revision>34</cp:revision>
  <dcterms:created xsi:type="dcterms:W3CDTF">2015-10-30T09:02:52Z</dcterms:created>
  <dcterms:modified xsi:type="dcterms:W3CDTF">2015-10-31T20:53:51Z</dcterms:modified>
</cp:coreProperties>
</file>