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9"/>
  </p:notesMasterIdLst>
  <p:sldIdLst>
    <p:sldId id="309" r:id="rId6"/>
    <p:sldId id="307" r:id="rId7"/>
    <p:sldId id="308" r:id="rId8"/>
    <p:sldId id="310" r:id="rId9"/>
    <p:sldId id="311" r:id="rId10"/>
    <p:sldId id="312" r:id="rId11"/>
    <p:sldId id="313" r:id="rId12"/>
    <p:sldId id="314" r:id="rId13"/>
    <p:sldId id="317" r:id="rId14"/>
    <p:sldId id="315" r:id="rId15"/>
    <p:sldId id="316" r:id="rId16"/>
    <p:sldId id="318" r:id="rId17"/>
    <p:sldId id="306" r:id="rId1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A27B00"/>
    <a:srgbClr val="742A16"/>
    <a:srgbClr val="485D39"/>
    <a:srgbClr val="415546"/>
    <a:srgbClr val="866600"/>
    <a:srgbClr val="584E6A"/>
    <a:srgbClr val="004F76"/>
    <a:srgbClr val="5E2212"/>
    <a:srgbClr val="742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35" autoAdjust="0"/>
  </p:normalViewPr>
  <p:slideViewPr>
    <p:cSldViewPr snapToObjects="1">
      <p:cViewPr varScale="1">
        <p:scale>
          <a:sx n="100" d="100"/>
          <a:sy n="100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1" d="100"/>
          <a:sy n="51" d="100"/>
        </p:scale>
        <p:origin x="-272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6D18DC-907F-435A-8CE7-1F1F405E3053}" type="datetimeFigureOut">
              <a:rPr lang="hu-HU"/>
              <a:pPr>
                <a:defRPr/>
              </a:pPr>
              <a:t>2015.10.26.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B4DFF86-73FD-4DFC-9DAE-6AA4BC7CA6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1564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elé nyíl feliratnak 3"/>
          <p:cNvSpPr/>
          <p:nvPr userDrawn="1"/>
        </p:nvSpPr>
        <p:spPr>
          <a:xfrm>
            <a:off x="-7938" y="0"/>
            <a:ext cx="9151938" cy="3860800"/>
          </a:xfrm>
          <a:prstGeom prst="downArrowCallout">
            <a:avLst>
              <a:gd name="adj1" fmla="val 147209"/>
              <a:gd name="adj2" fmla="val 74393"/>
              <a:gd name="adj3" fmla="val 25000"/>
              <a:gd name="adj4" fmla="val 75000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dirty="0">
                <a:solidFill>
                  <a:srgbClr val="002060"/>
                </a:solidFill>
              </a:rPr>
              <a:t>~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324000" y="2952000"/>
            <a:ext cx="6120000" cy="3600000"/>
          </a:xfrm>
        </p:spPr>
        <p:txBody>
          <a:bodyPr wrap="none" anchor="ctr">
            <a:normAutofit/>
          </a:bodyPr>
          <a:lstStyle>
            <a:lvl1pPr marL="0" indent="0">
              <a:buFontTx/>
              <a:buNone/>
              <a:defRPr sz="3600" b="1"/>
            </a:lvl1pPr>
            <a:lvl5pPr marL="1828800" indent="0" algn="l">
              <a:buNone/>
              <a:defRPr sz="3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1" hasCustomPrompt="1"/>
          </p:nvPr>
        </p:nvSpPr>
        <p:spPr>
          <a:xfrm>
            <a:off x="5723999" y="3239999"/>
            <a:ext cx="3096000" cy="20880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 algn="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5pPr marL="1828800" indent="0" algn="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hu-HU" dirty="0" smtClean="0"/>
              <a:t>Név</a:t>
            </a:r>
          </a:p>
          <a:p>
            <a:pPr lvl="2"/>
            <a:r>
              <a:rPr lang="hu-HU" dirty="0" err="1" smtClean="0"/>
              <a:t>Pozició</a:t>
            </a:r>
            <a:endParaRPr lang="hu-HU" dirty="0" smtClean="0"/>
          </a:p>
          <a:p>
            <a:pPr lvl="4"/>
            <a:endParaRPr lang="hu-HU" dirty="0" smtClean="0"/>
          </a:p>
          <a:p>
            <a:pPr lvl="4"/>
            <a:r>
              <a:rPr lang="hu-HU" dirty="0" err="1" smtClean="0"/>
              <a:t>Dátu</a:t>
            </a:r>
            <a:endParaRPr lang="hu-HU" dirty="0" smtClean="0"/>
          </a:p>
          <a:p>
            <a:pPr lvl="4"/>
            <a:endParaRPr lang="hu-HU" dirty="0"/>
          </a:p>
        </p:txBody>
      </p:sp>
      <p:pic>
        <p:nvPicPr>
          <p:cNvPr id="12" name="Kép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5445125"/>
            <a:ext cx="37814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51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 számának hely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FEE11-E8DF-49C1-9FAA-0ED3E77B525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927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FEE11-E8DF-49C1-9FAA-0ED3E77B525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746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hu-H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Köszönöm a figyelmet!</a:t>
            </a:r>
            <a:endParaRPr lang="hu-HU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" b="12619"/>
          <a:stretch/>
        </p:blipFill>
        <p:spPr>
          <a:xfrm>
            <a:off x="-104501" y="1052736"/>
            <a:ext cx="9335588" cy="5860735"/>
          </a:xfrm>
          <a:prstGeom prst="rect">
            <a:avLst/>
          </a:prstGeom>
          <a:effectLst>
            <a:glow>
              <a:schemeClr val="accent1"/>
            </a:glow>
            <a:softEdge rad="127000"/>
          </a:effectLst>
        </p:spPr>
      </p:pic>
      <p:sp>
        <p:nvSpPr>
          <p:cNvPr id="9" name="Téglalap 8"/>
          <p:cNvSpPr/>
          <p:nvPr userDrawn="1"/>
        </p:nvSpPr>
        <p:spPr>
          <a:xfrm>
            <a:off x="1506538" y="5913438"/>
            <a:ext cx="732155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endParaRPr lang="hu-HU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  <a:p>
            <a:pPr algn="r">
              <a:defRPr/>
            </a:pPr>
            <a:r>
              <a:rPr lang="hu-HU" b="1" dirty="0" err="1">
                <a:solidFill>
                  <a:schemeClr val="accent5"/>
                </a:solidFill>
                <a:latin typeface="+mn-lt"/>
                <a:cs typeface="Tahoma" pitchFamily="34" charset="0"/>
              </a:rPr>
              <a:t>Straight</a:t>
            </a:r>
            <a:r>
              <a:rPr lang="hu-HU" b="1" dirty="0">
                <a:solidFill>
                  <a:schemeClr val="accent5"/>
                </a:solidFill>
                <a:latin typeface="+mn-lt"/>
                <a:cs typeface="Tahoma" pitchFamily="34" charset="0"/>
              </a:rPr>
              <a:t> </a:t>
            </a:r>
            <a:r>
              <a:rPr lang="hu-HU" b="1" dirty="0" err="1">
                <a:solidFill>
                  <a:schemeClr val="accent5"/>
                </a:solidFill>
                <a:latin typeface="+mn-lt"/>
                <a:cs typeface="Tahoma" pitchFamily="34" charset="0"/>
              </a:rPr>
              <a:t>to</a:t>
            </a:r>
            <a:r>
              <a:rPr lang="hu-HU" b="1" dirty="0">
                <a:solidFill>
                  <a:schemeClr val="accent5"/>
                </a:solidFill>
                <a:latin typeface="+mn-lt"/>
                <a:cs typeface="Tahoma" pitchFamily="34" charset="0"/>
              </a:rPr>
              <a:t> </a:t>
            </a:r>
            <a:r>
              <a:rPr lang="hu-HU" b="1" dirty="0" err="1">
                <a:solidFill>
                  <a:schemeClr val="accent5"/>
                </a:solidFill>
                <a:latin typeface="+mn-lt"/>
                <a:cs typeface="Tahoma" pitchFamily="34" charset="0"/>
              </a:rPr>
              <a:t>the</a:t>
            </a:r>
            <a:r>
              <a:rPr lang="hu-HU" b="1" dirty="0">
                <a:solidFill>
                  <a:schemeClr val="accent5"/>
                </a:solidFill>
                <a:latin typeface="+mn-lt"/>
                <a:cs typeface="Tahoma" pitchFamily="34" charset="0"/>
              </a:rPr>
              <a:t> </a:t>
            </a:r>
            <a:r>
              <a:rPr lang="hu-HU" b="1" dirty="0" err="1">
                <a:solidFill>
                  <a:schemeClr val="accent5"/>
                </a:solidFill>
                <a:latin typeface="+mn-lt"/>
                <a:cs typeface="Tahoma" pitchFamily="34" charset="0"/>
              </a:rPr>
              <a:t>point</a:t>
            </a:r>
            <a:endParaRPr lang="hu-HU" b="1" dirty="0">
              <a:solidFill>
                <a:schemeClr val="accent5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1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59832" y="260350"/>
            <a:ext cx="5615856" cy="57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340768"/>
            <a:ext cx="842493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046912" y="61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B2FEE11-E8DF-49C1-9FAA-0ED3E77B525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gif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1"/>
          <p:cNvSpPr>
            <a:spLocks noGrp="1"/>
          </p:cNvSpPr>
          <p:nvPr>
            <p:ph type="body" sz="quarter" idx="10"/>
          </p:nvPr>
        </p:nvSpPr>
        <p:spPr>
          <a:xfrm>
            <a:off x="324000" y="2952000"/>
            <a:ext cx="6120000" cy="3600000"/>
          </a:xfrm>
        </p:spPr>
        <p:txBody>
          <a:bodyPr/>
          <a:lstStyle/>
          <a:p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A pilóta nélküli és a pilóta</a:t>
            </a:r>
          </a:p>
          <a:p>
            <a:r>
              <a:rPr lang="hu-HU" sz="2400" dirty="0" smtClean="0"/>
              <a:t>által vezetett </a:t>
            </a:r>
            <a:r>
              <a:rPr lang="hu-HU" sz="2400" dirty="0" err="1" smtClean="0"/>
              <a:t>légijárművek</a:t>
            </a:r>
            <a:endParaRPr lang="hu-HU" sz="2400" dirty="0" smtClean="0"/>
          </a:p>
          <a:p>
            <a:r>
              <a:rPr lang="hu-HU" sz="2400" dirty="0" smtClean="0"/>
              <a:t>lehetséges konfliktusai,</a:t>
            </a:r>
          </a:p>
          <a:p>
            <a:r>
              <a:rPr lang="hu-HU" sz="2400" dirty="0" smtClean="0"/>
              <a:t>a konfliktus feloldás</a:t>
            </a:r>
          </a:p>
          <a:p>
            <a:r>
              <a:rPr lang="hu-HU" sz="2400" dirty="0" smtClean="0"/>
              <a:t>lehetőségei</a:t>
            </a:r>
            <a:endParaRPr lang="hu-HU" sz="2400" dirty="0"/>
          </a:p>
        </p:txBody>
      </p:sp>
      <p:sp>
        <p:nvSpPr>
          <p:cNvPr id="5" name="Szöveg helye 2"/>
          <p:cNvSpPr>
            <a:spLocks noGrp="1"/>
          </p:cNvSpPr>
          <p:nvPr>
            <p:ph type="body" sz="quarter" idx="11"/>
          </p:nvPr>
        </p:nvSpPr>
        <p:spPr>
          <a:xfrm>
            <a:off x="4857752" y="3501008"/>
            <a:ext cx="3972491" cy="2088000"/>
          </a:xfrm>
        </p:spPr>
        <p:txBody>
          <a:bodyPr/>
          <a:lstStyle/>
          <a:p>
            <a:r>
              <a:rPr lang="hu-HU" b="1" dirty="0" smtClean="0"/>
              <a:t>Székely Zoltán</a:t>
            </a:r>
            <a:endParaRPr lang="hu-HU" b="1" dirty="0"/>
          </a:p>
          <a:p>
            <a:r>
              <a:rPr lang="hu-HU" dirty="0" smtClean="0"/>
              <a:t>biztonsági igazgató</a:t>
            </a:r>
            <a:r>
              <a:rPr lang="hu-HU" dirty="0"/>
              <a:t/>
            </a:r>
            <a:br>
              <a:rPr lang="hu-HU" dirty="0"/>
            </a:br>
            <a:endParaRPr lang="hu-HU" sz="1000" dirty="0"/>
          </a:p>
          <a:p>
            <a:r>
              <a:rPr lang="hu-HU" sz="2000" dirty="0" smtClean="0"/>
              <a:t>„</a:t>
            </a:r>
            <a:r>
              <a:rPr lang="hu-HU" sz="1600" dirty="0" smtClean="0"/>
              <a:t>A nyílt információgyűjtés fejlődő területei”</a:t>
            </a:r>
            <a:endParaRPr lang="hu-HU" sz="1600" dirty="0"/>
          </a:p>
          <a:p>
            <a:r>
              <a:rPr lang="hu-HU" sz="1400" dirty="0" smtClean="0"/>
              <a:t>2015. november 4.</a:t>
            </a:r>
            <a:endParaRPr lang="hu-HU" sz="1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10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FEE11-E8DF-49C1-9FAA-0ED3E77B525D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5" name="Henger 4"/>
          <p:cNvSpPr/>
          <p:nvPr/>
        </p:nvSpPr>
        <p:spPr>
          <a:xfrm>
            <a:off x="6323662" y="2017601"/>
            <a:ext cx="1620180" cy="4122297"/>
          </a:xfrm>
          <a:prstGeom prst="can">
            <a:avLst/>
          </a:prstGeom>
          <a:solidFill>
            <a:srgbClr val="C1886F"/>
          </a:solidFill>
          <a:ln>
            <a:solidFill>
              <a:srgbClr val="CA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Henger 5"/>
          <p:cNvSpPr/>
          <p:nvPr/>
        </p:nvSpPr>
        <p:spPr>
          <a:xfrm>
            <a:off x="1475656" y="1703424"/>
            <a:ext cx="4824536" cy="4682393"/>
          </a:xfrm>
          <a:prstGeom prst="ca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Dia számának helye 1"/>
          <p:cNvSpPr txBox="1">
            <a:spLocks/>
          </p:cNvSpPr>
          <p:nvPr/>
        </p:nvSpPr>
        <p:spPr>
          <a:xfrm>
            <a:off x="7046912" y="61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hu-H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5B2FEE11-E8DF-49C1-9FAA-0ED3E77B525D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8" name="Cím 2"/>
          <p:cNvSpPr>
            <a:spLocks noGrp="1"/>
          </p:cNvSpPr>
          <p:nvPr>
            <p:ph type="title"/>
          </p:nvPr>
        </p:nvSpPr>
        <p:spPr>
          <a:xfrm>
            <a:off x="3059832" y="260350"/>
            <a:ext cx="5615856" cy="576362"/>
          </a:xfrm>
        </p:spPr>
        <p:txBody>
          <a:bodyPr/>
          <a:lstStyle/>
          <a:p>
            <a:r>
              <a:rPr lang="hu-HU" dirty="0" smtClean="0"/>
              <a:t>Nem ellenőrzött légtérben történő üzemelés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42750" y="1958352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150m (500ft)</a:t>
            </a:r>
            <a:endParaRPr lang="hu-HU" sz="1400" b="1" dirty="0"/>
          </a:p>
        </p:txBody>
      </p:sp>
      <p:sp>
        <p:nvSpPr>
          <p:cNvPr id="10" name="Henger 9"/>
          <p:cNvSpPr/>
          <p:nvPr/>
        </p:nvSpPr>
        <p:spPr>
          <a:xfrm>
            <a:off x="1519726" y="3424833"/>
            <a:ext cx="1620180" cy="2520280"/>
          </a:xfrm>
          <a:prstGeom prst="can">
            <a:avLst/>
          </a:prstGeom>
          <a:solidFill>
            <a:srgbClr val="C1886F"/>
          </a:solidFill>
          <a:ln>
            <a:solidFill>
              <a:srgbClr val="CA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470971" y="5134227"/>
            <a:ext cx="171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Korlátozott</a:t>
            </a:r>
          </a:p>
          <a:p>
            <a:pPr algn="ctr"/>
            <a:r>
              <a:rPr lang="hu-HU" sz="1600" b="1" dirty="0" smtClean="0"/>
              <a:t>légtér</a:t>
            </a:r>
            <a:endParaRPr lang="hu-HU" sz="1600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18" y="4796901"/>
            <a:ext cx="669386" cy="134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Egyenes összekötő 12"/>
          <p:cNvCxnSpPr/>
          <p:nvPr/>
        </p:nvCxnSpPr>
        <p:spPr>
          <a:xfrm flipH="1">
            <a:off x="3800576" y="4201474"/>
            <a:ext cx="987448" cy="70742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60" y="5134227"/>
            <a:ext cx="1504243" cy="799757"/>
          </a:xfrm>
          <a:prstGeom prst="rect">
            <a:avLst/>
          </a:prstGeom>
        </p:spPr>
      </p:pic>
      <p:cxnSp>
        <p:nvCxnSpPr>
          <p:cNvPr id="15" name="Egyenes összekötő 14"/>
          <p:cNvCxnSpPr/>
          <p:nvPr/>
        </p:nvCxnSpPr>
        <p:spPr>
          <a:xfrm flipV="1">
            <a:off x="467544" y="2271946"/>
            <a:ext cx="7452828" cy="4926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12" y="1268760"/>
            <a:ext cx="1656184" cy="1656184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7729944" y="1927575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VMC</a:t>
            </a:r>
          </a:p>
        </p:txBody>
      </p:sp>
      <p:sp>
        <p:nvSpPr>
          <p:cNvPr id="18" name="Téglalap 17"/>
          <p:cNvSpPr/>
          <p:nvPr/>
        </p:nvSpPr>
        <p:spPr>
          <a:xfrm>
            <a:off x="2566737" y="2996952"/>
            <a:ext cx="2626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b="1" dirty="0" smtClean="0">
                <a:sym typeface="Wingdings"/>
              </a:rPr>
              <a:t>Bejelentési kötelezettség</a:t>
            </a:r>
            <a:endParaRPr lang="hu-HU" sz="1600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54305"/>
            <a:ext cx="1197703" cy="6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Egyenes összekötő 19"/>
          <p:cNvCxnSpPr/>
          <p:nvPr/>
        </p:nvCxnSpPr>
        <p:spPr>
          <a:xfrm flipV="1">
            <a:off x="467544" y="4293096"/>
            <a:ext cx="5856118" cy="4926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313121" y="399024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50m</a:t>
            </a:r>
            <a:endParaRPr lang="hu-HU" sz="1400" b="1" dirty="0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85" y="3897905"/>
            <a:ext cx="1310862" cy="927845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321" y="3897904"/>
            <a:ext cx="1310862" cy="927845"/>
          </a:xfrm>
          <a:prstGeom prst="rect">
            <a:avLst/>
          </a:prstGeom>
        </p:spPr>
      </p:pic>
      <p:sp>
        <p:nvSpPr>
          <p:cNvPr id="24" name="Szövegdoboz 23"/>
          <p:cNvSpPr txBox="1"/>
          <p:nvPr/>
        </p:nvSpPr>
        <p:spPr>
          <a:xfrm>
            <a:off x="4106720" y="4601125"/>
            <a:ext cx="1840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/>
              <a:t>V</a:t>
            </a:r>
            <a:r>
              <a:rPr lang="hu-HU" sz="1400" b="1" dirty="0" smtClean="0"/>
              <a:t>isual Line of </a:t>
            </a:r>
            <a:r>
              <a:rPr lang="hu-HU" sz="1400" b="1" dirty="0" err="1" smtClean="0"/>
              <a:t>Sight</a:t>
            </a:r>
            <a:endParaRPr lang="hu-HU" sz="1400" b="1" dirty="0" smtClean="0"/>
          </a:p>
          <a:p>
            <a:pPr algn="ctr"/>
            <a:r>
              <a:rPr lang="hu-HU" sz="1400" b="1" dirty="0" smtClean="0"/>
              <a:t>(VLOS)</a:t>
            </a:r>
            <a:endParaRPr lang="hu-HU" sz="1400" b="1" dirty="0"/>
          </a:p>
        </p:txBody>
      </p:sp>
    </p:spTree>
    <p:extLst>
      <p:ext uri="{BB962C8B-B14F-4D97-AF65-F5344CB8AC3E}">
        <p14:creationId xmlns:p14="http://schemas.microsoft.com/office/powerpoint/2010/main" val="28757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FEE11-E8DF-49C1-9FAA-0ED3E77B525D}" type="slidenum">
              <a:rPr lang="hu-HU" smtClean="0"/>
              <a:pPr/>
              <a:t>11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9"/>
          <a:stretch/>
        </p:blipFill>
        <p:spPr>
          <a:xfrm>
            <a:off x="1637700" y="4583070"/>
            <a:ext cx="4459001" cy="156974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Henger 5"/>
          <p:cNvSpPr/>
          <p:nvPr/>
        </p:nvSpPr>
        <p:spPr>
          <a:xfrm>
            <a:off x="6372200" y="2017602"/>
            <a:ext cx="1571642" cy="3978532"/>
          </a:xfrm>
          <a:prstGeom prst="can">
            <a:avLst/>
          </a:prstGeom>
          <a:solidFill>
            <a:srgbClr val="C1886F"/>
          </a:solidFill>
          <a:ln>
            <a:solidFill>
              <a:srgbClr val="CA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Dia számának helye 1"/>
          <p:cNvSpPr txBox="1">
            <a:spLocks/>
          </p:cNvSpPr>
          <p:nvPr/>
        </p:nvSpPr>
        <p:spPr>
          <a:xfrm>
            <a:off x="7046912" y="61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hu-H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5B2FEE11-E8DF-49C1-9FAA-0ED3E77B525D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8" name="Henger 7"/>
          <p:cNvSpPr/>
          <p:nvPr/>
        </p:nvSpPr>
        <p:spPr>
          <a:xfrm>
            <a:off x="1398153" y="1162106"/>
            <a:ext cx="4896544" cy="5507254"/>
          </a:xfrm>
          <a:prstGeom prst="can">
            <a:avLst>
              <a:gd name="adj" fmla="val 33008"/>
            </a:avLst>
          </a:prstGeom>
          <a:solidFill>
            <a:schemeClr val="accent1">
              <a:lumMod val="75000"/>
              <a:alpha val="23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Henger 8"/>
          <p:cNvSpPr/>
          <p:nvPr/>
        </p:nvSpPr>
        <p:spPr>
          <a:xfrm>
            <a:off x="2632844" y="1268761"/>
            <a:ext cx="2420213" cy="4608512"/>
          </a:xfrm>
          <a:prstGeom prst="can">
            <a:avLst>
              <a:gd name="adj" fmla="val 41390"/>
            </a:avLst>
          </a:prstGeom>
          <a:solidFill>
            <a:srgbClr val="C1886F">
              <a:alpha val="22000"/>
            </a:srgbClr>
          </a:solidFill>
          <a:ln>
            <a:solidFill>
              <a:srgbClr val="CA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Cím 2"/>
          <p:cNvSpPr>
            <a:spLocks noGrp="1"/>
          </p:cNvSpPr>
          <p:nvPr>
            <p:ph type="title"/>
          </p:nvPr>
        </p:nvSpPr>
        <p:spPr>
          <a:xfrm>
            <a:off x="3059832" y="260350"/>
            <a:ext cx="5615856" cy="576362"/>
          </a:xfrm>
        </p:spPr>
        <p:txBody>
          <a:bodyPr/>
          <a:lstStyle/>
          <a:p>
            <a:r>
              <a:rPr lang="hu-HU" dirty="0" smtClean="0"/>
              <a:t>Ellenőrzött légtérben történő üzemelés</a:t>
            </a:r>
            <a:endParaRPr lang="hu-HU" b="0" i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69932" y="1863713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150m (500ft)</a:t>
            </a:r>
            <a:endParaRPr lang="hu-HU" sz="14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398153" y="2834350"/>
            <a:ext cx="1234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Előzetes bejelentés alapján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51" y="4462728"/>
            <a:ext cx="669386" cy="1342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Egyenes összekötő 13"/>
          <p:cNvCxnSpPr/>
          <p:nvPr/>
        </p:nvCxnSpPr>
        <p:spPr>
          <a:xfrm flipH="1">
            <a:off x="2843808" y="3346191"/>
            <a:ext cx="2438523" cy="1162929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76" y="5134227"/>
            <a:ext cx="1316328" cy="699848"/>
          </a:xfrm>
          <a:prstGeom prst="rect">
            <a:avLst/>
          </a:prstGeom>
        </p:spPr>
      </p:pic>
      <p:cxnSp>
        <p:nvCxnSpPr>
          <p:cNvPr id="16" name="Egyenes összekötő 15"/>
          <p:cNvCxnSpPr/>
          <p:nvPr/>
        </p:nvCxnSpPr>
        <p:spPr>
          <a:xfrm>
            <a:off x="331392" y="1772816"/>
            <a:ext cx="7524836" cy="30778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Kép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12" y="1268760"/>
            <a:ext cx="1656184" cy="1656184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7729944" y="1927575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VMC</a:t>
            </a:r>
          </a:p>
        </p:txBody>
      </p:sp>
      <p:sp>
        <p:nvSpPr>
          <p:cNvPr id="19" name="Téglalap 18"/>
          <p:cNvSpPr/>
          <p:nvPr/>
        </p:nvSpPr>
        <p:spPr>
          <a:xfrm>
            <a:off x="2657232" y="2922671"/>
            <a:ext cx="2541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 smtClean="0">
                <a:sym typeface="Wingdings"/>
              </a:rPr>
              <a:t>Légiforgalmi irányítói engedély szükséges!</a:t>
            </a:r>
            <a:endParaRPr lang="hu-HU" sz="1600" dirty="0"/>
          </a:p>
        </p:txBody>
      </p:sp>
      <p:cxnSp>
        <p:nvCxnSpPr>
          <p:cNvPr id="20" name="Egyenes összekötő 19"/>
          <p:cNvCxnSpPr/>
          <p:nvPr/>
        </p:nvCxnSpPr>
        <p:spPr>
          <a:xfrm flipV="1">
            <a:off x="395536" y="4298023"/>
            <a:ext cx="6219585" cy="2462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169932" y="396525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50m</a:t>
            </a:r>
            <a:endParaRPr lang="hu-HU" sz="1400" b="1" dirty="0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90" y="3655225"/>
            <a:ext cx="1310862" cy="927845"/>
          </a:xfrm>
          <a:prstGeom prst="rect">
            <a:avLst/>
          </a:prstGeom>
        </p:spPr>
      </p:pic>
      <p:sp>
        <p:nvSpPr>
          <p:cNvPr id="23" name="Szövegdoboz 22"/>
          <p:cNvSpPr txBox="1"/>
          <p:nvPr/>
        </p:nvSpPr>
        <p:spPr>
          <a:xfrm>
            <a:off x="4301119" y="3745258"/>
            <a:ext cx="1840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/>
              <a:t>V</a:t>
            </a:r>
            <a:r>
              <a:rPr lang="hu-HU" sz="1400" b="1" dirty="0" smtClean="0"/>
              <a:t>isual Line of </a:t>
            </a:r>
            <a:r>
              <a:rPr lang="hu-HU" sz="1400" b="1" dirty="0" err="1"/>
              <a:t>S</a:t>
            </a:r>
            <a:r>
              <a:rPr lang="hu-HU" sz="1400" b="1" dirty="0" err="1" smtClean="0"/>
              <a:t>ight</a:t>
            </a:r>
            <a:endParaRPr lang="hu-HU" sz="1400" b="1" dirty="0" smtClean="0"/>
          </a:p>
          <a:p>
            <a:pPr algn="ctr"/>
            <a:r>
              <a:rPr lang="hu-HU" sz="1400" b="1" dirty="0" smtClean="0"/>
              <a:t>(VLOS)</a:t>
            </a:r>
            <a:endParaRPr lang="hu-HU" sz="1400" b="1" dirty="0"/>
          </a:p>
        </p:txBody>
      </p:sp>
      <p:cxnSp>
        <p:nvCxnSpPr>
          <p:cNvPr id="24" name="Egyenes összekötő nyíllal 23"/>
          <p:cNvCxnSpPr/>
          <p:nvPr/>
        </p:nvCxnSpPr>
        <p:spPr>
          <a:xfrm>
            <a:off x="3730771" y="5369816"/>
            <a:ext cx="1344865" cy="251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4093810" y="5394940"/>
            <a:ext cx="1083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</a:rPr>
              <a:t>R= X km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02" y="2724310"/>
            <a:ext cx="1186061" cy="62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9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99" y="1281746"/>
            <a:ext cx="5489444" cy="3732823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FEE11-E8DF-49C1-9FAA-0ED3E77B525D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Egységes bejelentési felület</a:t>
            </a: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76" y="2166141"/>
            <a:ext cx="720080" cy="132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56" y="5493246"/>
            <a:ext cx="720080" cy="132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elé nyíl 9"/>
          <p:cNvSpPr/>
          <p:nvPr/>
        </p:nvSpPr>
        <p:spPr>
          <a:xfrm rot="16200000">
            <a:off x="1897104" y="2584538"/>
            <a:ext cx="354603" cy="492889"/>
          </a:xfrm>
          <a:prstGeom prst="downArrow">
            <a:avLst/>
          </a:prstGeom>
          <a:solidFill>
            <a:srgbClr val="FF0000"/>
          </a:solidFill>
          <a:ln>
            <a:solidFill>
              <a:srgbClr val="485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felé nyíl 10"/>
          <p:cNvSpPr/>
          <p:nvPr/>
        </p:nvSpPr>
        <p:spPr>
          <a:xfrm rot="1940413">
            <a:off x="5036373" y="5064630"/>
            <a:ext cx="354603" cy="492889"/>
          </a:xfrm>
          <a:prstGeom prst="downArrow">
            <a:avLst/>
          </a:prstGeom>
          <a:solidFill>
            <a:srgbClr val="92D050"/>
          </a:solidFill>
          <a:ln>
            <a:solidFill>
              <a:srgbClr val="485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59" y="1799393"/>
            <a:ext cx="500066" cy="30304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23" y="5204500"/>
            <a:ext cx="500066" cy="30304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172985"/>
            <a:ext cx="714375" cy="1190625"/>
          </a:xfrm>
          <a:prstGeom prst="rect">
            <a:avLst/>
          </a:prstGeom>
        </p:spPr>
      </p:pic>
      <p:sp>
        <p:nvSpPr>
          <p:cNvPr id="17" name="Lefelé nyíl 16"/>
          <p:cNvSpPr/>
          <p:nvPr/>
        </p:nvSpPr>
        <p:spPr>
          <a:xfrm rot="1728288">
            <a:off x="6612903" y="5093778"/>
            <a:ext cx="354603" cy="492889"/>
          </a:xfrm>
          <a:prstGeom prst="downArrow">
            <a:avLst/>
          </a:prstGeom>
          <a:solidFill>
            <a:srgbClr val="92D050"/>
          </a:solidFill>
          <a:ln>
            <a:solidFill>
              <a:srgbClr val="485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 rot="2124757">
            <a:off x="3319228" y="4928784"/>
            <a:ext cx="354603" cy="492889"/>
          </a:xfrm>
          <a:prstGeom prst="downArrow">
            <a:avLst/>
          </a:prstGeom>
          <a:solidFill>
            <a:srgbClr val="92D050"/>
          </a:solidFill>
          <a:ln>
            <a:solidFill>
              <a:srgbClr val="485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felé nyíl 18"/>
          <p:cNvSpPr/>
          <p:nvPr/>
        </p:nvSpPr>
        <p:spPr>
          <a:xfrm rot="2659359">
            <a:off x="2601430" y="4017212"/>
            <a:ext cx="354603" cy="492889"/>
          </a:xfrm>
          <a:prstGeom prst="downArrow">
            <a:avLst/>
          </a:prstGeom>
          <a:solidFill>
            <a:srgbClr val="92D050"/>
          </a:solidFill>
          <a:ln>
            <a:solidFill>
              <a:srgbClr val="485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6" y="4316166"/>
            <a:ext cx="1592484" cy="1025560"/>
          </a:xfrm>
          <a:prstGeom prst="rect">
            <a:avLst/>
          </a:prstGeom>
        </p:spPr>
      </p:pic>
      <p:sp>
        <p:nvSpPr>
          <p:cNvPr id="24" name="Ellipszis 23"/>
          <p:cNvSpPr/>
          <p:nvPr/>
        </p:nvSpPr>
        <p:spPr>
          <a:xfrm>
            <a:off x="1115324" y="5095927"/>
            <a:ext cx="72008" cy="7200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/>
          <p:cNvSpPr/>
          <p:nvPr/>
        </p:nvSpPr>
        <p:spPr>
          <a:xfrm>
            <a:off x="1357458" y="5006248"/>
            <a:ext cx="72008" cy="7200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25"/>
          <p:cNvSpPr/>
          <p:nvPr/>
        </p:nvSpPr>
        <p:spPr>
          <a:xfrm>
            <a:off x="1691388" y="4463516"/>
            <a:ext cx="72008" cy="7200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711058"/>
            <a:ext cx="822003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05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path" presetSubtype="0" accel="50000" decel="50000" autoRev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1.11111E-6 7.40741E-7 L 0.10278 -0.06898 L 0.06111 0.01296 L 0.1559 -0.04398 L 0.14444 0.01296 L 0.02049 0.08102 L 1.11111E-6 7.40741E-7 Z " pathEditMode="relative" rAng="0" ptsTypes="FFFAAFF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5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9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FEE11-E8DF-49C1-9FAA-0ED3E77B525D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ATM rendszer</a:t>
            </a:r>
            <a:endParaRPr lang="hu-HU" dirty="0"/>
          </a:p>
        </p:txBody>
      </p:sp>
      <p:pic>
        <p:nvPicPr>
          <p:cNvPr id="4" name="Kép 3" descr="passeng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0061" y="1357298"/>
            <a:ext cx="3084423" cy="2055798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 descr="Army-1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798" y="3804220"/>
            <a:ext cx="2679686" cy="2235714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Kép 5" descr="Frankfu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357298"/>
            <a:ext cx="2878991" cy="1785950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Kép 6" descr="at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4000504"/>
            <a:ext cx="2855203" cy="2039430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Kép 7" descr="separati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36" y="2678167"/>
            <a:ext cx="3864785" cy="2150127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73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 descr="repgép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19" y="1466600"/>
            <a:ext cx="3188037" cy="2391028"/>
          </a:xfrm>
          <a:prstGeom prst="rect">
            <a:avLst/>
          </a:prstGeom>
          <a:effectLst>
            <a:outerShdw blurRad="50800" dist="38100" dir="2700000" sx="104000" sy="104000" algn="tl" rotWithShape="0">
              <a:schemeClr val="tx1">
                <a:alpha val="40000"/>
              </a:schemeClr>
            </a:outerShdw>
          </a:effectLst>
        </p:spPr>
      </p:pic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FEE11-E8DF-49C1-9FAA-0ED3E77B525D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Radarfelderítés</a:t>
            </a:r>
            <a:endParaRPr lang="hu-HU" dirty="0"/>
          </a:p>
        </p:txBody>
      </p:sp>
      <p:pic>
        <p:nvPicPr>
          <p:cNvPr id="5" name="Kép 4" descr="repgépek_radar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185" y="3429000"/>
            <a:ext cx="4277932" cy="2406337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Egyenes összekötő 5"/>
          <p:cNvCxnSpPr/>
          <p:nvPr/>
        </p:nvCxnSpPr>
        <p:spPr>
          <a:xfrm>
            <a:off x="3515670" y="2212966"/>
            <a:ext cx="4214048" cy="1588"/>
          </a:xfrm>
          <a:prstGeom prst="line">
            <a:avLst/>
          </a:prstGeom>
          <a:ln w="28575">
            <a:solidFill>
              <a:srgbClr val="92D050"/>
            </a:solidFill>
            <a:head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rot="5400000" flipH="1" flipV="1">
            <a:off x="6957156" y="2955842"/>
            <a:ext cx="1516232" cy="1588"/>
          </a:xfrm>
          <a:prstGeom prst="line">
            <a:avLst/>
          </a:prstGeom>
          <a:ln w="28575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2913686" y="2747958"/>
            <a:ext cx="5420940" cy="1588"/>
          </a:xfrm>
          <a:prstGeom prst="line">
            <a:avLst/>
          </a:prstGeom>
          <a:ln w="28575">
            <a:solidFill>
              <a:srgbClr val="92D050"/>
            </a:solidFill>
            <a:head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5400000" flipH="1" flipV="1">
            <a:off x="7707559" y="3359785"/>
            <a:ext cx="1250958" cy="1588"/>
          </a:xfrm>
          <a:prstGeom prst="line">
            <a:avLst/>
          </a:prstGeom>
          <a:ln w="28575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2586976" y="1643050"/>
            <a:ext cx="4358512" cy="1588"/>
          </a:xfrm>
          <a:prstGeom prst="line">
            <a:avLst/>
          </a:prstGeom>
          <a:ln w="28575">
            <a:solidFill>
              <a:srgbClr val="92D050"/>
            </a:solidFill>
            <a:head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rot="5400000" flipH="1" flipV="1">
            <a:off x="5609042" y="2965050"/>
            <a:ext cx="2642412" cy="1588"/>
          </a:xfrm>
          <a:prstGeom prst="line">
            <a:avLst/>
          </a:prstGeom>
          <a:ln w="28575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628464" y="5015876"/>
            <a:ext cx="4451222" cy="1588"/>
          </a:xfrm>
          <a:prstGeom prst="line">
            <a:avLst/>
          </a:prstGeom>
          <a:ln w="28575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rot="5400000" flipH="1" flipV="1">
            <a:off x="-489461" y="3883505"/>
            <a:ext cx="2267918" cy="1588"/>
          </a:xfrm>
          <a:prstGeom prst="line">
            <a:avLst/>
          </a:prstGeom>
          <a:ln w="28575">
            <a:solidFill>
              <a:srgbClr val="92D05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1413488" y="5415613"/>
            <a:ext cx="4086412" cy="1588"/>
          </a:xfrm>
          <a:prstGeom prst="line">
            <a:avLst/>
          </a:prstGeom>
          <a:ln w="28575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rot="5400000" flipH="1" flipV="1">
            <a:off x="83551" y="4068847"/>
            <a:ext cx="2691943" cy="1588"/>
          </a:xfrm>
          <a:prstGeom prst="line">
            <a:avLst/>
          </a:prstGeom>
          <a:ln w="28575">
            <a:solidFill>
              <a:srgbClr val="92D050"/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rot="5400000" flipH="1" flipV="1">
            <a:off x="1606532" y="3751268"/>
            <a:ext cx="646115" cy="1587"/>
          </a:xfrm>
          <a:prstGeom prst="line">
            <a:avLst/>
          </a:prstGeom>
          <a:ln w="28575">
            <a:solidFill>
              <a:srgbClr val="92D050"/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1913556" y="4073530"/>
            <a:ext cx="4014871" cy="1588"/>
          </a:xfrm>
          <a:prstGeom prst="line">
            <a:avLst/>
          </a:prstGeom>
          <a:ln w="28575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2659685" y="4859348"/>
            <a:ext cx="3554492" cy="1588"/>
          </a:xfrm>
          <a:prstGeom prst="line">
            <a:avLst/>
          </a:prstGeom>
          <a:ln w="28575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rot="5400000" flipH="1" flipV="1">
            <a:off x="1968961" y="4150210"/>
            <a:ext cx="1413515" cy="1587"/>
          </a:xfrm>
          <a:prstGeom prst="line">
            <a:avLst/>
          </a:prstGeom>
          <a:ln w="28575">
            <a:solidFill>
              <a:srgbClr val="92D050"/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5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FEE11-E8DF-49C1-9FAA-0ED3E77B525D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Pilóta által vezetett légijárművek</a:t>
            </a:r>
          </a:p>
        </p:txBody>
      </p:sp>
      <p:pic>
        <p:nvPicPr>
          <p:cNvPr id="5" name="Kép 4" descr="acf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857495"/>
            <a:ext cx="3224915" cy="1428760"/>
          </a:xfrm>
          <a:prstGeom prst="rect">
            <a:avLst/>
          </a:prstGeom>
        </p:spPr>
      </p:pic>
      <p:pic>
        <p:nvPicPr>
          <p:cNvPr id="6" name="Kép 5" descr="acft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255"/>
            <a:ext cx="2537763" cy="1428760"/>
          </a:xfrm>
          <a:prstGeom prst="rect">
            <a:avLst/>
          </a:prstGeom>
        </p:spPr>
      </p:pic>
      <p:pic>
        <p:nvPicPr>
          <p:cNvPr id="7" name="Kép 6" descr="acft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614698"/>
            <a:ext cx="3650486" cy="1242797"/>
          </a:xfrm>
          <a:prstGeom prst="rect">
            <a:avLst/>
          </a:prstGeom>
        </p:spPr>
      </p:pic>
      <p:pic>
        <p:nvPicPr>
          <p:cNvPr id="9" name="Kép 8" descr="cam-welcome-pla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944" y="4286255"/>
            <a:ext cx="5834056" cy="212147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24744"/>
            <a:ext cx="3263334" cy="19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FEE11-E8DF-49C1-9FAA-0ED3E77B525D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Pilóta nélküli légijárművek</a:t>
            </a:r>
          </a:p>
        </p:txBody>
      </p:sp>
      <p:pic>
        <p:nvPicPr>
          <p:cNvPr id="10" name="Kép 9" descr="dron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500306"/>
            <a:ext cx="3424660" cy="1428759"/>
          </a:xfrm>
          <a:prstGeom prst="rect">
            <a:avLst/>
          </a:prstGeom>
        </p:spPr>
      </p:pic>
      <p:pic>
        <p:nvPicPr>
          <p:cNvPr id="11" name="Kép 10" descr="dron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2"/>
            <a:ext cx="4597494" cy="2786082"/>
          </a:xfrm>
          <a:prstGeom prst="rect">
            <a:avLst/>
          </a:prstGeom>
        </p:spPr>
      </p:pic>
      <p:pic>
        <p:nvPicPr>
          <p:cNvPr id="12" name="Kép 11" descr="dron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901307"/>
            <a:ext cx="3619502" cy="251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FEE11-E8DF-49C1-9FAA-0ED3E77B525D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5" name="Dia számának helye 1"/>
          <p:cNvSpPr txBox="1">
            <a:spLocks/>
          </p:cNvSpPr>
          <p:nvPr/>
        </p:nvSpPr>
        <p:spPr>
          <a:xfrm>
            <a:off x="7046912" y="61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hu-H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5B2FEE11-E8DF-49C1-9FAA-0ED3E77B525D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6" name="Cím 2"/>
          <p:cNvSpPr>
            <a:spLocks noGrp="1"/>
          </p:cNvSpPr>
          <p:nvPr>
            <p:ph type="title"/>
          </p:nvPr>
        </p:nvSpPr>
        <p:spPr>
          <a:xfrm>
            <a:off x="3059832" y="260350"/>
            <a:ext cx="5615856" cy="576362"/>
          </a:xfrm>
        </p:spPr>
        <p:txBody>
          <a:bodyPr/>
          <a:lstStyle/>
          <a:p>
            <a:r>
              <a:rPr lang="hu-HU" dirty="0" smtClean="0"/>
              <a:t>LOT531</a:t>
            </a:r>
            <a:endParaRPr lang="hu-HU" dirty="0"/>
          </a:p>
        </p:txBody>
      </p:sp>
      <p:pic>
        <p:nvPicPr>
          <p:cNvPr id="7" name="Kép 6" descr="Runway_05-23_at_Wagga_Wagga_Air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269" y="1233834"/>
            <a:ext cx="8113419" cy="495324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4" y="2500306"/>
            <a:ext cx="2639907" cy="92869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13" y="1643050"/>
            <a:ext cx="500066" cy="303040"/>
          </a:xfrm>
          <a:prstGeom prst="rect">
            <a:avLst/>
          </a:prstGeom>
        </p:spPr>
      </p:pic>
      <p:pic>
        <p:nvPicPr>
          <p:cNvPr id="10" name="Kép 9" descr="speech-bub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822" y="1946090"/>
            <a:ext cx="2548019" cy="1861033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846782" y="2245034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LOT531 </a:t>
            </a:r>
            <a:r>
              <a:rPr lang="hu-HU" sz="2000" b="1" dirty="0" err="1" smtClean="0"/>
              <a:t>reporting</a:t>
            </a:r>
            <a:endParaRPr lang="hu-HU" sz="2000" b="1" dirty="0" smtClean="0"/>
          </a:p>
          <a:p>
            <a:r>
              <a:rPr lang="hu-HU" sz="2000" b="1" dirty="0" err="1" smtClean="0"/>
              <a:t>drone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final</a:t>
            </a:r>
            <a:r>
              <a:rPr lang="hu-HU" sz="2000" b="1" dirty="0" smtClean="0"/>
              <a:t>!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76435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29254 0.1414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7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2.96296E-6 C -0.01579 -0.0037 -0.00659 -0.00255 -0.0276 -0.00116 C -0.02812 0.00093 -0.02916 0.00463 -0.02916 0.00671 C -0.02916 0.02894 -0.01822 0.02361 -0.00347 0.02454 C 0.00903 0.02685 0.01928 0.02616 0.03247 0.02546 C 0.03699 0.02384 0.04115 0.0206 0.04584 0.01898 C 0.06077 0.02037 0.05643 0.01759 0.06164 0.03102 C 0.06129 0.03519 0.06146 0.03935 0.06077 0.04329 C 0.0599 0.04884 0.04584 0.0507 0.04237 0.05232 C 0.02987 0.05162 0.01737 0.05116 0.00487 0.05 C 0.00157 0.04977 0.0014 0.04815 -0.00173 0.04676 C -0.00763 0.04421 -0.01301 0.04398 -0.01926 0.04329 C -0.02499 0.04167 -0.02812 0.03912 -0.03333 0.03773 C -0.03888 0.03264 -0.04149 0.02639 -0.04513 0.01898 C -0.0467 0.01597 -0.04843 0.0088 -0.04843 0.0088 C -0.04774 -0.00278 -0.04999 -0.00787 -0.04253 -0.01111 C -0.0309 -0.02222 -0.00017 -0.0125 0.0033 -0.01227 C 0.00886 -0.00972 0.01355 -0.0044 0.0191 -0.00231 C 0.02466 -0.00255 0.03021 -0.00185 0.03577 -0.00324 C 0.04011 -0.00417 0.0349 -0.01342 0.03994 -0.01342 " pathEditMode="relative" ptsTypes="fffffffffffffffffff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FEE11-E8DF-49C1-9FAA-0ED3E77B525D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5" name="Cím 2"/>
          <p:cNvSpPr>
            <a:spLocks noGrp="1"/>
          </p:cNvSpPr>
          <p:nvPr>
            <p:ph type="title"/>
          </p:nvPr>
        </p:nvSpPr>
        <p:spPr>
          <a:xfrm>
            <a:off x="3059832" y="260350"/>
            <a:ext cx="5615856" cy="576362"/>
          </a:xfrm>
        </p:spPr>
        <p:txBody>
          <a:bodyPr/>
          <a:lstStyle/>
          <a:p>
            <a:r>
              <a:rPr lang="hu-HU" dirty="0" smtClean="0"/>
              <a:t>Légterekben történő üzemelés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27375" y="2152889"/>
            <a:ext cx="3635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ð"/>
            </a:pPr>
            <a:r>
              <a:rPr lang="hu-HU" b="1" dirty="0" smtClean="0">
                <a:solidFill>
                  <a:srgbClr val="FF0000"/>
                </a:solidFill>
              </a:rPr>
              <a:t>A osztályú </a:t>
            </a:r>
            <a:r>
              <a:rPr lang="hu-HU" b="1" dirty="0" smtClean="0"/>
              <a:t>légtérben nem engedélyezett az üzemelés</a:t>
            </a:r>
          </a:p>
          <a:p>
            <a:endParaRPr lang="hu-HU" b="1" dirty="0" smtClean="0"/>
          </a:p>
          <a:p>
            <a:endParaRPr lang="hu-HU" b="1" dirty="0"/>
          </a:p>
          <a:p>
            <a:pPr marL="285750" indent="-285750">
              <a:buFont typeface="Wingdings"/>
              <a:buChar char="ð"/>
            </a:pPr>
            <a:r>
              <a:rPr lang="hu-HU" b="1" dirty="0" smtClean="0">
                <a:solidFill>
                  <a:srgbClr val="00B050"/>
                </a:solidFill>
              </a:rPr>
              <a:t>B, C, D és E osztályú </a:t>
            </a:r>
            <a:r>
              <a:rPr lang="hu-HU" b="1" dirty="0" smtClean="0"/>
              <a:t>légterekben légiforgalmi irányítói engedéllyel lehet üzemelni</a:t>
            </a:r>
          </a:p>
          <a:p>
            <a:endParaRPr lang="hu-HU" b="1" dirty="0" smtClean="0"/>
          </a:p>
          <a:p>
            <a:endParaRPr lang="hu-HU" b="1" dirty="0"/>
          </a:p>
          <a:p>
            <a:pPr marL="285750" indent="-285750">
              <a:buFont typeface="Wingdings"/>
              <a:buChar char="ð"/>
            </a:pPr>
            <a:r>
              <a:rPr lang="hu-HU" b="1" dirty="0" smtClean="0">
                <a:solidFill>
                  <a:srgbClr val="00B050"/>
                </a:solidFill>
              </a:rPr>
              <a:t>F és G osztályú </a:t>
            </a:r>
            <a:r>
              <a:rPr lang="hu-HU" b="1" dirty="0" smtClean="0"/>
              <a:t>légterekben légiforgalmi irányítói engedély nélkül is lehet üzemelni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83" y="1855096"/>
            <a:ext cx="5357478" cy="4032450"/>
          </a:xfrm>
          <a:prstGeom prst="rect">
            <a:avLst/>
          </a:prstGeom>
          <a:ln w="0">
            <a:solidFill>
              <a:schemeClr val="tx1"/>
            </a:solidFill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5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ekerekített téglalap 42"/>
          <p:cNvSpPr/>
          <p:nvPr/>
        </p:nvSpPr>
        <p:spPr>
          <a:xfrm>
            <a:off x="5572132" y="5072074"/>
            <a:ext cx="2857520" cy="9286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Lekerekített téglalap 41"/>
          <p:cNvSpPr/>
          <p:nvPr/>
        </p:nvSpPr>
        <p:spPr>
          <a:xfrm>
            <a:off x="6786578" y="3643314"/>
            <a:ext cx="1928826" cy="9286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Lekerekített téglalap 39"/>
          <p:cNvSpPr/>
          <p:nvPr/>
        </p:nvSpPr>
        <p:spPr>
          <a:xfrm>
            <a:off x="2857488" y="3643314"/>
            <a:ext cx="2857520" cy="9286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FEE11-E8DF-49C1-9FAA-0ED3E77B525D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25" name="Lekerekített téglalap 24"/>
          <p:cNvSpPr/>
          <p:nvPr/>
        </p:nvSpPr>
        <p:spPr>
          <a:xfrm>
            <a:off x="2857488" y="1785926"/>
            <a:ext cx="5857916" cy="1857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7" name="Kép 26" descr="légtérkérel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14488"/>
            <a:ext cx="1705289" cy="2424505"/>
          </a:xfrm>
          <a:prstGeom prst="rect">
            <a:avLst/>
          </a:prstGeom>
        </p:spPr>
      </p:pic>
      <p:sp>
        <p:nvSpPr>
          <p:cNvPr id="28" name="Jobbra nyíl 27"/>
          <p:cNvSpPr/>
          <p:nvPr/>
        </p:nvSpPr>
        <p:spPr>
          <a:xfrm>
            <a:off x="2143108" y="5715016"/>
            <a:ext cx="1357322" cy="240408"/>
          </a:xfrm>
          <a:prstGeom prst="righ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Jobbra nyíl 29"/>
          <p:cNvSpPr/>
          <p:nvPr/>
        </p:nvSpPr>
        <p:spPr>
          <a:xfrm rot="5400000">
            <a:off x="120172" y="4523242"/>
            <a:ext cx="1428760" cy="240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Jobbra nyíl 30"/>
          <p:cNvSpPr/>
          <p:nvPr/>
        </p:nvSpPr>
        <p:spPr>
          <a:xfrm rot="5400000">
            <a:off x="1513212" y="3987458"/>
            <a:ext cx="357192" cy="240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Jobbra nyíl 31"/>
          <p:cNvSpPr/>
          <p:nvPr/>
        </p:nvSpPr>
        <p:spPr>
          <a:xfrm rot="5400000">
            <a:off x="1477493" y="5023309"/>
            <a:ext cx="428629" cy="240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3" name="Kép 32" descr="eset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4835779"/>
            <a:ext cx="1785950" cy="1236427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Szövegdoboz 33"/>
          <p:cNvSpPr txBox="1"/>
          <p:nvPr/>
        </p:nvSpPr>
        <p:spPr>
          <a:xfrm>
            <a:off x="5572132" y="507207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+mj-lt"/>
                <a:cs typeface="Times New Roman" pitchFamily="18" charset="0"/>
              </a:rPr>
              <a:t>- Magasság min.1500’ (450m)</a:t>
            </a:r>
          </a:p>
          <a:p>
            <a:r>
              <a:rPr lang="hu-HU" sz="1600" dirty="0" smtClean="0">
                <a:latin typeface="+mj-lt"/>
                <a:cs typeface="Times New Roman" pitchFamily="18" charset="0"/>
              </a:rPr>
              <a:t>- Hosszú átfutási idő (30 nap)</a:t>
            </a:r>
          </a:p>
          <a:p>
            <a:r>
              <a:rPr lang="hu-HU" sz="1600" dirty="0" smtClean="0">
                <a:latin typeface="+mj-lt"/>
                <a:cs typeface="Times New Roman" pitchFamily="18" charset="0"/>
              </a:rPr>
              <a:t>- Folyamat bonyolultsága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2928926" y="3786190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BEJELENTÉS NÉLKÜLI</a:t>
            </a:r>
          </a:p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REPÜLÉSEK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6786578" y="3643314"/>
            <a:ext cx="1947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BALESET-</a:t>
            </a:r>
          </a:p>
          <a:p>
            <a:r>
              <a:rPr lang="hu-H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VESZÉLY!</a:t>
            </a:r>
            <a:endParaRPr lang="hu-HU" sz="28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7" name="Jobbra nyíl 36"/>
          <p:cNvSpPr/>
          <p:nvPr/>
        </p:nvSpPr>
        <p:spPr>
          <a:xfrm>
            <a:off x="5715008" y="3857628"/>
            <a:ext cx="1071570" cy="5000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8" name="Kép 37" descr="NKH L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286388"/>
            <a:ext cx="1968862" cy="785818"/>
          </a:xfrm>
          <a:prstGeom prst="rect">
            <a:avLst/>
          </a:prstGeom>
        </p:spPr>
      </p:pic>
      <p:sp>
        <p:nvSpPr>
          <p:cNvPr id="39" name="Szövegdoboz 38"/>
          <p:cNvSpPr txBox="1"/>
          <p:nvPr/>
        </p:nvSpPr>
        <p:spPr>
          <a:xfrm>
            <a:off x="2821769" y="1796655"/>
            <a:ext cx="62147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Szabályozás nincs</a:t>
            </a:r>
          </a:p>
          <a:p>
            <a:pPr>
              <a:buFontTx/>
              <a:buChar char="-"/>
            </a:pPr>
            <a:endParaRPr lang="hu-H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Típus és </a:t>
            </a:r>
            <a:r>
              <a:rPr lang="hu-H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légialkalmassági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vizsgálatok korlátozottak</a:t>
            </a:r>
          </a:p>
          <a:p>
            <a:pPr>
              <a:buFontTx/>
              <a:buChar char="-"/>
            </a:pPr>
            <a:endParaRPr lang="hu-H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Oktatás kevés helyen történik és a biztosítás megkötésére </a:t>
            </a:r>
          </a:p>
          <a:p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 korlátozottak a lehetőségek</a:t>
            </a:r>
          </a:p>
          <a:p>
            <a:pPr>
              <a:buFontTx/>
              <a:buChar char="-"/>
            </a:pPr>
            <a:endParaRPr lang="hu-H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Kapcsolódó információk nehezen beszerezhetőek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ím 2"/>
          <p:cNvSpPr>
            <a:spLocks noGrp="1"/>
          </p:cNvSpPr>
          <p:nvPr>
            <p:ph type="title"/>
          </p:nvPr>
        </p:nvSpPr>
        <p:spPr>
          <a:xfrm>
            <a:off x="3059832" y="260350"/>
            <a:ext cx="5615856" cy="576362"/>
          </a:xfrm>
        </p:spPr>
        <p:txBody>
          <a:bodyPr/>
          <a:lstStyle/>
          <a:p>
            <a:r>
              <a:rPr lang="hu-HU" dirty="0" smtClean="0"/>
              <a:t>Magyarország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46" y="4338245"/>
            <a:ext cx="549521" cy="54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zövegdoboz 20"/>
          <p:cNvSpPr txBox="1"/>
          <p:nvPr/>
        </p:nvSpPr>
        <p:spPr>
          <a:xfrm rot="19034242">
            <a:off x="-99628" y="2453008"/>
            <a:ext cx="261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B050"/>
                </a:solidFill>
              </a:rPr>
              <a:t>KÉRELEM</a:t>
            </a:r>
            <a:endParaRPr lang="hu-H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FEE11-E8DF-49C1-9FAA-0ED3E77B525D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5" name="Dia számának helye 1"/>
          <p:cNvSpPr txBox="1">
            <a:spLocks/>
          </p:cNvSpPr>
          <p:nvPr/>
        </p:nvSpPr>
        <p:spPr>
          <a:xfrm>
            <a:off x="7046912" y="61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hu-H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5B2FEE11-E8DF-49C1-9FAA-0ED3E77B525D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6" name="Cím 2"/>
          <p:cNvSpPr>
            <a:spLocks noGrp="1"/>
          </p:cNvSpPr>
          <p:nvPr>
            <p:ph type="title"/>
          </p:nvPr>
        </p:nvSpPr>
        <p:spPr>
          <a:xfrm>
            <a:off x="3059832" y="260350"/>
            <a:ext cx="5615856" cy="576362"/>
          </a:xfrm>
        </p:spPr>
        <p:txBody>
          <a:bodyPr/>
          <a:lstStyle/>
          <a:p>
            <a:r>
              <a:rPr lang="hu-HU" dirty="0" smtClean="0"/>
              <a:t>Általános szabályok</a:t>
            </a:r>
            <a:endParaRPr lang="hu-H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45087"/>
            <a:ext cx="933005" cy="172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89" y="3345708"/>
            <a:ext cx="1783228" cy="112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2771799" y="4885746"/>
            <a:ext cx="892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hu-HU" sz="7200" dirty="0">
              <a:solidFill>
                <a:srgbClr val="00B05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919791" y="4869160"/>
            <a:ext cx="892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hu-HU" sz="7200" dirty="0">
              <a:solidFill>
                <a:srgbClr val="00B050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64371"/>
            <a:ext cx="2403839" cy="884297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4904102" y="4869160"/>
            <a:ext cx="892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hu-HU" sz="7200" dirty="0">
              <a:solidFill>
                <a:srgbClr val="00B050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254833"/>
            <a:ext cx="1488140" cy="1303371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7102015" y="4869160"/>
            <a:ext cx="892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hu-HU" sz="7200" dirty="0">
              <a:solidFill>
                <a:srgbClr val="00B050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62" y="1568887"/>
            <a:ext cx="1214264" cy="1214264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57" y="1728194"/>
            <a:ext cx="1589091" cy="105515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48231"/>
            <a:ext cx="1412795" cy="1240905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97" y="1614058"/>
            <a:ext cx="1091042" cy="13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C prezentációs sablon_2014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é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  <_dlc_DocId xmlns="e82fac1c-a151-4c3b-8406-dd3b976359ef">KXWWA3FXSFTX-80-58</_dlc_DocId>
    <_dlc_DocIdUrl xmlns="e82fac1c-a151-4c3b-8406-dd3b976359ef">
      <Url>http://portal/_layouts/DocIdRedir.aspx?ID=KXWWA3FXSFTX-80-58</Url>
      <Description>KXWWA3FXSFTX-80-58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ép" ma:contentTypeID="0x01010200B93BC05032E5FC4DA71D97AC96FF79BD" ma:contentTypeVersion="3" ma:contentTypeDescription="Kép vagy fénykép feltöltése." ma:contentTypeScope="" ma:versionID="bae564921f9c2c19e0f3babf223e73cb">
  <xsd:schema xmlns:xsd="http://www.w3.org/2001/XMLSchema" xmlns:xs="http://www.w3.org/2001/XMLSchema" xmlns:p="http://schemas.microsoft.com/office/2006/metadata/properties" xmlns:ns1="http://schemas.microsoft.com/sharepoint/v3" xmlns:ns2="e82fac1c-a151-4c3b-8406-dd3b976359ef" targetNamespace="http://schemas.microsoft.com/office/2006/metadata/properties" ma:root="true" ma:fieldsID="b89e2ec4ab17ec966554e86c74835d74" ns1:_="" ns2:_="">
    <xsd:import namespace="http://schemas.microsoft.com/sharepoint/v3"/>
    <xsd:import namespace="e82fac1c-a151-4c3b-8406-dd3b976359ef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Kép szélessége" ma:internalName="ImageWidth" ma:readOnly="true">
      <xsd:simpleType>
        <xsd:restriction base="dms:Unknown"/>
      </xsd:simpleType>
    </xsd:element>
    <xsd:element name="ImageHeight" ma:index="12" nillable="true" ma:displayName="Kép magassága" ma:internalName="ImageHeight" ma:readOnly="true">
      <xsd:simpleType>
        <xsd:restriction base="dms:Unknown"/>
      </xsd:simpleType>
    </xsd:element>
    <xsd:element name="ImageCreateDate" ma:index="13" nillable="true" ma:displayName="A kép készítésének napja" ma:format="DateTime" ma:hidden="true" ma:internalName="ImageCreateDate">
      <xsd:simpleType>
        <xsd:restriction base="dms:DateTime"/>
      </xsd:simpleType>
    </xsd:element>
    <xsd:element name="Description" ma:index="14" nillable="true" ma:displayName="Leírás" ma:description="A képhez használandó másodlagos szöveg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Van miniatűr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Van előnézet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Előnézeti kép URL-címe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fac1c-a151-4c3b-8406-dd3b976359ef" elementFormDefault="qualified">
    <xsd:import namespace="http://schemas.microsoft.com/office/2006/documentManagement/types"/>
    <xsd:import namespace="http://schemas.microsoft.com/office/infopath/2007/PartnerControls"/>
    <xsd:element name="_dlc_DocId" ma:index="26" nillable="true" ma:displayName="Dokumentumazonosító értéke" ma:description="Az elemhez rendelt dokumentumazonosító értéke." ma:internalName="_dlc_DocId" ma:readOnly="true">
      <xsd:simpleType>
        <xsd:restriction base="dms:Text"/>
      </xsd:simpleType>
    </xsd:element>
    <xsd:element name="_dlc_DocIdUrl" ma:index="27" nillable="true" ma:displayName="Dokumentumazonosító" ma:description="Állandó hivatkozás a dokumentumr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8" ma:displayName="Cím"/>
        <xsd:element ref="dc:subject" minOccurs="0" maxOccurs="1"/>
        <xsd:element ref="dc:description" minOccurs="0" maxOccurs="1"/>
        <xsd:element name="keywords" minOccurs="0" maxOccurs="1" type="xsd:string" ma:index="20" ma:displayName="Kulcsszavak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4258393-D660-48FE-B807-C61C6CECC3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2E8123-C46F-4650-8875-C392D74F233F}">
  <ds:schemaRefs>
    <ds:schemaRef ds:uri="http://purl.org/dc/terms/"/>
    <ds:schemaRef ds:uri="http://purl.org/dc/dcmitype/"/>
    <ds:schemaRef ds:uri="http://www.w3.org/XML/1998/namespace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e82fac1c-a151-4c3b-8406-dd3b976359ef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CBA3CBF-7C1F-4942-8A71-EA0B833269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82fac1c-a151-4c3b-8406-dd3b976359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FA71A82-1575-48ED-89F8-BDC9A346A9F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 prezentációs sablon_2014</Template>
  <TotalTime>124</TotalTime>
  <Words>202</Words>
  <Application>Microsoft Office PowerPoint</Application>
  <PresentationFormat>Diavetítés a képernyőre (4:3 oldalarány)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HC prezentációs sablon_2014</vt:lpstr>
      <vt:lpstr>PowerPoint bemutató</vt:lpstr>
      <vt:lpstr>ATM rendszer</vt:lpstr>
      <vt:lpstr>Radarfelderítés</vt:lpstr>
      <vt:lpstr>Pilóta által vezetett légijárművek</vt:lpstr>
      <vt:lpstr>Pilóta nélküli légijárművek</vt:lpstr>
      <vt:lpstr>LOT531</vt:lpstr>
      <vt:lpstr>Légterekben történő üzemelés</vt:lpstr>
      <vt:lpstr>Magyarország</vt:lpstr>
      <vt:lpstr>Általános szabályok</vt:lpstr>
      <vt:lpstr>Nem ellenőrzött légtérben történő üzemelés</vt:lpstr>
      <vt:lpstr>Ellenőrzött légtérben történő üzemelés</vt:lpstr>
      <vt:lpstr>Egységes bejelentési felület</vt:lpstr>
      <vt:lpstr>PowerPoint bemutató</vt:lpstr>
    </vt:vector>
  </TitlesOfParts>
  <Company>HC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Csipak András</dc:creator>
  <cp:lastModifiedBy>Csipak András</cp:lastModifiedBy>
  <cp:revision>12</cp:revision>
  <dcterms:created xsi:type="dcterms:W3CDTF">2015-10-26T06:26:18Z</dcterms:created>
  <dcterms:modified xsi:type="dcterms:W3CDTF">2015-10-26T12:05:56Z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0x01010200B93BC05032E5FC4DA71D97AC96FF79BD</vt:lpwstr>
  </property>
  <property fmtid="{D5CDD505-2E9C-101B-9397-08002B2CF9AE}" pid="3" name="_dlc_DocIdItemGuid">
    <vt:lpwstr>4c40690d-5da9-44c1-9608-622d7c70abec</vt:lpwstr>
  </property>
  <property fmtid="{D5CDD505-2E9C-101B-9397-08002B2CF9AE}" pid="4" name="vti_description">
    <vt:lpwstr/>
  </property>
</Properties>
</file>