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69" r:id="rId3"/>
    <p:sldId id="274" r:id="rId4"/>
    <p:sldId id="268" r:id="rId5"/>
    <p:sldId id="286" r:id="rId6"/>
    <p:sldId id="292" r:id="rId7"/>
    <p:sldId id="296" r:id="rId8"/>
    <p:sldId id="293" r:id="rId9"/>
    <p:sldId id="295" r:id="rId10"/>
    <p:sldId id="294" r:id="rId11"/>
    <p:sldId id="284" r:id="rId12"/>
    <p:sldId id="287" r:id="rId13"/>
    <p:sldId id="291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0f8b925bc7fc4c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442" autoAdjust="0"/>
  </p:normalViewPr>
  <p:slideViewPr>
    <p:cSldViewPr snapToGrid="0">
      <p:cViewPr varScale="1">
        <p:scale>
          <a:sx n="90" d="100"/>
          <a:sy n="90" d="100"/>
        </p:scale>
        <p:origin x="13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nuczn\Downloads\NKE_digkomp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Élményalapú oktatással találkozott az egyetemen?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D7-4E59-959F-A986BFE3675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92-4CE7-98A4-BD001004600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92-4CE7-98A4-BD001004600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29,50%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97967479674796"/>
                      <c:h val="0.106386139803178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D7-4E59-959F-A986BFE367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Munka1!$A$2:$A$4</c:f>
              <c:strCache>
                <c:ptCount val="3"/>
                <c:pt idx="0">
                  <c:v>Igen</c:v>
                </c:pt>
                <c:pt idx="1">
                  <c:v>Talán</c:v>
                </c:pt>
                <c:pt idx="2">
                  <c:v>Nem</c:v>
                </c:pt>
              </c:strCache>
            </c:strRef>
          </c:cat>
          <c:val>
            <c:numRef>
              <c:f>Munka1!$B$2:$B$4</c:f>
              <c:numCache>
                <c:formatCode>0.00%</c:formatCode>
                <c:ptCount val="3"/>
                <c:pt idx="0">
                  <c:v>0.28999999999999998</c:v>
                </c:pt>
                <c:pt idx="1">
                  <c:v>0.21199999999999999</c:v>
                </c:pt>
                <c:pt idx="2">
                  <c:v>0.49299999999999999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7-4E59-959F-A986BFE36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Szívesen tanul élményekkel gazdag órán?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AD-4EF1-A2A6-86E6AAC9D08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AD-4EF1-A2A6-86E6AAC9D08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AD-4EF1-A2A6-86E6AAC9D08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91,20%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8DAD-4EF1-A2A6-86E6AAC9D088}"/>
                </c:ext>
              </c:extLst>
            </c:dLbl>
            <c:dLbl>
              <c:idx val="2"/>
              <c:layout>
                <c:manualLayout>
                  <c:x val="7.3008023387320486E-2"/>
                  <c:y val="-1.06349206349206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DAD-4EF1-A2A6-86E6AAC9D0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Munka1!$A$2:$A$4</c:f>
              <c:strCache>
                <c:ptCount val="3"/>
                <c:pt idx="0">
                  <c:v>Igen</c:v>
                </c:pt>
                <c:pt idx="1">
                  <c:v>Talán</c:v>
                </c:pt>
                <c:pt idx="2">
                  <c:v>Nem</c:v>
                </c:pt>
              </c:strCache>
            </c:strRef>
          </c:cat>
          <c:val>
            <c:numRef>
              <c:f>Munka1!$B$2:$B$4</c:f>
              <c:numCache>
                <c:formatCode>0.00%</c:formatCode>
                <c:ptCount val="3"/>
                <c:pt idx="0">
                  <c:v>0.91200000000000003</c:v>
                </c:pt>
                <c:pt idx="1">
                  <c:v>7.6999999999999999E-2</c:v>
                </c:pt>
                <c:pt idx="2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AD-4EF1-A2A6-86E6AAC9D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Órán a figyelme állandó?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7B-473E-8028-F9C6FE03CC4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7B-473E-8028-F9C6FE03CC4D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34,00%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F37B-473E-8028-F9C6FE03C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Munka1!$B$2:$B$3</c:f>
              <c:numCache>
                <c:formatCode>0.00%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7B-473E-8028-F9C6FE03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34170774384909203"/>
          <c:y val="0.2126079365079365"/>
          <c:w val="0.31658477903676674"/>
          <c:h val="0.47098769841269839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Melyik oktatást szereti jobban a tanórák szempontjából?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F9-4EBF-89A4-496AA1F3058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F9-4EBF-89A4-496AA1F3058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F9-4EBF-89A4-496AA1F3058A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27,40%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D9F9-4EBF-89A4-496AA1F30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Munka1!$A$2:$A$4</c:f>
              <c:strCache>
                <c:ptCount val="3"/>
                <c:pt idx="0">
                  <c:v>Hagyományos oktatás - jelenléti</c:v>
                </c:pt>
                <c:pt idx="1">
                  <c:v>Hibrid - jelenléti és online</c:v>
                </c:pt>
                <c:pt idx="2">
                  <c:v>Digitális - online</c:v>
                </c:pt>
              </c:strCache>
            </c:strRef>
          </c:cat>
          <c:val>
            <c:numRef>
              <c:f>Munka1!$B$2:$B$4</c:f>
              <c:numCache>
                <c:formatCode>0.00%</c:formatCode>
                <c:ptCount val="3"/>
                <c:pt idx="0">
                  <c:v>0.27400000000000002</c:v>
                </c:pt>
                <c:pt idx="1">
                  <c:v>0.41699999999999998</c:v>
                </c:pt>
                <c:pt idx="2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F9-4EBF-89A4-496AA1F30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A7-4379-A1DB-2D5A1F7537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A7-4379-A1DB-2D5A1F7537DF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A7-4379-A1DB-2D5A1F7537DF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A7-4379-A1DB-2D5A1F7537D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A7-4379-A1DB-2D5A1F7537DF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A7-4379-A1DB-2D5A1F7537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-18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'[NKE_digkomp (1).xlsx]Munka5'!$S$4:$S$9</c:f>
              <c:strCache>
                <c:ptCount val="6"/>
                <c:pt idx="0">
                  <c:v>A1</c:v>
                </c:pt>
                <c:pt idx="1">
                  <c:v>A2</c:v>
                </c:pt>
                <c:pt idx="2">
                  <c:v>B1</c:v>
                </c:pt>
                <c:pt idx="3">
                  <c:v>B2</c:v>
                </c:pt>
                <c:pt idx="4">
                  <c:v>C1</c:v>
                </c:pt>
                <c:pt idx="5">
                  <c:v>C2</c:v>
                </c:pt>
              </c:strCache>
            </c:strRef>
          </c:cat>
          <c:val>
            <c:numRef>
              <c:f>'[NKE_digkomp (1).xlsx]Munka5'!$T$4:$T$9</c:f>
              <c:numCache>
                <c:formatCode>General</c:formatCode>
                <c:ptCount val="6"/>
                <c:pt idx="0">
                  <c:v>1.6</c:v>
                </c:pt>
                <c:pt idx="1">
                  <c:v>17.8</c:v>
                </c:pt>
                <c:pt idx="2">
                  <c:v>26</c:v>
                </c:pt>
                <c:pt idx="3">
                  <c:v>42.1</c:v>
                </c:pt>
                <c:pt idx="4">
                  <c:v>8.6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A7-4379-A1DB-2D5A1F753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5784639"/>
        <c:axId val="1865783391"/>
      </c:barChart>
      <c:catAx>
        <c:axId val="1865784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-18"/>
                    <a:ea typeface="Verdana" panose="020B0604030504040204" pitchFamily="34" charset="0"/>
                    <a:cs typeface="+mn-cs"/>
                  </a:defRPr>
                </a:pPr>
                <a:r>
                  <a:rPr lang="hu-HU" sz="1400" dirty="0" smtClean="0">
                    <a:solidFill>
                      <a:schemeClr val="tx1"/>
                    </a:solidFill>
                    <a:latin typeface="Tw Cen MT" panose="020B0602020104020603" pitchFamily="34" charset="-18"/>
                    <a:ea typeface="Verdana" panose="020B0604030504040204" pitchFamily="34" charset="0"/>
                  </a:rPr>
                  <a:t>A kitöltők besorolása az egyes kompetenciaszintek</a:t>
                </a:r>
                <a:r>
                  <a:rPr lang="hu-HU" sz="1400" baseline="0" dirty="0" smtClean="0">
                    <a:solidFill>
                      <a:schemeClr val="tx1"/>
                    </a:solidFill>
                    <a:latin typeface="Tw Cen MT" panose="020B0602020104020603" pitchFamily="34" charset="-18"/>
                    <a:ea typeface="Verdana" panose="020B0604030504040204" pitchFamily="34" charset="0"/>
                  </a:rPr>
                  <a:t> alapján a kérdőív eredményei mentén (%)</a:t>
                </a:r>
                <a:endParaRPr lang="hu-HU" sz="1400" dirty="0">
                  <a:solidFill>
                    <a:schemeClr val="tx1"/>
                  </a:solidFill>
                  <a:latin typeface="Tw Cen MT" panose="020B0602020104020603" pitchFamily="34" charset="-18"/>
                  <a:ea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w Cen MT" panose="020B0602020104020603" pitchFamily="34" charset="-18"/>
                  <a:ea typeface="Verdana" panose="020B0604030504040204" pitchFamily="34" charset="0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w Cen MT" panose="020B0602020104020603" pitchFamily="34" charset="-18"/>
                <a:ea typeface="Verdana" panose="020B0604030504040204" pitchFamily="34" charset="0"/>
                <a:cs typeface="+mn-cs"/>
              </a:defRPr>
            </a:pPr>
            <a:endParaRPr lang="hu-HU"/>
          </a:p>
        </c:txPr>
        <c:crossAx val="1865783391"/>
        <c:crosses val="autoZero"/>
        <c:auto val="1"/>
        <c:lblAlgn val="ctr"/>
        <c:lblOffset val="100"/>
        <c:noMultiLvlLbl val="0"/>
      </c:catAx>
      <c:valAx>
        <c:axId val="186578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-18"/>
                    <a:ea typeface="Verdana" panose="020B0604030504040204" pitchFamily="34" charset="0"/>
                    <a:cs typeface="+mn-cs"/>
                  </a:defRPr>
                </a:pPr>
                <a:r>
                  <a:rPr lang="hu-HU" sz="1400" dirty="0" smtClean="0">
                    <a:solidFill>
                      <a:schemeClr val="tx1"/>
                    </a:solidFill>
                    <a:latin typeface="Tw Cen MT" panose="020B0602020104020603" pitchFamily="34" charset="-18"/>
                    <a:ea typeface="Verdana" panose="020B0604030504040204" pitchFamily="34" charset="0"/>
                  </a:rPr>
                  <a:t>Százalék</a:t>
                </a:r>
                <a:endParaRPr lang="hu-HU" sz="1400" dirty="0">
                  <a:solidFill>
                    <a:schemeClr val="tx1"/>
                  </a:solidFill>
                  <a:latin typeface="Tw Cen MT" panose="020B0602020104020603" pitchFamily="34" charset="-18"/>
                  <a:ea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w Cen MT" panose="020B0602020104020603" pitchFamily="34" charset="-18"/>
                  <a:ea typeface="Verdana" panose="020B0604030504040204" pitchFamily="34" charset="0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w Cen MT" panose="020B0602020104020603" pitchFamily="34" charset="-18"/>
                <a:ea typeface="Verdana" panose="020B0604030504040204" pitchFamily="34" charset="0"/>
                <a:cs typeface="+mn-cs"/>
              </a:defRPr>
            </a:pPr>
            <a:endParaRPr lang="hu-HU"/>
          </a:p>
        </c:txPr>
        <c:crossAx val="186578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6ED96-E2E9-4C25-A9C4-E81CEBB23DCF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53D4D-9DB0-44E1-BCF9-1B4DEE24A5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46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53D4D-9DB0-44E1-BCF9-1B4DEE24A5D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02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53D4D-9DB0-44E1-BCF9-1B4DEE24A5D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3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53D4D-9DB0-44E1-BCF9-1B4DEE24A5D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62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1" dirty="0" smtClean="0">
              <a:solidFill>
                <a:srgbClr val="0070C0"/>
              </a:solidFill>
              <a:latin typeface="Tw Cen MT" panose="020B0602020104020603" pitchFamily="34" charset="-18"/>
            </a:endParaRPr>
          </a:p>
          <a:p>
            <a:r>
              <a:rPr lang="hu-HU" sz="1200" b="1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Számos digitális technológiát alkalmaznak magabiztosan,</a:t>
            </a:r>
            <a:r>
              <a:rPr lang="hu-HU" sz="1200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 </a:t>
            </a:r>
            <a:r>
              <a:rPr lang="hu-HU" sz="1200" b="1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kreatívan és kritikusan</a:t>
            </a:r>
            <a:r>
              <a:rPr lang="hu-H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-18"/>
              </a:rPr>
              <a:t>, </a:t>
            </a:r>
            <a:r>
              <a:rPr lang="hu-HU" sz="1200" dirty="0" smtClean="0">
                <a:latin typeface="Tw Cen MT" panose="020B0602020104020603" pitchFamily="34" charset="-18"/>
              </a:rPr>
              <a:t>hogy javítsák pedagógiai szakmai tevékenységüket. </a:t>
            </a:r>
            <a:r>
              <a:rPr lang="hu-HU" sz="1200" b="1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Célszerűen választják ki </a:t>
            </a:r>
            <a:r>
              <a:rPr lang="hu-HU" sz="1200" dirty="0" smtClean="0">
                <a:latin typeface="Tw Cen MT" panose="020B0602020104020603" pitchFamily="34" charset="-18"/>
              </a:rPr>
              <a:t>a digitális technológiákat az adott helyzetekre, és megpróbálják megérteni a különböző digitális stratégiák előnyeit és hátrányait. </a:t>
            </a:r>
            <a:r>
              <a:rPr lang="hu-HU" sz="1200" b="1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Kíváncsiak és nyitottak az új ötletekre, </a:t>
            </a:r>
            <a:r>
              <a:rPr lang="hu-HU" sz="1200" dirty="0" smtClean="0">
                <a:latin typeface="Tw Cen MT" panose="020B0602020104020603" pitchFamily="34" charset="-18"/>
              </a:rPr>
              <a:t>tudva, hogy sok mindent még nem próbáltak ki. A kísérleteiket módszertani repertoárjuk kiterjesztésére, strukturálására és konszolidálására használják. Az innovatív gyakorlatban a gyakorlottak minden oktatási szervezet gerincét jelentik.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53D4D-9DB0-44E1-BCF9-1B4DEE24A5D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49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Gardner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páronkénti</a:t>
            </a:r>
            <a:r>
              <a:rPr lang="hu-HU" dirty="0" smtClean="0"/>
              <a:t> összehasonlítás a csoportok medián értékeit</a:t>
            </a:r>
            <a:r>
              <a:rPr lang="hu-HU" baseline="0" dirty="0" smtClean="0"/>
              <a:t> veti össze. Vastaggal láthatóak a magasabb medián értékkel rendelkező Karok. </a:t>
            </a:r>
          </a:p>
          <a:p>
            <a:endParaRPr lang="hu-HU" baseline="0" dirty="0" smtClean="0"/>
          </a:p>
          <a:p>
            <a:r>
              <a:rPr lang="hu-HU" b="1" baseline="0" dirty="0" smtClean="0"/>
              <a:t>Verbális terület</a:t>
            </a:r>
            <a:r>
              <a:rPr lang="hu-HU" baseline="0" dirty="0" smtClean="0"/>
              <a:t>: VTK – </a:t>
            </a:r>
            <a:r>
              <a:rPr lang="hu-HU" b="1" baseline="0" dirty="0" smtClean="0"/>
              <a:t>HHK, </a:t>
            </a:r>
            <a:r>
              <a:rPr lang="hu-HU" sz="1200" b="0" dirty="0" smtClean="0">
                <a:effectLst/>
              </a:rPr>
              <a:t>VTK-</a:t>
            </a:r>
            <a:r>
              <a:rPr lang="hu-HU" sz="1200" b="1" dirty="0" smtClean="0">
                <a:effectLst/>
              </a:rPr>
              <a:t>ÁNTK, </a:t>
            </a:r>
            <a:r>
              <a:rPr lang="hu-HU" sz="1800" b="0" dirty="0" smtClean="0">
                <a:effectLst/>
              </a:rPr>
              <a:t>RTK-</a:t>
            </a:r>
            <a:r>
              <a:rPr lang="hu-HU" sz="1800" b="1" dirty="0" smtClean="0">
                <a:effectLst/>
              </a:rPr>
              <a:t>HHK, </a:t>
            </a:r>
            <a:r>
              <a:rPr lang="hu-HU" sz="2800" b="0" dirty="0" smtClean="0">
                <a:effectLst/>
              </a:rPr>
              <a:t>RTK-</a:t>
            </a:r>
            <a:r>
              <a:rPr lang="hu-HU" sz="2800" b="1" dirty="0" smtClean="0">
                <a:effectLst/>
              </a:rPr>
              <a:t>ÁNTK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Zenei:</a:t>
            </a:r>
            <a:r>
              <a:rPr lang="hu-HU" sz="2800" b="1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b="0" dirty="0" smtClean="0">
                <a:effectLst/>
              </a:rPr>
              <a:t>RTK-</a:t>
            </a:r>
            <a:r>
              <a:rPr lang="hu-HU" sz="4000" b="1" dirty="0" smtClean="0">
                <a:effectLst/>
              </a:rPr>
              <a:t>ÁNTK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4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Kinesztetikus:</a:t>
            </a:r>
            <a:r>
              <a:rPr lang="hu-HU" sz="4000" b="1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5400" dirty="0" smtClean="0">
                <a:effectLst/>
              </a:rPr>
              <a:t>ÁNTK-</a:t>
            </a:r>
            <a:r>
              <a:rPr lang="hu-HU" sz="5400" b="1" dirty="0" smtClean="0">
                <a:effectLst/>
              </a:rPr>
              <a:t>RTK</a:t>
            </a:r>
            <a:endParaRPr lang="hu-HU" sz="7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5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4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53D4D-9DB0-44E1-BCF9-1B4DEE24A5D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222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53D4D-9DB0-44E1-BCF9-1B4DEE24A5D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72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Flow</a:t>
            </a:r>
            <a:r>
              <a:rPr lang="hu-HU" baseline="0" dirty="0" smtClean="0"/>
              <a:t> alapú pedagógiai modell </a:t>
            </a:r>
            <a:r>
              <a:rPr lang="hu-HU" dirty="0" smtClean="0"/>
              <a:t>alapján a tananyagot tartalmi oldalról egy pozitív megközelítéssel kell kidolgozni, mely az élmények, az újdonság és az izgalom kiváltó alapja. Ha ehhez az oktatási tartalmakat a fentiek alapján társítjuk, akkor a vállalkozó kedvet is ki tudjuk váltani, mely segítségével a figyelem és a motiváció elérhető, így ezek segítségével már az oktató képessé válik a kompetenciafejlesztésre. Ez akkor érhető el, ha a hallgató biztonságérzete kialakul és a cselekvésre késztetés során a belülről fakadó felfedezés és élmény hatására bekapcsolódik interaktívan a tanórán kialakított játékos közegbe. Ezen módszerek segítségével különböző kompetenciák fejleszthetők például a kritikus gondolkodás, érveléstechnika. Egy modell akkor értékes, ha lehetőséget biztosít a mérésre és értékelésre, emiatt a modell tartalmazza mindazon vizsgálati rendszereket, melyekkel mérni képes az oktató a tanórájának eredményességét a modell alkalmazása során.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Flow alapú pedagógiai modell oktatásban történő alkalmazásával a hallgatók élményalapú oktatásban részesülnek, ami azért is fontos, mert az ilyen típusú tanórákon lehetősége van az oktatónak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skilleket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fejleszteni, így többek közt a kreativitást, a kommunikációt, a konfliktuskezelést és az érzékenyítést.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77A02-40FD-41F2-952E-A6D64711BFB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362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8955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92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08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56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04944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05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208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09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92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85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66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5FE753A-5C8B-48E1-92C1-73070B7CB91E}" type="datetimeFigureOut">
              <a:rPr lang="hu-HU" smtClean="0"/>
              <a:t>2023. 11. 14.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2956DF7-4F02-4C9B-B7B9-9893128CE6D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98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laszlo@uni-nke.hu" TargetMode="External"/><Relationship Id="rId2" Type="http://schemas.openxmlformats.org/officeDocument/2006/relationships/hyperlink" Target="mailto:Dominek.dalma.lilla@uni-nke.h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otos.virag@uni-nke.hu" TargetMode="External"/><Relationship Id="rId5" Type="http://schemas.openxmlformats.org/officeDocument/2006/relationships/hyperlink" Target="mailto:cegledi.szabolcs@uni-nke.hu" TargetMode="External"/><Relationship Id="rId4" Type="http://schemas.openxmlformats.org/officeDocument/2006/relationships/hyperlink" Target="mailto:barnucz.nora@uni-nke.h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/>
              <a:t> </a:t>
            </a:r>
            <a:r>
              <a:rPr lang="hu-HU" sz="4400" b="1" dirty="0"/>
              <a:t>A flow élménye és a </a:t>
            </a:r>
            <a:r>
              <a:rPr lang="hu-HU" sz="4400" b="1" dirty="0" err="1"/>
              <a:t>digitalizáció</a:t>
            </a:r>
            <a:r>
              <a:rPr lang="hu-HU" sz="4400" b="1" dirty="0"/>
              <a:t> szerepe a </a:t>
            </a:r>
            <a:r>
              <a:rPr lang="hu-HU" sz="4400" b="1" dirty="0" smtClean="0"/>
              <a:t>„Z” </a:t>
            </a:r>
            <a:r>
              <a:rPr lang="hu-HU" sz="4400" b="1" dirty="0"/>
              <a:t>generáció oktatásában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4131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err="1" smtClean="0"/>
              <a:t>Dominek</a:t>
            </a:r>
            <a:r>
              <a:rPr lang="hu-HU" dirty="0" smtClean="0"/>
              <a:t> </a:t>
            </a:r>
            <a:r>
              <a:rPr lang="hu-HU" dirty="0"/>
              <a:t>Dalma Lilla, </a:t>
            </a:r>
            <a:r>
              <a:rPr lang="hu-HU" dirty="0" err="1"/>
              <a:t>Christián</a:t>
            </a:r>
            <a:r>
              <a:rPr lang="hu-HU" dirty="0"/>
              <a:t> László, Botos Virág, Ceglédi Szabolcs, </a:t>
            </a:r>
            <a:r>
              <a:rPr lang="hu-HU" dirty="0" err="1"/>
              <a:t>Barnucz</a:t>
            </a:r>
            <a:r>
              <a:rPr lang="hu-HU" dirty="0"/>
              <a:t> Nóra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133" y="163641"/>
            <a:ext cx="6218459" cy="6828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88" y="5574958"/>
            <a:ext cx="2426418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905" y="0"/>
            <a:ext cx="12013096" cy="104225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>
                <a:cs typeface="Times New Roman" panose="02020603050405020304" pitchFamily="18" charset="0"/>
              </a:rPr>
              <a:t>A digitális pedagógia során alkalmazott flow mérés </a:t>
            </a:r>
            <a:r>
              <a:rPr lang="hu-HU" sz="3200" dirty="0" smtClean="0">
                <a:cs typeface="Times New Roman" panose="02020603050405020304" pitchFamily="18" charset="0"/>
              </a:rPr>
              <a:t>jelentősége</a:t>
            </a:r>
            <a:br>
              <a:rPr lang="hu-HU" sz="3200" dirty="0" smtClean="0">
                <a:cs typeface="Times New Roman" panose="02020603050405020304" pitchFamily="18" charset="0"/>
              </a:rPr>
            </a:br>
            <a:r>
              <a:rPr lang="hu-HU" sz="3200" dirty="0" smtClean="0"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cs typeface="Times New Roman" panose="02020603050405020304" pitchFamily="18" charset="0"/>
              </a:rPr>
            </a:br>
            <a:r>
              <a:rPr lang="hu-HU" sz="2700" b="1" dirty="0" smtClean="0">
                <a:cs typeface="Times New Roman" panose="02020603050405020304" pitchFamily="18" charset="0"/>
              </a:rPr>
              <a:t>1. KAR                                                                 2. KAR</a:t>
            </a:r>
            <a:endParaRPr lang="hu-HU" sz="27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9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34619"/>
              </p:ext>
            </p:extLst>
          </p:nvPr>
        </p:nvGraphicFramePr>
        <p:xfrm>
          <a:off x="6844746" y="1179335"/>
          <a:ext cx="5078897" cy="5509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289">
                  <a:extLst>
                    <a:ext uri="{9D8B030D-6E8A-4147-A177-3AD203B41FA5}">
                      <a16:colId xmlns:a16="http://schemas.microsoft.com/office/drawing/2014/main" val="588704737"/>
                    </a:ext>
                  </a:extLst>
                </a:gridCol>
                <a:gridCol w="1573174">
                  <a:extLst>
                    <a:ext uri="{9D8B030D-6E8A-4147-A177-3AD203B41FA5}">
                      <a16:colId xmlns:a16="http://schemas.microsoft.com/office/drawing/2014/main" val="1788601740"/>
                    </a:ext>
                  </a:extLst>
                </a:gridCol>
                <a:gridCol w="661537">
                  <a:extLst>
                    <a:ext uri="{9D8B030D-6E8A-4147-A177-3AD203B41FA5}">
                      <a16:colId xmlns:a16="http://schemas.microsoft.com/office/drawing/2014/main" val="1197948366"/>
                    </a:ext>
                  </a:extLst>
                </a:gridCol>
                <a:gridCol w="1364897">
                  <a:extLst>
                    <a:ext uri="{9D8B030D-6E8A-4147-A177-3AD203B41FA5}">
                      <a16:colId xmlns:a16="http://schemas.microsoft.com/office/drawing/2014/main" val="4002009460"/>
                    </a:ext>
                  </a:extLst>
                </a:gridCol>
              </a:tblGrid>
              <a:tr h="765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Csoportok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Faktor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n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Százalék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77482"/>
                  </a:ext>
                </a:extLst>
              </a:tr>
              <a:tr h="1218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Tesztcsoport 1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Kihívás-készség egyensúly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12</a:t>
                      </a:r>
                      <a:endParaRPr lang="hu-HU" sz="160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89,79</a:t>
                      </a:r>
                      <a:endParaRPr lang="hu-HU" sz="1600" b="1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5844920"/>
                  </a:ext>
                </a:extLst>
              </a:tr>
              <a:tr h="1154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Tesztcsoport 1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Egybeolvadás az élménnyel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12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86,15</a:t>
                      </a:r>
                      <a:endParaRPr lang="hu-HU" sz="1600" b="1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4696443"/>
                  </a:ext>
                </a:extLst>
              </a:tr>
              <a:tr h="1218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Tesztcsoport 2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Kihívás-készség egyensúly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11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87,05</a:t>
                      </a:r>
                      <a:endParaRPr lang="hu-HU" sz="1600" b="1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8317147"/>
                  </a:ext>
                </a:extLst>
              </a:tr>
              <a:tr h="1154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Tesztcsoport 2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Egybeolvadás az élménnyel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11</a:t>
                      </a:r>
                      <a:endParaRPr lang="hu-HU" sz="160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87,22</a:t>
                      </a:r>
                      <a:endParaRPr lang="hu-HU" sz="1600" b="1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8649270"/>
                  </a:ext>
                </a:extLst>
              </a:tr>
            </a:tbl>
          </a:graphicData>
        </a:graphic>
      </p:graphicFrame>
      <p:graphicFrame>
        <p:nvGraphicFramePr>
          <p:cNvPr id="11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113976"/>
              </p:ext>
            </p:extLst>
          </p:nvPr>
        </p:nvGraphicFramePr>
        <p:xfrm>
          <a:off x="967410" y="1179336"/>
          <a:ext cx="5473146" cy="5518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489">
                  <a:extLst>
                    <a:ext uri="{9D8B030D-6E8A-4147-A177-3AD203B41FA5}">
                      <a16:colId xmlns:a16="http://schemas.microsoft.com/office/drawing/2014/main" val="3201267236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2571652295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3044201083"/>
                    </a:ext>
                  </a:extLst>
                </a:gridCol>
                <a:gridCol w="986429">
                  <a:extLst>
                    <a:ext uri="{9D8B030D-6E8A-4147-A177-3AD203B41FA5}">
                      <a16:colId xmlns:a16="http://schemas.microsoft.com/office/drawing/2014/main" val="4086402577"/>
                    </a:ext>
                  </a:extLst>
                </a:gridCol>
              </a:tblGrid>
              <a:tr h="601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Csoportok</a:t>
                      </a:r>
                      <a:r>
                        <a:rPr lang="hu-HU" sz="1600" dirty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 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Faktor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Százalék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902451"/>
                  </a:ext>
                </a:extLst>
              </a:tr>
              <a:tr h="1229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Tesztcsoport 1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Kihívás-készség egyensúly</a:t>
                      </a:r>
                      <a:endParaRPr lang="hu-HU" sz="1600" dirty="0" smtClean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00B0F0"/>
                          </a:solidFill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74,09</a:t>
                      </a:r>
                      <a:endParaRPr lang="hu-HU" sz="1600" b="1" dirty="0">
                        <a:solidFill>
                          <a:srgbClr val="00B0F0"/>
                        </a:solidFill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7246689"/>
                  </a:ext>
                </a:extLst>
              </a:tr>
              <a:tr h="1229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Tesztcsoport</a:t>
                      </a:r>
                      <a:r>
                        <a:rPr lang="hu-HU" sz="1600" baseline="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1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Egybeolvadás az élménnyel</a:t>
                      </a:r>
                      <a:endParaRPr lang="hu-HU" sz="1600" dirty="0" smtClean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00B0F0"/>
                          </a:solidFill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  <a:cs typeface="+mn-cs"/>
                        </a:rPr>
                        <a:t>64,44</a:t>
                      </a:r>
                      <a:endParaRPr lang="hu-HU" sz="1600" b="1" dirty="0">
                        <a:solidFill>
                          <a:srgbClr val="00B0F0"/>
                        </a:solidFill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5776412"/>
                  </a:ext>
                </a:extLst>
              </a:tr>
              <a:tr h="1229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Tesztcsoport 2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Kihívás-készség egyensúly</a:t>
                      </a:r>
                      <a:endParaRPr lang="hu-HU" sz="1600" dirty="0" smtClean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00B0F0"/>
                          </a:solidFill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  <a:cs typeface="+mn-cs"/>
                        </a:rPr>
                        <a:t>75,15</a:t>
                      </a:r>
                      <a:endParaRPr lang="hu-HU" sz="1600" b="1" dirty="0">
                        <a:solidFill>
                          <a:srgbClr val="00B0F0"/>
                        </a:solidFill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7667965"/>
                  </a:ext>
                </a:extLst>
              </a:tr>
              <a:tr h="1229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Tesztcsoport 2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</a:rPr>
                        <a:t>Egybeolvadás az élménnyel</a:t>
                      </a:r>
                      <a:endParaRPr lang="hu-HU" sz="1600" dirty="0" smtClean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00B0F0"/>
                          </a:solidFill>
                          <a:effectLst/>
                          <a:latin typeface="Garamond" panose="02020404030301010803" pitchFamily="18" charset="0"/>
                          <a:ea typeface="Verdana" panose="020B0604030504040204" pitchFamily="34" charset="0"/>
                          <a:cs typeface="+mn-cs"/>
                        </a:rPr>
                        <a:t>77,53</a:t>
                      </a:r>
                      <a:endParaRPr lang="hu-HU" sz="1600" b="1" dirty="0">
                        <a:solidFill>
                          <a:srgbClr val="00B0F0"/>
                        </a:solidFill>
                        <a:effectLst/>
                        <a:latin typeface="Garamond" panose="02020404030301010803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317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1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9970" y="-36979"/>
            <a:ext cx="11062671" cy="960309"/>
          </a:xfrm>
        </p:spPr>
        <p:txBody>
          <a:bodyPr>
            <a:noAutofit/>
          </a:bodyPr>
          <a:lstStyle/>
          <a:p>
            <a:pPr marL="0" indent="0"/>
            <a:r>
              <a:rPr lang="hu-HU" sz="4000" dirty="0" smtClean="0">
                <a:solidFill>
                  <a:schemeClr val="tx1"/>
                </a:solidFill>
                <a:ea typeface="Verdana" panose="020B0604030504040204" pitchFamily="34" charset="0"/>
              </a:rPr>
              <a:t>Továbblépés:</a:t>
            </a:r>
            <a:r>
              <a:rPr 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hu-HU" sz="1400" dirty="0">
              <a:solidFill>
                <a:schemeClr val="tx1"/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380" y="923330"/>
            <a:ext cx="11502261" cy="585160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56143" y="6156325"/>
            <a:ext cx="1207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Flow alapú pedagógiai modell </a:t>
            </a:r>
            <a:r>
              <a:rPr lang="hu-HU" sz="1400" dirty="0" smtClean="0"/>
              <a:t>bevezetése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forrás: </a:t>
            </a:r>
            <a:r>
              <a:rPr lang="hu-HU" sz="1400" dirty="0" err="1"/>
              <a:t>Dominek</a:t>
            </a:r>
            <a:r>
              <a:rPr lang="hu-HU" sz="1400" dirty="0"/>
              <a:t>, 2022 </a:t>
            </a:r>
            <a:r>
              <a:rPr lang="hu-HU" sz="1400" dirty="0" err="1"/>
              <a:t>Eruditio-Educatio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 flipH="1">
            <a:off x="4128379" y="0"/>
            <a:ext cx="8384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/>
              <a:t>21. századi módszertani sajátosságok</a:t>
            </a:r>
            <a:r>
              <a:rPr lang="hu-HU" dirty="0" smtClean="0"/>
              <a:t>, az oktatási kihívások során, a kognitív rugalmasság eléréséhez </a:t>
            </a:r>
            <a:r>
              <a:rPr lang="hu-HU" dirty="0"/>
              <a:t>a Flow alapú pedagógiai modell segítséget nyújthat az oktatónak</a:t>
            </a:r>
          </a:p>
        </p:txBody>
      </p:sp>
    </p:spTree>
    <p:extLst>
      <p:ext uri="{BB962C8B-B14F-4D97-AF65-F5344CB8AC3E}">
        <p14:creationId xmlns:p14="http://schemas.microsoft.com/office/powerpoint/2010/main" val="35742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110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1795849"/>
            <a:ext cx="9601200" cy="407155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Vizsgáltuk a kreativitást, a digitális kompetenciát és a többszörös intelligenciát</a:t>
            </a:r>
          </a:p>
          <a:p>
            <a:r>
              <a:rPr lang="hu-HU" dirty="0" smtClean="0"/>
              <a:t>Felmértük a hallgatók véleményét</a:t>
            </a:r>
          </a:p>
          <a:p>
            <a:r>
              <a:rPr lang="hu-HU" dirty="0" smtClean="0"/>
              <a:t>Teszteljük az IKT eszközzel támogatott és hagyományos környezetben zajló tanórákat</a:t>
            </a:r>
          </a:p>
          <a:p>
            <a:r>
              <a:rPr lang="hu-HU" dirty="0" smtClean="0"/>
              <a:t>A tanulási flow eredmények felvétele elkezdődött:</a:t>
            </a:r>
          </a:p>
          <a:p>
            <a:pPr lvl="1"/>
            <a:r>
              <a:rPr lang="hu-HU" dirty="0" smtClean="0"/>
              <a:t>Új mérőeszköz</a:t>
            </a:r>
          </a:p>
          <a:p>
            <a:pPr lvl="1"/>
            <a:r>
              <a:rPr lang="hu-HU" dirty="0" smtClean="0"/>
              <a:t>Közvetlenül tanórai flow</a:t>
            </a:r>
          </a:p>
          <a:p>
            <a:pPr lvl="1"/>
            <a:r>
              <a:rPr lang="hu-HU" dirty="0" smtClean="0"/>
              <a:t>Digitális és hagyományos környezet</a:t>
            </a:r>
            <a:endParaRPr lang="hu-HU" dirty="0"/>
          </a:p>
          <a:p>
            <a:pPr lvl="1"/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 térkép – új módszerek, új képzések, visszacsatornázás hallgatók és oktatók irányába</a:t>
            </a:r>
          </a:p>
        </p:txBody>
      </p:sp>
    </p:spTree>
    <p:extLst>
      <p:ext uri="{BB962C8B-B14F-4D97-AF65-F5344CB8AC3E}">
        <p14:creationId xmlns:p14="http://schemas.microsoft.com/office/powerpoint/2010/main" val="11627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4643" y="90615"/>
            <a:ext cx="11102009" cy="6656173"/>
          </a:xfrm>
        </p:spPr>
        <p:txBody>
          <a:bodyPr>
            <a:normAutofit/>
          </a:bodyPr>
          <a:lstStyle/>
          <a:p>
            <a:r>
              <a:rPr lang="hu-HU" dirty="0" smtClean="0"/>
              <a:t>Egy új módszer bemutatása, első tesztelések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 smtClean="0"/>
              <a:t>1. Kábítószer témakör   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 smtClean="0"/>
              <a:t>2. Partnerkommunikáció</a:t>
            </a:r>
            <a:endParaRPr lang="hu-HU" sz="36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90952"/>
              </p:ext>
            </p:extLst>
          </p:nvPr>
        </p:nvGraphicFramePr>
        <p:xfrm>
          <a:off x="4027832" y="4842965"/>
          <a:ext cx="7270473" cy="1887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790">
                  <a:extLst>
                    <a:ext uri="{9D8B030D-6E8A-4147-A177-3AD203B41FA5}">
                      <a16:colId xmlns:a16="http://schemas.microsoft.com/office/drawing/2014/main" val="1077905134"/>
                    </a:ext>
                  </a:extLst>
                </a:gridCol>
                <a:gridCol w="960294">
                  <a:extLst>
                    <a:ext uri="{9D8B030D-6E8A-4147-A177-3AD203B41FA5}">
                      <a16:colId xmlns:a16="http://schemas.microsoft.com/office/drawing/2014/main" val="2986832077"/>
                    </a:ext>
                  </a:extLst>
                </a:gridCol>
                <a:gridCol w="1785546">
                  <a:extLst>
                    <a:ext uri="{9D8B030D-6E8A-4147-A177-3AD203B41FA5}">
                      <a16:colId xmlns:a16="http://schemas.microsoft.com/office/drawing/2014/main" val="1885048296"/>
                    </a:ext>
                  </a:extLst>
                </a:gridCol>
                <a:gridCol w="1560477">
                  <a:extLst>
                    <a:ext uri="{9D8B030D-6E8A-4147-A177-3AD203B41FA5}">
                      <a16:colId xmlns:a16="http://schemas.microsoft.com/office/drawing/2014/main" val="1962459070"/>
                    </a:ext>
                  </a:extLst>
                </a:gridCol>
                <a:gridCol w="1200366">
                  <a:extLst>
                    <a:ext uri="{9D8B030D-6E8A-4147-A177-3AD203B41FA5}">
                      <a16:colId xmlns:a16="http://schemas.microsoft.com/office/drawing/2014/main" val="3073627228"/>
                    </a:ext>
                  </a:extLst>
                </a:gridCol>
              </a:tblGrid>
              <a:tr h="607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Faktor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N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Százalék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Dátum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Kar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11412"/>
                  </a:ext>
                </a:extLst>
              </a:tr>
              <a:tr h="60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Kihívás-készség-egyensúly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21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82,9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2023.10.09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ÁNTK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831491781"/>
                  </a:ext>
                </a:extLst>
              </a:tr>
              <a:tr h="672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Egybeolvadás a feladattal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effectLst/>
                        </a:rPr>
                        <a:t>21</a:t>
                      </a:r>
                      <a:endParaRPr lang="hu-HU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83,2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2023.10.09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ÁNTK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686415134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946151"/>
              </p:ext>
            </p:extLst>
          </p:nvPr>
        </p:nvGraphicFramePr>
        <p:xfrm>
          <a:off x="4065105" y="1990694"/>
          <a:ext cx="7195929" cy="1858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705">
                  <a:extLst>
                    <a:ext uri="{9D8B030D-6E8A-4147-A177-3AD203B41FA5}">
                      <a16:colId xmlns:a16="http://schemas.microsoft.com/office/drawing/2014/main" val="3169351264"/>
                    </a:ext>
                  </a:extLst>
                </a:gridCol>
                <a:gridCol w="950448">
                  <a:extLst>
                    <a:ext uri="{9D8B030D-6E8A-4147-A177-3AD203B41FA5}">
                      <a16:colId xmlns:a16="http://schemas.microsoft.com/office/drawing/2014/main" val="720797041"/>
                    </a:ext>
                  </a:extLst>
                </a:gridCol>
                <a:gridCol w="1767239">
                  <a:extLst>
                    <a:ext uri="{9D8B030D-6E8A-4147-A177-3AD203B41FA5}">
                      <a16:colId xmlns:a16="http://schemas.microsoft.com/office/drawing/2014/main" val="1393739856"/>
                    </a:ext>
                  </a:extLst>
                </a:gridCol>
                <a:gridCol w="1544478">
                  <a:extLst>
                    <a:ext uri="{9D8B030D-6E8A-4147-A177-3AD203B41FA5}">
                      <a16:colId xmlns:a16="http://schemas.microsoft.com/office/drawing/2014/main" val="3629723288"/>
                    </a:ext>
                  </a:extLst>
                </a:gridCol>
                <a:gridCol w="1188059">
                  <a:extLst>
                    <a:ext uri="{9D8B030D-6E8A-4147-A177-3AD203B41FA5}">
                      <a16:colId xmlns:a16="http://schemas.microsoft.com/office/drawing/2014/main" val="3266514005"/>
                    </a:ext>
                  </a:extLst>
                </a:gridCol>
              </a:tblGrid>
              <a:tr h="574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Faktor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N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 </a:t>
                      </a:r>
                      <a:r>
                        <a:rPr lang="hu-HU" sz="1400" kern="100" dirty="0" smtClean="0">
                          <a:effectLst/>
                        </a:rPr>
                        <a:t>Százalék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 </a:t>
                      </a:r>
                      <a:r>
                        <a:rPr lang="hu-HU" sz="1400" kern="100" dirty="0" smtClean="0">
                          <a:effectLst/>
                        </a:rPr>
                        <a:t>Dátum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Kar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217488"/>
                  </a:ext>
                </a:extLst>
              </a:tr>
              <a:tr h="645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>
                          <a:effectLst/>
                        </a:rPr>
                        <a:t>Kihívás-készség-egyensúly</a:t>
                      </a:r>
                      <a:endParaRPr lang="hu-H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8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81,6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2023.04.20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RTK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534157486"/>
                  </a:ext>
                </a:extLst>
              </a:tr>
              <a:tr h="638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Egybeolvadás a feladattal</a:t>
                      </a:r>
                      <a:endParaRPr lang="hu-H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effectLst/>
                        </a:rPr>
                        <a:t>8</a:t>
                      </a:r>
                      <a:endParaRPr lang="hu-HU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>
                          <a:effectLst/>
                        </a:rPr>
                        <a:t>88,89</a:t>
                      </a:r>
                      <a:endParaRPr lang="hu-HU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2023.04.20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RTK</a:t>
                      </a:r>
                      <a:endParaRPr lang="hu-HU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6922563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3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112782"/>
            <a:ext cx="11049000" cy="1031359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A MEGTISZTELŐ FIGYELMET!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46297" y="1514654"/>
            <a:ext cx="5029200" cy="1835706"/>
          </a:xfrm>
        </p:spPr>
        <p:txBody>
          <a:bodyPr/>
          <a:lstStyle/>
          <a:p>
            <a:pPr algn="ctr"/>
            <a:r>
              <a:rPr lang="hu-HU" sz="2000" b="1" dirty="0">
                <a:latin typeface="+mj-lt"/>
                <a:ea typeface="Verdana" panose="020B0604030504040204" pitchFamily="34" charset="0"/>
              </a:rPr>
              <a:t>Dr. </a:t>
            </a:r>
            <a:r>
              <a:rPr lang="hu-HU" sz="2000" b="1" dirty="0" err="1">
                <a:latin typeface="+mj-lt"/>
                <a:ea typeface="Verdana" panose="020B0604030504040204" pitchFamily="34" charset="0"/>
              </a:rPr>
              <a:t>Dominek</a:t>
            </a:r>
            <a:r>
              <a:rPr lang="hu-HU" sz="2000" b="1" dirty="0">
                <a:latin typeface="+mj-lt"/>
                <a:ea typeface="Verdana" panose="020B0604030504040204" pitchFamily="34" charset="0"/>
              </a:rPr>
              <a:t> Dalma Lilla</a:t>
            </a:r>
          </a:p>
          <a:p>
            <a:pPr algn="ctr"/>
            <a:r>
              <a:rPr lang="hu-HU" sz="2000" dirty="0">
                <a:latin typeface="+mj-lt"/>
                <a:ea typeface="Verdana" panose="020B0604030504040204" pitchFamily="34" charset="0"/>
              </a:rPr>
              <a:t>egyetemi docens, </a:t>
            </a:r>
            <a:r>
              <a:rPr lang="hu-HU" sz="2000" dirty="0" smtClean="0">
                <a:latin typeface="+mj-lt"/>
                <a:ea typeface="Verdana" panose="020B0604030504040204" pitchFamily="34" charset="0"/>
              </a:rPr>
              <a:t>kutató</a:t>
            </a:r>
          </a:p>
          <a:p>
            <a:pPr algn="ctr"/>
            <a:r>
              <a:rPr lang="hu-HU" sz="2000" dirty="0" smtClean="0">
                <a:latin typeface="+mj-lt"/>
                <a:ea typeface="Verdana" panose="020B0604030504040204" pitchFamily="34" charset="0"/>
              </a:rPr>
              <a:t>Élményalapú Digitális Oktatási Kutatóműhely vezető</a:t>
            </a:r>
          </a:p>
          <a:p>
            <a:pPr algn="ctr"/>
            <a:r>
              <a:rPr lang="hu-HU" sz="2000" dirty="0">
                <a:latin typeface="+mj-lt"/>
                <a:ea typeface="Verdana" panose="020B0604030504040204" pitchFamily="34" charset="0"/>
              </a:rPr>
              <a:t>Kreatív Tanulás </a:t>
            </a:r>
            <a:r>
              <a:rPr lang="hu-HU" sz="2000" dirty="0" smtClean="0">
                <a:latin typeface="+mj-lt"/>
                <a:ea typeface="Verdana" panose="020B0604030504040204" pitchFamily="34" charset="0"/>
              </a:rPr>
              <a:t>Program kutató, tag </a:t>
            </a:r>
            <a:r>
              <a:rPr lang="hu-HU" sz="2000" dirty="0" smtClean="0">
                <a:solidFill>
                  <a:srgbClr val="0070C0"/>
                </a:solidFill>
                <a:latin typeface="+mj-lt"/>
                <a:ea typeface="Verdana" panose="020B0604030504040204" pitchFamily="34" charset="0"/>
                <a:hlinkClick r:id="rId2"/>
              </a:rPr>
              <a:t>dominek.dalma.lilla@uni-nke.hu</a:t>
            </a:r>
            <a:endParaRPr lang="hu-HU" sz="2000" dirty="0">
              <a:solidFill>
                <a:srgbClr val="0070C0"/>
              </a:solidFill>
              <a:latin typeface="+mj-lt"/>
              <a:ea typeface="Verdana" panose="020B0604030504040204" pitchFamily="34" charset="0"/>
            </a:endParaRPr>
          </a:p>
          <a:p>
            <a:endParaRPr lang="hu-HU" sz="2000" dirty="0">
              <a:latin typeface="+mj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04036" y="3730510"/>
            <a:ext cx="5571461" cy="173462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b="1" dirty="0" smtClean="0"/>
              <a:t>Prof. Dr. </a:t>
            </a:r>
            <a:r>
              <a:rPr lang="hu-HU" sz="2200" b="1" dirty="0" err="1" smtClean="0"/>
              <a:t>Christián</a:t>
            </a:r>
            <a:r>
              <a:rPr lang="hu-HU" sz="2200" b="1" dirty="0" smtClean="0"/>
              <a:t> László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/>
              <a:t>e</a:t>
            </a:r>
            <a:r>
              <a:rPr lang="hu-HU" sz="2200" dirty="0" smtClean="0"/>
              <a:t>gyetemi tanár, oktatási rektorhelyettes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>
                <a:ea typeface="Verdana" panose="020B0604030504040204" pitchFamily="34" charset="0"/>
              </a:rPr>
              <a:t>Élményalapú Digitális Oktatási Kutatóműhely</a:t>
            </a:r>
            <a:r>
              <a:rPr lang="hu-HU" sz="2200" dirty="0" smtClean="0"/>
              <a:t> vezető kutató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/>
              <a:t>Kreatív Tanulás Program </a:t>
            </a:r>
            <a:r>
              <a:rPr lang="hu-HU" sz="2200" dirty="0" smtClean="0"/>
              <a:t>vezető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 smtClean="0">
                <a:hlinkClick r:id="rId3"/>
              </a:rPr>
              <a:t>christian.laszlo@uni-nke.hu</a:t>
            </a:r>
            <a:endParaRPr lang="hu-HU" sz="22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96493" y="1894495"/>
            <a:ext cx="5216784" cy="1320715"/>
          </a:xfrm>
        </p:spPr>
        <p:txBody>
          <a:bodyPr/>
          <a:lstStyle/>
          <a:p>
            <a:pPr algn="ctr"/>
            <a:endParaRPr lang="hu-HU" sz="2000" b="1" dirty="0" smtClean="0"/>
          </a:p>
          <a:p>
            <a:pPr algn="ctr"/>
            <a:endParaRPr lang="hu-HU" sz="2000" b="1" dirty="0"/>
          </a:p>
          <a:p>
            <a:pPr algn="ctr"/>
            <a:endParaRPr lang="hu-HU" sz="2000" b="1" dirty="0" smtClean="0"/>
          </a:p>
          <a:p>
            <a:pPr algn="ctr"/>
            <a:endParaRPr lang="hu-HU" sz="2000" b="1" dirty="0"/>
          </a:p>
          <a:p>
            <a:pPr algn="ctr"/>
            <a:endParaRPr lang="hu-HU" sz="2000" b="1" dirty="0" smtClean="0"/>
          </a:p>
          <a:p>
            <a:pPr algn="ctr"/>
            <a:endParaRPr lang="hu-HU" sz="2000" b="1" dirty="0"/>
          </a:p>
          <a:p>
            <a:pPr algn="ctr"/>
            <a:r>
              <a:rPr lang="hu-HU" sz="2000" b="1" dirty="0" err="1" smtClean="0"/>
              <a:t>Barnucz</a:t>
            </a:r>
            <a:r>
              <a:rPr lang="hu-HU" sz="2000" b="1" dirty="0" smtClean="0"/>
              <a:t> Nóra</a:t>
            </a:r>
          </a:p>
          <a:p>
            <a:pPr algn="ctr"/>
            <a:r>
              <a:rPr lang="hu-HU" sz="2000" dirty="0"/>
              <a:t>tanársegéd, </a:t>
            </a:r>
            <a:r>
              <a:rPr lang="hu-HU" sz="2000" dirty="0" smtClean="0"/>
              <a:t>kutató</a:t>
            </a:r>
          </a:p>
          <a:p>
            <a:pPr algn="ctr"/>
            <a:r>
              <a:rPr lang="hu-HU" sz="2000" dirty="0">
                <a:ea typeface="Verdana" panose="020B0604030504040204" pitchFamily="34" charset="0"/>
              </a:rPr>
              <a:t>Élményalapú Digitális Oktatási Kutatóműhely</a:t>
            </a:r>
            <a:r>
              <a:rPr lang="hu-HU" sz="2000" dirty="0" smtClean="0"/>
              <a:t> vezetőhelyettes</a:t>
            </a:r>
          </a:p>
          <a:p>
            <a:pPr algn="ctr"/>
            <a:r>
              <a:rPr lang="hu-HU" sz="2000" dirty="0"/>
              <a:t>Kreatív Tanulás Program </a:t>
            </a:r>
            <a:r>
              <a:rPr lang="hu-HU" sz="2000" dirty="0" smtClean="0"/>
              <a:t>kutató, tag</a:t>
            </a:r>
            <a:endParaRPr lang="hu-HU" sz="2000" dirty="0"/>
          </a:p>
          <a:p>
            <a:pPr algn="ctr"/>
            <a:r>
              <a:rPr lang="hu-HU" sz="2000" dirty="0" smtClean="0">
                <a:hlinkClick r:id="rId4"/>
              </a:rPr>
              <a:t>barnucz.nora@uni-nke.hu</a:t>
            </a:r>
            <a:endParaRPr lang="hu-HU" sz="2000" dirty="0" smtClean="0"/>
          </a:p>
          <a:p>
            <a:pPr algn="ctr"/>
            <a:r>
              <a:rPr lang="hu-HU" sz="2000" dirty="0" smtClean="0"/>
              <a:t> </a:t>
            </a:r>
            <a:endParaRPr lang="hu-HU" sz="20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896728" y="3493934"/>
            <a:ext cx="4816549" cy="173728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smtClean="0"/>
              <a:t>Ceglédi Szabolcs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 smtClean="0"/>
              <a:t>főreferens</a:t>
            </a:r>
            <a:endParaRPr lang="hu-HU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ea typeface="Verdana" panose="020B0604030504040204" pitchFamily="34" charset="0"/>
              </a:rPr>
              <a:t>Élményalapú Digitális Oktatási Kutatóműhely</a:t>
            </a:r>
            <a:r>
              <a:rPr lang="hu-HU" dirty="0" smtClean="0"/>
              <a:t> kutatási asszisztens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Kreatív Tanulás </a:t>
            </a:r>
            <a:r>
              <a:rPr lang="hu-HU" dirty="0" smtClean="0"/>
              <a:t>Program kutató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hlinkClick r:id="rId5"/>
              </a:rPr>
              <a:t>c</a:t>
            </a:r>
            <a:r>
              <a:rPr lang="hu-HU" dirty="0" smtClean="0">
                <a:hlinkClick r:id="rId5"/>
              </a:rPr>
              <a:t>egledi.szabolcs@uni-nke.hu</a:t>
            </a:r>
            <a:endParaRPr lang="hu-HU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4045581" y="4805915"/>
            <a:ext cx="4965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Botos Virág</a:t>
            </a:r>
          </a:p>
          <a:p>
            <a:pPr algn="ctr"/>
            <a:r>
              <a:rPr lang="hu-HU" sz="2000" dirty="0" err="1"/>
              <a:t>f</a:t>
            </a:r>
            <a:r>
              <a:rPr lang="hu-HU" sz="2000" dirty="0" err="1" smtClean="0"/>
              <a:t>őreferens</a:t>
            </a:r>
            <a:endParaRPr lang="hu-HU" sz="2000" dirty="0" smtClean="0"/>
          </a:p>
          <a:p>
            <a:pPr algn="ctr"/>
            <a:r>
              <a:rPr lang="hu-HU" sz="2000" dirty="0">
                <a:ea typeface="Verdana" panose="020B0604030504040204" pitchFamily="34" charset="0"/>
              </a:rPr>
              <a:t>Élményalapú Digitális Oktatási Kutatóműhely</a:t>
            </a:r>
            <a:r>
              <a:rPr lang="hu-HU" sz="2000" dirty="0" smtClean="0"/>
              <a:t> kutatási asszisztens</a:t>
            </a:r>
          </a:p>
          <a:p>
            <a:pPr algn="ctr"/>
            <a:r>
              <a:rPr lang="hu-HU" sz="2000" dirty="0"/>
              <a:t>Kreatív Tanulás Program </a:t>
            </a:r>
            <a:r>
              <a:rPr lang="hu-HU" sz="2000" dirty="0" smtClean="0"/>
              <a:t>kutató, tag</a:t>
            </a:r>
          </a:p>
          <a:p>
            <a:pPr algn="ctr"/>
            <a:r>
              <a:rPr lang="hu-HU" sz="2000" dirty="0">
                <a:hlinkClick r:id="rId6"/>
              </a:rPr>
              <a:t>b</a:t>
            </a:r>
            <a:r>
              <a:rPr lang="hu-HU" sz="2000" dirty="0" smtClean="0">
                <a:hlinkClick r:id="rId6"/>
              </a:rPr>
              <a:t>otos.virag@uni-nke.hu</a:t>
            </a:r>
            <a:endParaRPr lang="hu-HU" sz="2000" dirty="0" smtClean="0"/>
          </a:p>
          <a:p>
            <a:pPr algn="ctr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7121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Áttekintés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Élményalapú Digitális Oktatási Kutatóműhely (továbbiakban: ÉDOK)</a:t>
            </a:r>
          </a:p>
          <a:p>
            <a:r>
              <a:rPr lang="hu-HU" dirty="0" smtClean="0"/>
              <a:t>Eddigi kutatások</a:t>
            </a:r>
          </a:p>
          <a:p>
            <a:r>
              <a:rPr lang="hu-HU" dirty="0" smtClean="0"/>
              <a:t>Eredmények </a:t>
            </a:r>
          </a:p>
          <a:p>
            <a:r>
              <a:rPr lang="hu-HU" dirty="0" smtClean="0"/>
              <a:t>Továbblépés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33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1116" y="122274"/>
            <a:ext cx="11500884" cy="1485900"/>
          </a:xfrm>
        </p:spPr>
        <p:txBody>
          <a:bodyPr/>
          <a:lstStyle/>
          <a:p>
            <a:pPr algn="r"/>
            <a:r>
              <a:rPr lang="hu-HU" b="1" dirty="0" smtClean="0"/>
              <a:t>ÉDOK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0605" y="122274"/>
            <a:ext cx="10654007" cy="64805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b="1" dirty="0" smtClean="0"/>
              <a:t>Megalakulásának éve: </a:t>
            </a:r>
            <a:r>
              <a:rPr lang="hu-HU" dirty="0" smtClean="0"/>
              <a:t>2023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Küldetésünk</a:t>
            </a:r>
            <a:r>
              <a:rPr lang="hu-HU" b="1" dirty="0"/>
              <a:t> </a:t>
            </a:r>
            <a:endParaRPr lang="hu-HU" b="1" dirty="0" smtClean="0"/>
          </a:p>
          <a:p>
            <a:pPr marL="0" indent="0" algn="ctr">
              <a:buNone/>
            </a:pPr>
            <a:r>
              <a:rPr lang="hu-HU" dirty="0" smtClean="0"/>
              <a:t>	az</a:t>
            </a:r>
            <a:r>
              <a:rPr lang="hu-HU" dirty="0"/>
              <a:t> élményalapú digitális oktatás felhasználása és kutatása </a:t>
            </a:r>
            <a:r>
              <a:rPr lang="hu-HU" dirty="0" smtClean="0"/>
              <a:t>azzal a céllal, </a:t>
            </a:r>
            <a:r>
              <a:rPr lang="hu-HU" dirty="0"/>
              <a:t>hogy </a:t>
            </a:r>
            <a:r>
              <a:rPr lang="hu-HU" dirty="0" smtClean="0"/>
              <a:t>a technológiai </a:t>
            </a:r>
            <a:r>
              <a:rPr lang="hu-HU" dirty="0"/>
              <a:t>fejlődés hatására IKT eszközökkel támogatott flow alapú </a:t>
            </a:r>
            <a:r>
              <a:rPr lang="hu-HU" dirty="0" smtClean="0"/>
              <a:t>oktatási módszertanokat </a:t>
            </a:r>
            <a:r>
              <a:rPr lang="hu-HU" dirty="0"/>
              <a:t>alkosson, az oktatók digitális képességeit fejlessze, illetve az élményalapú flow pedagógiát beágyazza az oktatási tevékenységbe</a:t>
            </a:r>
            <a:r>
              <a:rPr lang="hu-HU" dirty="0" smtClean="0"/>
              <a:t>.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b="1" dirty="0" smtClean="0"/>
              <a:t>Tagok </a:t>
            </a:r>
          </a:p>
          <a:p>
            <a:pPr marL="0" indent="0" algn="ctr">
              <a:buNone/>
            </a:pPr>
            <a:r>
              <a:rPr lang="hu-HU" dirty="0" smtClean="0"/>
              <a:t>Prof. Dr. </a:t>
            </a:r>
            <a:r>
              <a:rPr lang="hu-HU" dirty="0" err="1" smtClean="0"/>
              <a:t>Christián</a:t>
            </a:r>
            <a:r>
              <a:rPr lang="hu-HU" dirty="0" smtClean="0"/>
              <a:t> László vezető kutató</a:t>
            </a:r>
          </a:p>
          <a:p>
            <a:pPr marL="0" indent="0" algn="ctr">
              <a:buNone/>
            </a:pPr>
            <a:r>
              <a:rPr lang="hu-HU" dirty="0" smtClean="0"/>
              <a:t>Botos Virág kutatási asszisztens</a:t>
            </a:r>
          </a:p>
          <a:p>
            <a:pPr marL="0" indent="0" algn="ctr">
              <a:buNone/>
            </a:pPr>
            <a:r>
              <a:rPr lang="hu-HU" dirty="0" smtClean="0"/>
              <a:t>Ceglédi Szabolcs </a:t>
            </a:r>
            <a:r>
              <a:rPr lang="hu-HU" dirty="0"/>
              <a:t>kutatási asszisztens</a:t>
            </a:r>
          </a:p>
          <a:p>
            <a:pPr marL="0" indent="0" algn="ctr">
              <a:buNone/>
            </a:pPr>
            <a:r>
              <a:rPr lang="hu-HU" dirty="0" err="1" smtClean="0"/>
              <a:t>Barnucz</a:t>
            </a:r>
            <a:r>
              <a:rPr lang="hu-HU" dirty="0" smtClean="0"/>
              <a:t> Nóra, ÉDOK vezető helyettes, kutató</a:t>
            </a:r>
          </a:p>
          <a:p>
            <a:pPr marL="0" indent="0" algn="ctr">
              <a:buNone/>
            </a:pPr>
            <a:r>
              <a:rPr lang="hu-HU" dirty="0" smtClean="0"/>
              <a:t>Dr. </a:t>
            </a:r>
            <a:r>
              <a:rPr lang="hu-HU" dirty="0" err="1" smtClean="0"/>
              <a:t>Dominek</a:t>
            </a:r>
            <a:r>
              <a:rPr lang="hu-HU" dirty="0" smtClean="0"/>
              <a:t> Dalma Lilla ÉDOK vezető, kutató</a:t>
            </a:r>
          </a:p>
          <a:p>
            <a:pPr marL="0" indent="0" algn="ctr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b="1" dirty="0" smtClean="0"/>
              <a:t>Fő cél: Tanulási motivációt, </a:t>
            </a:r>
            <a:r>
              <a:rPr lang="hu-HU" b="1" dirty="0"/>
              <a:t>kíváncsiságot, felfedezési </a:t>
            </a:r>
            <a:r>
              <a:rPr lang="hu-HU" b="1" dirty="0" smtClean="0"/>
              <a:t>vágyat adjunk a hallgatóinknak.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74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249865"/>
            <a:ext cx="9601200" cy="65390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ÉDOK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1871" y="1201479"/>
            <a:ext cx="11153552" cy="5656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A </a:t>
            </a:r>
            <a:r>
              <a:rPr lang="hu-HU" b="1" dirty="0"/>
              <a:t>kutatóműhely fő </a:t>
            </a:r>
            <a:r>
              <a:rPr lang="hu-HU" b="1" dirty="0" smtClean="0"/>
              <a:t>feladatai</a:t>
            </a:r>
          </a:p>
          <a:p>
            <a:pPr marL="0" indent="0">
              <a:buNone/>
            </a:pPr>
            <a:endParaRPr lang="hu-HU" dirty="0"/>
          </a:p>
          <a:p>
            <a:pPr lvl="0"/>
            <a:r>
              <a:rPr lang="hu-HU" dirty="0"/>
              <a:t>Az élményalapú digitális pedagógiát támogató technológiai eszközök hatékonyságának vizsgálata;</a:t>
            </a:r>
          </a:p>
          <a:p>
            <a:pPr lvl="0"/>
            <a:r>
              <a:rPr lang="hu-HU" dirty="0"/>
              <a:t>Érzelmi, a digitális intelligencia és a többszörös intelligencia kérdéskörének vizsgálata, mérése és kutatása, melyek segítségével a kreativitás fejleszthetővé válik a flow csatornában;</a:t>
            </a:r>
          </a:p>
          <a:p>
            <a:pPr lvl="0"/>
            <a:r>
              <a:rPr lang="hu-HU" dirty="0"/>
              <a:t>Az élményalapú oktatási környezet kialakítása a flow pedagógiai modell segítségével;</a:t>
            </a:r>
          </a:p>
          <a:p>
            <a:pPr lvl="0"/>
            <a:r>
              <a:rPr lang="hu-HU" dirty="0"/>
              <a:t>Az élményalapú digitális tanulást támogató szolgáltatások tesztelése;</a:t>
            </a:r>
          </a:p>
          <a:p>
            <a:pPr lvl="0"/>
            <a:r>
              <a:rPr lang="hu-HU" dirty="0"/>
              <a:t>Az AR és a VR tesztelése a flow pedagógiai modell segítségével;</a:t>
            </a:r>
          </a:p>
          <a:p>
            <a:pPr lvl="0"/>
            <a:r>
              <a:rPr lang="hu-HU" dirty="0"/>
              <a:t>Multimediális alkalmazásokra épített kurzusok kidolgozása;</a:t>
            </a:r>
          </a:p>
          <a:p>
            <a:pPr lvl="0"/>
            <a:r>
              <a:rPr lang="hu-HU" dirty="0"/>
              <a:t>Az élményalapú oktatásra épülő módszertan kidolgozása, a kognitív képesség optimalizálása;</a:t>
            </a:r>
          </a:p>
          <a:p>
            <a:pPr lvl="0"/>
            <a:r>
              <a:rPr lang="hu-HU" dirty="0"/>
              <a:t>Élményalapú digitális tananyagok kidolgozása, tesztelése, </a:t>
            </a:r>
            <a:r>
              <a:rPr lang="hu-HU" dirty="0" err="1"/>
              <a:t>disszeminációja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20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8771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Eddigi megjelenéseink - kutatásaink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1339703"/>
            <a:ext cx="9601200" cy="5124892"/>
          </a:xfrm>
        </p:spPr>
        <p:txBody>
          <a:bodyPr>
            <a:normAutofit fontScale="92500"/>
          </a:bodyPr>
          <a:lstStyle/>
          <a:p>
            <a:pPr algn="just"/>
            <a:r>
              <a:rPr lang="hu-HU" dirty="0">
                <a:cs typeface="Times New Roman" panose="02020603050405020304" pitchFamily="18" charset="0"/>
              </a:rPr>
              <a:t>Kreativitás vizsgálat a Nemzeti Közszolgálati Egyetem hallgatóinak körében </a:t>
            </a:r>
            <a:r>
              <a:rPr lang="hu-HU" dirty="0">
                <a:ea typeface="Verdana" panose="020B0604030504040204" pitchFamily="34" charset="0"/>
              </a:rPr>
              <a:t>(N=3509, n=132 fő) </a:t>
            </a:r>
            <a:r>
              <a:rPr lang="hu-HU" dirty="0" smtClean="0">
                <a:ea typeface="Verdana" panose="020B0604030504040204" pitchFamily="34" charset="0"/>
              </a:rPr>
              <a:t>– kérdőív</a:t>
            </a:r>
          </a:p>
          <a:p>
            <a:pPr algn="just"/>
            <a:r>
              <a:rPr lang="hu-HU" dirty="0">
                <a:ea typeface="Verdana" panose="020B0604030504040204" pitchFamily="34" charset="0"/>
                <a:cs typeface="Times New Roman" panose="02020603050405020304" pitchFamily="18" charset="0"/>
              </a:rPr>
              <a:t>A digitális oktatás tapasztalatai a hallgatók szemszögéből (N=5750, n=702) – kérdőív</a:t>
            </a:r>
          </a:p>
          <a:p>
            <a:pPr algn="just"/>
            <a:r>
              <a:rPr lang="hu-HU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Az </a:t>
            </a:r>
            <a:r>
              <a:rPr lang="hu-HU" dirty="0">
                <a:ea typeface="Verdana" panose="020B0604030504040204" pitchFamily="34" charset="0"/>
                <a:cs typeface="Times New Roman" panose="02020603050405020304" pitchFamily="18" charset="0"/>
              </a:rPr>
              <a:t>NKE Oktatóinak digitális kompetencia vizsgálata (N=824, n=355) </a:t>
            </a:r>
            <a:r>
              <a:rPr lang="hu-HU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– kérdőív</a:t>
            </a:r>
            <a:endParaRPr lang="hu-HU" dirty="0">
              <a:ea typeface="Verdana" panose="020B0604030504040204" pitchFamily="34" charset="0"/>
            </a:endParaRPr>
          </a:p>
          <a:p>
            <a:pPr algn="just"/>
            <a:r>
              <a:rPr lang="hu-HU" dirty="0" smtClean="0"/>
              <a:t>Az </a:t>
            </a:r>
            <a:r>
              <a:rPr lang="hu-HU" dirty="0"/>
              <a:t>egyik hazai egyetem hallgatóinak többszörös intelligencia vizsgálata (N=5670; n=747) </a:t>
            </a:r>
            <a:r>
              <a:rPr lang="hu-HU" dirty="0" smtClean="0"/>
              <a:t>– kérdőív</a:t>
            </a:r>
          </a:p>
          <a:p>
            <a:pPr algn="just"/>
            <a:r>
              <a:rPr lang="hu-HU" dirty="0">
                <a:cs typeface="Times New Roman" panose="02020603050405020304" pitchFamily="18" charset="0"/>
              </a:rPr>
              <a:t>A digitális pedagógia során alkalmazott flow mérés jelentősége (N/n= 40 fő) </a:t>
            </a:r>
            <a:r>
              <a:rPr lang="hu-HU" dirty="0" smtClean="0">
                <a:cs typeface="Times New Roman" panose="02020603050405020304" pitchFamily="18" charset="0"/>
              </a:rPr>
              <a:t>– tesztelés</a:t>
            </a:r>
            <a:endParaRPr lang="hu-HU" dirty="0"/>
          </a:p>
          <a:p>
            <a:pPr algn="just"/>
            <a:r>
              <a:rPr lang="hu-HU" dirty="0" err="1" smtClean="0">
                <a:cs typeface="Times New Roman" panose="02020603050405020304" pitchFamily="18" charset="0"/>
              </a:rPr>
              <a:t>Applying</a:t>
            </a:r>
            <a:r>
              <a:rPr lang="hu-HU" dirty="0" smtClean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artificial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intelligence</a:t>
            </a:r>
            <a:r>
              <a:rPr lang="hu-HU" dirty="0">
                <a:cs typeface="Times New Roman" panose="02020603050405020304" pitchFamily="18" charset="0"/>
              </a:rPr>
              <a:t> in </a:t>
            </a:r>
            <a:r>
              <a:rPr lang="hu-HU" dirty="0" err="1">
                <a:cs typeface="Times New Roman" panose="02020603050405020304" pitchFamily="18" charset="0"/>
              </a:rPr>
              <a:t>english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for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law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enforcement</a:t>
            </a:r>
            <a:r>
              <a:rPr lang="hu-HU" dirty="0">
                <a:cs typeface="Times New Roman" panose="02020603050405020304" pitchFamily="18" charset="0"/>
              </a:rPr>
              <a:t> in </a:t>
            </a:r>
            <a:r>
              <a:rPr lang="hu-HU" dirty="0" err="1">
                <a:cs typeface="Times New Roman" panose="02020603050405020304" pitchFamily="18" charset="0"/>
              </a:rPr>
              <a:t>the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digital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age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>
                <a:ea typeface="Verdana" panose="020B0604030504040204" pitchFamily="34" charset="0"/>
                <a:cs typeface="Times New Roman" panose="02020603050405020304" pitchFamily="18" charset="0"/>
              </a:rPr>
              <a:t>(N/n=45 fő) </a:t>
            </a:r>
            <a:r>
              <a:rPr lang="hu-HU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– tesztelés</a:t>
            </a:r>
            <a:endParaRPr lang="hu-HU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err="1">
                <a:cs typeface="Times New Roman" panose="02020603050405020304" pitchFamily="18" charset="0"/>
              </a:rPr>
              <a:t>Forms</a:t>
            </a:r>
            <a:r>
              <a:rPr lang="hu-HU" dirty="0">
                <a:cs typeface="Times New Roman" panose="02020603050405020304" pitchFamily="18" charset="0"/>
              </a:rPr>
              <a:t> of FLOW (N/n=31 fő) </a:t>
            </a:r>
            <a:r>
              <a:rPr lang="hu-HU" dirty="0" smtClean="0">
                <a:cs typeface="Times New Roman" panose="02020603050405020304" pitchFamily="18" charset="0"/>
              </a:rPr>
              <a:t>– tesztelés</a:t>
            </a:r>
            <a:endParaRPr lang="hu-HU" dirty="0"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solidFill>
                  <a:schemeClr val="tx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Az innováció jelene- FLOW a tanteremben (N/n= 22 fő) </a:t>
            </a:r>
            <a:r>
              <a:rPr lang="hu-HU" dirty="0" smtClean="0">
                <a:solidFill>
                  <a:schemeClr val="tx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– tesztelés</a:t>
            </a:r>
            <a:endParaRPr lang="hu-HU" dirty="0">
              <a:solidFill>
                <a:schemeClr val="tx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How </a:t>
            </a:r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the flow is reflected in ESP and how to motivate law enforcement students</a:t>
            </a:r>
            <a:r>
              <a:rPr lang="hu-HU" dirty="0">
                <a:solidFill>
                  <a:schemeClr val="tx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Verdana" panose="020B0604030504040204" pitchFamily="34" charset="0"/>
                <a:cs typeface="Times New Roman" panose="02020603050405020304" pitchFamily="18" charset="0"/>
              </a:rPr>
              <a:t>(N/n= 66 fő) </a:t>
            </a:r>
            <a:r>
              <a:rPr lang="hu-HU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– tesztelés </a:t>
            </a:r>
            <a:endParaRPr lang="hu-HU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  <a:p>
            <a:endParaRPr lang="hu-HU" sz="4400" dirty="0">
              <a:solidFill>
                <a:schemeClr val="accent1"/>
              </a:solidFill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33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0328" y="87843"/>
            <a:ext cx="8911687" cy="954410"/>
          </a:xfrm>
        </p:spPr>
        <p:txBody>
          <a:bodyPr/>
          <a:lstStyle/>
          <a:p>
            <a:pPr algn="ctr"/>
            <a:r>
              <a:rPr lang="hu-HU" dirty="0" smtClean="0">
                <a:ea typeface="Verdana" panose="020B0604030504040204" pitchFamily="34" charset="0"/>
              </a:rPr>
              <a:t>Kreativitás</a:t>
            </a:r>
            <a:endParaRPr lang="hu-HU" dirty="0">
              <a:ea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13791" y="725556"/>
            <a:ext cx="10356980" cy="5356461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>
                <a:latin typeface="+mj-lt"/>
                <a:ea typeface="Verdana" panose="020B0604030504040204" pitchFamily="34" charset="0"/>
              </a:rPr>
              <a:t>Nemek </a:t>
            </a:r>
            <a:r>
              <a:rPr lang="hu-HU" sz="2400" dirty="0">
                <a:latin typeface="+mj-lt"/>
                <a:ea typeface="Verdana" panose="020B0604030504040204" pitchFamily="34" charset="0"/>
              </a:rPr>
              <a:t>és tagozat szerint is leggyengébb készségnek számít a </a:t>
            </a:r>
            <a:r>
              <a:rPr lang="hu-HU" sz="2400" b="1" i="1" dirty="0">
                <a:latin typeface="+mj-lt"/>
                <a:ea typeface="Verdana" panose="020B0604030504040204" pitchFamily="34" charset="0"/>
              </a:rPr>
              <a:t>türelmetlenség</a:t>
            </a:r>
            <a:r>
              <a:rPr lang="hu-HU" sz="2400" dirty="0">
                <a:latin typeface="+mj-lt"/>
                <a:ea typeface="Verdana" panose="020B0604030504040204" pitchFamily="34" charset="0"/>
              </a:rPr>
              <a:t>, míg legerősebbnek a </a:t>
            </a:r>
            <a:r>
              <a:rPr lang="hu-HU" sz="2400" b="1" i="1" dirty="0">
                <a:latin typeface="+mj-lt"/>
                <a:ea typeface="Verdana" panose="020B0604030504040204" pitchFamily="34" charset="0"/>
              </a:rPr>
              <a:t>játékosság, humor</a:t>
            </a:r>
            <a:r>
              <a:rPr lang="hu-HU" sz="2400" dirty="0" smtClean="0">
                <a:latin typeface="+mj-lt"/>
                <a:ea typeface="Verdana" panose="020B0604030504040204" pitchFamily="34" charset="0"/>
              </a:rPr>
              <a:t>.</a:t>
            </a:r>
            <a:endParaRPr lang="hu-HU" sz="2400" dirty="0">
              <a:latin typeface="+mj-lt"/>
              <a:ea typeface="Verdana" panose="020B0604030504040204" pitchFamily="34" charset="0"/>
            </a:endParaRPr>
          </a:p>
          <a:p>
            <a:pPr algn="just"/>
            <a:r>
              <a:rPr lang="hu-HU" sz="24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SKÁLAPONT ÁTLAGOK A TELJES MINTÁN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EC58B61F-07F1-9C6B-F027-46005C818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05967"/>
              </p:ext>
            </p:extLst>
          </p:nvPr>
        </p:nvGraphicFramePr>
        <p:xfrm>
          <a:off x="1967947" y="2276063"/>
          <a:ext cx="9173817" cy="455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9206">
                  <a:extLst>
                    <a:ext uri="{9D8B030D-6E8A-4147-A177-3AD203B41FA5}">
                      <a16:colId xmlns:a16="http://schemas.microsoft.com/office/drawing/2014/main" val="851343447"/>
                    </a:ext>
                  </a:extLst>
                </a:gridCol>
                <a:gridCol w="4094611">
                  <a:extLst>
                    <a:ext uri="{9D8B030D-6E8A-4147-A177-3AD203B41FA5}">
                      <a16:colId xmlns:a16="http://schemas.microsoft.com/office/drawing/2014/main" val="2989935214"/>
                    </a:ext>
                  </a:extLst>
                </a:gridCol>
              </a:tblGrid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>
                          <a:effectLst/>
                        </a:rPr>
                        <a:t>NKE 132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Teljes minta</a:t>
                      </a:r>
                      <a:endParaRPr lang="hu-HU" sz="1400" dirty="0"/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48972"/>
                  </a:ext>
                </a:extLst>
              </a:tr>
              <a:tr h="303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N (fő)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132 fő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4601640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NONKONFORMITÁS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11,18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049312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KOMPLEXITÁS 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15,04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20922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KOCKÁZATVÁLLALÁS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14,01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6377905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ÖNÁLLÓ GONDOLKODÁS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13,06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42594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TÜRELMETLENSÉG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8,44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197379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ÖNÉRVÉNYESÍTÉS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13,98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724945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DOMINANCIA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15,00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8482004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KÍVÁNCSISÁG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16,55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143493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ENERGIKUSSÁG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13,20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681979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EREDMÉNYESSÉG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14,80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280514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KITARTÁS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15,39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580154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JÁTÉKOSSÁG, HUMOR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18,10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174418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TKBS </a:t>
                      </a:r>
                      <a:r>
                        <a:rPr lang="hu-HU" sz="1400" dirty="0" err="1">
                          <a:effectLst/>
                        </a:rPr>
                        <a:t>Összpont</a:t>
                      </a:r>
                      <a:r>
                        <a:rPr lang="hu-HU" sz="1400" dirty="0">
                          <a:effectLst/>
                        </a:rPr>
                        <a:t>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168,80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29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7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39850"/>
            <a:ext cx="9601200" cy="1183342"/>
          </a:xfrm>
        </p:spPr>
        <p:txBody>
          <a:bodyPr>
            <a:normAutofit fontScale="90000"/>
          </a:bodyPr>
          <a:lstStyle/>
          <a:p>
            <a:r>
              <a:rPr lang="hu-HU" dirty="0">
                <a:ea typeface="Verdana" panose="020B0604030504040204" pitchFamily="34" charset="0"/>
                <a:cs typeface="Times New Roman" panose="02020603050405020304" pitchFamily="18" charset="0"/>
              </a:rPr>
              <a:t>A digitális oktatás tapasztalatai a hallgatók szemszögéből (N=5750, n=702) - kérdőív</a:t>
            </a:r>
            <a:br>
              <a:rPr lang="hu-HU" dirty="0"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961870"/>
              </p:ext>
            </p:extLst>
          </p:nvPr>
        </p:nvGraphicFramePr>
        <p:xfrm>
          <a:off x="1510552" y="1363512"/>
          <a:ext cx="374904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582560"/>
              </p:ext>
            </p:extLst>
          </p:nvPr>
        </p:nvGraphicFramePr>
        <p:xfrm>
          <a:off x="7223760" y="1384370"/>
          <a:ext cx="374904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561847"/>
              </p:ext>
            </p:extLst>
          </p:nvPr>
        </p:nvGraphicFramePr>
        <p:xfrm>
          <a:off x="7223760" y="3857975"/>
          <a:ext cx="374904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421544"/>
              </p:ext>
            </p:extLst>
          </p:nvPr>
        </p:nvGraphicFramePr>
        <p:xfrm>
          <a:off x="1510552" y="3880146"/>
          <a:ext cx="374904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129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458311"/>
              </p:ext>
            </p:extLst>
          </p:nvPr>
        </p:nvGraphicFramePr>
        <p:xfrm>
          <a:off x="6607703" y="2073819"/>
          <a:ext cx="5231027" cy="346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41154"/>
              </p:ext>
            </p:extLst>
          </p:nvPr>
        </p:nvGraphicFramePr>
        <p:xfrm>
          <a:off x="859771" y="1843393"/>
          <a:ext cx="5508077" cy="4316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661">
                  <a:extLst>
                    <a:ext uri="{9D8B030D-6E8A-4147-A177-3AD203B41FA5}">
                      <a16:colId xmlns:a16="http://schemas.microsoft.com/office/drawing/2014/main" val="559818650"/>
                    </a:ext>
                  </a:extLst>
                </a:gridCol>
                <a:gridCol w="873211">
                  <a:extLst>
                    <a:ext uri="{9D8B030D-6E8A-4147-A177-3AD203B41FA5}">
                      <a16:colId xmlns:a16="http://schemas.microsoft.com/office/drawing/2014/main" val="247821114"/>
                    </a:ext>
                  </a:extLst>
                </a:gridCol>
                <a:gridCol w="930720">
                  <a:extLst>
                    <a:ext uri="{9D8B030D-6E8A-4147-A177-3AD203B41FA5}">
                      <a16:colId xmlns:a16="http://schemas.microsoft.com/office/drawing/2014/main" val="3719993954"/>
                    </a:ext>
                  </a:extLst>
                </a:gridCol>
                <a:gridCol w="821763">
                  <a:extLst>
                    <a:ext uri="{9D8B030D-6E8A-4147-A177-3AD203B41FA5}">
                      <a16:colId xmlns:a16="http://schemas.microsoft.com/office/drawing/2014/main" val="2848246859"/>
                    </a:ext>
                  </a:extLst>
                </a:gridCol>
                <a:gridCol w="821763">
                  <a:extLst>
                    <a:ext uri="{9D8B030D-6E8A-4147-A177-3AD203B41FA5}">
                      <a16:colId xmlns:a16="http://schemas.microsoft.com/office/drawing/2014/main" val="2789134708"/>
                    </a:ext>
                  </a:extLst>
                </a:gridCol>
                <a:gridCol w="821763">
                  <a:extLst>
                    <a:ext uri="{9D8B030D-6E8A-4147-A177-3AD203B41FA5}">
                      <a16:colId xmlns:a16="http://schemas.microsoft.com/office/drawing/2014/main" val="2555928246"/>
                    </a:ext>
                  </a:extLst>
                </a:gridCol>
                <a:gridCol w="698196">
                  <a:extLst>
                    <a:ext uri="{9D8B030D-6E8A-4147-A177-3AD203B41FA5}">
                      <a16:colId xmlns:a16="http://schemas.microsoft.com/office/drawing/2014/main" val="1992746422"/>
                    </a:ext>
                  </a:extLst>
                </a:gridCol>
              </a:tblGrid>
              <a:tr h="7919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A1</a:t>
                      </a:r>
                    </a:p>
                    <a:p>
                      <a:pPr algn="ctr" fontAlgn="ctr"/>
                      <a:r>
                        <a:rPr lang="hu-HU" sz="1600" b="1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Újonc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A2 Felfedező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B1 Integráló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B2 Szakértő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C1 Vezető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C2 </a:t>
                      </a:r>
                    </a:p>
                    <a:p>
                      <a:pPr algn="ctr" fontAlgn="ctr"/>
                      <a:r>
                        <a:rPr lang="hu-HU" sz="1600" b="1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Úttörő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003061"/>
                  </a:ext>
                </a:extLst>
              </a:tr>
              <a:tr h="59484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A1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0,7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1,0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0,0%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455666"/>
                  </a:ext>
                </a:extLst>
              </a:tr>
              <a:tr h="59484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A2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0,7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9,5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1,3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0,7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325243"/>
                  </a:ext>
                </a:extLst>
              </a:tr>
              <a:tr h="59484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B1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4,9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14,1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3,3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344894"/>
                  </a:ext>
                </a:extLst>
              </a:tr>
              <a:tr h="59484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B2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0,3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2,3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9,5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33,9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2,6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001807"/>
                  </a:ext>
                </a:extLst>
              </a:tr>
              <a:tr h="59484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C1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0,3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3,3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4,9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0,3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98491"/>
                  </a:ext>
                </a:extLst>
              </a:tr>
              <a:tr h="55044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C2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1,0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1,0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 smtClean="0">
                          <a:effectLst/>
                          <a:latin typeface="Tw Cen MT" panose="020B0602020104020603" pitchFamily="34" charset="-18"/>
                          <a:ea typeface="Verdana" panose="020B0604030504040204" pitchFamily="34" charset="0"/>
                        </a:rPr>
                        <a:t>3,6</a:t>
                      </a:r>
                      <a:endParaRPr lang="hu-HU" sz="1600" b="0" i="0" u="none" strike="noStrike" dirty="0">
                        <a:solidFill>
                          <a:srgbClr val="993300"/>
                        </a:solidFill>
                        <a:effectLst/>
                        <a:latin typeface="Tw Cen MT" panose="020B0602020104020603" pitchFamily="34" charset="-18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35732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876247" y="1197062"/>
            <a:ext cx="563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u-HU" dirty="0" smtClean="0">
                <a:latin typeface="Tw Cen MT" panose="020B0602020104020603" pitchFamily="34" charset="-18"/>
              </a:rPr>
              <a:t>NKE </a:t>
            </a:r>
            <a:r>
              <a:rPr lang="hu-HU" dirty="0" err="1" smtClean="0">
                <a:latin typeface="Tw Cen MT" panose="020B0602020104020603" pitchFamily="34" charset="-18"/>
              </a:rPr>
              <a:t>össz</a:t>
            </a:r>
            <a:r>
              <a:rPr lang="hu-HU" dirty="0" smtClean="0">
                <a:latin typeface="Tw Cen MT" panose="020B0602020104020603" pitchFamily="34" charset="-18"/>
              </a:rPr>
              <a:t>. oktatói:  N=824; n=355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u-HU" dirty="0" smtClean="0">
                <a:latin typeface="Tw Cen MT" panose="020B0602020104020603" pitchFamily="34" charset="-18"/>
              </a:rPr>
              <a:t>2021-2022-es adatfelvétel</a:t>
            </a:r>
            <a:endParaRPr lang="hu-HU" dirty="0">
              <a:latin typeface="Tw Cen MT" panose="020B0602020104020603" pitchFamily="34" charset="-18"/>
            </a:endParaRPr>
          </a:p>
        </p:txBody>
      </p:sp>
      <p:sp>
        <p:nvSpPr>
          <p:cNvPr id="9" name="Tartalom helye 2"/>
          <p:cNvSpPr>
            <a:spLocks noGrp="1"/>
          </p:cNvSpPr>
          <p:nvPr>
            <p:ph type="title"/>
          </p:nvPr>
        </p:nvSpPr>
        <p:spPr>
          <a:xfrm>
            <a:off x="6771502" y="1356781"/>
            <a:ext cx="5420498" cy="86196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1400" dirty="0" smtClean="0">
                <a:latin typeface="Tw Cen MT" panose="020B0602020104020603" pitchFamily="34" charset="-18"/>
              </a:rPr>
              <a:t>B2 – Szakértő/Gyakorlott</a:t>
            </a:r>
            <a:endParaRPr lang="hu-HU" sz="1400" dirty="0">
              <a:latin typeface="Tw Cen MT" panose="020B0602020104020603" pitchFamily="34" charset="-18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469371" y="123569"/>
            <a:ext cx="4321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b="1" dirty="0" smtClean="0">
                <a:latin typeface="Tw Cen MT" panose="020B0602020104020603" pitchFamily="34" charset="-18"/>
              </a:rPr>
              <a:t>Az </a:t>
            </a:r>
            <a:r>
              <a:rPr lang="hu-HU" b="1" dirty="0">
                <a:latin typeface="Tw Cen MT" panose="020B0602020104020603" pitchFamily="34" charset="-18"/>
              </a:rPr>
              <a:t>NKE Oktatóinak digitális kompetencia </a:t>
            </a:r>
            <a:r>
              <a:rPr lang="hu-HU" b="1" dirty="0" smtClean="0">
                <a:latin typeface="Tw Cen MT" panose="020B0602020104020603" pitchFamily="34" charset="-18"/>
              </a:rPr>
              <a:t>vizsgálata</a:t>
            </a:r>
            <a:endParaRPr lang="hu-HU" b="1" dirty="0">
              <a:latin typeface="Tw Cen MT" panose="020B0602020104020603" pitchFamily="34" charset="-18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59771" y="6283134"/>
            <a:ext cx="642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A kutatást a TKP2021-NKTA-51 azonosítószámú, „Fenntartható államkormányzás és innovatív közszolgáltatások” című projekt </a:t>
            </a:r>
            <a:r>
              <a:rPr lang="hu-HU" sz="1400" dirty="0" smtClean="0"/>
              <a:t>támogatta. 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5669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972" y="142424"/>
            <a:ext cx="10823559" cy="19243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Többszörös </a:t>
            </a:r>
            <a:r>
              <a:rPr lang="hu-HU" dirty="0"/>
              <a:t>intelligencia </a:t>
            </a:r>
            <a:r>
              <a:rPr lang="hu-HU" dirty="0" smtClean="0"/>
              <a:t>vizsgálat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3600" dirty="0"/>
              <a:t>Karok és az elért pontszámok összefüggései </a:t>
            </a:r>
            <a:r>
              <a:rPr lang="hu-HU" sz="3600" dirty="0" smtClean="0"/>
              <a:t>- </a:t>
            </a:r>
            <a:r>
              <a:rPr lang="hu-HU" sz="3600" dirty="0" err="1" smtClean="0"/>
              <a:t>Páronkénti</a:t>
            </a:r>
            <a:r>
              <a:rPr lang="hu-HU" sz="3600" dirty="0" smtClean="0"/>
              <a:t> </a:t>
            </a:r>
            <a:r>
              <a:rPr lang="hu-HU" sz="3600" dirty="0"/>
              <a:t>összehasonlítások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2286000"/>
            <a:ext cx="10820400" cy="4572000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69141"/>
              </p:ext>
            </p:extLst>
          </p:nvPr>
        </p:nvGraphicFramePr>
        <p:xfrm>
          <a:off x="1371600" y="2222199"/>
          <a:ext cx="5046345" cy="223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205">
                  <a:extLst>
                    <a:ext uri="{9D8B030D-6E8A-4147-A177-3AD203B41FA5}">
                      <a16:colId xmlns:a16="http://schemas.microsoft.com/office/drawing/2014/main" val="794302440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1778824279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3657281104"/>
                    </a:ext>
                  </a:extLst>
                </a:gridCol>
                <a:gridCol w="976630">
                  <a:extLst>
                    <a:ext uri="{9D8B030D-6E8A-4147-A177-3AD203B41FA5}">
                      <a16:colId xmlns:a16="http://schemas.microsoft.com/office/drawing/2014/main" val="1462140202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352580518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289072430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Pairwise</a:t>
                      </a:r>
                      <a:r>
                        <a:rPr lang="hu-HU" sz="1100" dirty="0">
                          <a:effectLst/>
                        </a:rPr>
                        <a:t> </a:t>
                      </a:r>
                      <a:r>
                        <a:rPr lang="hu-HU" sz="1100" dirty="0" err="1">
                          <a:effectLst/>
                        </a:rPr>
                        <a:t>Comparisons</a:t>
                      </a:r>
                      <a:r>
                        <a:rPr lang="hu-HU" sz="1100" dirty="0">
                          <a:effectLst/>
                        </a:rPr>
                        <a:t> of Melyik karra jár</a:t>
                      </a:r>
                      <a:r>
                        <a:rPr lang="hu-HU" sz="1100" dirty="0" smtClean="0">
                          <a:effectLst/>
                        </a:rPr>
                        <a:t>?/</a:t>
                      </a:r>
                      <a:r>
                        <a:rPr lang="hu-HU" sz="1100" b="1" dirty="0" smtClean="0">
                          <a:effectLst/>
                        </a:rPr>
                        <a:t>Verbális</a:t>
                      </a:r>
                      <a:r>
                        <a:rPr lang="hu-HU" sz="1100" b="1" baseline="0" dirty="0" smtClean="0">
                          <a:effectLst/>
                        </a:rPr>
                        <a:t> terület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00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Sample 1-Sample 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Test Statistic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Std. Error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Std. Test Statistic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Sig.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Adj. Sig.</a:t>
                      </a:r>
                      <a:r>
                        <a:rPr lang="hu-HU" sz="900" baseline="30000">
                          <a:effectLst/>
                        </a:rPr>
                        <a:t>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821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VTK-RTK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87,879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40,441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2,173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,030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,179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8902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b="0" dirty="0">
                          <a:effectLst/>
                        </a:rPr>
                        <a:t>VTK-</a:t>
                      </a:r>
                      <a:r>
                        <a:rPr lang="hu-HU" sz="900" b="1" dirty="0">
                          <a:effectLst/>
                        </a:rPr>
                        <a:t>HHK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164,439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44,249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3,716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</a:rPr>
                        <a:t>,001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0288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b="0" dirty="0">
                          <a:effectLst/>
                        </a:rPr>
                        <a:t>VTK-</a:t>
                      </a:r>
                      <a:r>
                        <a:rPr lang="hu-HU" sz="900" b="1" dirty="0">
                          <a:effectLst/>
                        </a:rPr>
                        <a:t>ÁNTK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186,369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39,647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4,701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</a:rPr>
                        <a:t>,000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9028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b="0" dirty="0">
                          <a:effectLst/>
                        </a:rPr>
                        <a:t>RTK-</a:t>
                      </a:r>
                      <a:r>
                        <a:rPr lang="hu-HU" sz="900" b="1" dirty="0">
                          <a:effectLst/>
                        </a:rPr>
                        <a:t>HHK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76,560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26,387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2,901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,004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</a:rPr>
                        <a:t>,022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0841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b="0" dirty="0">
                          <a:effectLst/>
                        </a:rPr>
                        <a:t>RTK-</a:t>
                      </a:r>
                      <a:r>
                        <a:rPr lang="hu-HU" sz="900" b="1" dirty="0">
                          <a:effectLst/>
                        </a:rPr>
                        <a:t>ÁNTK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98,491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17,612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5,592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</a:rPr>
                        <a:t>,000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1920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HHK-ÁNTK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21,931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25,153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,872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,383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903174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Each row tests the null hypothesis that the Sample 1 and Sample 2 distributions are the same.</a:t>
                      </a:r>
                      <a:endParaRPr lang="hu-HU" sz="110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Asymptotic significances (2-sided tests) are displayed. The significance level is ,05.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1319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a. </a:t>
                      </a:r>
                      <a:r>
                        <a:rPr lang="hu-HU" sz="900" dirty="0" err="1">
                          <a:effectLst/>
                        </a:rPr>
                        <a:t>Significance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values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have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been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adjusted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by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the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Bonferroni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correction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for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multiple</a:t>
                      </a:r>
                      <a:r>
                        <a:rPr lang="hu-HU" sz="900" dirty="0">
                          <a:effectLst/>
                        </a:rPr>
                        <a:t> tests.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42475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12527"/>
              </p:ext>
            </p:extLst>
          </p:nvPr>
        </p:nvGraphicFramePr>
        <p:xfrm>
          <a:off x="6619091" y="2222199"/>
          <a:ext cx="5044440" cy="223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570">
                  <a:extLst>
                    <a:ext uri="{9D8B030D-6E8A-4147-A177-3AD203B41FA5}">
                      <a16:colId xmlns:a16="http://schemas.microsoft.com/office/drawing/2014/main" val="3747955879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345723137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791370428"/>
                    </a:ext>
                  </a:extLst>
                </a:gridCol>
                <a:gridCol w="975995">
                  <a:extLst>
                    <a:ext uri="{9D8B030D-6E8A-4147-A177-3AD203B41FA5}">
                      <a16:colId xmlns:a16="http://schemas.microsoft.com/office/drawing/2014/main" val="2518660644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382449635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685346467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Pairwise</a:t>
                      </a:r>
                      <a:r>
                        <a:rPr lang="hu-HU" sz="1100" dirty="0">
                          <a:effectLst/>
                        </a:rPr>
                        <a:t> </a:t>
                      </a:r>
                      <a:r>
                        <a:rPr lang="hu-HU" sz="1100" dirty="0" err="1">
                          <a:effectLst/>
                        </a:rPr>
                        <a:t>Comparisons</a:t>
                      </a:r>
                      <a:r>
                        <a:rPr lang="hu-HU" sz="1100" dirty="0">
                          <a:effectLst/>
                        </a:rPr>
                        <a:t> of Melyik karra jár</a:t>
                      </a:r>
                      <a:r>
                        <a:rPr lang="hu-HU" sz="1100" dirty="0" smtClean="0">
                          <a:effectLst/>
                        </a:rPr>
                        <a:t>?/</a:t>
                      </a:r>
                      <a:r>
                        <a:rPr lang="hu-HU" sz="1100" b="1" dirty="0" smtClean="0">
                          <a:effectLst/>
                        </a:rPr>
                        <a:t>Zenei terület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Sample 1-Sample 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Test Statistic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Std. Error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Std. Test Statistic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Sig.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Adj. Sig.</a:t>
                      </a:r>
                      <a:r>
                        <a:rPr lang="hu-HU" sz="900" baseline="30000">
                          <a:effectLst/>
                        </a:rPr>
                        <a:t>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0294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RTK-VTK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-25,326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40,469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-,626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,531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945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RTK-HHK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51,648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26,406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1,956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,050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,303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0835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b="0" dirty="0">
                          <a:effectLst/>
                        </a:rPr>
                        <a:t>RTK-</a:t>
                      </a:r>
                      <a:r>
                        <a:rPr lang="hu-HU" sz="900" b="1" dirty="0">
                          <a:effectLst/>
                        </a:rPr>
                        <a:t>ÁNTK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55,620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17,624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3,156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,002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</a:rPr>
                        <a:t>,010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0144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VTK-HHK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26,322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44,279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,594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,552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2572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VTK-ÁNTK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30,294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39,674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,764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,445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3391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HHK-ÁNTK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3,973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25,170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,158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,875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803074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Each row tests the null hypothesis that the Sample 1 and Sample 2 distributions are the same.</a:t>
                      </a:r>
                      <a:endParaRPr lang="hu-HU" sz="110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Asymptotic significances (2-sided tests) are displayed. The significance level is ,05.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48494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a. </a:t>
                      </a:r>
                      <a:r>
                        <a:rPr lang="hu-HU" sz="900" dirty="0" err="1">
                          <a:effectLst/>
                        </a:rPr>
                        <a:t>Significance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values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have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been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adjusted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by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the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Bonferroni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correction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for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multiple</a:t>
                      </a:r>
                      <a:r>
                        <a:rPr lang="hu-HU" sz="900" dirty="0">
                          <a:effectLst/>
                        </a:rPr>
                        <a:t> tests.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54166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539"/>
              </p:ext>
            </p:extLst>
          </p:nvPr>
        </p:nvGraphicFramePr>
        <p:xfrm>
          <a:off x="3895725" y="4521200"/>
          <a:ext cx="5044440" cy="223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570">
                  <a:extLst>
                    <a:ext uri="{9D8B030D-6E8A-4147-A177-3AD203B41FA5}">
                      <a16:colId xmlns:a16="http://schemas.microsoft.com/office/drawing/2014/main" val="1961375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491930275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753056871"/>
                    </a:ext>
                  </a:extLst>
                </a:gridCol>
                <a:gridCol w="975995">
                  <a:extLst>
                    <a:ext uri="{9D8B030D-6E8A-4147-A177-3AD203B41FA5}">
                      <a16:colId xmlns:a16="http://schemas.microsoft.com/office/drawing/2014/main" val="3717016028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219747431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951020327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Pairwise</a:t>
                      </a:r>
                      <a:r>
                        <a:rPr lang="hu-HU" sz="1100" dirty="0">
                          <a:effectLst/>
                        </a:rPr>
                        <a:t> </a:t>
                      </a:r>
                      <a:r>
                        <a:rPr lang="hu-HU" sz="1100" dirty="0" err="1">
                          <a:effectLst/>
                        </a:rPr>
                        <a:t>Comparisons</a:t>
                      </a:r>
                      <a:r>
                        <a:rPr lang="hu-HU" sz="1100" dirty="0">
                          <a:effectLst/>
                        </a:rPr>
                        <a:t> of Melyik karra jár</a:t>
                      </a:r>
                      <a:r>
                        <a:rPr lang="hu-HU" sz="1100" dirty="0" smtClean="0">
                          <a:effectLst/>
                        </a:rPr>
                        <a:t>?/</a:t>
                      </a:r>
                      <a:r>
                        <a:rPr lang="hu-HU" sz="1100" b="1" dirty="0" smtClean="0">
                          <a:effectLst/>
                        </a:rPr>
                        <a:t>Kinesztetikus-testi terület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75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Sample 1-Sample 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Test Statistic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Std. Error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Std. Test Statistic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Sig.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Adj. Sig.</a:t>
                      </a:r>
                      <a:r>
                        <a:rPr lang="hu-HU" sz="900" baseline="30000">
                          <a:effectLst/>
                        </a:rPr>
                        <a:t>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8322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ÁNTK-VTK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-13,028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39,661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-,328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,743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949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ÁNTK-HHK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-30,966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25,162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-1,231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,218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5679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ÁNTK-</a:t>
                      </a:r>
                      <a:r>
                        <a:rPr lang="hu-HU" sz="900" b="1" dirty="0">
                          <a:effectLst/>
                        </a:rPr>
                        <a:t>RTK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-65,732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17,619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-3,731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</a:rPr>
                        <a:t>,001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3018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VTK-HHK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17,938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44,264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,405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,685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4633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VTK-RTK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52,704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40,455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1,303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,193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0690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HHK-RTK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-34,765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26,397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-1,317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,188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1,000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098248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Each row tests the null hypothesis that the Sample 1 and Sample 2 distributions are the same.</a:t>
                      </a:r>
                      <a:endParaRPr lang="hu-HU" sz="110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 Asymptotic significances (2-sided tests) are displayed. The significance level is ,05.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423185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a. </a:t>
                      </a:r>
                      <a:r>
                        <a:rPr lang="hu-HU" sz="900" dirty="0" err="1">
                          <a:effectLst/>
                        </a:rPr>
                        <a:t>Significance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values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have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been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adjusted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by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the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Bonferroni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correction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for</a:t>
                      </a:r>
                      <a:r>
                        <a:rPr lang="hu-HU" sz="900" dirty="0">
                          <a:effectLst/>
                        </a:rPr>
                        <a:t> </a:t>
                      </a:r>
                      <a:r>
                        <a:rPr lang="hu-HU" sz="900" dirty="0" err="1">
                          <a:effectLst/>
                        </a:rPr>
                        <a:t>multiple</a:t>
                      </a:r>
                      <a:r>
                        <a:rPr lang="hu-HU" sz="900" dirty="0">
                          <a:effectLst/>
                        </a:rPr>
                        <a:t> tests.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59659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0028583" y="5247862"/>
            <a:ext cx="2077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Zenei és Verbális területen a „Z” generáció érte el a legmagasabb értékeket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25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TM10001105[[fn=Körülvágás]]</Template>
  <TotalTime>1931</TotalTime>
  <Words>1489</Words>
  <Application>Microsoft Office PowerPoint</Application>
  <PresentationFormat>Szélesvásznú</PresentationFormat>
  <Paragraphs>426</Paragraphs>
  <Slides>14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Franklin Gothic Book</vt:lpstr>
      <vt:lpstr>Garamond</vt:lpstr>
      <vt:lpstr>Times New Roman</vt:lpstr>
      <vt:lpstr>Tw Cen MT</vt:lpstr>
      <vt:lpstr>Verdana</vt:lpstr>
      <vt:lpstr>Crop</vt:lpstr>
      <vt:lpstr>  A flow élménye és a digitalizáció szerepe a „Z” generáció oktatásában</vt:lpstr>
      <vt:lpstr>Áttekintés</vt:lpstr>
      <vt:lpstr>ÉDOK</vt:lpstr>
      <vt:lpstr>ÉDOK</vt:lpstr>
      <vt:lpstr>Eddigi megjelenéseink - kutatásaink</vt:lpstr>
      <vt:lpstr>Kreativitás</vt:lpstr>
      <vt:lpstr>A digitális oktatás tapasztalatai a hallgatók szemszögéből (N=5750, n=702) - kérdőív </vt:lpstr>
      <vt:lpstr>B2 – Szakértő/Gyakorlott</vt:lpstr>
      <vt:lpstr>Többszörös intelligencia vizsgálat  Karok és az elért pontszámok összefüggései - Páronkénti összehasonlítások</vt:lpstr>
      <vt:lpstr>A digitális pedagógia során alkalmazott flow mérés jelentősége  1. KAR                                                                 2. KAR</vt:lpstr>
      <vt:lpstr>Továbblépés: </vt:lpstr>
      <vt:lpstr>PowerPoint-bemutató</vt:lpstr>
      <vt:lpstr>Egy új módszer bemutatása, első tesztelések  1. Kábítószer témakör         2. Partnerkommunikáció</vt:lpstr>
      <vt:lpstr>KÖSZÖNJÜK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Ceglédi Szabolcs</dc:creator>
  <cp:lastModifiedBy>Dell</cp:lastModifiedBy>
  <cp:revision>139</cp:revision>
  <dcterms:created xsi:type="dcterms:W3CDTF">2023-10-09T06:30:29Z</dcterms:created>
  <dcterms:modified xsi:type="dcterms:W3CDTF">2023-11-14T12:59:19Z</dcterms:modified>
</cp:coreProperties>
</file>